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5"/>
  </p:notesMasterIdLst>
  <p:sldIdLst>
    <p:sldId id="256" r:id="rId2"/>
    <p:sldId id="355" r:id="rId3"/>
    <p:sldId id="354" r:id="rId4"/>
    <p:sldId id="356" r:id="rId5"/>
    <p:sldId id="357" r:id="rId6"/>
    <p:sldId id="358" r:id="rId7"/>
    <p:sldId id="359" r:id="rId8"/>
    <p:sldId id="360" r:id="rId9"/>
    <p:sldId id="349" r:id="rId10"/>
    <p:sldId id="362" r:id="rId11"/>
    <p:sldId id="361" r:id="rId12"/>
    <p:sldId id="363" r:id="rId13"/>
    <p:sldId id="350" r:id="rId14"/>
    <p:sldId id="351" r:id="rId15"/>
    <p:sldId id="352" r:id="rId16"/>
    <p:sldId id="353" r:id="rId17"/>
    <p:sldId id="364" r:id="rId18"/>
    <p:sldId id="365" r:id="rId19"/>
    <p:sldId id="344" r:id="rId20"/>
    <p:sldId id="340" r:id="rId21"/>
    <p:sldId id="342" r:id="rId22"/>
    <p:sldId id="347" r:id="rId23"/>
    <p:sldId id="315" r:id="rId24"/>
  </p:sldIdLst>
  <p:sldSz cx="9144000" cy="5143500" type="screen16x9"/>
  <p:notesSz cx="6858000" cy="9144000"/>
  <p:embeddedFontLst>
    <p:embeddedFont>
      <p:font typeface="Arvo" panose="020B0604020202020204" charset="0"/>
      <p:regular r:id="rId26"/>
      <p:bold r:id="rId27"/>
      <p:italic r:id="rId28"/>
      <p:boldItalic r:id="rId29"/>
    </p:embeddedFont>
    <p:embeddedFont>
      <p:font typeface="Barlow Condensed SemiBold" panose="00000706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0C2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CCCFBB-7025-4ACB-8C2E-EF40082DC93E}">
  <a:tblStyle styleId="{24CCCFBB-7025-4ACB-8C2E-EF40082DC9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3186" autoAdjust="0"/>
  </p:normalViewPr>
  <p:slideViewPr>
    <p:cSldViewPr snapToGrid="0">
      <p:cViewPr varScale="1">
        <p:scale>
          <a:sx n="89" d="100"/>
          <a:sy n="89" d="100"/>
        </p:scale>
        <p:origin x="7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996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947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705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105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625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712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738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580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593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13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3769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0888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9c487f8d59_0_1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9c487f8d59_0_1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857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322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824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222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388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213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5950" y="3296175"/>
            <a:ext cx="329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3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407" name="Google Shape;407;p13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8" name="Google Shape;408;p13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409" name="Google Shape;409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5"/>
          <p:cNvSpPr txBox="1">
            <a:spLocks noGrp="1"/>
          </p:cNvSpPr>
          <p:nvPr>
            <p:ph type="ctrTitle"/>
          </p:nvPr>
        </p:nvSpPr>
        <p:spPr>
          <a:xfrm>
            <a:off x="2769125" y="539500"/>
            <a:ext cx="3605700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86" name="Google Shape;486;p15"/>
          <p:cNvSpPr txBox="1">
            <a:spLocks noGrp="1"/>
          </p:cNvSpPr>
          <p:nvPr>
            <p:ph type="subTitle" idx="1"/>
          </p:nvPr>
        </p:nvSpPr>
        <p:spPr>
          <a:xfrm>
            <a:off x="2725300" y="1609975"/>
            <a:ext cx="3693300" cy="10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15"/>
          <p:cNvSpPr txBox="1"/>
          <p:nvPr/>
        </p:nvSpPr>
        <p:spPr>
          <a:xfrm>
            <a:off x="3023550" y="3354600"/>
            <a:ext cx="30969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88" name="Google Shape;488;p15"/>
          <p:cNvGrpSpPr/>
          <p:nvPr/>
        </p:nvGrpSpPr>
        <p:grpSpPr>
          <a:xfrm flipH="1">
            <a:off x="0" y="2933725"/>
            <a:ext cx="2044793" cy="2209776"/>
            <a:chOff x="1384075" y="241450"/>
            <a:chExt cx="4822625" cy="5215425"/>
          </a:xfrm>
        </p:grpSpPr>
        <p:sp>
          <p:nvSpPr>
            <p:cNvPr id="489" name="Google Shape;489;p15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15"/>
          <p:cNvGrpSpPr/>
          <p:nvPr/>
        </p:nvGrpSpPr>
        <p:grpSpPr>
          <a:xfrm flipH="1">
            <a:off x="6934090" y="-76200"/>
            <a:ext cx="2286103" cy="2895537"/>
            <a:chOff x="-26858" y="-227337"/>
            <a:chExt cx="2186403" cy="2757917"/>
          </a:xfrm>
        </p:grpSpPr>
        <p:sp>
          <p:nvSpPr>
            <p:cNvPr id="534" name="Google Shape;534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2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6"/>
          <p:cNvSpPr txBox="1">
            <a:spLocks noGrp="1"/>
          </p:cNvSpPr>
          <p:nvPr>
            <p:ph type="title"/>
          </p:nvPr>
        </p:nvSpPr>
        <p:spPr>
          <a:xfrm>
            <a:off x="4306824" y="2036701"/>
            <a:ext cx="3291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6" name="Google Shape;576;p16"/>
          <p:cNvSpPr txBox="1">
            <a:spLocks noGrp="1"/>
          </p:cNvSpPr>
          <p:nvPr>
            <p:ph type="subTitle" idx="1"/>
          </p:nvPr>
        </p:nvSpPr>
        <p:spPr>
          <a:xfrm>
            <a:off x="1865375" y="2706625"/>
            <a:ext cx="4023300" cy="14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7" name="Google Shape;577;p16"/>
          <p:cNvGrpSpPr/>
          <p:nvPr/>
        </p:nvGrpSpPr>
        <p:grpSpPr>
          <a:xfrm rot="-5400000" flipH="1">
            <a:off x="286059" y="-312722"/>
            <a:ext cx="1209907" cy="1782035"/>
            <a:chOff x="700771" y="-227337"/>
            <a:chExt cx="1458774" cy="2138784"/>
          </a:xfrm>
        </p:grpSpPr>
        <p:sp>
          <p:nvSpPr>
            <p:cNvPr id="578" name="Google Shape;578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6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598" name="Google Shape;598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  <a:defRPr sz="2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1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6"/>
          <p:cNvSpPr txBox="1">
            <a:spLocks noGrp="1"/>
          </p:cNvSpPr>
          <p:nvPr>
            <p:ph type="ctrTitle"/>
          </p:nvPr>
        </p:nvSpPr>
        <p:spPr>
          <a:xfrm>
            <a:off x="1453420" y="1284210"/>
            <a:ext cx="6241477" cy="1503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IMPLEMENTASI GAME ANDROID 3D SIMULASI DALAM PEMBELAJARAN BAHASA JEPANG DENGAN UNITY ENGINE MENGGUNAKAN METODE MDLC DAN PUBLIKASI DI PLAY STORE</a:t>
            </a:r>
            <a:endParaRPr lang="en-US" sz="1600" b="1" dirty="0"/>
          </a:p>
        </p:txBody>
      </p:sp>
      <p:sp>
        <p:nvSpPr>
          <p:cNvPr id="847" name="Google Shape;847;p26"/>
          <p:cNvSpPr txBox="1">
            <a:spLocks noGrp="1"/>
          </p:cNvSpPr>
          <p:nvPr>
            <p:ph type="subTitle" idx="1"/>
          </p:nvPr>
        </p:nvSpPr>
        <p:spPr>
          <a:xfrm>
            <a:off x="2826228" y="2919692"/>
            <a:ext cx="3491544" cy="1879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Andri Firman Saputra</a:t>
            </a:r>
          </a:p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201011402125</a:t>
            </a:r>
          </a:p>
          <a:p>
            <a:pPr algn="l">
              <a:spcAft>
                <a:spcPts val="600"/>
              </a:spcAft>
            </a:pPr>
            <a:endParaRPr lang="en-US" sz="1000" dirty="0">
              <a:solidFill>
                <a:schemeClr val="tx1"/>
              </a:solidFill>
              <a:latin typeface="Arvo" panose="020B060402020202020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Dosen Pembimbing:</a:t>
            </a:r>
          </a:p>
          <a:p>
            <a:pPr algn="l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Elfi</a:t>
            </a:r>
            <a:r>
              <a:rPr lang="en-US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Fauziah</a:t>
            </a:r>
            <a:r>
              <a:rPr lang="en-US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S.Si</a:t>
            </a:r>
            <a:r>
              <a:rPr lang="en-US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M.Pd</a:t>
            </a:r>
            <a:r>
              <a:rPr lang="en-US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M.Si</a:t>
            </a:r>
            <a:r>
              <a:rPr lang="en-US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48" name="Google Shape;848;p26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9" name="Google Shape;849;p26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0" name="Google Shape;850;p26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1" name="Google Shape;851;p26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2" name="Google Shape;852;p26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3" name="Google Shape;853;p26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4" name="Google Shape;854;p26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5" name="Google Shape;855;p26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6" name="Google Shape;856;p26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7" name="Google Shape;857;p26"/>
          <p:cNvSpPr/>
          <p:nvPr/>
        </p:nvSpPr>
        <p:spPr>
          <a:xfrm rot="10800000">
            <a:off x="306043" y="2132251"/>
            <a:ext cx="380418" cy="44216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8" name="Google Shape;858;p26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9" name="Google Shape;859;p26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0" name="Google Shape;860;p26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1" name="Google Shape;861;p26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2" name="Google Shape;862;p26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3" name="Google Shape;863;p26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5" name="Google Shape;865;p26"/>
          <p:cNvSpPr/>
          <p:nvPr/>
        </p:nvSpPr>
        <p:spPr>
          <a:xfrm rot="10800000">
            <a:off x="1549203" y="1366463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7" name="Google Shape;867;p26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8" name="Google Shape;868;p26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9" name="Google Shape;869;p26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0" name="Google Shape;870;p26"/>
          <p:cNvSpPr/>
          <p:nvPr/>
        </p:nvSpPr>
        <p:spPr>
          <a:xfrm rot="10800000">
            <a:off x="2069765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1" name="Google Shape;871;p26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2" name="Google Shape;872;p26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3" name="Google Shape;873;p26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4" name="Google Shape;874;p26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5" name="Google Shape;875;p26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6" name="Google Shape;876;p26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7" name="Google Shape;877;p26"/>
          <p:cNvSpPr/>
          <p:nvPr/>
        </p:nvSpPr>
        <p:spPr>
          <a:xfrm>
            <a:off x="8652474" y="316885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8" name="Google Shape;878;p26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9" name="Google Shape;879;p26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0" name="Google Shape;880;p26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1" name="Google Shape;881;p26"/>
          <p:cNvSpPr/>
          <p:nvPr/>
        </p:nvSpPr>
        <p:spPr>
          <a:xfrm>
            <a:off x="7822482" y="3491070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2" name="Google Shape;882;p26"/>
          <p:cNvSpPr/>
          <p:nvPr/>
        </p:nvSpPr>
        <p:spPr>
          <a:xfrm>
            <a:off x="7259448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8F22C-0265-4969-BE45-D351C6E56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067" y="65962"/>
            <a:ext cx="1620596" cy="1210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2244074" y="105120"/>
            <a:ext cx="4655852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LANDASAN TEORI</a:t>
            </a:r>
            <a:endParaRPr dirty="0"/>
          </a:p>
        </p:txBody>
      </p:sp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18422" y="2700169"/>
            <a:ext cx="4223385" cy="2162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sz="1800" i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Play Store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layanan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distribusi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digital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dioperasikan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dikembangkan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oleh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Google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.</a:t>
            </a:r>
            <a:endParaRPr lang="en-US" sz="1600" dirty="0">
              <a:latin typeface="Arvo" panose="020B0604020202020204" charset="0"/>
            </a:endParaRPr>
          </a:p>
        </p:txBody>
      </p:sp>
      <p:cxnSp>
        <p:nvCxnSpPr>
          <p:cNvPr id="927" name="Google Shape;927;p32"/>
          <p:cNvCxnSpPr>
            <a:cxnSpLocks/>
          </p:cNvCxnSpPr>
          <p:nvPr/>
        </p:nvCxnSpPr>
        <p:spPr>
          <a:xfrm>
            <a:off x="2430117" y="897309"/>
            <a:ext cx="4310321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926;p32">
            <a:extLst>
              <a:ext uri="{FF2B5EF4-FFF2-40B4-BE49-F238E27FC236}">
                <a16:creationId xmlns:a16="http://schemas.microsoft.com/office/drawing/2014/main" id="{5AC0C9F0-4020-D651-1C77-56762B435304}"/>
              </a:ext>
            </a:extLst>
          </p:cNvPr>
          <p:cNvSpPr txBox="1">
            <a:spLocks/>
          </p:cNvSpPr>
          <p:nvPr/>
        </p:nvSpPr>
        <p:spPr>
          <a:xfrm>
            <a:off x="4602195" y="2700169"/>
            <a:ext cx="4223385" cy="204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id-ID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C# (C </a:t>
            </a:r>
            <a:r>
              <a:rPr lang="id-ID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sharp</a:t>
            </a:r>
            <a:r>
              <a:rPr lang="id-ID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) adalah “Sebuah bahasa pemrograman berbasis objek yang didukung oleh Microsoft .NET Framework”.</a:t>
            </a:r>
            <a:endParaRPr lang="id-ID" sz="1800" kern="100" dirty="0"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BE62B1-3CAF-7BD0-EFDB-E4508E0CF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253" y="1346274"/>
            <a:ext cx="1197641" cy="11976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AD76E4-7E50-779E-369C-B044F7A58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172" y="1097340"/>
            <a:ext cx="1695507" cy="169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8414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2244074" y="105120"/>
            <a:ext cx="4694608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ANALISA KEBUTUHAN</a:t>
            </a:r>
            <a:endParaRPr dirty="0"/>
          </a:p>
        </p:txBody>
      </p:sp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48615" y="1162390"/>
            <a:ext cx="8446770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id-ID" sz="1600" dirty="0"/>
              <a:t>Analisa kebutuhan pengguna dan pemangku kepentingan dalam pengembangan </a:t>
            </a:r>
            <a:r>
              <a:rPr lang="id-ID" sz="1600" dirty="0" err="1"/>
              <a:t>game</a:t>
            </a:r>
            <a:r>
              <a:rPr lang="id-ID" sz="1600" dirty="0"/>
              <a:t> simulasi dengan memanfaatkan </a:t>
            </a:r>
            <a:r>
              <a:rPr lang="id-ID" sz="1600" dirty="0" err="1"/>
              <a:t>Unity</a:t>
            </a:r>
            <a:r>
              <a:rPr lang="id-ID" sz="1600" dirty="0"/>
              <a:t> </a:t>
            </a:r>
            <a:r>
              <a:rPr lang="id-ID" sz="1600" dirty="0" err="1"/>
              <a:t>Engine</a:t>
            </a:r>
            <a:r>
              <a:rPr lang="id-ID" sz="1600" dirty="0"/>
              <a:t>. Analisis kebutuhan ini menjadi landasan untuk merancang </a:t>
            </a:r>
            <a:r>
              <a:rPr lang="id-ID" sz="1600" dirty="0" err="1"/>
              <a:t>game</a:t>
            </a:r>
            <a:r>
              <a:rPr lang="id-ID" sz="1600" dirty="0"/>
              <a:t> simulasi yang inovatif dan sesuai dengan harapan pengguna.</a:t>
            </a:r>
          </a:p>
        </p:txBody>
      </p:sp>
      <p:cxnSp>
        <p:nvCxnSpPr>
          <p:cNvPr id="927" name="Google Shape;927;p32"/>
          <p:cNvCxnSpPr>
            <a:cxnSpLocks/>
          </p:cNvCxnSpPr>
          <p:nvPr/>
        </p:nvCxnSpPr>
        <p:spPr>
          <a:xfrm>
            <a:off x="2430117" y="897309"/>
            <a:ext cx="4310321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2466077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2244074" y="105120"/>
            <a:ext cx="4655852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PENELITIAN</a:t>
            </a:r>
            <a:endParaRPr dirty="0"/>
          </a:p>
        </p:txBody>
      </p:sp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48615" y="1162390"/>
            <a:ext cx="8446770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id-ID" sz="1600" dirty="0"/>
              <a:t>Metode penelitian yang digunakan adalah Multimedia Development Life </a:t>
            </a:r>
            <a:r>
              <a:rPr lang="id-ID" sz="1600" dirty="0" err="1"/>
              <a:t>Cycle</a:t>
            </a:r>
            <a:r>
              <a:rPr lang="id-ID" sz="1600" dirty="0"/>
              <a:t> (MDLC), di mana terdiri dari enam tahapan penelitian yaitu konsep, desain, pengumpulan material, pembuatan, pengujian, dan pendistribusian. Menurut J. Oliver (2018), MDLC merupakan metode pengembangan sistem yang cocok untuk pengembangan berbasis multimedia.</a:t>
            </a:r>
            <a:endParaRPr lang="en-US" sz="1200" dirty="0">
              <a:latin typeface="Arvo" panose="020B0604020202020204" charset="0"/>
            </a:endParaRPr>
          </a:p>
        </p:txBody>
      </p:sp>
      <p:cxnSp>
        <p:nvCxnSpPr>
          <p:cNvPr id="927" name="Google Shape;927;p32"/>
          <p:cNvCxnSpPr>
            <a:cxnSpLocks/>
          </p:cNvCxnSpPr>
          <p:nvPr/>
        </p:nvCxnSpPr>
        <p:spPr>
          <a:xfrm>
            <a:off x="2430117" y="897309"/>
            <a:ext cx="4310321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3940789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0A5AAD-937F-4BD4-E1F8-EFDD2ED57A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427" y="1310883"/>
            <a:ext cx="4417146" cy="29045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25;p32">
            <a:extLst>
              <a:ext uri="{FF2B5EF4-FFF2-40B4-BE49-F238E27FC236}">
                <a16:creationId xmlns:a16="http://schemas.microsoft.com/office/drawing/2014/main" id="{6054E3AD-C5D7-2BA2-875A-708F661F11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4074" y="343625"/>
            <a:ext cx="4655852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ALUR METODE MDLC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429058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26;p32">
            <a:extLst>
              <a:ext uri="{FF2B5EF4-FFF2-40B4-BE49-F238E27FC236}">
                <a16:creationId xmlns:a16="http://schemas.microsoft.com/office/drawing/2014/main" id="{D95F78B6-2020-C619-57EF-F19BB5E1C4A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8615" y="978843"/>
            <a:ext cx="8446770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id-ID" sz="1600" dirty="0"/>
              <a:t>1.</a:t>
            </a:r>
            <a:r>
              <a:rPr lang="en-US" sz="1600" dirty="0"/>
              <a:t> </a:t>
            </a:r>
            <a:r>
              <a:rPr lang="id-ID" sz="1600" dirty="0" err="1"/>
              <a:t>Concept</a:t>
            </a:r>
            <a:r>
              <a:rPr lang="id-ID" sz="1600" dirty="0"/>
              <a:t> </a:t>
            </a:r>
          </a:p>
          <a:p>
            <a:pPr marL="0" indent="0" algn="just">
              <a:lnSpc>
                <a:spcPct val="150000"/>
              </a:lnSpc>
            </a:pPr>
            <a:r>
              <a:rPr lang="id-ID" sz="1600" dirty="0"/>
              <a:t>Tahap pengonsepan (</a:t>
            </a:r>
            <a:r>
              <a:rPr lang="id-ID" sz="1600" dirty="0" err="1"/>
              <a:t>Concept</a:t>
            </a:r>
            <a:r>
              <a:rPr lang="id-ID" sz="1600" dirty="0"/>
              <a:t>) merupakan tahap untuk menentukan tujuan dan kepada siapa multimedia di </a:t>
            </a:r>
            <a:r>
              <a:rPr lang="id-ID" sz="1600" dirty="0" err="1"/>
              <a:t>tujukan</a:t>
            </a:r>
            <a:r>
              <a:rPr lang="id-ID" sz="1600" dirty="0"/>
              <a:t> (</a:t>
            </a:r>
            <a:r>
              <a:rPr lang="id-ID" sz="1600" dirty="0" err="1"/>
              <a:t>audiens</a:t>
            </a:r>
            <a:r>
              <a:rPr lang="id-ID" sz="1600" dirty="0"/>
              <a:t> </a:t>
            </a:r>
            <a:r>
              <a:rPr lang="id-ID" sz="1600" dirty="0" err="1"/>
              <a:t>identification</a:t>
            </a:r>
            <a:r>
              <a:rPr lang="id-ID" sz="1600" dirty="0"/>
              <a:t>) dan jenis aplikasi yang akan dibuat. </a:t>
            </a:r>
          </a:p>
          <a:p>
            <a:pPr marL="0" indent="0" algn="just">
              <a:lnSpc>
                <a:spcPct val="150000"/>
              </a:lnSpc>
            </a:pPr>
            <a:r>
              <a:rPr lang="id-ID" sz="1600" dirty="0"/>
              <a:t>2.</a:t>
            </a:r>
            <a:r>
              <a:rPr lang="en-US" sz="1600" dirty="0"/>
              <a:t> </a:t>
            </a:r>
            <a:r>
              <a:rPr lang="id-ID" sz="1600" dirty="0"/>
              <a:t>Design</a:t>
            </a:r>
          </a:p>
          <a:p>
            <a:pPr marL="0" indent="0" algn="just">
              <a:lnSpc>
                <a:spcPct val="150000"/>
              </a:lnSpc>
            </a:pPr>
            <a:r>
              <a:rPr lang="id-ID" sz="1600" dirty="0"/>
              <a:t>Perancangan (</a:t>
            </a:r>
            <a:r>
              <a:rPr lang="id-ID" sz="1600" dirty="0" err="1"/>
              <a:t>design</a:t>
            </a:r>
            <a:r>
              <a:rPr lang="id-ID" sz="1600" dirty="0"/>
              <a:t>) merupakan tahap pembuatan spesifikasi meliputi arsitektur proyek, gaya, tampilan dan kebutuhan material atau bahan untuk program. Spesifikasi dibuat </a:t>
            </a:r>
            <a:r>
              <a:rPr lang="id-ID" sz="1600" dirty="0" err="1"/>
              <a:t>serinci</a:t>
            </a:r>
            <a:r>
              <a:rPr lang="id-ID" sz="1600" dirty="0"/>
              <a:t> mungkin sehingga pada tahap berikutnya yaitu material </a:t>
            </a:r>
            <a:r>
              <a:rPr lang="id-ID" sz="1600" dirty="0" err="1"/>
              <a:t>collecting</a:t>
            </a:r>
            <a:r>
              <a:rPr lang="id-ID" sz="1600" dirty="0"/>
              <a:t> dan </a:t>
            </a:r>
            <a:r>
              <a:rPr lang="id-ID" sz="1600" dirty="0" err="1"/>
              <a:t>assembly</a:t>
            </a:r>
            <a:r>
              <a:rPr lang="id-ID" sz="1600" dirty="0"/>
              <a:t>, pengambilan keputusan baru tidak diperlukan lagi.</a:t>
            </a:r>
          </a:p>
        </p:txBody>
      </p:sp>
    </p:spTree>
    <p:extLst>
      <p:ext uri="{BB962C8B-B14F-4D97-AF65-F5344CB8AC3E}">
        <p14:creationId xmlns:p14="http://schemas.microsoft.com/office/powerpoint/2010/main" val="214970941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26;p32">
            <a:extLst>
              <a:ext uri="{FF2B5EF4-FFF2-40B4-BE49-F238E27FC236}">
                <a16:creationId xmlns:a16="http://schemas.microsoft.com/office/drawing/2014/main" id="{D95F78B6-2020-C619-57EF-F19BB5E1C4A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8615" y="978843"/>
            <a:ext cx="8446770" cy="3295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id-ID" sz="1600" dirty="0"/>
              <a:t>3.</a:t>
            </a:r>
            <a:r>
              <a:rPr lang="en-US" sz="1600" dirty="0"/>
              <a:t> </a:t>
            </a:r>
            <a:r>
              <a:rPr lang="id-ID" sz="1600" dirty="0"/>
              <a:t>Material </a:t>
            </a:r>
            <a:r>
              <a:rPr lang="id-ID" sz="1600" dirty="0" err="1"/>
              <a:t>Collecting</a:t>
            </a:r>
            <a:r>
              <a:rPr lang="id-ID" sz="1600" dirty="0"/>
              <a:t> </a:t>
            </a:r>
          </a:p>
          <a:p>
            <a:pPr marL="0" indent="0" algn="just">
              <a:lnSpc>
                <a:spcPct val="150000"/>
              </a:lnSpc>
            </a:pPr>
            <a:r>
              <a:rPr lang="id-ID" sz="1600" dirty="0"/>
              <a:t>Pengumpulan materi merupakan tahap pengumpulan bahan yang sesuai dengan kebutuhan yang dikerjakan. Tahap ini dapat dilakukan secara </a:t>
            </a:r>
            <a:r>
              <a:rPr lang="id-ID" sz="1600" dirty="0" err="1"/>
              <a:t>parallel</a:t>
            </a:r>
            <a:r>
              <a:rPr lang="id-ID" sz="1600" dirty="0"/>
              <a:t> dengan tahap </a:t>
            </a:r>
            <a:r>
              <a:rPr lang="id-ID" sz="1600" dirty="0" err="1"/>
              <a:t>assembly</a:t>
            </a:r>
            <a:r>
              <a:rPr lang="id-ID" sz="1600" dirty="0"/>
              <a:t>.</a:t>
            </a:r>
          </a:p>
          <a:p>
            <a:pPr marL="0" indent="0" algn="just">
              <a:lnSpc>
                <a:spcPct val="150000"/>
              </a:lnSpc>
            </a:pPr>
            <a:r>
              <a:rPr lang="id-ID" sz="1600" dirty="0"/>
              <a:t>4.</a:t>
            </a:r>
            <a:r>
              <a:rPr lang="en-US" sz="1600" dirty="0"/>
              <a:t> </a:t>
            </a:r>
            <a:r>
              <a:rPr lang="id-ID" sz="1600" dirty="0" err="1"/>
              <a:t>Assembly</a:t>
            </a:r>
            <a:r>
              <a:rPr lang="id-ID" sz="1600" dirty="0"/>
              <a:t> </a:t>
            </a:r>
          </a:p>
          <a:p>
            <a:pPr marL="0" indent="0" algn="just">
              <a:lnSpc>
                <a:spcPct val="150000"/>
              </a:lnSpc>
            </a:pPr>
            <a:r>
              <a:rPr lang="id-ID" sz="1600" dirty="0"/>
              <a:t>Tahap </a:t>
            </a:r>
            <a:r>
              <a:rPr lang="id-ID" sz="1600" dirty="0" err="1"/>
              <a:t>assembly</a:t>
            </a:r>
            <a:r>
              <a:rPr lang="id-ID" sz="1600" dirty="0"/>
              <a:t> merupakan tahap pembuatan semua obyek atau bahan multimedia dibuat. Pembuatan proyek didasarkan pada tahap </a:t>
            </a:r>
            <a:r>
              <a:rPr lang="id-ID" sz="1600" dirty="0" err="1"/>
              <a:t>design</a:t>
            </a:r>
            <a:r>
              <a:rPr lang="id-ID" sz="1600" dirty="0"/>
              <a:t> </a:t>
            </a:r>
            <a:r>
              <a:rPr lang="id-ID" sz="1600" dirty="0" err="1"/>
              <a:t>storyboard</a:t>
            </a:r>
            <a:r>
              <a:rPr lang="id-ID" sz="1600" dirty="0"/>
              <a:t>, dan struktur navigasi.</a:t>
            </a:r>
          </a:p>
        </p:txBody>
      </p:sp>
    </p:spTree>
    <p:extLst>
      <p:ext uri="{BB962C8B-B14F-4D97-AF65-F5344CB8AC3E}">
        <p14:creationId xmlns:p14="http://schemas.microsoft.com/office/powerpoint/2010/main" val="289518044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26;p32">
            <a:extLst>
              <a:ext uri="{FF2B5EF4-FFF2-40B4-BE49-F238E27FC236}">
                <a16:creationId xmlns:a16="http://schemas.microsoft.com/office/drawing/2014/main" id="{D95F78B6-2020-C619-57EF-F19BB5E1C4A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8615" y="978843"/>
            <a:ext cx="8446770" cy="3295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id-ID" sz="1600" dirty="0"/>
              <a:t>5.</a:t>
            </a:r>
            <a:r>
              <a:rPr lang="en-US" sz="1600" dirty="0"/>
              <a:t> </a:t>
            </a:r>
            <a:r>
              <a:rPr lang="id-ID" sz="1600" dirty="0"/>
              <a:t>Testing </a:t>
            </a:r>
          </a:p>
          <a:p>
            <a:pPr marL="0" indent="0" algn="just">
              <a:lnSpc>
                <a:spcPct val="150000"/>
              </a:lnSpc>
            </a:pPr>
            <a:r>
              <a:rPr lang="id-ID" sz="1600" dirty="0"/>
              <a:t>Dilakukan setelah selesai tahap pembuatan (</a:t>
            </a:r>
            <a:r>
              <a:rPr lang="id-ID" sz="1600" dirty="0" err="1"/>
              <a:t>assembly</a:t>
            </a:r>
            <a:r>
              <a:rPr lang="id-ID" sz="1600" dirty="0"/>
              <a:t>) dengan melakukan serangkaian uji coba pada program untuk mencari celah kesalahan atau </a:t>
            </a:r>
            <a:r>
              <a:rPr lang="id-ID" sz="1600" dirty="0" err="1"/>
              <a:t>bug</a:t>
            </a:r>
            <a:r>
              <a:rPr lang="id-ID" sz="1600" dirty="0"/>
              <a:t>. </a:t>
            </a:r>
          </a:p>
          <a:p>
            <a:pPr marL="0" indent="0" algn="just">
              <a:lnSpc>
                <a:spcPct val="150000"/>
              </a:lnSpc>
            </a:pPr>
            <a:r>
              <a:rPr lang="id-ID" sz="1600" dirty="0"/>
              <a:t>6.</a:t>
            </a:r>
            <a:r>
              <a:rPr lang="en-US" sz="1600" dirty="0"/>
              <a:t> </a:t>
            </a:r>
            <a:r>
              <a:rPr lang="id-ID" sz="1600" dirty="0" err="1"/>
              <a:t>Distribution</a:t>
            </a:r>
            <a:r>
              <a:rPr lang="id-ID" sz="1600" dirty="0"/>
              <a:t> </a:t>
            </a:r>
          </a:p>
          <a:p>
            <a:pPr marL="0" indent="0" algn="just">
              <a:lnSpc>
                <a:spcPct val="150000"/>
              </a:lnSpc>
            </a:pPr>
            <a:r>
              <a:rPr lang="id-ID" sz="1600" dirty="0"/>
              <a:t>Tahapan di mana aplikasi disimpan dalam suatu media penyimpanan.</a:t>
            </a:r>
          </a:p>
        </p:txBody>
      </p:sp>
    </p:spTree>
    <p:extLst>
      <p:ext uri="{BB962C8B-B14F-4D97-AF65-F5344CB8AC3E}">
        <p14:creationId xmlns:p14="http://schemas.microsoft.com/office/powerpoint/2010/main" val="212654285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2244074" y="105120"/>
            <a:ext cx="4759154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TEKNIK PENGUMPULAN DATA</a:t>
            </a:r>
            <a:endParaRPr sz="3600" dirty="0"/>
          </a:p>
        </p:txBody>
      </p:sp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48615" y="1162390"/>
            <a:ext cx="8446770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vo" panose="020B0604020202020204" charset="0"/>
              </a:rPr>
              <a:t>Studi</a:t>
            </a:r>
            <a:r>
              <a:rPr lang="en-US" sz="1600" dirty="0">
                <a:latin typeface="Arvo" panose="020B0604020202020204" charset="0"/>
              </a:rPr>
              <a:t> Pustaka</a:t>
            </a:r>
          </a:p>
          <a:p>
            <a:pPr marL="0" indent="0" algn="just">
              <a:lnSpc>
                <a:spcPct val="150000"/>
              </a:lnSpc>
            </a:pPr>
            <a:r>
              <a:rPr lang="id-ID" sz="1600" dirty="0">
                <a:effectLst/>
                <a:latin typeface="Arvo" panose="020B0604020202020204" charset="0"/>
                <a:ea typeface="Yu Mincho" panose="02020400000000000000" pitchFamily="18" charset="-128"/>
              </a:rPr>
              <a:t>Metode pengumpulan data dengan mengumpulkan dan mempelajari buku-buku referensi dan sumber-sumber yang berkaitan dengan topik penelitian. </a:t>
            </a:r>
            <a:endParaRPr lang="en-US" sz="1600" dirty="0">
              <a:effectLst/>
              <a:latin typeface="Arvo" panose="020B0604020202020204" charset="0"/>
              <a:ea typeface="Yu Mincho" panose="02020400000000000000" pitchFamily="18" charset="-128"/>
            </a:endParaRPr>
          </a:p>
          <a:p>
            <a:pPr marL="0" indent="0" algn="just">
              <a:lnSpc>
                <a:spcPct val="150000"/>
              </a:lnSpc>
            </a:pPr>
            <a:endParaRPr lang="en-US" sz="1600" dirty="0">
              <a:latin typeface="Arvo" panose="020B06040202020202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vo" panose="020B0604020202020204" charset="0"/>
              </a:rPr>
              <a:t>Kuesioner</a:t>
            </a:r>
            <a:endParaRPr lang="en-US" sz="1600" dirty="0">
              <a:latin typeface="Arvo" panose="020B0604020202020204" charset="0"/>
            </a:endParaRPr>
          </a:p>
          <a:p>
            <a:pPr marL="0" indent="0" algn="just">
              <a:lnSpc>
                <a:spcPct val="150000"/>
              </a:lnSpc>
            </a:pPr>
            <a:r>
              <a:rPr lang="id-ID" sz="1600" dirty="0">
                <a:effectLst/>
                <a:latin typeface="Arvo" panose="020B0604020202020204" charset="0"/>
                <a:ea typeface="Yu Mincho" panose="02020400000000000000" pitchFamily="18" charset="-128"/>
              </a:rPr>
              <a:t>Metode Pengumpulan data yang dilakukan dengan cara memberi seperangkat pertanyaan atau pernyataan tertulis kepada responden untuk dijawab.</a:t>
            </a:r>
            <a:endParaRPr lang="en-US" sz="1600" dirty="0">
              <a:latin typeface="Arvo" panose="020B0604020202020204" charset="0"/>
            </a:endParaRPr>
          </a:p>
        </p:txBody>
      </p:sp>
      <p:cxnSp>
        <p:nvCxnSpPr>
          <p:cNvPr id="927" name="Google Shape;927;p32"/>
          <p:cNvCxnSpPr>
            <a:cxnSpLocks/>
          </p:cNvCxnSpPr>
          <p:nvPr/>
        </p:nvCxnSpPr>
        <p:spPr>
          <a:xfrm>
            <a:off x="2430117" y="897309"/>
            <a:ext cx="448705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03405443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2211800" y="105120"/>
            <a:ext cx="4759154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PERANCANGAN PENELITIAN</a:t>
            </a:r>
            <a:endParaRPr sz="3600" dirty="0"/>
          </a:p>
        </p:txBody>
      </p:sp>
      <p:cxnSp>
        <p:nvCxnSpPr>
          <p:cNvPr id="927" name="Google Shape;927;p32"/>
          <p:cNvCxnSpPr>
            <a:cxnSpLocks/>
          </p:cNvCxnSpPr>
          <p:nvPr/>
        </p:nvCxnSpPr>
        <p:spPr>
          <a:xfrm>
            <a:off x="2430117" y="897309"/>
            <a:ext cx="4310321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CE8B9F2-589F-58C7-8F3B-CE6DDCB99F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0" y="1250792"/>
            <a:ext cx="5715019" cy="2995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073473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389E-4F5A-4DCC-AF59-7D1BCECF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381" y="2130719"/>
            <a:ext cx="5581238" cy="572700"/>
          </a:xfrm>
        </p:spPr>
        <p:txBody>
          <a:bodyPr/>
          <a:lstStyle/>
          <a:p>
            <a:pPr algn="ctr"/>
            <a:r>
              <a:rPr lang="en-US" dirty="0"/>
              <a:t>GAMBARAN PERMAINAN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64F22-0E85-4D91-AB05-B7C860DB0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2458" y="2837386"/>
            <a:ext cx="6359084" cy="572700"/>
          </a:xfrm>
        </p:spPr>
        <p:txBody>
          <a:bodyPr/>
          <a:lstStyle/>
          <a:p>
            <a:r>
              <a:rPr lang="en-US" sz="1800" dirty="0" err="1"/>
              <a:t>Deskripsi</a:t>
            </a:r>
            <a:r>
              <a:rPr lang="en-US" sz="1800" dirty="0"/>
              <a:t>, Tema, Target </a:t>
            </a:r>
            <a:r>
              <a:rPr lang="en-US" sz="1800" dirty="0" err="1"/>
              <a:t>Usia</a:t>
            </a:r>
            <a:r>
              <a:rPr lang="en-US" sz="1800" dirty="0"/>
              <a:t>, Platform, dan </a:t>
            </a:r>
            <a:r>
              <a:rPr lang="en-US" sz="1800" dirty="0" err="1"/>
              <a:t>Karakter</a:t>
            </a:r>
            <a:endParaRPr lang="en-ID" sz="1800" dirty="0"/>
          </a:p>
        </p:txBody>
      </p:sp>
      <p:cxnSp>
        <p:nvCxnSpPr>
          <p:cNvPr id="4" name="Google Shape;927;p32">
            <a:extLst>
              <a:ext uri="{FF2B5EF4-FFF2-40B4-BE49-F238E27FC236}">
                <a16:creationId xmlns:a16="http://schemas.microsoft.com/office/drawing/2014/main" id="{F32D100B-9D88-436D-A300-D9996748A837}"/>
              </a:ext>
            </a:extLst>
          </p:cNvPr>
          <p:cNvCxnSpPr>
            <a:cxnSpLocks/>
          </p:cNvCxnSpPr>
          <p:nvPr/>
        </p:nvCxnSpPr>
        <p:spPr>
          <a:xfrm>
            <a:off x="2019300" y="2627227"/>
            <a:ext cx="5105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2399098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6"/>
          <p:cNvSpPr txBox="1">
            <a:spLocks noGrp="1"/>
          </p:cNvSpPr>
          <p:nvPr>
            <p:ph type="ctrTitle"/>
          </p:nvPr>
        </p:nvSpPr>
        <p:spPr>
          <a:xfrm>
            <a:off x="1398380" y="1927793"/>
            <a:ext cx="6241477" cy="1503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BAB I</a:t>
            </a:r>
            <a:b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PENDAHULUAN</a:t>
            </a:r>
            <a:endParaRPr lang="en-US" sz="2400" b="1" dirty="0"/>
          </a:p>
        </p:txBody>
      </p:sp>
      <p:sp>
        <p:nvSpPr>
          <p:cNvPr id="848" name="Google Shape;848;p26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9" name="Google Shape;849;p26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0" name="Google Shape;850;p26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1" name="Google Shape;851;p26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2" name="Google Shape;852;p26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3" name="Google Shape;853;p26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4" name="Google Shape;854;p26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5" name="Google Shape;855;p26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6" name="Google Shape;856;p26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7" name="Google Shape;857;p26"/>
          <p:cNvSpPr/>
          <p:nvPr/>
        </p:nvSpPr>
        <p:spPr>
          <a:xfrm rot="10800000">
            <a:off x="306043" y="2132251"/>
            <a:ext cx="380418" cy="44216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8" name="Google Shape;858;p26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9" name="Google Shape;859;p26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0" name="Google Shape;860;p26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1" name="Google Shape;861;p26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2" name="Google Shape;862;p26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3" name="Google Shape;863;p26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5" name="Google Shape;865;p26"/>
          <p:cNvSpPr/>
          <p:nvPr/>
        </p:nvSpPr>
        <p:spPr>
          <a:xfrm rot="10800000">
            <a:off x="1549203" y="1366463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7" name="Google Shape;867;p26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8" name="Google Shape;868;p26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9" name="Google Shape;869;p26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0" name="Google Shape;870;p26"/>
          <p:cNvSpPr/>
          <p:nvPr/>
        </p:nvSpPr>
        <p:spPr>
          <a:xfrm rot="10800000">
            <a:off x="2069765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1" name="Google Shape;871;p26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2" name="Google Shape;872;p26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3" name="Google Shape;873;p26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4" name="Google Shape;874;p26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5" name="Google Shape;875;p26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6" name="Google Shape;876;p26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7" name="Google Shape;877;p26"/>
          <p:cNvSpPr/>
          <p:nvPr/>
        </p:nvSpPr>
        <p:spPr>
          <a:xfrm>
            <a:off x="8652474" y="316885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8" name="Google Shape;878;p26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9" name="Google Shape;879;p26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0" name="Google Shape;880;p26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1" name="Google Shape;881;p26"/>
          <p:cNvSpPr/>
          <p:nvPr/>
        </p:nvSpPr>
        <p:spPr>
          <a:xfrm>
            <a:off x="7822482" y="3491070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2" name="Google Shape;882;p26"/>
          <p:cNvSpPr/>
          <p:nvPr/>
        </p:nvSpPr>
        <p:spPr>
          <a:xfrm>
            <a:off x="7259448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8F22C-0265-4969-BE45-D351C6E56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067" y="65962"/>
            <a:ext cx="1620596" cy="12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30931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926;p32">
            <a:extLst>
              <a:ext uri="{FF2B5EF4-FFF2-40B4-BE49-F238E27FC236}">
                <a16:creationId xmlns:a16="http://schemas.microsoft.com/office/drawing/2014/main" id="{EE514CA2-5857-4660-B457-76F6DDA44FE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1950" y="2329188"/>
            <a:ext cx="8446770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JepangCita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adalah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aplikasi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permainan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edukasi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berbasis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Android yang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bertemakan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simulasi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, yang mana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pemain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harus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mempelajari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Bahasa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Jepang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dan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menjawab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soal-soal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untuk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menyelesaikan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level.</a:t>
            </a:r>
          </a:p>
        </p:txBody>
      </p:sp>
      <p:sp>
        <p:nvSpPr>
          <p:cNvPr id="31" name="Google Shape;925;p32">
            <a:extLst>
              <a:ext uri="{FF2B5EF4-FFF2-40B4-BE49-F238E27FC236}">
                <a16:creationId xmlns:a16="http://schemas.microsoft.com/office/drawing/2014/main" id="{E6F64B94-DA5B-45E4-A972-ACF89963A2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654" y="1371898"/>
            <a:ext cx="5069046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PERMAINAN</a:t>
            </a:r>
            <a:endParaRPr dirty="0"/>
          </a:p>
        </p:txBody>
      </p:sp>
      <p:cxnSp>
        <p:nvCxnSpPr>
          <p:cNvPr id="32" name="Google Shape;927;p32">
            <a:extLst>
              <a:ext uri="{FF2B5EF4-FFF2-40B4-BE49-F238E27FC236}">
                <a16:creationId xmlns:a16="http://schemas.microsoft.com/office/drawing/2014/main" id="{74BACCC7-625B-46DC-9D3D-8DA26EF99D29}"/>
              </a:ext>
            </a:extLst>
          </p:cNvPr>
          <p:cNvCxnSpPr>
            <a:cxnSpLocks/>
          </p:cNvCxnSpPr>
          <p:nvPr/>
        </p:nvCxnSpPr>
        <p:spPr>
          <a:xfrm>
            <a:off x="431800" y="2164088"/>
            <a:ext cx="5105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31348860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C624BF16-65AA-4300-AF94-C86AE5FF8961}"/>
              </a:ext>
            </a:extLst>
          </p:cNvPr>
          <p:cNvSpPr/>
          <p:nvPr/>
        </p:nvSpPr>
        <p:spPr>
          <a:xfrm>
            <a:off x="449580" y="2507493"/>
            <a:ext cx="1124101" cy="1124101"/>
          </a:xfrm>
          <a:prstGeom prst="ellipse">
            <a:avLst/>
          </a:prstGeom>
          <a:solidFill>
            <a:srgbClr val="00B050"/>
          </a:solidFill>
          <a:ln w="28575"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d-ID"/>
          </a:p>
        </p:txBody>
      </p:sp>
      <p:grpSp>
        <p:nvGrpSpPr>
          <p:cNvPr id="43" name="Google Shape;8613;p104">
            <a:extLst>
              <a:ext uri="{FF2B5EF4-FFF2-40B4-BE49-F238E27FC236}">
                <a16:creationId xmlns:a16="http://schemas.microsoft.com/office/drawing/2014/main" id="{C31F3AF5-666E-4A13-8889-DE0800364B7B}"/>
              </a:ext>
            </a:extLst>
          </p:cNvPr>
          <p:cNvGrpSpPr/>
          <p:nvPr/>
        </p:nvGrpSpPr>
        <p:grpSpPr>
          <a:xfrm>
            <a:off x="678474" y="2843302"/>
            <a:ext cx="666312" cy="471531"/>
            <a:chOff x="-13652369" y="3236335"/>
            <a:chExt cx="471537" cy="333660"/>
          </a:xfrm>
          <a:solidFill>
            <a:schemeClr val="bg1"/>
          </a:solidFill>
        </p:grpSpPr>
        <p:sp>
          <p:nvSpPr>
            <p:cNvPr id="44" name="Google Shape;8614;p104">
              <a:extLst>
                <a:ext uri="{FF2B5EF4-FFF2-40B4-BE49-F238E27FC236}">
                  <a16:creationId xmlns:a16="http://schemas.microsoft.com/office/drawing/2014/main" id="{081F6FBE-FF85-4416-86C5-D9FA265BAEA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-13673633" y="3465998"/>
              <a:ext cx="125261" cy="82733"/>
            </a:xfrm>
            <a:custGeom>
              <a:avLst/>
              <a:gdLst/>
              <a:ahLst/>
              <a:cxnLst/>
              <a:rect l="l" t="t" r="r" b="b"/>
              <a:pathLst>
                <a:path w="5011" h="3309" extrusionOk="0">
                  <a:moveTo>
                    <a:pt x="1671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1" y="3308"/>
                  </a:cubicBezTo>
                  <a:cubicBezTo>
                    <a:pt x="2269" y="3308"/>
                    <a:pt x="2584" y="3056"/>
                    <a:pt x="4790" y="1985"/>
                  </a:cubicBezTo>
                  <a:cubicBezTo>
                    <a:pt x="4884" y="1953"/>
                    <a:pt x="5010" y="1796"/>
                    <a:pt x="5010" y="1638"/>
                  </a:cubicBezTo>
                  <a:cubicBezTo>
                    <a:pt x="5010" y="1481"/>
                    <a:pt x="4947" y="1323"/>
                    <a:pt x="4790" y="1292"/>
                  </a:cubicBezTo>
                  <a:cubicBezTo>
                    <a:pt x="2584" y="221"/>
                    <a:pt x="2269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615;p104">
              <a:extLst>
                <a:ext uri="{FF2B5EF4-FFF2-40B4-BE49-F238E27FC236}">
                  <a16:creationId xmlns:a16="http://schemas.microsoft.com/office/drawing/2014/main" id="{DE99F262-6852-4C3D-A17C-54753C08D46F}"/>
                </a:ext>
              </a:extLst>
            </p:cNvPr>
            <p:cNvSpPr/>
            <p:nvPr/>
          </p:nvSpPr>
          <p:spPr>
            <a:xfrm>
              <a:off x="-13534507" y="3275227"/>
              <a:ext cx="353675" cy="249700"/>
            </a:xfrm>
            <a:custGeom>
              <a:avLst/>
              <a:gdLst/>
              <a:ahLst/>
              <a:cxnLst/>
              <a:rect l="l" t="t" r="r" b="b"/>
              <a:pathLst>
                <a:path w="14147" h="9988" extrusionOk="0">
                  <a:moveTo>
                    <a:pt x="6679" y="1702"/>
                  </a:moveTo>
                  <a:cubicBezTo>
                    <a:pt x="7152" y="1702"/>
                    <a:pt x="7499" y="2048"/>
                    <a:pt x="7499" y="2521"/>
                  </a:cubicBezTo>
                  <a:cubicBezTo>
                    <a:pt x="7499" y="2993"/>
                    <a:pt x="7152" y="3340"/>
                    <a:pt x="6679" y="3340"/>
                  </a:cubicBezTo>
                  <a:cubicBezTo>
                    <a:pt x="6207" y="3340"/>
                    <a:pt x="5829" y="2993"/>
                    <a:pt x="5829" y="2521"/>
                  </a:cubicBezTo>
                  <a:cubicBezTo>
                    <a:pt x="5829" y="2048"/>
                    <a:pt x="6207" y="1702"/>
                    <a:pt x="6679" y="1702"/>
                  </a:cubicBezTo>
                  <a:close/>
                  <a:moveTo>
                    <a:pt x="4191" y="2143"/>
                  </a:moveTo>
                  <a:cubicBezTo>
                    <a:pt x="4663" y="2143"/>
                    <a:pt x="5010" y="2489"/>
                    <a:pt x="5010" y="2962"/>
                  </a:cubicBezTo>
                  <a:cubicBezTo>
                    <a:pt x="5010" y="3434"/>
                    <a:pt x="4663" y="3781"/>
                    <a:pt x="4191" y="3781"/>
                  </a:cubicBezTo>
                  <a:cubicBezTo>
                    <a:pt x="3718" y="3781"/>
                    <a:pt x="3371" y="3434"/>
                    <a:pt x="3371" y="2962"/>
                  </a:cubicBezTo>
                  <a:cubicBezTo>
                    <a:pt x="3371" y="2489"/>
                    <a:pt x="3718" y="2143"/>
                    <a:pt x="4191" y="2143"/>
                  </a:cubicBezTo>
                  <a:close/>
                  <a:moveTo>
                    <a:pt x="2521" y="4191"/>
                  </a:moveTo>
                  <a:cubicBezTo>
                    <a:pt x="2993" y="4191"/>
                    <a:pt x="3371" y="4537"/>
                    <a:pt x="3371" y="5010"/>
                  </a:cubicBezTo>
                  <a:cubicBezTo>
                    <a:pt x="3371" y="5482"/>
                    <a:pt x="2993" y="5829"/>
                    <a:pt x="2521" y="5829"/>
                  </a:cubicBezTo>
                  <a:cubicBezTo>
                    <a:pt x="2048" y="5829"/>
                    <a:pt x="1702" y="5482"/>
                    <a:pt x="1702" y="5010"/>
                  </a:cubicBezTo>
                  <a:cubicBezTo>
                    <a:pt x="1702" y="4537"/>
                    <a:pt x="2048" y="4191"/>
                    <a:pt x="2521" y="4191"/>
                  </a:cubicBezTo>
                  <a:close/>
                  <a:moveTo>
                    <a:pt x="10397" y="3340"/>
                  </a:moveTo>
                  <a:cubicBezTo>
                    <a:pt x="11563" y="3340"/>
                    <a:pt x="12508" y="4096"/>
                    <a:pt x="12508" y="5010"/>
                  </a:cubicBezTo>
                  <a:cubicBezTo>
                    <a:pt x="12508" y="5923"/>
                    <a:pt x="11563" y="6648"/>
                    <a:pt x="10397" y="6648"/>
                  </a:cubicBezTo>
                  <a:cubicBezTo>
                    <a:pt x="9263" y="6648"/>
                    <a:pt x="8318" y="5892"/>
                    <a:pt x="8318" y="5010"/>
                  </a:cubicBezTo>
                  <a:cubicBezTo>
                    <a:pt x="8318" y="4096"/>
                    <a:pt x="9263" y="3340"/>
                    <a:pt x="10397" y="3340"/>
                  </a:cubicBezTo>
                  <a:close/>
                  <a:moveTo>
                    <a:pt x="4191" y="6270"/>
                  </a:moveTo>
                  <a:cubicBezTo>
                    <a:pt x="4663" y="6270"/>
                    <a:pt x="5010" y="6616"/>
                    <a:pt x="5010" y="7089"/>
                  </a:cubicBezTo>
                  <a:cubicBezTo>
                    <a:pt x="5010" y="7562"/>
                    <a:pt x="4663" y="7908"/>
                    <a:pt x="4191" y="7908"/>
                  </a:cubicBezTo>
                  <a:cubicBezTo>
                    <a:pt x="3718" y="7908"/>
                    <a:pt x="3371" y="7562"/>
                    <a:pt x="3371" y="7089"/>
                  </a:cubicBezTo>
                  <a:cubicBezTo>
                    <a:pt x="3371" y="6616"/>
                    <a:pt x="3718" y="6270"/>
                    <a:pt x="4191" y="6270"/>
                  </a:cubicBezTo>
                  <a:close/>
                  <a:moveTo>
                    <a:pt x="6679" y="6648"/>
                  </a:moveTo>
                  <a:cubicBezTo>
                    <a:pt x="7152" y="6648"/>
                    <a:pt x="7499" y="6994"/>
                    <a:pt x="7499" y="7499"/>
                  </a:cubicBezTo>
                  <a:cubicBezTo>
                    <a:pt x="7499" y="7971"/>
                    <a:pt x="7152" y="8318"/>
                    <a:pt x="6679" y="8318"/>
                  </a:cubicBezTo>
                  <a:cubicBezTo>
                    <a:pt x="6207" y="8318"/>
                    <a:pt x="5829" y="7971"/>
                    <a:pt x="5829" y="7499"/>
                  </a:cubicBezTo>
                  <a:cubicBezTo>
                    <a:pt x="5829" y="7057"/>
                    <a:pt x="6207" y="6648"/>
                    <a:pt x="6679" y="6648"/>
                  </a:cubicBezTo>
                  <a:close/>
                  <a:moveTo>
                    <a:pt x="7089" y="0"/>
                  </a:moveTo>
                  <a:cubicBezTo>
                    <a:pt x="3245" y="0"/>
                    <a:pt x="63" y="2237"/>
                    <a:pt x="63" y="5010"/>
                  </a:cubicBezTo>
                  <a:cubicBezTo>
                    <a:pt x="0" y="7751"/>
                    <a:pt x="3214" y="9987"/>
                    <a:pt x="7089" y="9987"/>
                  </a:cubicBezTo>
                  <a:cubicBezTo>
                    <a:pt x="10964" y="9987"/>
                    <a:pt x="14146" y="7751"/>
                    <a:pt x="14146" y="5010"/>
                  </a:cubicBezTo>
                  <a:cubicBezTo>
                    <a:pt x="14146" y="2300"/>
                    <a:pt x="10964" y="0"/>
                    <a:pt x="70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616;p104">
              <a:extLst>
                <a:ext uri="{FF2B5EF4-FFF2-40B4-BE49-F238E27FC236}">
                  <a16:creationId xmlns:a16="http://schemas.microsoft.com/office/drawing/2014/main" id="{8833CEC3-E1FC-4BEB-B255-1C9291BC17C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-13660719" y="3245776"/>
              <a:ext cx="100040" cy="81158"/>
            </a:xfrm>
            <a:custGeom>
              <a:avLst/>
              <a:gdLst/>
              <a:ahLst/>
              <a:cxnLst/>
              <a:rect l="l" t="t" r="r" b="b"/>
              <a:pathLst>
                <a:path w="4002" h="3246" extrusionOk="0">
                  <a:moveTo>
                    <a:pt x="4002" y="1"/>
                  </a:moveTo>
                  <a:cubicBezTo>
                    <a:pt x="2206" y="127"/>
                    <a:pt x="63" y="536"/>
                    <a:pt x="63" y="1607"/>
                  </a:cubicBezTo>
                  <a:cubicBezTo>
                    <a:pt x="0" y="2710"/>
                    <a:pt x="2174" y="3120"/>
                    <a:pt x="4002" y="3246"/>
                  </a:cubicBezTo>
                  <a:cubicBezTo>
                    <a:pt x="3592" y="2805"/>
                    <a:pt x="3371" y="2206"/>
                    <a:pt x="3371" y="1607"/>
                  </a:cubicBezTo>
                  <a:cubicBezTo>
                    <a:pt x="3371" y="1040"/>
                    <a:pt x="3592" y="442"/>
                    <a:pt x="40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617;p104">
              <a:extLst>
                <a:ext uri="{FF2B5EF4-FFF2-40B4-BE49-F238E27FC236}">
                  <a16:creationId xmlns:a16="http://schemas.microsoft.com/office/drawing/2014/main" id="{D824252A-2682-4B3A-A1A5-534DC16033C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-13628823" y="3313919"/>
              <a:ext cx="36246" cy="81158"/>
            </a:xfrm>
            <a:custGeom>
              <a:avLst/>
              <a:gdLst/>
              <a:ahLst/>
              <a:cxnLst/>
              <a:rect l="l" t="t" r="r" b="b"/>
              <a:pathLst>
                <a:path w="1450" h="3246" extrusionOk="0">
                  <a:moveTo>
                    <a:pt x="1418" y="1"/>
                  </a:moveTo>
                  <a:lnTo>
                    <a:pt x="1418" y="1"/>
                  </a:lnTo>
                  <a:cubicBezTo>
                    <a:pt x="1103" y="32"/>
                    <a:pt x="788" y="190"/>
                    <a:pt x="505" y="442"/>
                  </a:cubicBezTo>
                  <a:cubicBezTo>
                    <a:pt x="190" y="757"/>
                    <a:pt x="1" y="1166"/>
                    <a:pt x="1" y="1607"/>
                  </a:cubicBezTo>
                  <a:cubicBezTo>
                    <a:pt x="1" y="2048"/>
                    <a:pt x="158" y="2489"/>
                    <a:pt x="505" y="2805"/>
                  </a:cubicBezTo>
                  <a:cubicBezTo>
                    <a:pt x="788" y="3025"/>
                    <a:pt x="1103" y="3183"/>
                    <a:pt x="1450" y="3246"/>
                  </a:cubicBezTo>
                  <a:cubicBezTo>
                    <a:pt x="1072" y="2805"/>
                    <a:pt x="820" y="2206"/>
                    <a:pt x="820" y="1607"/>
                  </a:cubicBezTo>
                  <a:cubicBezTo>
                    <a:pt x="820" y="977"/>
                    <a:pt x="1072" y="442"/>
                    <a:pt x="1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618;p104">
              <a:extLst>
                <a:ext uri="{FF2B5EF4-FFF2-40B4-BE49-F238E27FC236}">
                  <a16:creationId xmlns:a16="http://schemas.microsoft.com/office/drawing/2014/main" id="{6488428E-1D48-453C-A4AF-2A5F954187E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-13645760" y="3369465"/>
              <a:ext cx="70118" cy="76433"/>
            </a:xfrm>
            <a:custGeom>
              <a:avLst/>
              <a:gdLst/>
              <a:ahLst/>
              <a:cxnLst/>
              <a:rect l="l" t="t" r="r" b="b"/>
              <a:pathLst>
                <a:path w="2805" h="3057" extrusionOk="0">
                  <a:moveTo>
                    <a:pt x="1072" y="0"/>
                  </a:moveTo>
                  <a:cubicBezTo>
                    <a:pt x="442" y="221"/>
                    <a:pt x="1" y="819"/>
                    <a:pt x="1" y="1512"/>
                  </a:cubicBezTo>
                  <a:cubicBezTo>
                    <a:pt x="1" y="2237"/>
                    <a:pt x="442" y="2836"/>
                    <a:pt x="1072" y="3056"/>
                  </a:cubicBezTo>
                  <a:cubicBezTo>
                    <a:pt x="1702" y="2962"/>
                    <a:pt x="2301" y="2867"/>
                    <a:pt x="2805" y="2710"/>
                  </a:cubicBezTo>
                  <a:cubicBezTo>
                    <a:pt x="2616" y="2363"/>
                    <a:pt x="2490" y="1953"/>
                    <a:pt x="2490" y="1512"/>
                  </a:cubicBezTo>
                  <a:cubicBezTo>
                    <a:pt x="2490" y="1071"/>
                    <a:pt x="2616" y="693"/>
                    <a:pt x="2805" y="347"/>
                  </a:cubicBezTo>
                  <a:cubicBezTo>
                    <a:pt x="2301" y="189"/>
                    <a:pt x="1702" y="63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DCC463A-BF4E-43DE-945B-CFAA7DCAEBF1}"/>
              </a:ext>
            </a:extLst>
          </p:cNvPr>
          <p:cNvSpPr txBox="1"/>
          <p:nvPr/>
        </p:nvSpPr>
        <p:spPr>
          <a:xfrm>
            <a:off x="454822" y="4162567"/>
            <a:ext cx="1124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434343"/>
                </a:solidFill>
                <a:latin typeface="Arvo" panose="020B0604020202020204" charset="0"/>
              </a:rPr>
              <a:t>Simulasi</a:t>
            </a:r>
            <a:endParaRPr lang="en-ID" dirty="0">
              <a:solidFill>
                <a:srgbClr val="434343"/>
              </a:solidFill>
              <a:latin typeface="Arvo" panose="020B060402020202020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6F45F7F-DC76-4C6A-9DC3-5859EE5C535C}"/>
              </a:ext>
            </a:extLst>
          </p:cNvPr>
          <p:cNvSpPr txBox="1"/>
          <p:nvPr/>
        </p:nvSpPr>
        <p:spPr>
          <a:xfrm>
            <a:off x="449579" y="3709278"/>
            <a:ext cx="112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rgbClr val="434343"/>
                </a:solidFill>
                <a:latin typeface="Arvo" panose="020B0604020202020204" charset="0"/>
              </a:rPr>
              <a:t>Tema</a:t>
            </a:r>
            <a:endParaRPr lang="en-ID" sz="1800" b="1" dirty="0">
              <a:solidFill>
                <a:srgbClr val="434343"/>
              </a:solidFill>
              <a:latin typeface="Arvo" panose="020B060402020202020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81BF481-A1E9-409D-AD79-D061AFE22FB5}"/>
              </a:ext>
            </a:extLst>
          </p:cNvPr>
          <p:cNvSpPr/>
          <p:nvPr/>
        </p:nvSpPr>
        <p:spPr>
          <a:xfrm>
            <a:off x="2273723" y="2507493"/>
            <a:ext cx="1124101" cy="1124101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d-ID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889B87-F2B9-41F2-81EF-F71B83E6BF73}"/>
              </a:ext>
            </a:extLst>
          </p:cNvPr>
          <p:cNvSpPr txBox="1"/>
          <p:nvPr/>
        </p:nvSpPr>
        <p:spPr>
          <a:xfrm>
            <a:off x="2140124" y="4156294"/>
            <a:ext cx="1391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434343"/>
                </a:solidFill>
                <a:latin typeface="Arvo" panose="020B0604020202020204" charset="0"/>
              </a:rPr>
              <a:t>Single-player</a:t>
            </a:r>
            <a:endParaRPr lang="en-ID" dirty="0">
              <a:solidFill>
                <a:srgbClr val="434343"/>
              </a:solidFill>
              <a:latin typeface="Arvo" panose="020B060402020202020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D62E58-FCC1-4D0B-B807-83E3E3304340}"/>
              </a:ext>
            </a:extLst>
          </p:cNvPr>
          <p:cNvSpPr txBox="1"/>
          <p:nvPr/>
        </p:nvSpPr>
        <p:spPr>
          <a:xfrm>
            <a:off x="2273723" y="3708164"/>
            <a:ext cx="112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solidFill>
                  <a:srgbClr val="434343"/>
                </a:solidFill>
                <a:latin typeface="Arvo" panose="020B0604020202020204" charset="0"/>
              </a:rPr>
              <a:t>Mode</a:t>
            </a:r>
            <a:endParaRPr lang="en-ID" sz="1800" b="1" dirty="0">
              <a:solidFill>
                <a:srgbClr val="434343"/>
              </a:solidFill>
              <a:latin typeface="Arvo" panose="020B0604020202020204" charset="0"/>
            </a:endParaRPr>
          </a:p>
        </p:txBody>
      </p:sp>
      <p:grpSp>
        <p:nvGrpSpPr>
          <p:cNvPr id="60" name="Google Shape;7740;p103">
            <a:extLst>
              <a:ext uri="{FF2B5EF4-FFF2-40B4-BE49-F238E27FC236}">
                <a16:creationId xmlns:a16="http://schemas.microsoft.com/office/drawing/2014/main" id="{6227CC63-D4FF-4D42-981C-8922E495F8A7}"/>
              </a:ext>
            </a:extLst>
          </p:cNvPr>
          <p:cNvGrpSpPr/>
          <p:nvPr/>
        </p:nvGrpSpPr>
        <p:grpSpPr>
          <a:xfrm>
            <a:off x="2570771" y="2770709"/>
            <a:ext cx="597808" cy="598044"/>
            <a:chOff x="-55987225" y="3591025"/>
            <a:chExt cx="317450" cy="317575"/>
          </a:xfrm>
          <a:solidFill>
            <a:schemeClr val="bg1"/>
          </a:solidFill>
        </p:grpSpPr>
        <p:sp>
          <p:nvSpPr>
            <p:cNvPr id="61" name="Google Shape;7741;p103">
              <a:extLst>
                <a:ext uri="{FF2B5EF4-FFF2-40B4-BE49-F238E27FC236}">
                  <a16:creationId xmlns:a16="http://schemas.microsoft.com/office/drawing/2014/main" id="{4DA86AD1-C056-4CF1-83E8-583DBDA76294}"/>
                </a:ext>
              </a:extLst>
            </p:cNvPr>
            <p:cNvSpPr/>
            <p:nvPr/>
          </p:nvSpPr>
          <p:spPr>
            <a:xfrm>
              <a:off x="-55950200" y="3740025"/>
              <a:ext cx="204800" cy="168575"/>
            </a:xfrm>
            <a:custGeom>
              <a:avLst/>
              <a:gdLst/>
              <a:ahLst/>
              <a:cxnLst/>
              <a:rect l="l" t="t" r="r" b="b"/>
              <a:pathLst>
                <a:path w="8192" h="6743" extrusionOk="0">
                  <a:moveTo>
                    <a:pt x="2647" y="756"/>
                  </a:moveTo>
                  <a:cubicBezTo>
                    <a:pt x="2836" y="756"/>
                    <a:pt x="2994" y="914"/>
                    <a:pt x="2994" y="1103"/>
                  </a:cubicBezTo>
                  <a:cubicBezTo>
                    <a:pt x="2994" y="1323"/>
                    <a:pt x="2836" y="1449"/>
                    <a:pt x="2647" y="1449"/>
                  </a:cubicBezTo>
                  <a:cubicBezTo>
                    <a:pt x="2458" y="1449"/>
                    <a:pt x="2301" y="1323"/>
                    <a:pt x="2301" y="1103"/>
                  </a:cubicBezTo>
                  <a:cubicBezTo>
                    <a:pt x="2238" y="914"/>
                    <a:pt x="2395" y="756"/>
                    <a:pt x="2647" y="756"/>
                  </a:cubicBezTo>
                  <a:close/>
                  <a:moveTo>
                    <a:pt x="5609" y="756"/>
                  </a:moveTo>
                  <a:cubicBezTo>
                    <a:pt x="5798" y="756"/>
                    <a:pt x="5955" y="914"/>
                    <a:pt x="5955" y="1103"/>
                  </a:cubicBezTo>
                  <a:cubicBezTo>
                    <a:pt x="5955" y="1323"/>
                    <a:pt x="5798" y="1449"/>
                    <a:pt x="5609" y="1449"/>
                  </a:cubicBezTo>
                  <a:cubicBezTo>
                    <a:pt x="5388" y="1449"/>
                    <a:pt x="5262" y="1323"/>
                    <a:pt x="5262" y="1103"/>
                  </a:cubicBezTo>
                  <a:cubicBezTo>
                    <a:pt x="5231" y="914"/>
                    <a:pt x="5388" y="756"/>
                    <a:pt x="5609" y="756"/>
                  </a:cubicBezTo>
                  <a:close/>
                  <a:moveTo>
                    <a:pt x="5160" y="3316"/>
                  </a:moveTo>
                  <a:cubicBezTo>
                    <a:pt x="5254" y="3316"/>
                    <a:pt x="5341" y="3355"/>
                    <a:pt x="5388" y="3434"/>
                  </a:cubicBezTo>
                  <a:cubicBezTo>
                    <a:pt x="5546" y="3592"/>
                    <a:pt x="5546" y="3812"/>
                    <a:pt x="5388" y="3938"/>
                  </a:cubicBezTo>
                  <a:cubicBezTo>
                    <a:pt x="5041" y="4285"/>
                    <a:pt x="4569" y="4505"/>
                    <a:pt x="4065" y="4505"/>
                  </a:cubicBezTo>
                  <a:cubicBezTo>
                    <a:pt x="3561" y="4505"/>
                    <a:pt x="3088" y="4285"/>
                    <a:pt x="2773" y="3938"/>
                  </a:cubicBezTo>
                  <a:cubicBezTo>
                    <a:pt x="2616" y="3781"/>
                    <a:pt x="2616" y="3560"/>
                    <a:pt x="2773" y="3434"/>
                  </a:cubicBezTo>
                  <a:cubicBezTo>
                    <a:pt x="2868" y="3355"/>
                    <a:pt x="2970" y="3316"/>
                    <a:pt x="3065" y="3316"/>
                  </a:cubicBezTo>
                  <a:cubicBezTo>
                    <a:pt x="3159" y="3316"/>
                    <a:pt x="3246" y="3355"/>
                    <a:pt x="3309" y="3434"/>
                  </a:cubicBezTo>
                  <a:cubicBezTo>
                    <a:pt x="3529" y="3655"/>
                    <a:pt x="3813" y="3765"/>
                    <a:pt x="4096" y="3765"/>
                  </a:cubicBezTo>
                  <a:cubicBezTo>
                    <a:pt x="4380" y="3765"/>
                    <a:pt x="4663" y="3655"/>
                    <a:pt x="4884" y="3434"/>
                  </a:cubicBezTo>
                  <a:cubicBezTo>
                    <a:pt x="4963" y="3355"/>
                    <a:pt x="5065" y="3316"/>
                    <a:pt x="5160" y="3316"/>
                  </a:cubicBezTo>
                  <a:close/>
                  <a:moveTo>
                    <a:pt x="1" y="0"/>
                  </a:moveTo>
                  <a:lnTo>
                    <a:pt x="1" y="2615"/>
                  </a:lnTo>
                  <a:cubicBezTo>
                    <a:pt x="1" y="4852"/>
                    <a:pt x="1859" y="6742"/>
                    <a:pt x="4096" y="6742"/>
                  </a:cubicBezTo>
                  <a:cubicBezTo>
                    <a:pt x="6333" y="6742"/>
                    <a:pt x="8192" y="4883"/>
                    <a:pt x="8192" y="2615"/>
                  </a:cubicBezTo>
                  <a:lnTo>
                    <a:pt x="81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742;p103">
              <a:extLst>
                <a:ext uri="{FF2B5EF4-FFF2-40B4-BE49-F238E27FC236}">
                  <a16:creationId xmlns:a16="http://schemas.microsoft.com/office/drawing/2014/main" id="{9A5DAEA1-82CD-49A1-A2B3-814A0E80A232}"/>
                </a:ext>
              </a:extLst>
            </p:cNvPr>
            <p:cNvSpPr/>
            <p:nvPr/>
          </p:nvSpPr>
          <p:spPr>
            <a:xfrm>
              <a:off x="-55967525" y="3591025"/>
              <a:ext cx="297750" cy="131700"/>
            </a:xfrm>
            <a:custGeom>
              <a:avLst/>
              <a:gdLst/>
              <a:ahLst/>
              <a:cxnLst/>
              <a:rect l="l" t="t" r="r" b="b"/>
              <a:pathLst>
                <a:path w="11910" h="5268" extrusionOk="0">
                  <a:moveTo>
                    <a:pt x="4810" y="0"/>
                  </a:moveTo>
                  <a:cubicBezTo>
                    <a:pt x="4730" y="0"/>
                    <a:pt x="4650" y="2"/>
                    <a:pt x="4569" y="6"/>
                  </a:cubicBezTo>
                  <a:cubicBezTo>
                    <a:pt x="1954" y="163"/>
                    <a:pt x="1" y="2463"/>
                    <a:pt x="1" y="5047"/>
                  </a:cubicBezTo>
                  <a:cubicBezTo>
                    <a:pt x="1" y="5173"/>
                    <a:pt x="64" y="5267"/>
                    <a:pt x="190" y="5267"/>
                  </a:cubicBezTo>
                  <a:lnTo>
                    <a:pt x="2994" y="5267"/>
                  </a:lnTo>
                  <a:lnTo>
                    <a:pt x="2994" y="4920"/>
                  </a:lnTo>
                  <a:cubicBezTo>
                    <a:pt x="2994" y="4259"/>
                    <a:pt x="3498" y="3818"/>
                    <a:pt x="4096" y="3818"/>
                  </a:cubicBezTo>
                  <a:lnTo>
                    <a:pt x="5577" y="3818"/>
                  </a:lnTo>
                  <a:cubicBezTo>
                    <a:pt x="6207" y="3818"/>
                    <a:pt x="6680" y="4322"/>
                    <a:pt x="6680" y="4920"/>
                  </a:cubicBezTo>
                  <a:lnTo>
                    <a:pt x="6680" y="5267"/>
                  </a:lnTo>
                  <a:lnTo>
                    <a:pt x="11563" y="5267"/>
                  </a:lnTo>
                  <a:cubicBezTo>
                    <a:pt x="11752" y="5267"/>
                    <a:pt x="11909" y="5110"/>
                    <a:pt x="11909" y="4920"/>
                  </a:cubicBezTo>
                  <a:cubicBezTo>
                    <a:pt x="11909" y="4637"/>
                    <a:pt x="11752" y="4479"/>
                    <a:pt x="11563" y="4479"/>
                  </a:cubicBezTo>
                  <a:lnTo>
                    <a:pt x="9673" y="4479"/>
                  </a:lnTo>
                  <a:cubicBezTo>
                    <a:pt x="9489" y="1943"/>
                    <a:pt x="7380" y="0"/>
                    <a:pt x="4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743;p103">
              <a:extLst>
                <a:ext uri="{FF2B5EF4-FFF2-40B4-BE49-F238E27FC236}">
                  <a16:creationId xmlns:a16="http://schemas.microsoft.com/office/drawing/2014/main" id="{10A3835C-34BA-422C-8FAC-520D81C8938E}"/>
                </a:ext>
              </a:extLst>
            </p:cNvPr>
            <p:cNvSpPr/>
            <p:nvPr/>
          </p:nvSpPr>
          <p:spPr>
            <a:xfrm>
              <a:off x="-55875375" y="3703000"/>
              <a:ext cx="55950" cy="17350"/>
            </a:xfrm>
            <a:custGeom>
              <a:avLst/>
              <a:gdLst/>
              <a:ahLst/>
              <a:cxnLst/>
              <a:rect l="l" t="t" r="r" b="b"/>
              <a:pathLst>
                <a:path w="223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4"/>
                  </a:lnTo>
                  <a:lnTo>
                    <a:pt x="2238" y="694"/>
                  </a:lnTo>
                  <a:lnTo>
                    <a:pt x="2238" y="347"/>
                  </a:lnTo>
                  <a:cubicBezTo>
                    <a:pt x="2238" y="158"/>
                    <a:pt x="2080" y="0"/>
                    <a:pt x="18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744;p103">
              <a:extLst>
                <a:ext uri="{FF2B5EF4-FFF2-40B4-BE49-F238E27FC236}">
                  <a16:creationId xmlns:a16="http://schemas.microsoft.com/office/drawing/2014/main" id="{1BD2B688-FC9D-4287-8EA0-659FC31C8D26}"/>
                </a:ext>
              </a:extLst>
            </p:cNvPr>
            <p:cNvSpPr/>
            <p:nvPr/>
          </p:nvSpPr>
          <p:spPr>
            <a:xfrm>
              <a:off x="-55987225" y="3746325"/>
              <a:ext cx="18150" cy="63825"/>
            </a:xfrm>
            <a:custGeom>
              <a:avLst/>
              <a:gdLst/>
              <a:ahLst/>
              <a:cxnLst/>
              <a:rect l="l" t="t" r="r" b="b"/>
              <a:pathLst>
                <a:path w="726" h="2553" extrusionOk="0">
                  <a:moveTo>
                    <a:pt x="726" y="0"/>
                  </a:moveTo>
                  <a:cubicBezTo>
                    <a:pt x="253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26" y="2552"/>
                  </a:cubicBezTo>
                  <a:lnTo>
                    <a:pt x="7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745;p103">
              <a:extLst>
                <a:ext uri="{FF2B5EF4-FFF2-40B4-BE49-F238E27FC236}">
                  <a16:creationId xmlns:a16="http://schemas.microsoft.com/office/drawing/2014/main" id="{8C3A30A2-31F7-46D4-AF65-C167F5DCF87A}"/>
                </a:ext>
              </a:extLst>
            </p:cNvPr>
            <p:cNvSpPr/>
            <p:nvPr/>
          </p:nvSpPr>
          <p:spPr>
            <a:xfrm>
              <a:off x="-55725725" y="37455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269"/>
                    <a:pt x="757" y="1796"/>
                    <a:pt x="757" y="1229"/>
                  </a:cubicBezTo>
                  <a:cubicBezTo>
                    <a:pt x="757" y="725"/>
                    <a:pt x="442" y="25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B1A806C5-AFF2-4ADF-8689-E1C7CCE7EFED}"/>
              </a:ext>
            </a:extLst>
          </p:cNvPr>
          <p:cNvSpPr/>
          <p:nvPr/>
        </p:nvSpPr>
        <p:spPr>
          <a:xfrm>
            <a:off x="4170987" y="2507493"/>
            <a:ext cx="1124101" cy="1124101"/>
          </a:xfrm>
          <a:prstGeom prst="ellipse">
            <a:avLst/>
          </a:prstGeom>
          <a:solidFill>
            <a:srgbClr val="00B0F0"/>
          </a:solidFill>
          <a:ln w="28575"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d-ID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EA5DE6-65BA-4696-99E9-AFA6CD1C8CBB}"/>
              </a:ext>
            </a:extLst>
          </p:cNvPr>
          <p:cNvSpPr txBox="1"/>
          <p:nvPr/>
        </p:nvSpPr>
        <p:spPr>
          <a:xfrm>
            <a:off x="4033888" y="4156294"/>
            <a:ext cx="1391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34343"/>
                </a:solidFill>
                <a:latin typeface="Arvo" panose="020B0604020202020204" charset="0"/>
              </a:rPr>
              <a:t>8 – 21 </a:t>
            </a:r>
            <a:r>
              <a:rPr lang="en-US" dirty="0" err="1">
                <a:solidFill>
                  <a:srgbClr val="434343"/>
                </a:solidFill>
                <a:latin typeface="Arvo" panose="020B0604020202020204" charset="0"/>
              </a:rPr>
              <a:t>Tahun</a:t>
            </a:r>
            <a:endParaRPr lang="en-ID" dirty="0">
              <a:solidFill>
                <a:srgbClr val="434343"/>
              </a:solidFill>
              <a:latin typeface="Arvo" panose="020B060402020202020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1E112A-BC45-456C-ACBE-AA07851C61CC}"/>
              </a:ext>
            </a:extLst>
          </p:cNvPr>
          <p:cNvSpPr txBox="1"/>
          <p:nvPr/>
        </p:nvSpPr>
        <p:spPr>
          <a:xfrm>
            <a:off x="3870795" y="3708164"/>
            <a:ext cx="172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434343"/>
                </a:solidFill>
                <a:latin typeface="Arvo" panose="020B0604020202020204" charset="0"/>
              </a:rPr>
              <a:t>Target </a:t>
            </a:r>
            <a:r>
              <a:rPr lang="en-US" sz="1800" b="1" dirty="0" err="1">
                <a:solidFill>
                  <a:srgbClr val="434343"/>
                </a:solidFill>
                <a:latin typeface="Arvo" panose="020B0604020202020204" charset="0"/>
              </a:rPr>
              <a:t>Usia</a:t>
            </a:r>
            <a:endParaRPr lang="en-ID" sz="1800" b="1" dirty="0">
              <a:solidFill>
                <a:srgbClr val="434343"/>
              </a:solidFill>
              <a:latin typeface="Arvo" panose="020B0604020202020204" charset="0"/>
            </a:endParaRPr>
          </a:p>
        </p:txBody>
      </p:sp>
      <p:grpSp>
        <p:nvGrpSpPr>
          <p:cNvPr id="75" name="Google Shape;7823;p103">
            <a:extLst>
              <a:ext uri="{FF2B5EF4-FFF2-40B4-BE49-F238E27FC236}">
                <a16:creationId xmlns:a16="http://schemas.microsoft.com/office/drawing/2014/main" id="{AABF7332-8AEA-4ED7-ADA3-958B90D1F72A}"/>
              </a:ext>
            </a:extLst>
          </p:cNvPr>
          <p:cNvGrpSpPr/>
          <p:nvPr/>
        </p:nvGrpSpPr>
        <p:grpSpPr>
          <a:xfrm>
            <a:off x="4469647" y="2754266"/>
            <a:ext cx="515404" cy="588026"/>
            <a:chOff x="-53615675" y="3584850"/>
            <a:chExt cx="279625" cy="319025"/>
          </a:xfrm>
          <a:solidFill>
            <a:schemeClr val="bg1"/>
          </a:solidFill>
        </p:grpSpPr>
        <p:sp>
          <p:nvSpPr>
            <p:cNvPr id="76" name="Google Shape;7824;p103">
              <a:extLst>
                <a:ext uri="{FF2B5EF4-FFF2-40B4-BE49-F238E27FC236}">
                  <a16:creationId xmlns:a16="http://schemas.microsoft.com/office/drawing/2014/main" id="{1FBBAE20-0560-4220-8943-6BB0E514724F}"/>
                </a:ext>
              </a:extLst>
            </p:cNvPr>
            <p:cNvSpPr/>
            <p:nvPr/>
          </p:nvSpPr>
          <p:spPr>
            <a:xfrm>
              <a:off x="-53577075" y="3584850"/>
              <a:ext cx="204800" cy="319025"/>
            </a:xfrm>
            <a:custGeom>
              <a:avLst/>
              <a:gdLst/>
              <a:ahLst/>
              <a:cxnLst/>
              <a:rect l="l" t="t" r="r" b="b"/>
              <a:pathLst>
                <a:path w="8192" h="12761" extrusionOk="0">
                  <a:moveTo>
                    <a:pt x="2552" y="6774"/>
                  </a:moveTo>
                  <a:cubicBezTo>
                    <a:pt x="2741" y="6774"/>
                    <a:pt x="2899" y="6932"/>
                    <a:pt x="2899" y="7121"/>
                  </a:cubicBezTo>
                  <a:cubicBezTo>
                    <a:pt x="2899" y="7310"/>
                    <a:pt x="2741" y="7467"/>
                    <a:pt x="2552" y="7467"/>
                  </a:cubicBezTo>
                  <a:cubicBezTo>
                    <a:pt x="2363" y="7467"/>
                    <a:pt x="2205" y="7310"/>
                    <a:pt x="2205" y="7121"/>
                  </a:cubicBezTo>
                  <a:cubicBezTo>
                    <a:pt x="2205" y="6932"/>
                    <a:pt x="2363" y="6774"/>
                    <a:pt x="2552" y="6774"/>
                  </a:cubicBezTo>
                  <a:close/>
                  <a:moveTo>
                    <a:pt x="5545" y="6774"/>
                  </a:moveTo>
                  <a:cubicBezTo>
                    <a:pt x="5734" y="6774"/>
                    <a:pt x="5892" y="6932"/>
                    <a:pt x="5892" y="7121"/>
                  </a:cubicBezTo>
                  <a:cubicBezTo>
                    <a:pt x="5892" y="7310"/>
                    <a:pt x="5734" y="7467"/>
                    <a:pt x="5545" y="7467"/>
                  </a:cubicBezTo>
                  <a:cubicBezTo>
                    <a:pt x="5356" y="7467"/>
                    <a:pt x="5198" y="7310"/>
                    <a:pt x="5198" y="7121"/>
                  </a:cubicBezTo>
                  <a:cubicBezTo>
                    <a:pt x="5198" y="6932"/>
                    <a:pt x="5356" y="6774"/>
                    <a:pt x="5545" y="6774"/>
                  </a:cubicBezTo>
                  <a:close/>
                  <a:moveTo>
                    <a:pt x="5104" y="9302"/>
                  </a:moveTo>
                  <a:cubicBezTo>
                    <a:pt x="5198" y="9302"/>
                    <a:pt x="5293" y="9342"/>
                    <a:pt x="5356" y="9421"/>
                  </a:cubicBezTo>
                  <a:cubicBezTo>
                    <a:pt x="5513" y="9578"/>
                    <a:pt x="5513" y="9799"/>
                    <a:pt x="5387" y="9925"/>
                  </a:cubicBezTo>
                  <a:cubicBezTo>
                    <a:pt x="5041" y="10271"/>
                    <a:pt x="4568" y="10460"/>
                    <a:pt x="4096" y="10460"/>
                  </a:cubicBezTo>
                  <a:cubicBezTo>
                    <a:pt x="3560" y="10460"/>
                    <a:pt x="3088" y="10271"/>
                    <a:pt x="2741" y="9925"/>
                  </a:cubicBezTo>
                  <a:cubicBezTo>
                    <a:pt x="2584" y="9767"/>
                    <a:pt x="2584" y="9515"/>
                    <a:pt x="2741" y="9421"/>
                  </a:cubicBezTo>
                  <a:cubicBezTo>
                    <a:pt x="2820" y="9342"/>
                    <a:pt x="2922" y="9302"/>
                    <a:pt x="3021" y="9302"/>
                  </a:cubicBezTo>
                  <a:cubicBezTo>
                    <a:pt x="3119" y="9302"/>
                    <a:pt x="3214" y="9342"/>
                    <a:pt x="3277" y="9421"/>
                  </a:cubicBezTo>
                  <a:cubicBezTo>
                    <a:pt x="3481" y="9625"/>
                    <a:pt x="3765" y="9728"/>
                    <a:pt x="4052" y="9728"/>
                  </a:cubicBezTo>
                  <a:cubicBezTo>
                    <a:pt x="4340" y="9728"/>
                    <a:pt x="4631" y="9625"/>
                    <a:pt x="4852" y="9421"/>
                  </a:cubicBezTo>
                  <a:cubicBezTo>
                    <a:pt x="4915" y="9342"/>
                    <a:pt x="5009" y="9302"/>
                    <a:pt x="5104" y="9302"/>
                  </a:cubicBezTo>
                  <a:close/>
                  <a:moveTo>
                    <a:pt x="5577" y="1"/>
                  </a:moveTo>
                  <a:cubicBezTo>
                    <a:pt x="4568" y="1"/>
                    <a:pt x="3749" y="820"/>
                    <a:pt x="3749" y="1859"/>
                  </a:cubicBezTo>
                  <a:lnTo>
                    <a:pt x="3749" y="3025"/>
                  </a:lnTo>
                  <a:cubicBezTo>
                    <a:pt x="1638" y="3214"/>
                    <a:pt x="0" y="4947"/>
                    <a:pt x="0" y="7121"/>
                  </a:cubicBezTo>
                  <a:lnTo>
                    <a:pt x="0" y="9358"/>
                  </a:lnTo>
                  <a:cubicBezTo>
                    <a:pt x="0" y="11216"/>
                    <a:pt x="1481" y="12760"/>
                    <a:pt x="3340" y="12760"/>
                  </a:cubicBezTo>
                  <a:lnTo>
                    <a:pt x="4852" y="12760"/>
                  </a:lnTo>
                  <a:cubicBezTo>
                    <a:pt x="6679" y="12760"/>
                    <a:pt x="8191" y="11216"/>
                    <a:pt x="8191" y="9358"/>
                  </a:cubicBezTo>
                  <a:lnTo>
                    <a:pt x="8191" y="7121"/>
                  </a:lnTo>
                  <a:cubicBezTo>
                    <a:pt x="8128" y="5010"/>
                    <a:pt x="6522" y="3214"/>
                    <a:pt x="4442" y="3025"/>
                  </a:cubicBezTo>
                  <a:lnTo>
                    <a:pt x="4442" y="1859"/>
                  </a:lnTo>
                  <a:cubicBezTo>
                    <a:pt x="4442" y="1229"/>
                    <a:pt x="4946" y="757"/>
                    <a:pt x="5545" y="757"/>
                  </a:cubicBezTo>
                  <a:cubicBezTo>
                    <a:pt x="6144" y="757"/>
                    <a:pt x="6648" y="1261"/>
                    <a:pt x="6648" y="1859"/>
                  </a:cubicBezTo>
                  <a:cubicBezTo>
                    <a:pt x="6648" y="2049"/>
                    <a:pt x="6490" y="2206"/>
                    <a:pt x="6301" y="2206"/>
                  </a:cubicBezTo>
                  <a:cubicBezTo>
                    <a:pt x="6081" y="2206"/>
                    <a:pt x="5955" y="2049"/>
                    <a:pt x="5955" y="1859"/>
                  </a:cubicBezTo>
                  <a:cubicBezTo>
                    <a:pt x="5955" y="1639"/>
                    <a:pt x="5797" y="1481"/>
                    <a:pt x="5577" y="1481"/>
                  </a:cubicBezTo>
                  <a:cubicBezTo>
                    <a:pt x="5387" y="1481"/>
                    <a:pt x="5230" y="1639"/>
                    <a:pt x="5230" y="1859"/>
                  </a:cubicBezTo>
                  <a:cubicBezTo>
                    <a:pt x="5230" y="2490"/>
                    <a:pt x="5734" y="2962"/>
                    <a:pt x="6333" y="2962"/>
                  </a:cubicBezTo>
                  <a:cubicBezTo>
                    <a:pt x="6963" y="2962"/>
                    <a:pt x="7435" y="2427"/>
                    <a:pt x="7435" y="1859"/>
                  </a:cubicBezTo>
                  <a:cubicBezTo>
                    <a:pt x="7435" y="820"/>
                    <a:pt x="6616" y="1"/>
                    <a:pt x="5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825;p103">
              <a:extLst>
                <a:ext uri="{FF2B5EF4-FFF2-40B4-BE49-F238E27FC236}">
                  <a16:creationId xmlns:a16="http://schemas.microsoft.com/office/drawing/2014/main" id="{7C25B117-70E6-461A-8158-E9403F9080CD}"/>
                </a:ext>
              </a:extLst>
            </p:cNvPr>
            <p:cNvSpPr/>
            <p:nvPr/>
          </p:nvSpPr>
          <p:spPr>
            <a:xfrm>
              <a:off x="-53615675" y="3739225"/>
              <a:ext cx="20500" cy="65400"/>
            </a:xfrm>
            <a:custGeom>
              <a:avLst/>
              <a:gdLst/>
              <a:ahLst/>
              <a:cxnLst/>
              <a:rect l="l" t="t" r="r" b="b"/>
              <a:pathLst>
                <a:path w="820" h="2616" extrusionOk="0">
                  <a:moveTo>
                    <a:pt x="820" y="1"/>
                  </a:moveTo>
                  <a:cubicBezTo>
                    <a:pt x="347" y="253"/>
                    <a:pt x="0" y="694"/>
                    <a:pt x="0" y="1292"/>
                  </a:cubicBezTo>
                  <a:cubicBezTo>
                    <a:pt x="0" y="1859"/>
                    <a:pt x="315" y="2332"/>
                    <a:pt x="757" y="2616"/>
                  </a:cubicBezTo>
                  <a:lnTo>
                    <a:pt x="757" y="946"/>
                  </a:lnTo>
                  <a:cubicBezTo>
                    <a:pt x="757" y="631"/>
                    <a:pt x="788" y="284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26;p103">
              <a:extLst>
                <a:ext uri="{FF2B5EF4-FFF2-40B4-BE49-F238E27FC236}">
                  <a16:creationId xmlns:a16="http://schemas.microsoft.com/office/drawing/2014/main" id="{8D034C75-1431-4897-A39C-CDB151B8342C}"/>
                </a:ext>
              </a:extLst>
            </p:cNvPr>
            <p:cNvSpPr/>
            <p:nvPr/>
          </p:nvSpPr>
          <p:spPr>
            <a:xfrm>
              <a:off x="-53356550" y="3738450"/>
              <a:ext cx="20500" cy="64600"/>
            </a:xfrm>
            <a:custGeom>
              <a:avLst/>
              <a:gdLst/>
              <a:ahLst/>
              <a:cxnLst/>
              <a:rect l="l" t="t" r="r" b="b"/>
              <a:pathLst>
                <a:path w="820" h="2584" extrusionOk="0">
                  <a:moveTo>
                    <a:pt x="1" y="0"/>
                  </a:moveTo>
                  <a:cubicBezTo>
                    <a:pt x="64" y="315"/>
                    <a:pt x="64" y="630"/>
                    <a:pt x="64" y="945"/>
                  </a:cubicBezTo>
                  <a:lnTo>
                    <a:pt x="64" y="2584"/>
                  </a:lnTo>
                  <a:cubicBezTo>
                    <a:pt x="505" y="2300"/>
                    <a:pt x="820" y="1859"/>
                    <a:pt x="820" y="1292"/>
                  </a:cubicBezTo>
                  <a:cubicBezTo>
                    <a:pt x="820" y="725"/>
                    <a:pt x="505" y="28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Oval 78">
            <a:extLst>
              <a:ext uri="{FF2B5EF4-FFF2-40B4-BE49-F238E27FC236}">
                <a16:creationId xmlns:a16="http://schemas.microsoft.com/office/drawing/2014/main" id="{23285C71-0CD3-4913-8344-49099BFFDB9E}"/>
              </a:ext>
            </a:extLst>
          </p:cNvPr>
          <p:cNvSpPr/>
          <p:nvPr/>
        </p:nvSpPr>
        <p:spPr>
          <a:xfrm>
            <a:off x="6154995" y="2508764"/>
            <a:ext cx="1124101" cy="1124101"/>
          </a:xfrm>
          <a:prstGeom prst="ellipse">
            <a:avLst/>
          </a:prstGeom>
          <a:solidFill>
            <a:srgbClr val="FFC000"/>
          </a:solidFill>
          <a:ln w="28575"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d-ID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154B8CF-34E2-4E6A-B3B0-137E24AF45B4}"/>
              </a:ext>
            </a:extLst>
          </p:cNvPr>
          <p:cNvSpPr txBox="1"/>
          <p:nvPr/>
        </p:nvSpPr>
        <p:spPr>
          <a:xfrm>
            <a:off x="6021395" y="4156294"/>
            <a:ext cx="1391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34343"/>
                </a:solidFill>
                <a:latin typeface="Arvo" panose="020B0604020202020204" charset="0"/>
              </a:rPr>
              <a:t>Android</a:t>
            </a:r>
            <a:endParaRPr lang="en-ID" dirty="0">
              <a:solidFill>
                <a:srgbClr val="434343"/>
              </a:solidFill>
              <a:latin typeface="Arvo" panose="020B060402020202020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B85F64-13ED-4E07-9D5F-75266A080C81}"/>
              </a:ext>
            </a:extLst>
          </p:cNvPr>
          <p:cNvSpPr txBox="1"/>
          <p:nvPr/>
        </p:nvSpPr>
        <p:spPr>
          <a:xfrm>
            <a:off x="5854803" y="3708164"/>
            <a:ext cx="172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434343"/>
                </a:solidFill>
                <a:latin typeface="Arvo" panose="020B0604020202020204" charset="0"/>
              </a:rPr>
              <a:t>Platform</a:t>
            </a:r>
            <a:endParaRPr lang="en-ID" sz="1800" b="1" dirty="0">
              <a:solidFill>
                <a:srgbClr val="434343"/>
              </a:solidFill>
              <a:latin typeface="Arvo" panose="020B0604020202020204" charset="0"/>
            </a:endParaRP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7FD3F5D9-FF4C-4157-A3F6-E7A787065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333" y="2786214"/>
            <a:ext cx="579422" cy="579422"/>
          </a:xfrm>
          <a:prstGeom prst="rect">
            <a:avLst/>
          </a:prstGeom>
        </p:spPr>
      </p:pic>
      <p:sp>
        <p:nvSpPr>
          <p:cNvPr id="92" name="Google Shape;925;p32">
            <a:extLst>
              <a:ext uri="{FF2B5EF4-FFF2-40B4-BE49-F238E27FC236}">
                <a16:creationId xmlns:a16="http://schemas.microsoft.com/office/drawing/2014/main" id="{9C867CFF-AE28-48A2-8F9B-FEDDB8D3A3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654" y="1371898"/>
            <a:ext cx="5069046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PERMAINAN</a:t>
            </a:r>
            <a:endParaRPr dirty="0"/>
          </a:p>
        </p:txBody>
      </p:sp>
      <p:cxnSp>
        <p:nvCxnSpPr>
          <p:cNvPr id="93" name="Google Shape;927;p32">
            <a:extLst>
              <a:ext uri="{FF2B5EF4-FFF2-40B4-BE49-F238E27FC236}">
                <a16:creationId xmlns:a16="http://schemas.microsoft.com/office/drawing/2014/main" id="{BF963DEB-9554-470B-9669-233B46F0C5F3}"/>
              </a:ext>
            </a:extLst>
          </p:cNvPr>
          <p:cNvCxnSpPr>
            <a:cxnSpLocks/>
          </p:cNvCxnSpPr>
          <p:nvPr/>
        </p:nvCxnSpPr>
        <p:spPr>
          <a:xfrm>
            <a:off x="431800" y="2164088"/>
            <a:ext cx="5105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13998931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D468-DBF4-4574-9671-C04974E96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70700" y="468450"/>
            <a:ext cx="3984180" cy="577800"/>
          </a:xfrm>
        </p:spPr>
        <p:txBody>
          <a:bodyPr/>
          <a:lstStyle/>
          <a:p>
            <a:r>
              <a:rPr lang="en-US" dirty="0"/>
              <a:t>KARAKTER</a:t>
            </a:r>
            <a:endParaRPr lang="en-ID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5B91081-DEAE-41D2-BE2F-D1A094EAEE4C}"/>
              </a:ext>
            </a:extLst>
          </p:cNvPr>
          <p:cNvSpPr txBox="1">
            <a:spLocks/>
          </p:cNvSpPr>
          <p:nvPr/>
        </p:nvSpPr>
        <p:spPr>
          <a:xfrm>
            <a:off x="4679580" y="3828758"/>
            <a:ext cx="1721622" cy="485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l"/>
            <a:r>
              <a:rPr lang="en-US" dirty="0"/>
              <a:t>Perempuan</a:t>
            </a:r>
            <a:endParaRPr lang="en-ID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F4A061A-5E2C-46DB-BAB9-D65AD8F40660}"/>
              </a:ext>
            </a:extLst>
          </p:cNvPr>
          <p:cNvSpPr txBox="1">
            <a:spLocks/>
          </p:cNvSpPr>
          <p:nvPr/>
        </p:nvSpPr>
        <p:spPr>
          <a:xfrm>
            <a:off x="2762790" y="3828758"/>
            <a:ext cx="1357075" cy="52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l"/>
            <a:r>
              <a:rPr lang="en-US" dirty="0" err="1"/>
              <a:t>Laki-laki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5879E-4139-E163-3026-719C3D1C6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31" t="33024" r="42960" b="10983"/>
          <a:stretch/>
        </p:blipFill>
        <p:spPr>
          <a:xfrm>
            <a:off x="5007262" y="1353743"/>
            <a:ext cx="1066259" cy="2500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D048B7-8AEE-092E-5993-A0E5AECE2B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52" t="14520" r="38435" b="6386"/>
          <a:stretch/>
        </p:blipFill>
        <p:spPr>
          <a:xfrm>
            <a:off x="2915791" y="1242252"/>
            <a:ext cx="1204074" cy="265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61666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85"/>
          <p:cNvSpPr txBox="1">
            <a:spLocks noGrp="1"/>
          </p:cNvSpPr>
          <p:nvPr>
            <p:ph type="ctrTitle"/>
          </p:nvPr>
        </p:nvSpPr>
        <p:spPr>
          <a:xfrm>
            <a:off x="2373181" y="736948"/>
            <a:ext cx="4397435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TERIMA KASIH!</a:t>
            </a:r>
            <a:endParaRPr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573" name="Google Shape;1573;p85"/>
          <p:cNvSpPr txBox="1"/>
          <p:nvPr/>
        </p:nvSpPr>
        <p:spPr>
          <a:xfrm>
            <a:off x="2507300" y="4271900"/>
            <a:ext cx="41292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Please keep this slide for attribution</a:t>
            </a:r>
            <a:endParaRPr sz="100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B7E493-1281-4A8E-99B0-986E830DD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526" y="1897587"/>
            <a:ext cx="1804744" cy="134832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2560350" y="122059"/>
            <a:ext cx="4023300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48615" y="968039"/>
            <a:ext cx="8446770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id-ID" sz="1600" dirty="0">
                <a:effectLst/>
                <a:latin typeface="Arvo" panose="020B0604020202020204" charset="0"/>
                <a:ea typeface="Yu Mincho" panose="02020400000000000000" pitchFamily="18" charset="-128"/>
              </a:rPr>
              <a:t>Pentingnya kemampuan berbahasa asing dalam menghadapi tantangan globalisasi telah memunculkan minat yang semakin besar terhadap pembelajaran bahasa Jepang</a:t>
            </a:r>
            <a:r>
              <a:rPr lang="en-US" sz="1600" dirty="0">
                <a:effectLst/>
                <a:latin typeface="Arvo" panose="020B0604020202020204" charset="0"/>
                <a:ea typeface="Yu Mincho" panose="02020400000000000000" pitchFamily="18" charset="-128"/>
              </a:rPr>
              <a:t>. </a:t>
            </a:r>
          </a:p>
          <a:p>
            <a:pPr marL="0" indent="0" algn="just">
              <a:lnSpc>
                <a:spcPct val="150000"/>
              </a:lnSpc>
            </a:pPr>
            <a:r>
              <a:rPr lang="id-ID" sz="1600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Bahasa Jepang tidak hanya merupakan alat komunikasi, tetapi juga membuka pintu untuk memahami budaya, literatur, dan dinamika ekonomi Jepang yang kuat. </a:t>
            </a:r>
            <a:endParaRPr lang="en-US" sz="1600" kern="100" dirty="0">
              <a:effectLst/>
              <a:latin typeface="Arvo" panose="020B060402020202020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</a:pPr>
            <a:r>
              <a:rPr lang="id-ID" sz="1600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Di era digital ini, teknologi telah mengubah paradigma pembelajaran, dan peran teknologi dalam pendidikan semakin meningkat.</a:t>
            </a:r>
            <a:endParaRPr lang="en-US" sz="1600" kern="100" dirty="0">
              <a:effectLst/>
              <a:latin typeface="Arvo" panose="020B060402020202020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</a:pPr>
            <a:r>
              <a:rPr lang="id-ID" sz="1600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Namun, dalam konteks pembelajaran bahasa Jepang, ada kebutuhan untuk mengintegrasikan aspek budaya, keterampilan berbicara, dan interaksi praktis dengan pendekatan modern yang menarik.</a:t>
            </a:r>
          </a:p>
          <a:p>
            <a:pPr marL="0" indent="0" algn="just">
              <a:lnSpc>
                <a:spcPct val="150000"/>
              </a:lnSpc>
            </a:pPr>
            <a:endParaRPr lang="en-US" sz="1600" dirty="0">
              <a:latin typeface="Arvo" panose="020B0604020202020204" charset="0"/>
            </a:endParaRPr>
          </a:p>
        </p:txBody>
      </p:sp>
      <p:cxnSp>
        <p:nvCxnSpPr>
          <p:cNvPr id="927" name="Google Shape;927;p32"/>
          <p:cNvCxnSpPr>
            <a:cxnSpLocks/>
          </p:cNvCxnSpPr>
          <p:nvPr/>
        </p:nvCxnSpPr>
        <p:spPr>
          <a:xfrm>
            <a:off x="2714496" y="914249"/>
            <a:ext cx="3729335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4980187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1815997" y="218881"/>
            <a:ext cx="5165715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IDENTIFIKASI MASALAH</a:t>
            </a:r>
            <a:endParaRPr dirty="0"/>
          </a:p>
        </p:txBody>
      </p:sp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48615" y="1406653"/>
            <a:ext cx="8446770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1600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Bagaimana mengembangkan pengalaman pembelajaran yang dapat menjaga minat pengguna dan membuat mereka terlibat aktif dalam proses belajar?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d-ID" sz="1600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Bagaimana pembelajaran bahasa Jepang dapat dimanfaatkan untuk pengguna yang tidak mampu mengikuti kursus karena keterbatasan biaya?</a:t>
            </a:r>
            <a:endParaRPr lang="en-US" sz="1600" kern="100" dirty="0">
              <a:effectLst/>
              <a:latin typeface="Arvo" panose="020B060402020202020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d-ID" sz="1600" dirty="0">
                <a:effectLst/>
                <a:latin typeface="Arvo" panose="020B0604020202020204" charset="0"/>
                <a:ea typeface="Yu Mincho" panose="02020400000000000000" pitchFamily="18" charset="-128"/>
              </a:rPr>
              <a:t>Bagaimana memastikan ketersediaan sumber daya digital yang relevan, bermutu, dan beragam untuk pembelajaran bahasa Jepang?</a:t>
            </a:r>
            <a:endParaRPr lang="en-US" sz="1200" dirty="0">
              <a:latin typeface="Arvo" panose="020B0604020202020204" charset="0"/>
            </a:endParaRPr>
          </a:p>
        </p:txBody>
      </p:sp>
      <p:cxnSp>
        <p:nvCxnSpPr>
          <p:cNvPr id="927" name="Google Shape;927;p32"/>
          <p:cNvCxnSpPr>
            <a:cxnSpLocks/>
          </p:cNvCxnSpPr>
          <p:nvPr/>
        </p:nvCxnSpPr>
        <p:spPr>
          <a:xfrm>
            <a:off x="1970144" y="1011071"/>
            <a:ext cx="4850205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7029481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2063423" y="197330"/>
            <a:ext cx="4434196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RUMUSAN MASALAH</a:t>
            </a:r>
            <a:endParaRPr dirty="0"/>
          </a:p>
        </p:txBody>
      </p:sp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61950" y="1277559"/>
            <a:ext cx="8446770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1600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Bagaimana mengoptimalkan pengembangan pengalaman pembelajaran yang mampu mempertahankan minat pengguna dan merangsang partisipasi aktif mereka dalam proses belajar?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1600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Bagaimana memanfaatkan pembelajaran bahasa Jepang secara efektif untuk pengguna yang tidak mampu mengikuti kursus karena keterbatasan biaya?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d-ID" sz="1600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Bagaimana mengatasi tantangan dalam memastikan ketersediaan sumber daya digital yang relevan, berkualitas, dan beragam untuk mendukung pembelajaran bahasa Jepang?</a:t>
            </a:r>
          </a:p>
        </p:txBody>
      </p:sp>
      <p:cxnSp>
        <p:nvCxnSpPr>
          <p:cNvPr id="927" name="Google Shape;927;p32"/>
          <p:cNvCxnSpPr>
            <a:cxnSpLocks/>
          </p:cNvCxnSpPr>
          <p:nvPr/>
        </p:nvCxnSpPr>
        <p:spPr>
          <a:xfrm>
            <a:off x="2217569" y="989520"/>
            <a:ext cx="41402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265728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1837512" y="204401"/>
            <a:ext cx="4993593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BATASAN PENELITIAN</a:t>
            </a:r>
            <a:endParaRPr dirty="0"/>
          </a:p>
        </p:txBody>
      </p:sp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61950" y="1169979"/>
            <a:ext cx="8446770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1600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Penelitian ini akan fokus pada pengembangan </a:t>
            </a:r>
            <a:r>
              <a:rPr lang="id-ID" sz="1600" i="1" kern="100" dirty="0" err="1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game</a:t>
            </a:r>
            <a:r>
              <a:rPr lang="id-ID" sz="1600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 simulasi </a:t>
            </a:r>
            <a:r>
              <a:rPr lang="id-ID" sz="1600" i="1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3D</a:t>
            </a:r>
            <a:r>
              <a:rPr lang="id-ID" sz="1600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 untuk pembelajaran bahasa Jepang dengan menggunakan </a:t>
            </a:r>
            <a:r>
              <a:rPr lang="id-ID" sz="1600" i="1" kern="100" dirty="0" err="1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Unity</a:t>
            </a:r>
            <a:r>
              <a:rPr lang="id-ID" sz="1600" i="1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id-ID" sz="1600" i="1" kern="100" dirty="0" err="1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Engine</a:t>
            </a:r>
            <a:r>
              <a:rPr lang="id-ID" sz="1600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d-ID" sz="1600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Metode pengembangan yang akan digunakan dalam penelitian ini akan berlandaskan pada prinsip-prinsip </a:t>
            </a:r>
            <a:r>
              <a:rPr lang="id-ID" sz="1600" i="1" kern="100" dirty="0" err="1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game</a:t>
            </a:r>
            <a:r>
              <a:rPr lang="id-ID" sz="1600" i="1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id-ID" sz="1600" i="1" kern="100" dirty="0" err="1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design</a:t>
            </a:r>
            <a:r>
              <a:rPr lang="id-ID" sz="1600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pendekatan </a:t>
            </a:r>
            <a:r>
              <a:rPr lang="id-ID" sz="1600" i="1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Multimedia Development Life </a:t>
            </a:r>
            <a:r>
              <a:rPr lang="id-ID" sz="1600" i="1" kern="100" dirty="0" err="1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Cycle</a:t>
            </a:r>
            <a:r>
              <a:rPr lang="id-ID" sz="1600" i="1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 (MDLC)</a:t>
            </a:r>
            <a:r>
              <a:rPr lang="id-ID" sz="1600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endParaRPr lang="en-US" sz="1600" kern="100" dirty="0">
              <a:effectLst/>
              <a:latin typeface="Arvo" panose="020B060402020202020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d-ID" sz="1600" dirty="0">
                <a:effectLst/>
                <a:latin typeface="Arvo" panose="020B0604020202020204" charset="0"/>
                <a:ea typeface="Yu Mincho" panose="02020400000000000000" pitchFamily="18" charset="-128"/>
              </a:rPr>
              <a:t>Penelitian ini akan menggabungkan aspek pembelajaran bahasa Jepang dengan elemen interaktif dalam </a:t>
            </a:r>
            <a:r>
              <a:rPr lang="id-ID" sz="1600" i="1" dirty="0" err="1">
                <a:effectLst/>
                <a:latin typeface="Arvo" panose="020B0604020202020204" charset="0"/>
                <a:ea typeface="Yu Mincho" panose="02020400000000000000" pitchFamily="18" charset="-128"/>
              </a:rPr>
              <a:t>game</a:t>
            </a:r>
            <a:r>
              <a:rPr lang="id-ID" sz="1600" dirty="0">
                <a:effectLst/>
                <a:latin typeface="Arvo" panose="020B0604020202020204" charset="0"/>
                <a:ea typeface="Yu Mincho" panose="02020400000000000000" pitchFamily="18" charset="-128"/>
              </a:rPr>
              <a:t>. Namun, keterbatasan dalam penerapan bahasa tulisan atau karakter kanji secara mendalam tidak akan dicakup secara menyeluruh.</a:t>
            </a:r>
            <a:endParaRPr lang="id-ID" kern="100" dirty="0">
              <a:effectLst/>
              <a:latin typeface="Arvo" panose="020B060402020202020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927" name="Google Shape;927;p32"/>
          <p:cNvCxnSpPr>
            <a:cxnSpLocks/>
          </p:cNvCxnSpPr>
          <p:nvPr/>
        </p:nvCxnSpPr>
        <p:spPr>
          <a:xfrm>
            <a:off x="1991659" y="996591"/>
            <a:ext cx="4645809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0532093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1837512" y="96821"/>
            <a:ext cx="4993593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PENELITIAN</a:t>
            </a:r>
            <a:endParaRPr dirty="0"/>
          </a:p>
        </p:txBody>
      </p:sp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61950" y="793454"/>
            <a:ext cx="8446770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1600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Menciptakan </a:t>
            </a:r>
            <a:r>
              <a:rPr lang="id-ID" sz="1600" i="1" kern="100" dirty="0" err="1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game</a:t>
            </a:r>
            <a:r>
              <a:rPr lang="id-ID" sz="1600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 simulasi </a:t>
            </a:r>
            <a:r>
              <a:rPr lang="id-ID" sz="1600" i="1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3D</a:t>
            </a:r>
            <a:r>
              <a:rPr lang="id-ID" sz="1600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 inovatif yang berfokus pada pembelajaran bahasa Jepang dengan menggabungkan teknologi </a:t>
            </a:r>
            <a:r>
              <a:rPr lang="id-ID" sz="1600" i="1" kern="100" dirty="0" err="1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Unity</a:t>
            </a:r>
            <a:r>
              <a:rPr lang="id-ID" sz="1600" i="1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id-ID" sz="1600" i="1" kern="100" dirty="0" err="1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Engine</a:t>
            </a:r>
            <a:r>
              <a:rPr lang="id-ID" sz="1600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edukasi, menginspirasi minat belajar, serta meningkatkan keterlibatan pengguna.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d-ID" sz="1600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Menjelajahi potensi pemanfaatan </a:t>
            </a:r>
            <a:r>
              <a:rPr lang="id-ID" sz="1600" i="1" kern="100" dirty="0" err="1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game</a:t>
            </a:r>
            <a:r>
              <a:rPr lang="id-ID" sz="1600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 simulasi sebagai alternatif pembelajaran bagi pengguna yang tidak mampu mengikuti kursus formal akibat keterbatasan biaya dan menciptakan kesempatan belajar yang lebih merata serta inklusif.</a:t>
            </a:r>
            <a:endParaRPr lang="en-US" sz="1600" kern="100" dirty="0">
              <a:effectLst/>
              <a:latin typeface="Arvo" panose="020B060402020202020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d-ID" sz="1600" dirty="0">
                <a:effectLst/>
                <a:latin typeface="Arvo" panose="020B0604020202020204" charset="0"/>
                <a:ea typeface="Yu Mincho" panose="02020400000000000000" pitchFamily="18" charset="-128"/>
              </a:rPr>
              <a:t>Menggunakan sumber-sumber yang tepat dan beragam seperti buku, jurnal, dan sumber internet yang sudah diakui kebenarannya agar membuat proses belajar jadi lebih didasarkan pada pengetahuan yang benar dan terbukti.</a:t>
            </a:r>
            <a:endParaRPr lang="id-ID" sz="1600" kern="100" dirty="0">
              <a:effectLst/>
              <a:latin typeface="Arvo" panose="020B060402020202020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927" name="Google Shape;927;p32"/>
          <p:cNvCxnSpPr>
            <a:cxnSpLocks/>
          </p:cNvCxnSpPr>
          <p:nvPr/>
        </p:nvCxnSpPr>
        <p:spPr>
          <a:xfrm>
            <a:off x="1991659" y="889011"/>
            <a:ext cx="4645809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0439469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1837512" y="-1"/>
            <a:ext cx="4993593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 PENELITIAN</a:t>
            </a:r>
            <a:endParaRPr dirty="0"/>
          </a:p>
        </p:txBody>
      </p:sp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61950" y="793454"/>
            <a:ext cx="8446770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Penulis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</a:t>
            </a:r>
            <a:r>
              <a:rPr lang="id-ID" sz="16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telah memperoleh pengalaman dalam </a:t>
            </a:r>
            <a:r>
              <a:rPr lang="en-US" sz="1600" dirty="0" err="1">
                <a:solidFill>
                  <a:srgbClr val="374151"/>
                </a:solidFill>
                <a:latin typeface="Arvo" panose="020B0604020202020204" charset="0"/>
              </a:rPr>
              <a:t>pengembangan</a:t>
            </a:r>
            <a:r>
              <a:rPr lang="en-US" sz="1600" dirty="0">
                <a:solidFill>
                  <a:srgbClr val="374151"/>
                </a:solidFill>
                <a:latin typeface="Arvo" panose="020B0604020202020204" charset="0"/>
              </a:rPr>
              <a:t> </a:t>
            </a:r>
            <a:r>
              <a:rPr lang="id-ID" sz="16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game</a:t>
            </a:r>
            <a:r>
              <a:rPr lang="id-ID" sz="16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simulasi 3D dan penerapan konsep pembelajaran dalam </a:t>
            </a:r>
            <a:r>
              <a:rPr lang="id-ID" sz="16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game</a:t>
            </a:r>
            <a:r>
              <a:rPr lang="id-ID" sz="16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. Penelitian ini berpotensi memberikan kontribusi pada pendidikan dan teknologi. Selain itu, penelitian ini merupakan syarat untuk menyelesaikan program S1.</a:t>
            </a:r>
            <a:endParaRPr lang="en-US" sz="1600" b="0" i="0" dirty="0">
              <a:solidFill>
                <a:srgbClr val="374151"/>
              </a:solidFill>
              <a:effectLst/>
              <a:latin typeface="Arvo" panose="020B060402020202020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kern="100" dirty="0" err="1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Pengguna</a:t>
            </a:r>
            <a:r>
              <a:rPr lang="en-US" sz="1600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id-ID" sz="1600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akan mendapatkan pengalaman belajar bahasa Jepang yang menarik dan interaktif melalui </a:t>
            </a:r>
            <a:r>
              <a:rPr lang="id-ID" sz="1600" kern="100" dirty="0" err="1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game</a:t>
            </a:r>
            <a:r>
              <a:rPr lang="id-ID" sz="1600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 simulasi 3D, meningkatkan minat dan keterlibatan dalam pembelajaran. Selain itu, </a:t>
            </a:r>
            <a:r>
              <a:rPr lang="id-ID" sz="1600" kern="100" dirty="0" err="1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game</a:t>
            </a:r>
            <a:r>
              <a:rPr lang="id-ID" sz="1600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 ini dapat menjadi alternatif pembelajaran yang inklusif bagi mereka yang memiliki keterbatasan biaya. Pengguna juga akan memiliki akses ke materi pembelajaran bahasa Jepang berkualitas dari sumber-sumber terpercaya seperti buku, jurnal, dan sumber internet yang </a:t>
            </a:r>
            <a:r>
              <a:rPr lang="id-ID" sz="1600" kern="100" dirty="0" err="1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terverifikasi</a:t>
            </a:r>
            <a:r>
              <a:rPr lang="id-ID" sz="1600" kern="100" dirty="0">
                <a:effectLst/>
                <a:latin typeface="Arvo" panose="020B0604020202020204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id-ID" sz="1600" kern="100" dirty="0">
              <a:effectLst/>
              <a:latin typeface="Arvo" panose="020B060402020202020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id-ID" sz="1600" kern="100" dirty="0">
              <a:effectLst/>
              <a:latin typeface="Arvo" panose="020B060402020202020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id-ID" sz="1600" kern="100" dirty="0">
              <a:effectLst/>
              <a:latin typeface="Arvo" panose="020B060402020202020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id-ID" sz="1600" kern="100" dirty="0">
              <a:effectLst/>
              <a:latin typeface="Arvo" panose="020B060402020202020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id-ID" sz="1600" kern="100" dirty="0">
              <a:effectLst/>
              <a:latin typeface="Arvo" panose="020B060402020202020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927" name="Google Shape;927;p32"/>
          <p:cNvCxnSpPr>
            <a:cxnSpLocks/>
          </p:cNvCxnSpPr>
          <p:nvPr/>
        </p:nvCxnSpPr>
        <p:spPr>
          <a:xfrm>
            <a:off x="1991659" y="792189"/>
            <a:ext cx="4645809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2910137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2244074" y="105120"/>
            <a:ext cx="4655852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LANDASAN TEORI</a:t>
            </a:r>
            <a:endParaRPr dirty="0"/>
          </a:p>
        </p:txBody>
      </p:sp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18424" y="2173610"/>
            <a:ext cx="4223385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sz="1800" i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Unity Game Engine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merupakan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program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komputer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membuat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video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game 3D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konten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interaktif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lainnya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seperti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, visual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arsitektur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dan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real-time 3D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animasi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.</a:t>
            </a:r>
          </a:p>
          <a:p>
            <a:pPr marL="0" indent="0" algn="just">
              <a:lnSpc>
                <a:spcPct val="150000"/>
              </a:lnSpc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Menurut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Rifki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Nurcholis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(2021)</a:t>
            </a:r>
            <a:endParaRPr lang="en-US" sz="1600" dirty="0">
              <a:latin typeface="Arvo" panose="020B0604020202020204" charset="0"/>
            </a:endParaRPr>
          </a:p>
        </p:txBody>
      </p:sp>
      <p:cxnSp>
        <p:nvCxnSpPr>
          <p:cNvPr id="927" name="Google Shape;927;p32"/>
          <p:cNvCxnSpPr>
            <a:cxnSpLocks/>
          </p:cNvCxnSpPr>
          <p:nvPr/>
        </p:nvCxnSpPr>
        <p:spPr>
          <a:xfrm>
            <a:off x="2430117" y="897309"/>
            <a:ext cx="4310321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D001FB1-3EEE-F7A0-4F6C-C3DF1BCEF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42" y="1181202"/>
            <a:ext cx="2756863" cy="1016593"/>
          </a:xfrm>
          <a:prstGeom prst="rect">
            <a:avLst/>
          </a:prstGeom>
        </p:spPr>
      </p:pic>
      <p:sp>
        <p:nvSpPr>
          <p:cNvPr id="5" name="Google Shape;926;p32">
            <a:extLst>
              <a:ext uri="{FF2B5EF4-FFF2-40B4-BE49-F238E27FC236}">
                <a16:creationId xmlns:a16="http://schemas.microsoft.com/office/drawing/2014/main" id="{5AC0C9F0-4020-D651-1C77-56762B435304}"/>
              </a:ext>
            </a:extLst>
          </p:cNvPr>
          <p:cNvSpPr txBox="1">
            <a:spLocks/>
          </p:cNvSpPr>
          <p:nvPr/>
        </p:nvSpPr>
        <p:spPr>
          <a:xfrm>
            <a:off x="4602193" y="2197795"/>
            <a:ext cx="4223385" cy="281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id-ID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Metode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MDLC</a:t>
            </a:r>
            <a:r>
              <a:rPr lang="id-ID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adalah metode yang sesuai dalam merancang dan</a:t>
            </a:r>
            <a:r>
              <a:rPr lang="ja-JP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id-ID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mengembangkan suatu aplikasi media yang merupakan gabungan dari media</a:t>
            </a:r>
            <a:r>
              <a:rPr lang="ja-JP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id-ID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gambar, suara, video, animasi dan lainnya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.</a:t>
            </a:r>
          </a:p>
          <a:p>
            <a:pPr marL="0" indent="0" algn="just">
              <a:lnSpc>
                <a:spcPct val="150000"/>
              </a:lnSpc>
            </a:pPr>
            <a:r>
              <a:rPr lang="id-ID" sz="1800" kern="1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(Rahman &amp; Tresnawati, 2016)</a:t>
            </a:r>
          </a:p>
        </p:txBody>
      </p:sp>
      <p:pic>
        <p:nvPicPr>
          <p:cNvPr id="2057" name="Picture 9" descr="Multimedia Development Life Cycle (MDLC) [23] | Download Scientific Diagram">
            <a:extLst>
              <a:ext uri="{FF2B5EF4-FFF2-40B4-BE49-F238E27FC236}">
                <a16:creationId xmlns:a16="http://schemas.microsoft.com/office/drawing/2014/main" id="{C97AE12D-6A52-EC51-729D-8C740E1BD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312" y="967068"/>
            <a:ext cx="1539343" cy="138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73110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My Creative CV XL by Slidesgo">
  <a:themeElements>
    <a:clrScheme name="Simple Light">
      <a:dk1>
        <a:srgbClr val="434343"/>
      </a:dk1>
      <a:lt1>
        <a:srgbClr val="E9E6E1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1DCD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1002</Words>
  <Application>Microsoft Office PowerPoint</Application>
  <PresentationFormat>On-screen Show (16:9)</PresentationFormat>
  <Paragraphs>84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Times New Roman</vt:lpstr>
      <vt:lpstr>Arvo</vt:lpstr>
      <vt:lpstr>Arial</vt:lpstr>
      <vt:lpstr>Barlow Condensed SemiBold</vt:lpstr>
      <vt:lpstr>My Creative CV XL by Slidesgo</vt:lpstr>
      <vt:lpstr>IMPLEMENTASI GAME ANDROID 3D SIMULASI DALAM PEMBELAJARAN BAHASA JEPANG DENGAN UNITY ENGINE MENGGUNAKAN METODE MDLC DAN PUBLIKASI DI PLAY STORE</vt:lpstr>
      <vt:lpstr>BAB I PENDAHULUAN</vt:lpstr>
      <vt:lpstr>LATAR BELAKANG</vt:lpstr>
      <vt:lpstr>IDENTIFIKASI MASALAH</vt:lpstr>
      <vt:lpstr>RUMUSAN MASALAH</vt:lpstr>
      <vt:lpstr>BATASAN PENELITIAN</vt:lpstr>
      <vt:lpstr>TUJUAN PENELITIAN</vt:lpstr>
      <vt:lpstr>MANFAAT PENELITIAN</vt:lpstr>
      <vt:lpstr>LANDASAN TEORI</vt:lpstr>
      <vt:lpstr>LANDASAN TEORI</vt:lpstr>
      <vt:lpstr>ANALISA KEBUTUHAN</vt:lpstr>
      <vt:lpstr>METODE PENELITIAN</vt:lpstr>
      <vt:lpstr>ALUR METODE MDLC</vt:lpstr>
      <vt:lpstr>PowerPoint Presentation</vt:lpstr>
      <vt:lpstr>PowerPoint Presentation</vt:lpstr>
      <vt:lpstr>PowerPoint Presentation</vt:lpstr>
      <vt:lpstr>TEKNIK PENGUMPULAN DATA</vt:lpstr>
      <vt:lpstr>PERANCANGAN PENELITIAN</vt:lpstr>
      <vt:lpstr>GAMBARAN PERMAINAN</vt:lpstr>
      <vt:lpstr>DESKRIPSI PERMAINAN</vt:lpstr>
      <vt:lpstr>DESKRIPSI PERMAINAN</vt:lpstr>
      <vt:lpstr>KARAKTER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CREATIVE RESUME</dc:title>
  <cp:lastModifiedBy>Andri Firman Saputra</cp:lastModifiedBy>
  <cp:revision>147</cp:revision>
  <dcterms:modified xsi:type="dcterms:W3CDTF">2023-09-13T04:11:38Z</dcterms:modified>
</cp:coreProperties>
</file>