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9" r:id="rId3"/>
    <p:sldId id="270" r:id="rId4"/>
    <p:sldId id="271" r:id="rId5"/>
    <p:sldId id="272" r:id="rId6"/>
    <p:sldId id="273" r:id="rId7"/>
    <p:sldId id="274" r:id="rId8"/>
    <p:sldId id="275" r:id="rId9"/>
    <p:sldId id="276" r:id="rId10"/>
    <p:sldId id="277" r:id="rId11"/>
    <p:sldId id="278" r:id="rId12"/>
    <p:sldId id="279" r:id="rId13"/>
    <p:sldId id="280"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Medium" panose="020B06030500000200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774B1B-6ED4-4B21-9610-8AE105DF6471}">
  <a:tblStyle styleId="{13774B1B-6ED4-4B21-9610-8AE105DF64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3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49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10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7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029cbe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029cbed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1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64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98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9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1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2a861fee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2a861fe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19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576138"/>
            <a:ext cx="4303200" cy="16479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112563"/>
            <a:ext cx="4303200" cy="4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 name="Google Shape;17;p4"/>
          <p:cNvSpPr txBox="1">
            <a:spLocks noGrp="1"/>
          </p:cNvSpPr>
          <p:nvPr>
            <p:ph type="body" idx="1"/>
          </p:nvPr>
        </p:nvSpPr>
        <p:spPr>
          <a:xfrm>
            <a:off x="457200" y="1118925"/>
            <a:ext cx="8229600" cy="3613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457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2400"/>
              <a:buFont typeface="Fira Sans Medium"/>
              <a:buNone/>
              <a:defRPr sz="2400">
                <a:latin typeface="Fira Sans Medium"/>
                <a:ea typeface="Fira Sans Medium"/>
                <a:cs typeface="Fira Sans Medium"/>
                <a:sym typeface="Fira Sans Medium"/>
              </a:defRPr>
            </a:lvl1pPr>
            <a:lvl2pPr lvl="1" algn="ctr">
              <a:spcBef>
                <a:spcPts val="0"/>
              </a:spcBef>
              <a:spcAft>
                <a:spcPts val="0"/>
              </a:spcAft>
              <a:buSzPts val="2400"/>
              <a:buFont typeface="Fira Sans Medium"/>
              <a:buNone/>
              <a:defRPr sz="2400">
                <a:latin typeface="Fira Sans Medium"/>
                <a:ea typeface="Fira Sans Medium"/>
                <a:cs typeface="Fira Sans Medium"/>
                <a:sym typeface="Fira Sans Medium"/>
              </a:defRPr>
            </a:lvl2pPr>
            <a:lvl3pPr lvl="2" algn="ctr">
              <a:spcBef>
                <a:spcPts val="0"/>
              </a:spcBef>
              <a:spcAft>
                <a:spcPts val="0"/>
              </a:spcAft>
              <a:buSzPts val="2400"/>
              <a:buFont typeface="Fira Sans Medium"/>
              <a:buNone/>
              <a:defRPr sz="2400">
                <a:latin typeface="Fira Sans Medium"/>
                <a:ea typeface="Fira Sans Medium"/>
                <a:cs typeface="Fira Sans Medium"/>
                <a:sym typeface="Fira Sans Medium"/>
              </a:defRPr>
            </a:lvl3pPr>
            <a:lvl4pPr lvl="3" algn="ctr">
              <a:spcBef>
                <a:spcPts val="0"/>
              </a:spcBef>
              <a:spcAft>
                <a:spcPts val="0"/>
              </a:spcAft>
              <a:buSzPts val="2400"/>
              <a:buFont typeface="Fira Sans Medium"/>
              <a:buNone/>
              <a:defRPr sz="2400">
                <a:latin typeface="Fira Sans Medium"/>
                <a:ea typeface="Fira Sans Medium"/>
                <a:cs typeface="Fira Sans Medium"/>
                <a:sym typeface="Fira Sans Medium"/>
              </a:defRPr>
            </a:lvl4pPr>
            <a:lvl5pPr lvl="4" algn="ctr">
              <a:spcBef>
                <a:spcPts val="0"/>
              </a:spcBef>
              <a:spcAft>
                <a:spcPts val="0"/>
              </a:spcAft>
              <a:buSzPts val="2400"/>
              <a:buFont typeface="Fira Sans Medium"/>
              <a:buNone/>
              <a:defRPr sz="2400">
                <a:latin typeface="Fira Sans Medium"/>
                <a:ea typeface="Fira Sans Medium"/>
                <a:cs typeface="Fira Sans Medium"/>
                <a:sym typeface="Fira Sans Medium"/>
              </a:defRPr>
            </a:lvl5pPr>
            <a:lvl6pPr lvl="5" algn="ctr">
              <a:spcBef>
                <a:spcPts val="0"/>
              </a:spcBef>
              <a:spcAft>
                <a:spcPts val="0"/>
              </a:spcAft>
              <a:buSzPts val="2400"/>
              <a:buFont typeface="Fira Sans Medium"/>
              <a:buNone/>
              <a:defRPr sz="2400">
                <a:latin typeface="Fira Sans Medium"/>
                <a:ea typeface="Fira Sans Medium"/>
                <a:cs typeface="Fira Sans Medium"/>
                <a:sym typeface="Fira Sans Medium"/>
              </a:defRPr>
            </a:lvl6pPr>
            <a:lvl7pPr lvl="6" algn="ctr">
              <a:spcBef>
                <a:spcPts val="0"/>
              </a:spcBef>
              <a:spcAft>
                <a:spcPts val="0"/>
              </a:spcAft>
              <a:buSzPts val="2400"/>
              <a:buFont typeface="Fira Sans Medium"/>
              <a:buNone/>
              <a:defRPr sz="2400">
                <a:latin typeface="Fira Sans Medium"/>
                <a:ea typeface="Fira Sans Medium"/>
                <a:cs typeface="Fira Sans Medium"/>
                <a:sym typeface="Fira Sans Medium"/>
              </a:defRPr>
            </a:lvl7pPr>
            <a:lvl8pPr lvl="7" algn="ctr">
              <a:spcBef>
                <a:spcPts val="0"/>
              </a:spcBef>
              <a:spcAft>
                <a:spcPts val="0"/>
              </a:spcAft>
              <a:buSzPts val="2400"/>
              <a:buFont typeface="Fira Sans Medium"/>
              <a:buNone/>
              <a:defRPr sz="2400">
                <a:latin typeface="Fira Sans Medium"/>
                <a:ea typeface="Fira Sans Medium"/>
                <a:cs typeface="Fira Sans Medium"/>
                <a:sym typeface="Fira Sans Medium"/>
              </a:defRPr>
            </a:lvl8pPr>
            <a:lvl9pPr lvl="8" algn="ctr">
              <a:spcBef>
                <a:spcPts val="0"/>
              </a:spcBef>
              <a:spcAft>
                <a:spcPts val="0"/>
              </a:spcAft>
              <a:buSzPts val="2400"/>
              <a:buFont typeface="Fira Sans Medium"/>
              <a:buNone/>
              <a:defRPr sz="2400">
                <a:latin typeface="Fira Sans Medium"/>
                <a:ea typeface="Fira Sans Medium"/>
                <a:cs typeface="Fira Sans Medium"/>
                <a:sym typeface="Fira Sans Medium"/>
              </a:defRPr>
            </a:lvl9pPr>
          </a:lstStyle>
          <a:p>
            <a:endParaRPr/>
          </a:p>
        </p:txBody>
      </p:sp>
      <p:sp>
        <p:nvSpPr>
          <p:cNvPr id="7" name="Google Shape;7;p1"/>
          <p:cNvSpPr txBox="1">
            <a:spLocks noGrp="1"/>
          </p:cNvSpPr>
          <p:nvPr>
            <p:ph type="body" idx="1"/>
          </p:nvPr>
        </p:nvSpPr>
        <p:spPr>
          <a:xfrm>
            <a:off x="457200" y="1118925"/>
            <a:ext cx="8229600" cy="3613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57200" y="948802"/>
            <a:ext cx="5911702" cy="164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Unit Test dan</a:t>
            </a:r>
            <a:br>
              <a:rPr lang="en" sz="4400" dirty="0"/>
            </a:br>
            <a:r>
              <a:rPr lang="en" sz="4400" dirty="0"/>
              <a:t>White Box Testing</a:t>
            </a:r>
            <a:endParaRPr sz="4400" dirty="0"/>
          </a:p>
        </p:txBody>
      </p:sp>
      <p:sp>
        <p:nvSpPr>
          <p:cNvPr id="58" name="Google Shape;58;p15"/>
          <p:cNvSpPr txBox="1">
            <a:spLocks noGrp="1"/>
          </p:cNvSpPr>
          <p:nvPr>
            <p:ph type="subTitle" idx="1"/>
          </p:nvPr>
        </p:nvSpPr>
        <p:spPr>
          <a:xfrm>
            <a:off x="457200" y="2570290"/>
            <a:ext cx="4303200" cy="1911198"/>
          </a:xfrm>
          <a:prstGeom prst="rect">
            <a:avLst/>
          </a:prstGeom>
        </p:spPr>
        <p:txBody>
          <a:bodyPr spcFirstLastPara="1" wrap="square" lIns="91425" tIns="91425" rIns="91425" bIns="91425" anchor="t" anchorCtr="0">
            <a:noAutofit/>
          </a:bodyPr>
          <a:lstStyle/>
          <a:p>
            <a:pPr marL="0" indent="0">
              <a:lnSpc>
                <a:spcPct val="150000"/>
              </a:lnSpc>
            </a:pPr>
            <a:r>
              <a:rPr lang="id-ID" dirty="0"/>
              <a:t>UTS - Testing QA</a:t>
            </a:r>
            <a:endParaRPr lang="en" dirty="0"/>
          </a:p>
          <a:p>
            <a:pPr marL="0" lvl="0" indent="0" algn="l" rtl="0">
              <a:lnSpc>
                <a:spcPct val="150000"/>
              </a:lnSpc>
              <a:spcBef>
                <a:spcPts val="0"/>
              </a:spcBef>
              <a:spcAft>
                <a:spcPts val="0"/>
              </a:spcAft>
              <a:buNone/>
            </a:pPr>
            <a:r>
              <a:rPr lang="en" dirty="0"/>
              <a:t>Nama	: Amanda Dwi Cahyani Putri</a:t>
            </a:r>
          </a:p>
          <a:p>
            <a:pPr marL="0" lvl="0" indent="0" algn="l" rtl="0">
              <a:lnSpc>
                <a:spcPct val="150000"/>
              </a:lnSpc>
              <a:spcBef>
                <a:spcPts val="0"/>
              </a:spcBef>
              <a:spcAft>
                <a:spcPts val="0"/>
              </a:spcAft>
              <a:buNone/>
            </a:pPr>
            <a:r>
              <a:rPr lang="en" dirty="0"/>
              <a:t>NIM	: 201011402227</a:t>
            </a:r>
          </a:p>
          <a:p>
            <a:pPr marL="0" lvl="0" indent="0" algn="l" rtl="0">
              <a:lnSpc>
                <a:spcPct val="150000"/>
              </a:lnSpc>
              <a:spcBef>
                <a:spcPts val="0"/>
              </a:spcBef>
              <a:spcAft>
                <a:spcPts val="0"/>
              </a:spcAft>
              <a:buNone/>
            </a:pPr>
            <a:r>
              <a:rPr lang="en" dirty="0"/>
              <a:t>Kelas	: 07TPLP016</a:t>
            </a:r>
          </a:p>
        </p:txBody>
      </p:sp>
      <p:grpSp>
        <p:nvGrpSpPr>
          <p:cNvPr id="59" name="Google Shape;59;p15"/>
          <p:cNvGrpSpPr/>
          <p:nvPr/>
        </p:nvGrpSpPr>
        <p:grpSpPr>
          <a:xfrm>
            <a:off x="5527246" y="-1287188"/>
            <a:ext cx="3159558" cy="7717872"/>
            <a:chOff x="6151375" y="-527801"/>
            <a:chExt cx="2537798" cy="6199094"/>
          </a:xfrm>
        </p:grpSpPr>
        <p:sp>
          <p:nvSpPr>
            <p:cNvPr id="60" name="Google Shape;60;p15"/>
            <p:cNvSpPr/>
            <p:nvPr/>
          </p:nvSpPr>
          <p:spPr>
            <a:xfrm rot="5400000">
              <a:off x="6151375" y="4136193"/>
              <a:ext cx="1535100" cy="1535100"/>
            </a:xfrm>
            <a:prstGeom prst="arc">
              <a:avLst>
                <a:gd name="adj1" fmla="val 21582905"/>
                <a:gd name="adj2" fmla="val 1324968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5400000">
              <a:off x="6151375" y="-527801"/>
              <a:ext cx="1535100" cy="1535100"/>
            </a:xfrm>
            <a:prstGeom prst="arc">
              <a:avLst>
                <a:gd name="adj1" fmla="val 19155765"/>
                <a:gd name="adj2" fmla="val 1084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5400000">
              <a:off x="6151375" y="1796739"/>
              <a:ext cx="1535100" cy="1535100"/>
            </a:xfrm>
            <a:prstGeom prst="arc">
              <a:avLst>
                <a:gd name="adj1" fmla="val 19155765"/>
                <a:gd name="adj2" fmla="val 1324968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5400000">
              <a:off x="7146632" y="2966391"/>
              <a:ext cx="1535100" cy="1535100"/>
            </a:xfrm>
            <a:prstGeom prst="arc">
              <a:avLst>
                <a:gd name="adj1" fmla="val 19155765"/>
                <a:gd name="adj2" fmla="val 1324968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5400000">
              <a:off x="7154073" y="635027"/>
              <a:ext cx="1535100" cy="1535100"/>
            </a:xfrm>
            <a:prstGeom prst="arc">
              <a:avLst>
                <a:gd name="adj1" fmla="val 19155765"/>
                <a:gd name="adj2" fmla="val 1324968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6359630" y="-319984"/>
              <a:ext cx="1118595" cy="1119442"/>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5400000">
              <a:off x="6573081" y="-105026"/>
              <a:ext cx="691800" cy="69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5400000">
              <a:off x="7362294" y="842292"/>
              <a:ext cx="1118595" cy="1119442"/>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5400000">
              <a:off x="6359630" y="2004567"/>
              <a:ext cx="1118595" cy="1119442"/>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5400000">
              <a:off x="7359795" y="3174283"/>
              <a:ext cx="1118595" cy="1119442"/>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5400000">
              <a:off x="6359631" y="4344018"/>
              <a:ext cx="1118595" cy="1119442"/>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5400000">
              <a:off x="7575744" y="1056646"/>
              <a:ext cx="691800" cy="69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5400000">
              <a:off x="6573081" y="2218343"/>
              <a:ext cx="691800" cy="69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5400000">
              <a:off x="7573246" y="3388049"/>
              <a:ext cx="691800" cy="69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6573081" y="4557786"/>
              <a:ext cx="691800" cy="691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5. </a:t>
              </a:r>
              <a:r>
                <a:rPr lang="id-ID" sz="2000" dirty="0">
                  <a:latin typeface="Fira Sans"/>
                  <a:ea typeface="Fira Sans"/>
                  <a:cs typeface="Fira Sans"/>
                  <a:sym typeface="Fira Sans"/>
                </a:rPr>
                <a:t>P</a:t>
              </a:r>
              <a:r>
                <a:rPr lang="en" sz="2000" dirty="0">
                  <a:latin typeface="Fira Sans"/>
                  <a:ea typeface="Fira Sans"/>
                  <a:cs typeface="Fira Sans"/>
                  <a:sym typeface="Fira Sans"/>
                </a:rPr>
                <a:t>ilih Python application lalu Configure</a:t>
              </a:r>
              <a:endParaRPr sz="2000" b="1" dirty="0">
                <a:latin typeface="Fira Sans"/>
                <a:ea typeface="Fira Sans"/>
                <a:cs typeface="Fira Sans"/>
                <a:sym typeface="Fira Sans"/>
              </a:endParaRPr>
            </a:p>
          </p:txBody>
        </p:sp>
      </p:grpSp>
      <p:pic>
        <p:nvPicPr>
          <p:cNvPr id="3" name="Picture 2">
            <a:extLst>
              <a:ext uri="{FF2B5EF4-FFF2-40B4-BE49-F238E27FC236}">
                <a16:creationId xmlns:a16="http://schemas.microsoft.com/office/drawing/2014/main" id="{06DAB7CD-236A-D620-35E7-D842F2A9A366}"/>
              </a:ext>
            </a:extLst>
          </p:cNvPr>
          <p:cNvPicPr>
            <a:picLocks noChangeAspect="1"/>
          </p:cNvPicPr>
          <p:nvPr/>
        </p:nvPicPr>
        <p:blipFill>
          <a:blip r:embed="rId3"/>
          <a:stretch>
            <a:fillRect/>
          </a:stretch>
        </p:blipFill>
        <p:spPr>
          <a:xfrm>
            <a:off x="1475407" y="1616148"/>
            <a:ext cx="6220632" cy="3497398"/>
          </a:xfrm>
          <a:prstGeom prst="rect">
            <a:avLst/>
          </a:prstGeom>
        </p:spPr>
      </p:pic>
    </p:spTree>
    <p:extLst>
      <p:ext uri="{BB962C8B-B14F-4D97-AF65-F5344CB8AC3E}">
        <p14:creationId xmlns:p14="http://schemas.microsoft.com/office/powerpoint/2010/main" val="29007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Fira Sans"/>
                  <a:ea typeface="Fira Sans"/>
                  <a:cs typeface="Fira Sans"/>
                  <a:sym typeface="Fira Sans"/>
                </a:rPr>
                <a:t>6. </a:t>
              </a:r>
              <a:r>
                <a:rPr lang="en-US" sz="2000" dirty="0" err="1">
                  <a:latin typeface="Fira Sans"/>
                  <a:ea typeface="Fira Sans"/>
                  <a:cs typeface="Fira Sans"/>
                  <a:sym typeface="Fira Sans"/>
                </a:rPr>
                <a:t>Ubah</a:t>
              </a:r>
              <a:r>
                <a:rPr lang="en-US" sz="2000" dirty="0">
                  <a:latin typeface="Fira Sans"/>
                  <a:ea typeface="Fira Sans"/>
                  <a:cs typeface="Fira Sans"/>
                  <a:sym typeface="Fira Sans"/>
                </a:rPr>
                <a:t> </a:t>
              </a:r>
              <a:r>
                <a:rPr lang="en-US" sz="2000" dirty="0" err="1">
                  <a:latin typeface="Fira Sans"/>
                  <a:ea typeface="Fira Sans"/>
                  <a:cs typeface="Fira Sans"/>
                  <a:sym typeface="Fira Sans"/>
                </a:rPr>
                <a:t>kode</a:t>
              </a:r>
              <a:r>
                <a:rPr lang="en-US" sz="2000" dirty="0">
                  <a:latin typeface="Fira Sans"/>
                  <a:ea typeface="Fira Sans"/>
                  <a:cs typeface="Fira Sans"/>
                  <a:sym typeface="Fira Sans"/>
                </a:rPr>
                <a:t> </a:t>
              </a:r>
              <a:r>
                <a:rPr lang="en-US" sz="2000" dirty="0" err="1">
                  <a:latin typeface="Fira Sans"/>
                  <a:ea typeface="Fira Sans"/>
                  <a:cs typeface="Fira Sans"/>
                  <a:sym typeface="Fira Sans"/>
                </a:rPr>
                <a:t>seperti</a:t>
              </a:r>
              <a:r>
                <a:rPr lang="en-US" sz="2000" dirty="0">
                  <a:latin typeface="Fira Sans"/>
                  <a:ea typeface="Fira Sans"/>
                  <a:cs typeface="Fira Sans"/>
                  <a:sym typeface="Fira Sans"/>
                </a:rPr>
                <a:t> di </a:t>
              </a:r>
              <a:r>
                <a:rPr lang="en-US" sz="2000" dirty="0" err="1">
                  <a:latin typeface="Fira Sans"/>
                  <a:ea typeface="Fira Sans"/>
                  <a:cs typeface="Fira Sans"/>
                  <a:sym typeface="Fira Sans"/>
                </a:rPr>
                <a:t>bawah</a:t>
              </a:r>
              <a:r>
                <a:rPr lang="en-US" sz="2000" dirty="0">
                  <a:latin typeface="Fira Sans"/>
                  <a:ea typeface="Fira Sans"/>
                  <a:cs typeface="Fira Sans"/>
                  <a:sym typeface="Fira Sans"/>
                </a:rPr>
                <a:t> </a:t>
              </a:r>
              <a:r>
                <a:rPr lang="en-US" sz="2000" dirty="0" err="1">
                  <a:latin typeface="Fira Sans"/>
                  <a:ea typeface="Fira Sans"/>
                  <a:cs typeface="Fira Sans"/>
                  <a:sym typeface="Fira Sans"/>
                </a:rPr>
                <a:t>lalu</a:t>
              </a:r>
              <a:r>
                <a:rPr lang="en-US" sz="2000" dirty="0">
                  <a:latin typeface="Fira Sans"/>
                  <a:ea typeface="Fira Sans"/>
                  <a:cs typeface="Fira Sans"/>
                  <a:sym typeface="Fira Sans"/>
                </a:rPr>
                <a:t> commit changes 2 kali</a:t>
              </a:r>
              <a:endParaRPr sz="2000" b="1" dirty="0">
                <a:latin typeface="Fira Sans"/>
                <a:ea typeface="Fira Sans"/>
                <a:cs typeface="Fira Sans"/>
                <a:sym typeface="Fira Sans"/>
              </a:endParaRPr>
            </a:p>
          </p:txBody>
        </p:sp>
      </p:grpSp>
      <p:pic>
        <p:nvPicPr>
          <p:cNvPr id="4" name="Picture 3">
            <a:extLst>
              <a:ext uri="{FF2B5EF4-FFF2-40B4-BE49-F238E27FC236}">
                <a16:creationId xmlns:a16="http://schemas.microsoft.com/office/drawing/2014/main" id="{35DC79E8-9196-84FA-1052-E5E2A6E986BC}"/>
              </a:ext>
            </a:extLst>
          </p:cNvPr>
          <p:cNvPicPr>
            <a:picLocks noChangeAspect="1"/>
          </p:cNvPicPr>
          <p:nvPr/>
        </p:nvPicPr>
        <p:blipFill>
          <a:blip r:embed="rId3"/>
          <a:stretch>
            <a:fillRect/>
          </a:stretch>
        </p:blipFill>
        <p:spPr>
          <a:xfrm>
            <a:off x="1435309" y="1616148"/>
            <a:ext cx="6271677" cy="3526097"/>
          </a:xfrm>
          <a:prstGeom prst="rect">
            <a:avLst/>
          </a:prstGeom>
        </p:spPr>
      </p:pic>
    </p:spTree>
    <p:extLst>
      <p:ext uri="{BB962C8B-B14F-4D97-AF65-F5344CB8AC3E}">
        <p14:creationId xmlns:p14="http://schemas.microsoft.com/office/powerpoint/2010/main" val="369679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Fira Sans"/>
                  <a:ea typeface="Fira Sans"/>
                  <a:cs typeface="Fira Sans"/>
                  <a:sym typeface="Fira Sans"/>
                </a:rPr>
                <a:t>7. Buka lagi tab </a:t>
              </a:r>
              <a:r>
                <a:rPr lang="en-US" sz="2000" b="1" dirty="0">
                  <a:latin typeface="Fira Sans"/>
                  <a:ea typeface="Fira Sans"/>
                  <a:cs typeface="Fira Sans"/>
                  <a:sym typeface="Fira Sans"/>
                </a:rPr>
                <a:t>Actions</a:t>
              </a:r>
              <a:endParaRPr sz="2000" b="1" dirty="0">
                <a:latin typeface="Fira Sans"/>
                <a:ea typeface="Fira Sans"/>
                <a:cs typeface="Fira Sans"/>
                <a:sym typeface="Fira Sans"/>
              </a:endParaRPr>
            </a:p>
          </p:txBody>
        </p:sp>
      </p:grpSp>
      <p:pic>
        <p:nvPicPr>
          <p:cNvPr id="3" name="Picture 2">
            <a:extLst>
              <a:ext uri="{FF2B5EF4-FFF2-40B4-BE49-F238E27FC236}">
                <a16:creationId xmlns:a16="http://schemas.microsoft.com/office/drawing/2014/main" id="{331639B9-6742-665C-1DFD-805F28A1C532}"/>
              </a:ext>
            </a:extLst>
          </p:cNvPr>
          <p:cNvPicPr>
            <a:picLocks noChangeAspect="1"/>
          </p:cNvPicPr>
          <p:nvPr/>
        </p:nvPicPr>
        <p:blipFill>
          <a:blip r:embed="rId3"/>
          <a:stretch>
            <a:fillRect/>
          </a:stretch>
        </p:blipFill>
        <p:spPr>
          <a:xfrm>
            <a:off x="1435309" y="1616148"/>
            <a:ext cx="6271677" cy="3526097"/>
          </a:xfrm>
          <a:prstGeom prst="rect">
            <a:avLst/>
          </a:prstGeom>
        </p:spPr>
      </p:pic>
    </p:spTree>
    <p:extLst>
      <p:ext uri="{BB962C8B-B14F-4D97-AF65-F5344CB8AC3E}">
        <p14:creationId xmlns:p14="http://schemas.microsoft.com/office/powerpoint/2010/main" val="320683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Fira Sans"/>
                  <a:ea typeface="Fira Sans"/>
                  <a:cs typeface="Fira Sans"/>
                  <a:sym typeface="Fira Sans"/>
                </a:rPr>
                <a:t>8. Klik create python-</a:t>
              </a:r>
              <a:r>
                <a:rPr lang="en-US" dirty="0" err="1">
                  <a:latin typeface="Fira Sans"/>
                  <a:ea typeface="Fira Sans"/>
                  <a:cs typeface="Fira Sans"/>
                  <a:sym typeface="Fira Sans"/>
                </a:rPr>
                <a:t>app.yml</a:t>
              </a:r>
              <a:r>
                <a:rPr lang="en-US" dirty="0">
                  <a:latin typeface="Fira Sans"/>
                  <a:ea typeface="Fira Sans"/>
                  <a:cs typeface="Fira Sans"/>
                  <a:sym typeface="Fira Sans"/>
                </a:rPr>
                <a:t> &gt; build, </a:t>
              </a:r>
              <a:r>
                <a:rPr lang="en-US" dirty="0" err="1">
                  <a:latin typeface="Fira Sans"/>
                  <a:ea typeface="Fira Sans"/>
                  <a:cs typeface="Fira Sans"/>
                  <a:sym typeface="Fira Sans"/>
                </a:rPr>
                <a:t>berikut</a:t>
              </a:r>
              <a:r>
                <a:rPr lang="en-US" dirty="0">
                  <a:latin typeface="Fira Sans"/>
                  <a:ea typeface="Fira Sans"/>
                  <a:cs typeface="Fira Sans"/>
                  <a:sym typeface="Fira Sans"/>
                </a:rPr>
                <a:t> </a:t>
              </a:r>
              <a:r>
                <a:rPr lang="en-US" dirty="0" err="1">
                  <a:latin typeface="Fira Sans"/>
                  <a:ea typeface="Fira Sans"/>
                  <a:cs typeface="Fira Sans"/>
                  <a:sym typeface="Fira Sans"/>
                </a:rPr>
                <a:t>adalah</a:t>
              </a:r>
              <a:r>
                <a:rPr lang="en-US" dirty="0">
                  <a:latin typeface="Fira Sans"/>
                  <a:ea typeface="Fira Sans"/>
                  <a:cs typeface="Fira Sans"/>
                  <a:sym typeface="Fira Sans"/>
                </a:rPr>
                <a:t> </a:t>
              </a:r>
              <a:r>
                <a:rPr lang="en-US" dirty="0" err="1">
                  <a:latin typeface="Fira Sans"/>
                  <a:ea typeface="Fira Sans"/>
                  <a:cs typeface="Fira Sans"/>
                  <a:sym typeface="Fira Sans"/>
                </a:rPr>
                <a:t>hasil</a:t>
              </a:r>
              <a:r>
                <a:rPr lang="en-US" dirty="0">
                  <a:latin typeface="Fira Sans"/>
                  <a:ea typeface="Fira Sans"/>
                  <a:cs typeface="Fira Sans"/>
                  <a:sym typeface="Fira Sans"/>
                </a:rPr>
                <a:t> </a:t>
              </a:r>
              <a:r>
                <a:rPr lang="en-US" dirty="0" err="1">
                  <a:latin typeface="Fira Sans"/>
                  <a:ea typeface="Fira Sans"/>
                  <a:cs typeface="Fira Sans"/>
                  <a:sym typeface="Fira Sans"/>
                </a:rPr>
                <a:t>dari</a:t>
              </a:r>
              <a:r>
                <a:rPr lang="en-US" dirty="0">
                  <a:latin typeface="Fira Sans"/>
                  <a:ea typeface="Fira Sans"/>
                  <a:cs typeface="Fira Sans"/>
                  <a:sym typeface="Fira Sans"/>
                </a:rPr>
                <a:t> test </a:t>
              </a:r>
              <a:r>
                <a:rPr lang="en-US" dirty="0" err="1">
                  <a:latin typeface="Fira Sans"/>
                  <a:ea typeface="Fira Sans"/>
                  <a:cs typeface="Fira Sans"/>
                  <a:sym typeface="Fira Sans"/>
                </a:rPr>
                <a:t>menggunakan</a:t>
              </a:r>
              <a:r>
                <a:rPr lang="en-US" dirty="0">
                  <a:latin typeface="Fira Sans"/>
                  <a:ea typeface="Fira Sans"/>
                  <a:cs typeface="Fira Sans"/>
                  <a:sym typeface="Fira Sans"/>
                </a:rPr>
                <a:t> </a:t>
              </a:r>
              <a:r>
                <a:rPr lang="en-US" dirty="0" err="1">
                  <a:latin typeface="Fira Sans"/>
                  <a:ea typeface="Fira Sans"/>
                  <a:cs typeface="Fira Sans"/>
                  <a:sym typeface="Fira Sans"/>
                </a:rPr>
                <a:t>github</a:t>
              </a:r>
              <a:r>
                <a:rPr lang="en-US" dirty="0">
                  <a:latin typeface="Fira Sans"/>
                  <a:ea typeface="Fira Sans"/>
                  <a:cs typeface="Fira Sans"/>
                  <a:sym typeface="Fira Sans"/>
                </a:rPr>
                <a:t> actions</a:t>
              </a:r>
              <a:endParaRPr b="1" dirty="0">
                <a:latin typeface="Fira Sans"/>
                <a:ea typeface="Fira Sans"/>
                <a:cs typeface="Fira Sans"/>
                <a:sym typeface="Fira Sans"/>
              </a:endParaRPr>
            </a:p>
          </p:txBody>
        </p:sp>
      </p:grpSp>
      <p:pic>
        <p:nvPicPr>
          <p:cNvPr id="4" name="Picture 3">
            <a:extLst>
              <a:ext uri="{FF2B5EF4-FFF2-40B4-BE49-F238E27FC236}">
                <a16:creationId xmlns:a16="http://schemas.microsoft.com/office/drawing/2014/main" id="{8BEE9C4C-F2BB-8BE4-9356-BC098F14BE03}"/>
              </a:ext>
            </a:extLst>
          </p:cNvPr>
          <p:cNvPicPr>
            <a:picLocks noChangeAspect="1"/>
          </p:cNvPicPr>
          <p:nvPr/>
        </p:nvPicPr>
        <p:blipFill>
          <a:blip r:embed="rId3"/>
          <a:stretch>
            <a:fillRect/>
          </a:stretch>
        </p:blipFill>
        <p:spPr>
          <a:xfrm>
            <a:off x="1471757" y="1616148"/>
            <a:ext cx="6198781" cy="3485113"/>
          </a:xfrm>
          <a:prstGeom prst="rect">
            <a:avLst/>
          </a:prstGeom>
        </p:spPr>
      </p:pic>
    </p:spTree>
    <p:extLst>
      <p:ext uri="{BB962C8B-B14F-4D97-AF65-F5344CB8AC3E}">
        <p14:creationId xmlns:p14="http://schemas.microsoft.com/office/powerpoint/2010/main" val="19895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Daftar Isi</a:t>
            </a:r>
            <a:endParaRPr dirty="0"/>
          </a:p>
        </p:txBody>
      </p:sp>
      <p:cxnSp>
        <p:nvCxnSpPr>
          <p:cNvPr id="231" name="Google Shape;231;p18"/>
          <p:cNvCxnSpPr/>
          <p:nvPr/>
        </p:nvCxnSpPr>
        <p:spPr>
          <a:xfrm>
            <a:off x="747289" y="2939469"/>
            <a:ext cx="7894800" cy="0"/>
          </a:xfrm>
          <a:prstGeom prst="straightConnector1">
            <a:avLst/>
          </a:prstGeom>
          <a:noFill/>
          <a:ln w="9525" cap="flat" cmpd="sng">
            <a:solidFill>
              <a:schemeClr val="dk2"/>
            </a:solidFill>
            <a:prstDash val="solid"/>
            <a:round/>
            <a:headEnd type="none" w="med" len="med"/>
            <a:tailEnd type="none" w="med" len="med"/>
          </a:ln>
        </p:spPr>
      </p:cxnSp>
      <p:grpSp>
        <p:nvGrpSpPr>
          <p:cNvPr id="232" name="Google Shape;232;p18"/>
          <p:cNvGrpSpPr/>
          <p:nvPr/>
        </p:nvGrpSpPr>
        <p:grpSpPr>
          <a:xfrm>
            <a:off x="624475" y="1009825"/>
            <a:ext cx="1323766" cy="2592091"/>
            <a:chOff x="624475" y="1009825"/>
            <a:chExt cx="1323766" cy="2592091"/>
          </a:xfrm>
        </p:grpSpPr>
        <p:sp>
          <p:nvSpPr>
            <p:cNvPr id="233" name="Google Shape;233;p18"/>
            <p:cNvSpPr/>
            <p:nvPr/>
          </p:nvSpPr>
          <p:spPr>
            <a:xfrm>
              <a:off x="626141" y="1009825"/>
              <a:ext cx="1322100" cy="19305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624475" y="2278900"/>
              <a:ext cx="1322120" cy="1323016"/>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878032" y="2531546"/>
              <a:ext cx="818100" cy="81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txBox="1"/>
            <p:nvPr/>
          </p:nvSpPr>
          <p:spPr>
            <a:xfrm>
              <a:off x="939316" y="2682142"/>
              <a:ext cx="6924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1"/>
                  </a:solidFill>
                  <a:latin typeface="Fira Sans Medium"/>
                  <a:ea typeface="Fira Sans Medium"/>
                  <a:cs typeface="Fira Sans Medium"/>
                  <a:sym typeface="Fira Sans Medium"/>
                </a:rPr>
                <a:t>01</a:t>
              </a:r>
              <a:endParaRPr sz="3000">
                <a:solidFill>
                  <a:schemeClr val="accent1"/>
                </a:solidFill>
                <a:latin typeface="Fira Sans Medium"/>
                <a:ea typeface="Fira Sans Medium"/>
                <a:cs typeface="Fira Sans Medium"/>
                <a:sym typeface="Fira Sans Medium"/>
              </a:endParaRPr>
            </a:p>
          </p:txBody>
        </p:sp>
        <p:sp>
          <p:nvSpPr>
            <p:cNvPr id="237" name="Google Shape;237;p18"/>
            <p:cNvSpPr txBox="1"/>
            <p:nvPr/>
          </p:nvSpPr>
          <p:spPr>
            <a:xfrm>
              <a:off x="626125" y="1254561"/>
              <a:ext cx="1322100" cy="9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Unit Test</a:t>
              </a:r>
              <a:endParaRPr sz="1200" dirty="0">
                <a:latin typeface="Fira Sans"/>
                <a:ea typeface="Fira Sans"/>
                <a:cs typeface="Fira Sans"/>
                <a:sym typeface="Fira Sans"/>
              </a:endParaRPr>
            </a:p>
          </p:txBody>
        </p:sp>
      </p:grpSp>
      <p:grpSp>
        <p:nvGrpSpPr>
          <p:cNvPr id="238" name="Google Shape;238;p18"/>
          <p:cNvGrpSpPr/>
          <p:nvPr/>
        </p:nvGrpSpPr>
        <p:grpSpPr>
          <a:xfrm>
            <a:off x="2815425" y="2278881"/>
            <a:ext cx="1322157" cy="2591895"/>
            <a:chOff x="2815425" y="2278881"/>
            <a:chExt cx="1322157" cy="2591895"/>
          </a:xfrm>
        </p:grpSpPr>
        <p:sp>
          <p:nvSpPr>
            <p:cNvPr id="239" name="Google Shape;239;p18"/>
            <p:cNvSpPr/>
            <p:nvPr/>
          </p:nvSpPr>
          <p:spPr>
            <a:xfrm rot="10800000">
              <a:off x="2815476" y="2940275"/>
              <a:ext cx="1322100" cy="19305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2815462" y="2278881"/>
              <a:ext cx="1322120" cy="1323121"/>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3067631" y="2531536"/>
              <a:ext cx="818100" cy="81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txBox="1"/>
            <p:nvPr/>
          </p:nvSpPr>
          <p:spPr>
            <a:xfrm>
              <a:off x="3130327" y="2682138"/>
              <a:ext cx="6924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latin typeface="Fira Sans Medium"/>
                  <a:ea typeface="Fira Sans Medium"/>
                  <a:cs typeface="Fira Sans Medium"/>
                  <a:sym typeface="Fira Sans Medium"/>
                </a:rPr>
                <a:t>02</a:t>
              </a:r>
              <a:endParaRPr sz="3000">
                <a:solidFill>
                  <a:schemeClr val="accent2"/>
                </a:solidFill>
                <a:latin typeface="Fira Sans Medium"/>
                <a:ea typeface="Fira Sans Medium"/>
                <a:cs typeface="Fira Sans Medium"/>
                <a:sym typeface="Fira Sans Medium"/>
              </a:endParaRPr>
            </a:p>
          </p:txBody>
        </p:sp>
        <p:sp>
          <p:nvSpPr>
            <p:cNvPr id="243" name="Google Shape;243;p18"/>
            <p:cNvSpPr txBox="1"/>
            <p:nvPr/>
          </p:nvSpPr>
          <p:spPr>
            <a:xfrm>
              <a:off x="2815425" y="3640107"/>
              <a:ext cx="1322100" cy="9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White Box Testing</a:t>
              </a:r>
              <a:endParaRPr sz="1200" dirty="0">
                <a:latin typeface="Fira Sans"/>
                <a:ea typeface="Fira Sans"/>
                <a:cs typeface="Fira Sans"/>
                <a:sym typeface="Fira Sans"/>
              </a:endParaRPr>
            </a:p>
          </p:txBody>
        </p:sp>
      </p:grpSp>
      <p:grpSp>
        <p:nvGrpSpPr>
          <p:cNvPr id="244" name="Google Shape;244;p18"/>
          <p:cNvGrpSpPr/>
          <p:nvPr/>
        </p:nvGrpSpPr>
        <p:grpSpPr>
          <a:xfrm>
            <a:off x="5006413" y="1009825"/>
            <a:ext cx="1322169" cy="2592177"/>
            <a:chOff x="5006413" y="1009825"/>
            <a:chExt cx="1322169" cy="2592177"/>
          </a:xfrm>
        </p:grpSpPr>
        <p:sp>
          <p:nvSpPr>
            <p:cNvPr id="245" name="Google Shape;245;p18"/>
            <p:cNvSpPr/>
            <p:nvPr/>
          </p:nvSpPr>
          <p:spPr>
            <a:xfrm>
              <a:off x="5006413" y="1009825"/>
              <a:ext cx="1322100" cy="19305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5006462" y="2278881"/>
              <a:ext cx="1322120" cy="1323121"/>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5258583" y="2531493"/>
              <a:ext cx="818100" cy="81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txBox="1"/>
            <p:nvPr/>
          </p:nvSpPr>
          <p:spPr>
            <a:xfrm>
              <a:off x="5321314" y="2682138"/>
              <a:ext cx="6924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3"/>
                  </a:solidFill>
                  <a:latin typeface="Fira Sans Medium"/>
                  <a:ea typeface="Fira Sans Medium"/>
                  <a:cs typeface="Fira Sans Medium"/>
                  <a:sym typeface="Fira Sans Medium"/>
                </a:rPr>
                <a:t>03</a:t>
              </a:r>
              <a:endParaRPr sz="3000">
                <a:solidFill>
                  <a:schemeClr val="accent3"/>
                </a:solidFill>
                <a:latin typeface="Fira Sans Medium"/>
                <a:ea typeface="Fira Sans Medium"/>
                <a:cs typeface="Fira Sans Medium"/>
                <a:sym typeface="Fira Sans Medium"/>
              </a:endParaRPr>
            </a:p>
          </p:txBody>
        </p:sp>
        <p:sp>
          <p:nvSpPr>
            <p:cNvPr id="249" name="Google Shape;249;p18"/>
            <p:cNvSpPr txBox="1"/>
            <p:nvPr/>
          </p:nvSpPr>
          <p:spPr>
            <a:xfrm>
              <a:off x="5006422" y="1254561"/>
              <a:ext cx="1322100" cy="9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CI/CD</a:t>
              </a:r>
              <a:br>
                <a:rPr lang="en" sz="1200" dirty="0">
                  <a:solidFill>
                    <a:schemeClr val="dk1"/>
                  </a:solidFill>
                  <a:latin typeface="Fira Sans"/>
                  <a:ea typeface="Fira Sans"/>
                  <a:cs typeface="Fira Sans"/>
                  <a:sym typeface="Fira Sans"/>
                </a:rPr>
              </a:br>
              <a:r>
                <a:rPr lang="en" sz="1200" dirty="0">
                  <a:solidFill>
                    <a:schemeClr val="dk1"/>
                  </a:solidFill>
                  <a:latin typeface="Fira Sans"/>
                  <a:ea typeface="Fira Sans"/>
                  <a:cs typeface="Fira Sans"/>
                  <a:sym typeface="Fira Sans"/>
                </a:rPr>
                <a:t>(Continuous Integration / Continuous Delivery)</a:t>
              </a:r>
              <a:endParaRPr sz="1200" dirty="0">
                <a:latin typeface="Fira Sans"/>
                <a:ea typeface="Fira Sans"/>
                <a:cs typeface="Fira Sans"/>
                <a:sym typeface="Fira Sans"/>
              </a:endParaRPr>
            </a:p>
          </p:txBody>
        </p:sp>
      </p:grpSp>
      <p:grpSp>
        <p:nvGrpSpPr>
          <p:cNvPr id="250" name="Google Shape;250;p18"/>
          <p:cNvGrpSpPr/>
          <p:nvPr/>
        </p:nvGrpSpPr>
        <p:grpSpPr>
          <a:xfrm>
            <a:off x="7197411" y="2278857"/>
            <a:ext cx="1322159" cy="2591918"/>
            <a:chOff x="7197411" y="2278857"/>
            <a:chExt cx="1322159" cy="2591918"/>
          </a:xfrm>
        </p:grpSpPr>
        <p:sp>
          <p:nvSpPr>
            <p:cNvPr id="251" name="Google Shape;251;p18"/>
            <p:cNvSpPr/>
            <p:nvPr/>
          </p:nvSpPr>
          <p:spPr>
            <a:xfrm rot="10800000">
              <a:off x="7197450" y="2940275"/>
              <a:ext cx="1322100" cy="19305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7197450" y="2278857"/>
              <a:ext cx="1322120" cy="1323121"/>
            </a:xfrm>
            <a:custGeom>
              <a:avLst/>
              <a:gdLst/>
              <a:ahLst/>
              <a:cxnLst/>
              <a:rect l="l" t="t" r="r" b="b"/>
              <a:pathLst>
                <a:path w="42247" h="42279" extrusionOk="0">
                  <a:moveTo>
                    <a:pt x="18811" y="0"/>
                  </a:moveTo>
                  <a:cubicBezTo>
                    <a:pt x="18273" y="0"/>
                    <a:pt x="17830" y="412"/>
                    <a:pt x="17798" y="950"/>
                  </a:cubicBezTo>
                  <a:lnTo>
                    <a:pt x="17608" y="3579"/>
                  </a:lnTo>
                  <a:cubicBezTo>
                    <a:pt x="17545" y="3991"/>
                    <a:pt x="17260" y="4371"/>
                    <a:pt x="16816" y="4497"/>
                  </a:cubicBezTo>
                  <a:cubicBezTo>
                    <a:pt x="15264" y="4877"/>
                    <a:pt x="13776" y="5511"/>
                    <a:pt x="12383" y="6334"/>
                  </a:cubicBezTo>
                  <a:cubicBezTo>
                    <a:pt x="12216" y="6431"/>
                    <a:pt x="12032" y="6480"/>
                    <a:pt x="11848" y="6480"/>
                  </a:cubicBezTo>
                  <a:cubicBezTo>
                    <a:pt x="11611" y="6480"/>
                    <a:pt x="11375" y="6399"/>
                    <a:pt x="11179" y="6239"/>
                  </a:cubicBezTo>
                  <a:lnTo>
                    <a:pt x="9216" y="4529"/>
                  </a:lnTo>
                  <a:cubicBezTo>
                    <a:pt x="9030" y="4359"/>
                    <a:pt x="8783" y="4271"/>
                    <a:pt x="8536" y="4271"/>
                  </a:cubicBezTo>
                  <a:cubicBezTo>
                    <a:pt x="8277" y="4271"/>
                    <a:pt x="8016" y="4366"/>
                    <a:pt x="7822" y="4561"/>
                  </a:cubicBezTo>
                  <a:lnTo>
                    <a:pt x="6777" y="5606"/>
                  </a:lnTo>
                  <a:lnTo>
                    <a:pt x="5732" y="6619"/>
                  </a:lnTo>
                  <a:lnTo>
                    <a:pt x="4655" y="7664"/>
                  </a:lnTo>
                  <a:cubicBezTo>
                    <a:pt x="4275" y="8044"/>
                    <a:pt x="4244" y="8678"/>
                    <a:pt x="4592" y="9058"/>
                  </a:cubicBezTo>
                  <a:lnTo>
                    <a:pt x="6302" y="11084"/>
                  </a:lnTo>
                  <a:cubicBezTo>
                    <a:pt x="6587" y="11433"/>
                    <a:pt x="6619" y="11908"/>
                    <a:pt x="6397" y="12288"/>
                  </a:cubicBezTo>
                  <a:cubicBezTo>
                    <a:pt x="5510" y="13745"/>
                    <a:pt x="4845" y="15360"/>
                    <a:pt x="4434" y="17038"/>
                  </a:cubicBezTo>
                  <a:cubicBezTo>
                    <a:pt x="4339" y="17450"/>
                    <a:pt x="3990" y="17798"/>
                    <a:pt x="3547" y="17830"/>
                  </a:cubicBezTo>
                  <a:lnTo>
                    <a:pt x="950" y="18020"/>
                  </a:lnTo>
                  <a:cubicBezTo>
                    <a:pt x="412" y="18052"/>
                    <a:pt x="0" y="18495"/>
                    <a:pt x="0" y="19033"/>
                  </a:cubicBezTo>
                  <a:lnTo>
                    <a:pt x="0" y="23467"/>
                  </a:lnTo>
                  <a:cubicBezTo>
                    <a:pt x="0" y="24005"/>
                    <a:pt x="412" y="24449"/>
                    <a:pt x="950" y="24480"/>
                  </a:cubicBezTo>
                  <a:lnTo>
                    <a:pt x="3579" y="24702"/>
                  </a:lnTo>
                  <a:cubicBezTo>
                    <a:pt x="4022" y="24734"/>
                    <a:pt x="4370" y="25019"/>
                    <a:pt x="4497" y="25462"/>
                  </a:cubicBezTo>
                  <a:cubicBezTo>
                    <a:pt x="4909" y="27109"/>
                    <a:pt x="5574" y="28661"/>
                    <a:pt x="6460" y="30117"/>
                  </a:cubicBezTo>
                  <a:cubicBezTo>
                    <a:pt x="6682" y="30497"/>
                    <a:pt x="6651" y="30972"/>
                    <a:pt x="6365" y="31321"/>
                  </a:cubicBezTo>
                  <a:lnTo>
                    <a:pt x="4719" y="33284"/>
                  </a:lnTo>
                  <a:cubicBezTo>
                    <a:pt x="4370" y="33696"/>
                    <a:pt x="4402" y="34298"/>
                    <a:pt x="4782" y="34678"/>
                  </a:cubicBezTo>
                  <a:lnTo>
                    <a:pt x="5859" y="35723"/>
                  </a:lnTo>
                  <a:lnTo>
                    <a:pt x="6872" y="36768"/>
                  </a:lnTo>
                  <a:lnTo>
                    <a:pt x="7981" y="37813"/>
                  </a:lnTo>
                  <a:cubicBezTo>
                    <a:pt x="8179" y="38011"/>
                    <a:pt x="8437" y="38114"/>
                    <a:pt x="8697" y="38114"/>
                  </a:cubicBezTo>
                  <a:cubicBezTo>
                    <a:pt x="8936" y="38114"/>
                    <a:pt x="9177" y="38027"/>
                    <a:pt x="9374" y="37845"/>
                  </a:cubicBezTo>
                  <a:lnTo>
                    <a:pt x="11338" y="36134"/>
                  </a:lnTo>
                  <a:cubicBezTo>
                    <a:pt x="11537" y="35953"/>
                    <a:pt x="11779" y="35865"/>
                    <a:pt x="12020" y="35865"/>
                  </a:cubicBezTo>
                  <a:cubicBezTo>
                    <a:pt x="12200" y="35865"/>
                    <a:pt x="12379" y="35913"/>
                    <a:pt x="12541" y="36008"/>
                  </a:cubicBezTo>
                  <a:cubicBezTo>
                    <a:pt x="14029" y="36863"/>
                    <a:pt x="15645" y="37496"/>
                    <a:pt x="17323" y="37876"/>
                  </a:cubicBezTo>
                  <a:cubicBezTo>
                    <a:pt x="17766" y="37971"/>
                    <a:pt x="18083" y="38351"/>
                    <a:pt x="18115" y="38795"/>
                  </a:cubicBezTo>
                  <a:lnTo>
                    <a:pt x="18368" y="41392"/>
                  </a:lnTo>
                  <a:cubicBezTo>
                    <a:pt x="18431" y="41898"/>
                    <a:pt x="18875" y="42278"/>
                    <a:pt x="19413" y="42278"/>
                  </a:cubicBezTo>
                  <a:lnTo>
                    <a:pt x="20902" y="42247"/>
                  </a:lnTo>
                  <a:lnTo>
                    <a:pt x="22358" y="42215"/>
                  </a:lnTo>
                  <a:lnTo>
                    <a:pt x="23847" y="42183"/>
                  </a:lnTo>
                  <a:cubicBezTo>
                    <a:pt x="24385" y="42183"/>
                    <a:pt x="24797" y="41772"/>
                    <a:pt x="24829" y="41233"/>
                  </a:cubicBezTo>
                  <a:lnTo>
                    <a:pt x="24987" y="38605"/>
                  </a:lnTo>
                  <a:cubicBezTo>
                    <a:pt x="25019" y="38161"/>
                    <a:pt x="25304" y="37781"/>
                    <a:pt x="25747" y="37655"/>
                  </a:cubicBezTo>
                  <a:cubicBezTo>
                    <a:pt x="27235" y="37243"/>
                    <a:pt x="28692" y="36610"/>
                    <a:pt x="30022" y="35818"/>
                  </a:cubicBezTo>
                  <a:cubicBezTo>
                    <a:pt x="30189" y="35721"/>
                    <a:pt x="30373" y="35672"/>
                    <a:pt x="30557" y="35672"/>
                  </a:cubicBezTo>
                  <a:cubicBezTo>
                    <a:pt x="30794" y="35672"/>
                    <a:pt x="31030" y="35752"/>
                    <a:pt x="31226" y="35913"/>
                  </a:cubicBezTo>
                  <a:lnTo>
                    <a:pt x="33189" y="37591"/>
                  </a:lnTo>
                  <a:cubicBezTo>
                    <a:pt x="33386" y="37742"/>
                    <a:pt x="33625" y="37821"/>
                    <a:pt x="33864" y="37821"/>
                  </a:cubicBezTo>
                  <a:cubicBezTo>
                    <a:pt x="34125" y="37821"/>
                    <a:pt x="34384" y="37727"/>
                    <a:pt x="34583" y="37528"/>
                  </a:cubicBezTo>
                  <a:lnTo>
                    <a:pt x="35659" y="36451"/>
                  </a:lnTo>
                  <a:lnTo>
                    <a:pt x="36704" y="35438"/>
                  </a:lnTo>
                  <a:lnTo>
                    <a:pt x="37750" y="34393"/>
                  </a:lnTo>
                  <a:cubicBezTo>
                    <a:pt x="38130" y="34013"/>
                    <a:pt x="38130" y="33379"/>
                    <a:pt x="37781" y="32999"/>
                  </a:cubicBezTo>
                  <a:lnTo>
                    <a:pt x="36071" y="31004"/>
                  </a:lnTo>
                  <a:cubicBezTo>
                    <a:pt x="35786" y="30687"/>
                    <a:pt x="35723" y="30181"/>
                    <a:pt x="35944" y="29832"/>
                  </a:cubicBezTo>
                  <a:cubicBezTo>
                    <a:pt x="36799" y="28407"/>
                    <a:pt x="37401" y="26855"/>
                    <a:pt x="37813" y="25272"/>
                  </a:cubicBezTo>
                  <a:cubicBezTo>
                    <a:pt x="37908" y="24829"/>
                    <a:pt x="38256" y="24512"/>
                    <a:pt x="38731" y="24480"/>
                  </a:cubicBezTo>
                  <a:lnTo>
                    <a:pt x="41296" y="24259"/>
                  </a:lnTo>
                  <a:cubicBezTo>
                    <a:pt x="41835" y="24227"/>
                    <a:pt x="42247" y="23784"/>
                    <a:pt x="42247" y="23245"/>
                  </a:cubicBezTo>
                  <a:lnTo>
                    <a:pt x="42247" y="18812"/>
                  </a:lnTo>
                  <a:cubicBezTo>
                    <a:pt x="42247" y="18273"/>
                    <a:pt x="41835" y="17830"/>
                    <a:pt x="41296" y="17798"/>
                  </a:cubicBezTo>
                  <a:lnTo>
                    <a:pt x="38668" y="17577"/>
                  </a:lnTo>
                  <a:cubicBezTo>
                    <a:pt x="38225" y="17545"/>
                    <a:pt x="37876" y="17260"/>
                    <a:pt x="37750" y="16848"/>
                  </a:cubicBezTo>
                  <a:cubicBezTo>
                    <a:pt x="37338" y="15296"/>
                    <a:pt x="36736" y="13808"/>
                    <a:pt x="35944" y="12446"/>
                  </a:cubicBezTo>
                  <a:cubicBezTo>
                    <a:pt x="35691" y="12066"/>
                    <a:pt x="35754" y="11559"/>
                    <a:pt x="36039" y="11243"/>
                  </a:cubicBezTo>
                  <a:lnTo>
                    <a:pt x="37750" y="9279"/>
                  </a:lnTo>
                  <a:cubicBezTo>
                    <a:pt x="38098" y="8899"/>
                    <a:pt x="38066" y="8266"/>
                    <a:pt x="37718" y="7886"/>
                  </a:cubicBezTo>
                  <a:lnTo>
                    <a:pt x="36673" y="6841"/>
                  </a:lnTo>
                  <a:lnTo>
                    <a:pt x="35628" y="5764"/>
                  </a:lnTo>
                  <a:lnTo>
                    <a:pt x="34583" y="4719"/>
                  </a:lnTo>
                  <a:cubicBezTo>
                    <a:pt x="34377" y="4496"/>
                    <a:pt x="34106" y="4384"/>
                    <a:pt x="33835" y="4384"/>
                  </a:cubicBezTo>
                  <a:cubicBezTo>
                    <a:pt x="33606" y="4384"/>
                    <a:pt x="33378" y="4464"/>
                    <a:pt x="33189" y="4624"/>
                  </a:cubicBezTo>
                  <a:lnTo>
                    <a:pt x="31162" y="6334"/>
                  </a:lnTo>
                  <a:cubicBezTo>
                    <a:pt x="30984" y="6494"/>
                    <a:pt x="30756" y="6575"/>
                    <a:pt x="30523" y="6575"/>
                  </a:cubicBezTo>
                  <a:cubicBezTo>
                    <a:pt x="30341" y="6575"/>
                    <a:pt x="30157" y="6526"/>
                    <a:pt x="29991" y="6429"/>
                  </a:cubicBezTo>
                  <a:cubicBezTo>
                    <a:pt x="28502" y="5511"/>
                    <a:pt x="26919" y="4846"/>
                    <a:pt x="25240" y="4434"/>
                  </a:cubicBezTo>
                  <a:cubicBezTo>
                    <a:pt x="24797" y="4339"/>
                    <a:pt x="24480" y="3959"/>
                    <a:pt x="24449" y="3516"/>
                  </a:cubicBezTo>
                  <a:lnTo>
                    <a:pt x="24259" y="950"/>
                  </a:lnTo>
                  <a:cubicBezTo>
                    <a:pt x="24195" y="412"/>
                    <a:pt x="23752" y="0"/>
                    <a:pt x="23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7449611" y="2531522"/>
              <a:ext cx="818100" cy="81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txBox="1"/>
            <p:nvPr/>
          </p:nvSpPr>
          <p:spPr>
            <a:xfrm>
              <a:off x="7512320" y="2682129"/>
              <a:ext cx="692400" cy="5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4"/>
                  </a:solidFill>
                  <a:latin typeface="Fira Sans Medium"/>
                  <a:ea typeface="Fira Sans Medium"/>
                  <a:cs typeface="Fira Sans Medium"/>
                  <a:sym typeface="Fira Sans Medium"/>
                </a:rPr>
                <a:t>04</a:t>
              </a:r>
              <a:endParaRPr sz="3000">
                <a:solidFill>
                  <a:schemeClr val="accent4"/>
                </a:solidFill>
                <a:latin typeface="Fira Sans Medium"/>
                <a:ea typeface="Fira Sans Medium"/>
                <a:cs typeface="Fira Sans Medium"/>
                <a:sym typeface="Fira Sans Medium"/>
              </a:endParaRPr>
            </a:p>
          </p:txBody>
        </p:sp>
        <p:sp>
          <p:nvSpPr>
            <p:cNvPr id="255" name="Google Shape;255;p18"/>
            <p:cNvSpPr txBox="1"/>
            <p:nvPr/>
          </p:nvSpPr>
          <p:spPr>
            <a:xfrm>
              <a:off x="7197411" y="3640107"/>
              <a:ext cx="1322100" cy="9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CI/CD pada Github </a:t>
              </a:r>
              <a:br>
                <a:rPr lang="en" sz="1200" dirty="0">
                  <a:solidFill>
                    <a:schemeClr val="dk1"/>
                  </a:solidFill>
                  <a:latin typeface="Fira Sans"/>
                  <a:ea typeface="Fira Sans"/>
                  <a:cs typeface="Fira Sans"/>
                  <a:sym typeface="Fira Sans"/>
                </a:rPr>
              </a:br>
              <a:r>
                <a:rPr lang="en" sz="1200" dirty="0">
                  <a:solidFill>
                    <a:schemeClr val="dk1"/>
                  </a:solidFill>
                  <a:latin typeface="Fira Sans"/>
                  <a:ea typeface="Fira Sans"/>
                  <a:cs typeface="Fira Sans"/>
                  <a:sym typeface="Fira Sans"/>
                </a:rPr>
                <a:t>(studi kasus)</a:t>
              </a:r>
              <a:endParaRPr sz="1200" dirty="0">
                <a:latin typeface="Fira Sans"/>
                <a:ea typeface="Fira Sans"/>
                <a:cs typeface="Fira Sans"/>
                <a:sym typeface="Fira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Unit Test</a:t>
            </a:r>
            <a:endParaRPr dirty="0"/>
          </a:p>
        </p:txBody>
      </p:sp>
      <p:grpSp>
        <p:nvGrpSpPr>
          <p:cNvPr id="972" name="Google Shape;972;p29"/>
          <p:cNvGrpSpPr/>
          <p:nvPr/>
        </p:nvGrpSpPr>
        <p:grpSpPr>
          <a:xfrm>
            <a:off x="477783" y="1015722"/>
            <a:ext cx="3864808" cy="3656438"/>
            <a:chOff x="824150" y="1312491"/>
            <a:chExt cx="18582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0723"/>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Pengertian</a:t>
              </a:r>
              <a:endParaRPr sz="2000" dirty="0">
                <a:latin typeface="Fira Sans"/>
                <a:ea typeface="Fira Sans"/>
                <a:cs typeface="Fira Sans"/>
                <a:sym typeface="Fira Sans"/>
              </a:endParaRPr>
            </a:p>
          </p:txBody>
        </p:sp>
        <p:sp>
          <p:nvSpPr>
            <p:cNvPr id="976" name="Google Shape;976;p29"/>
            <p:cNvSpPr txBox="1"/>
            <p:nvPr/>
          </p:nvSpPr>
          <p:spPr>
            <a:xfrm>
              <a:off x="824150" y="1523214"/>
              <a:ext cx="1854900" cy="11740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200" b="0" i="0" dirty="0">
                  <a:solidFill>
                    <a:schemeClr val="bg1"/>
                  </a:solidFill>
                  <a:effectLst/>
                  <a:latin typeface="Fira Sans" panose="020B0503050000020004" pitchFamily="34" charset="0"/>
                </a:rPr>
                <a:t>Unit </a:t>
              </a:r>
              <a:r>
                <a:rPr lang="id-ID" sz="1200" b="0" i="0" dirty="0" err="1">
                  <a:solidFill>
                    <a:schemeClr val="bg1"/>
                  </a:solidFill>
                  <a:effectLst/>
                  <a:latin typeface="Fira Sans" panose="020B0503050000020004" pitchFamily="34" charset="0"/>
                </a:rPr>
                <a:t>test</a:t>
              </a:r>
              <a:r>
                <a:rPr lang="id-ID" sz="1200" b="0" i="0" dirty="0">
                  <a:solidFill>
                    <a:schemeClr val="bg1"/>
                  </a:solidFill>
                  <a:effectLst/>
                  <a:latin typeface="Fira Sans" panose="020B0503050000020004" pitchFamily="34" charset="0"/>
                </a:rPr>
                <a:t> adalah salah satu jenis pengujian perangkat lunak yang dilakukan pada tingkat paling dasar, yaitu pada unit atau komponen perangkat lunak. Tujuan dari unit </a:t>
              </a:r>
              <a:r>
                <a:rPr lang="id-ID" sz="1200" b="0" i="0" dirty="0" err="1">
                  <a:solidFill>
                    <a:schemeClr val="bg1"/>
                  </a:solidFill>
                  <a:effectLst/>
                  <a:latin typeface="Fira Sans" panose="020B0503050000020004" pitchFamily="34" charset="0"/>
                </a:rPr>
                <a:t>test</a:t>
              </a:r>
              <a:r>
                <a:rPr lang="id-ID" sz="1200" b="0" i="0" dirty="0">
                  <a:solidFill>
                    <a:schemeClr val="bg1"/>
                  </a:solidFill>
                  <a:effectLst/>
                  <a:latin typeface="Fira Sans" panose="020B0503050000020004" pitchFamily="34" charset="0"/>
                </a:rPr>
                <a:t> adalah untuk memastikan bahwa setiap unit atau komponen perangkat lunak berfungsi sesuai yang diharapkan. Unit </a:t>
              </a:r>
              <a:r>
                <a:rPr lang="id-ID" sz="1200" b="0" i="0" dirty="0" err="1">
                  <a:solidFill>
                    <a:schemeClr val="bg1"/>
                  </a:solidFill>
                  <a:effectLst/>
                  <a:latin typeface="Fira Sans" panose="020B0503050000020004" pitchFamily="34" charset="0"/>
                </a:rPr>
                <a:t>test</a:t>
              </a:r>
              <a:r>
                <a:rPr lang="id-ID" sz="1200" b="0" i="0" dirty="0">
                  <a:solidFill>
                    <a:schemeClr val="bg1"/>
                  </a:solidFill>
                  <a:effectLst/>
                  <a:latin typeface="Fira Sans" panose="020B0503050000020004" pitchFamily="34" charset="0"/>
                </a:rPr>
                <a:t> biasanya dilakukan oleh pengembang perangkat lunak untuk memeriksa kode yang telah mereka tulis.</a:t>
              </a:r>
              <a:endParaRPr lang="en-US" sz="1200" dirty="0">
                <a:solidFill>
                  <a:schemeClr val="bg1"/>
                </a:solidFill>
                <a:latin typeface="Fira Sans" panose="020B0503050000020004" pitchFamily="34" charset="0"/>
                <a:ea typeface="Fira Sans"/>
                <a:cs typeface="Fira Sans"/>
                <a:sym typeface="Fira Sans"/>
              </a:endParaRPr>
            </a:p>
          </p:txBody>
        </p:sp>
      </p:grpSp>
      <p:grpSp>
        <p:nvGrpSpPr>
          <p:cNvPr id="6" name="Google Shape;972;p29">
            <a:extLst>
              <a:ext uri="{FF2B5EF4-FFF2-40B4-BE49-F238E27FC236}">
                <a16:creationId xmlns:a16="http://schemas.microsoft.com/office/drawing/2014/main" id="{6623DE1D-E797-9497-A4EC-05636F9F6931}"/>
              </a:ext>
            </a:extLst>
          </p:cNvPr>
          <p:cNvGrpSpPr/>
          <p:nvPr/>
        </p:nvGrpSpPr>
        <p:grpSpPr>
          <a:xfrm>
            <a:off x="4821994" y="990300"/>
            <a:ext cx="3864806" cy="3656438"/>
            <a:chOff x="824151" y="1312491"/>
            <a:chExt cx="1858199" cy="1470660"/>
          </a:xfrm>
        </p:grpSpPr>
        <p:sp>
          <p:nvSpPr>
            <p:cNvPr id="7" name="Google Shape;973;p29">
              <a:extLst>
                <a:ext uri="{FF2B5EF4-FFF2-40B4-BE49-F238E27FC236}">
                  <a16:creationId xmlns:a16="http://schemas.microsoft.com/office/drawing/2014/main" id="{E0F83449-87C2-A77D-1430-ADA144FE7C27}"/>
                </a:ext>
              </a:extLst>
            </p:cNvPr>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4;p29">
              <a:extLst>
                <a:ext uri="{FF2B5EF4-FFF2-40B4-BE49-F238E27FC236}">
                  <a16:creationId xmlns:a16="http://schemas.microsoft.com/office/drawing/2014/main" id="{D9792039-70E0-E898-F08F-B36DE2EF7F13}"/>
                </a:ext>
              </a:extLst>
            </p:cNvPr>
            <p:cNvSpPr/>
            <p:nvPr/>
          </p:nvSpPr>
          <p:spPr>
            <a:xfrm>
              <a:off x="827450" y="1312491"/>
              <a:ext cx="1854900" cy="220948"/>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Karakteristik</a:t>
              </a:r>
              <a:endParaRPr sz="2000" dirty="0">
                <a:latin typeface="Fira Sans"/>
                <a:ea typeface="Fira Sans"/>
                <a:cs typeface="Fira Sans"/>
                <a:sym typeface="Fira Sans"/>
              </a:endParaRPr>
            </a:p>
          </p:txBody>
        </p:sp>
        <p:sp>
          <p:nvSpPr>
            <p:cNvPr id="9" name="Google Shape;976;p29">
              <a:extLst>
                <a:ext uri="{FF2B5EF4-FFF2-40B4-BE49-F238E27FC236}">
                  <a16:creationId xmlns:a16="http://schemas.microsoft.com/office/drawing/2014/main" id="{0AAEE49B-389B-B029-0B0C-6B225CF44E2B}"/>
                </a:ext>
              </a:extLst>
            </p:cNvPr>
            <p:cNvSpPr txBox="1"/>
            <p:nvPr/>
          </p:nvSpPr>
          <p:spPr>
            <a:xfrm>
              <a:off x="824151" y="1548046"/>
              <a:ext cx="1854900" cy="11740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200" b="0" i="0" dirty="0">
                  <a:solidFill>
                    <a:schemeClr val="bg1"/>
                  </a:solidFill>
                  <a:effectLst/>
                  <a:latin typeface="Fira Sans" panose="020B0503050000020004" pitchFamily="34" charset="0"/>
                </a:rPr>
                <a:t>Beberapa karakteristik dari unit </a:t>
              </a:r>
              <a:r>
                <a:rPr lang="id-ID" sz="1200" b="0" i="0" dirty="0" err="1">
                  <a:solidFill>
                    <a:schemeClr val="bg1"/>
                  </a:solidFill>
                  <a:effectLst/>
                  <a:latin typeface="Fira Sans" panose="020B0503050000020004" pitchFamily="34" charset="0"/>
                </a:rPr>
                <a:t>test</a:t>
              </a:r>
              <a:r>
                <a:rPr lang="id-ID" sz="1200" b="0" i="0" dirty="0">
                  <a:solidFill>
                    <a:schemeClr val="bg1"/>
                  </a:solidFill>
                  <a:effectLst/>
                  <a:latin typeface="Fira Sans" panose="020B0503050000020004" pitchFamily="34" charset="0"/>
                </a:rPr>
                <a:t> meliputi:</a:t>
              </a:r>
              <a:endParaRPr lang="en-US" sz="1200" b="0" i="0" dirty="0">
                <a:solidFill>
                  <a:schemeClr val="bg1"/>
                </a:solidFill>
                <a:effectLst/>
                <a:latin typeface="Fira Sans" panose="020B0503050000020004" pitchFamily="34" charset="0"/>
              </a:endParaRP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Fokus pada Unit: Menguji satu unit perangkat lunak pada satu waktu, seperti fungsi, metode, kelas, atau modul kecil.</a:t>
              </a: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Isolasi: Menjalankan unit yang diuji secara terisolasi dengan menggantikan komponen luar yang belum diuji dengan </a:t>
              </a:r>
              <a:r>
                <a:rPr lang="id-ID" sz="1200" b="0" i="0" dirty="0" err="1">
                  <a:solidFill>
                    <a:schemeClr val="bg1"/>
                  </a:solidFill>
                  <a:effectLst/>
                  <a:latin typeface="Fira Sans" panose="020B0503050000020004" pitchFamily="34" charset="0"/>
                </a:rPr>
                <a:t>stub</a:t>
              </a:r>
              <a:r>
                <a:rPr lang="id-ID" sz="1200" b="0" i="0" dirty="0">
                  <a:solidFill>
                    <a:schemeClr val="bg1"/>
                  </a:solidFill>
                  <a:effectLst/>
                  <a:latin typeface="Fira Sans" panose="020B0503050000020004" pitchFamily="34" charset="0"/>
                </a:rPr>
                <a:t> atau </a:t>
              </a:r>
              <a:r>
                <a:rPr lang="id-ID" sz="1200" b="0" i="0" dirty="0" err="1">
                  <a:solidFill>
                    <a:schemeClr val="bg1"/>
                  </a:solidFill>
                  <a:effectLst/>
                  <a:latin typeface="Fira Sans" panose="020B0503050000020004" pitchFamily="34" charset="0"/>
                </a:rPr>
                <a:t>mock</a:t>
              </a:r>
              <a:r>
                <a:rPr lang="id-ID" sz="1200" b="0" i="0" dirty="0">
                  <a:solidFill>
                    <a:schemeClr val="bg1"/>
                  </a:solidFill>
                  <a:effectLst/>
                  <a:latin typeface="Fira Sans" panose="020B0503050000020004" pitchFamily="34" charset="0"/>
                </a:rPr>
                <a:t>.</a:t>
              </a: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Otomatisasi: Diotomatisasi untuk pengujian yang mudah dan cepat setiap kali ada perubahan kode.</a:t>
              </a: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Mendeteksi Kesalahan: Tujuannya adalah mendeteksi kesalahan atau </a:t>
              </a:r>
              <a:r>
                <a:rPr lang="id-ID" sz="1200" b="0" i="0" dirty="0" err="1">
                  <a:solidFill>
                    <a:schemeClr val="bg1"/>
                  </a:solidFill>
                  <a:effectLst/>
                  <a:latin typeface="Fira Sans" panose="020B0503050000020004" pitchFamily="34" charset="0"/>
                </a:rPr>
                <a:t>bug</a:t>
              </a:r>
              <a:r>
                <a:rPr lang="id-ID" sz="1200" b="0" i="0" dirty="0">
                  <a:solidFill>
                    <a:schemeClr val="bg1"/>
                  </a:solidFill>
                  <a:effectLst/>
                  <a:latin typeface="Fira Sans" panose="020B0503050000020004" pitchFamily="34" charset="0"/>
                </a:rPr>
                <a:t> pada tingkat unit secepat mungkin sebelum mencapai tahap pengujian yang lebih tinggi.</a:t>
              </a: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Validasi Fungsionalitas: Memeriksa apakah unit yang diuji berperilaku sesuai dengan spesifikasi fungsional yang diharapkan.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411475"/>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White Box Testing</a:t>
            </a:r>
            <a:endParaRPr dirty="0"/>
          </a:p>
        </p:txBody>
      </p:sp>
      <p:grpSp>
        <p:nvGrpSpPr>
          <p:cNvPr id="972" name="Google Shape;972;p29"/>
          <p:cNvGrpSpPr/>
          <p:nvPr/>
        </p:nvGrpSpPr>
        <p:grpSpPr>
          <a:xfrm>
            <a:off x="477783" y="1015722"/>
            <a:ext cx="3864808" cy="3656438"/>
            <a:chOff x="824150" y="1312491"/>
            <a:chExt cx="18582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0723"/>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Pengertian</a:t>
              </a:r>
              <a:endParaRPr sz="2000" dirty="0">
                <a:latin typeface="Fira Sans"/>
                <a:ea typeface="Fira Sans"/>
                <a:cs typeface="Fira Sans"/>
                <a:sym typeface="Fira Sans"/>
              </a:endParaRPr>
            </a:p>
          </p:txBody>
        </p:sp>
        <p:sp>
          <p:nvSpPr>
            <p:cNvPr id="976" name="Google Shape;976;p29"/>
            <p:cNvSpPr txBox="1"/>
            <p:nvPr/>
          </p:nvSpPr>
          <p:spPr>
            <a:xfrm>
              <a:off x="824150" y="1523214"/>
              <a:ext cx="1854900" cy="11740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200" b="0" i="0" dirty="0">
                  <a:solidFill>
                    <a:schemeClr val="bg1"/>
                  </a:solidFill>
                  <a:effectLst/>
                  <a:latin typeface="Fira Sans" panose="020B0503050000020004" pitchFamily="34" charset="0"/>
                </a:rPr>
                <a:t>White </a:t>
              </a:r>
              <a:r>
                <a:rPr lang="id-ID" sz="1200" b="0" i="0" dirty="0" err="1">
                  <a:solidFill>
                    <a:schemeClr val="bg1"/>
                  </a:solidFill>
                  <a:effectLst/>
                  <a:latin typeface="Fira Sans" panose="020B0503050000020004" pitchFamily="34" charset="0"/>
                </a:rPr>
                <a:t>box</a:t>
              </a:r>
              <a:r>
                <a:rPr lang="id-ID" sz="1200" b="0" i="0" dirty="0">
                  <a:solidFill>
                    <a:schemeClr val="bg1"/>
                  </a:solidFill>
                  <a:effectLst/>
                  <a:latin typeface="Fira Sans" panose="020B0503050000020004" pitchFamily="34" charset="0"/>
                </a:rPr>
                <a:t> testing (pengujian kotak putih) adalah metode pengujian perangkat lunak yang melibatkan pemeriksaan dan pengujian internal struktur, logika, dan kode sumber perangkat lunak. Ini sering dilakukan oleh pengembang perangkat lunak atau tim QA yang memiliki akses ke detail implementasi kode sumber. Tujuan utama dari </a:t>
              </a:r>
              <a:r>
                <a:rPr lang="id-ID" sz="1200" b="0" i="0" dirty="0" err="1">
                  <a:solidFill>
                    <a:schemeClr val="bg1"/>
                  </a:solidFill>
                  <a:effectLst/>
                  <a:latin typeface="Fira Sans" panose="020B0503050000020004" pitchFamily="34" charset="0"/>
                </a:rPr>
                <a:t>white</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box</a:t>
              </a:r>
              <a:r>
                <a:rPr lang="id-ID" sz="1200" b="0" i="0" dirty="0">
                  <a:solidFill>
                    <a:schemeClr val="bg1"/>
                  </a:solidFill>
                  <a:effectLst/>
                  <a:latin typeface="Fira Sans" panose="020B0503050000020004" pitchFamily="34" charset="0"/>
                </a:rPr>
                <a:t> testing adalah untuk memeriksa bagaimana komponen perangkat lunak berperilaku di tingkat internal, serta memastikan bahwa semua jalur eksekusi dan kondisi yang mungkin telah diuji.</a:t>
              </a:r>
              <a:endParaRPr lang="en-US" sz="1200" dirty="0">
                <a:solidFill>
                  <a:schemeClr val="bg1"/>
                </a:solidFill>
                <a:latin typeface="Fira Sans" panose="020B0503050000020004" pitchFamily="34" charset="0"/>
                <a:ea typeface="Fira Sans"/>
                <a:cs typeface="Fira Sans"/>
                <a:sym typeface="Fira Sans"/>
              </a:endParaRPr>
            </a:p>
          </p:txBody>
        </p:sp>
      </p:grpSp>
      <p:grpSp>
        <p:nvGrpSpPr>
          <p:cNvPr id="6" name="Google Shape;972;p29">
            <a:extLst>
              <a:ext uri="{FF2B5EF4-FFF2-40B4-BE49-F238E27FC236}">
                <a16:creationId xmlns:a16="http://schemas.microsoft.com/office/drawing/2014/main" id="{6623DE1D-E797-9497-A4EC-05636F9F6931}"/>
              </a:ext>
            </a:extLst>
          </p:cNvPr>
          <p:cNvGrpSpPr/>
          <p:nvPr/>
        </p:nvGrpSpPr>
        <p:grpSpPr>
          <a:xfrm>
            <a:off x="4821994" y="990300"/>
            <a:ext cx="3864806" cy="3656438"/>
            <a:chOff x="824151" y="1312491"/>
            <a:chExt cx="1858199" cy="1470660"/>
          </a:xfrm>
        </p:grpSpPr>
        <p:sp>
          <p:nvSpPr>
            <p:cNvPr id="7" name="Google Shape;973;p29">
              <a:extLst>
                <a:ext uri="{FF2B5EF4-FFF2-40B4-BE49-F238E27FC236}">
                  <a16:creationId xmlns:a16="http://schemas.microsoft.com/office/drawing/2014/main" id="{E0F83449-87C2-A77D-1430-ADA144FE7C27}"/>
                </a:ext>
              </a:extLst>
            </p:cNvPr>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4;p29">
              <a:extLst>
                <a:ext uri="{FF2B5EF4-FFF2-40B4-BE49-F238E27FC236}">
                  <a16:creationId xmlns:a16="http://schemas.microsoft.com/office/drawing/2014/main" id="{D9792039-70E0-E898-F08F-B36DE2EF7F13}"/>
                </a:ext>
              </a:extLst>
            </p:cNvPr>
            <p:cNvSpPr/>
            <p:nvPr/>
          </p:nvSpPr>
          <p:spPr>
            <a:xfrm>
              <a:off x="827450" y="1312491"/>
              <a:ext cx="1854900" cy="220948"/>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Karakteristik</a:t>
              </a:r>
              <a:endParaRPr sz="2000" dirty="0">
                <a:latin typeface="Fira Sans"/>
                <a:ea typeface="Fira Sans"/>
                <a:cs typeface="Fira Sans"/>
                <a:sym typeface="Fira Sans"/>
              </a:endParaRPr>
            </a:p>
          </p:txBody>
        </p:sp>
        <p:sp>
          <p:nvSpPr>
            <p:cNvPr id="9" name="Google Shape;976;p29">
              <a:extLst>
                <a:ext uri="{FF2B5EF4-FFF2-40B4-BE49-F238E27FC236}">
                  <a16:creationId xmlns:a16="http://schemas.microsoft.com/office/drawing/2014/main" id="{0AAEE49B-389B-B029-0B0C-6B225CF44E2B}"/>
                </a:ext>
              </a:extLst>
            </p:cNvPr>
            <p:cNvSpPr txBox="1"/>
            <p:nvPr/>
          </p:nvSpPr>
          <p:spPr>
            <a:xfrm>
              <a:off x="824151" y="1548046"/>
              <a:ext cx="1854900" cy="11740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0" i="0" dirty="0">
                  <a:solidFill>
                    <a:schemeClr val="bg1"/>
                  </a:solidFill>
                  <a:effectLst/>
                  <a:latin typeface="Fira Sans" panose="020B0503050000020004" pitchFamily="34" charset="0"/>
                </a:rPr>
                <a:t>K</a:t>
              </a:r>
              <a:r>
                <a:rPr lang="id-ID" sz="1200" b="0" i="0" dirty="0" err="1">
                  <a:solidFill>
                    <a:schemeClr val="bg1"/>
                  </a:solidFill>
                  <a:effectLst/>
                  <a:latin typeface="Fira Sans" panose="020B0503050000020004" pitchFamily="34" charset="0"/>
                </a:rPr>
                <a:t>arakteristik</a:t>
              </a:r>
              <a:r>
                <a:rPr lang="id-ID" sz="1200" b="0" i="0" dirty="0">
                  <a:solidFill>
                    <a:schemeClr val="bg1"/>
                  </a:solidFill>
                  <a:effectLst/>
                  <a:latin typeface="Fira Sans" panose="020B0503050000020004" pitchFamily="34" charset="0"/>
                </a:rPr>
                <a:t> utama </a:t>
              </a:r>
              <a:r>
                <a:rPr lang="id-ID" sz="1200" b="0" i="0" dirty="0" err="1">
                  <a:solidFill>
                    <a:schemeClr val="bg1"/>
                  </a:solidFill>
                  <a:effectLst/>
                  <a:latin typeface="Fira Sans" panose="020B0503050000020004" pitchFamily="34" charset="0"/>
                </a:rPr>
                <a:t>white</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box</a:t>
              </a:r>
              <a:r>
                <a:rPr lang="id-ID" sz="1200" b="0" i="0" dirty="0">
                  <a:solidFill>
                    <a:schemeClr val="bg1"/>
                  </a:solidFill>
                  <a:effectLst/>
                  <a:latin typeface="Fira Sans" panose="020B0503050000020004" pitchFamily="34" charset="0"/>
                </a:rPr>
                <a:t> testing adalah:</a:t>
              </a: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Pengetahuan Internal: Memeriksa perangkat lunak dengan pemahaman mendalam tentang struktur internal, termasuk kode sumber, algoritma, dan arsitektur.</a:t>
              </a:r>
              <a:endParaRPr lang="en-US" sz="1200" dirty="0">
                <a:solidFill>
                  <a:schemeClr val="bg1"/>
                </a:solidFill>
                <a:latin typeface="Fira Sans" panose="020B0503050000020004" pitchFamily="34" charset="0"/>
              </a:endParaRPr>
            </a:p>
            <a:p>
              <a:pPr marL="171450" lvl="0" indent="-171450" rtl="0">
                <a:spcBef>
                  <a:spcPts val="0"/>
                </a:spcBef>
                <a:spcAft>
                  <a:spcPts val="0"/>
                </a:spcAft>
                <a:buFont typeface="Arial" panose="020B0604020202020204" pitchFamily="34" charset="0"/>
                <a:buChar char="•"/>
              </a:pPr>
              <a:r>
                <a:rPr lang="id-ID" sz="1200" b="0" i="0" dirty="0">
                  <a:solidFill>
                    <a:schemeClr val="bg1"/>
                  </a:solidFill>
                  <a:effectLst/>
                  <a:latin typeface="Fira Sans" panose="020B0503050000020004" pitchFamily="34" charset="0"/>
                </a:rPr>
                <a:t>Pemeriksaan Jalur Eksekusi: Menguji berbagai jalur eksekusi yang mungkin dalam kode sumber untuk memastikan semua pernyataan dieksekusi dan semua cabang logika diuji.</a:t>
              </a:r>
              <a:endParaRPr lang="en-US" sz="1200" dirty="0">
                <a:solidFill>
                  <a:schemeClr val="bg1"/>
                </a:solidFill>
                <a:latin typeface="Fira Sans" panose="020B0503050000020004" pitchFamily="34" charset="0"/>
              </a:endParaRPr>
            </a:p>
            <a:p>
              <a:pPr marL="171450" lvl="0" indent="-171450" rtl="0">
                <a:spcBef>
                  <a:spcPts val="0"/>
                </a:spcBef>
                <a:spcAft>
                  <a:spcPts val="0"/>
                </a:spcAft>
                <a:buFont typeface="Arial" panose="020B0604020202020204" pitchFamily="34" charset="0"/>
                <a:buChar char="•"/>
              </a:pPr>
              <a:r>
                <a:rPr lang="id-ID" sz="1200" b="0" i="0" dirty="0" err="1">
                  <a:solidFill>
                    <a:schemeClr val="bg1"/>
                  </a:solidFill>
                  <a:effectLst/>
                  <a:latin typeface="Fira Sans" panose="020B0503050000020004" pitchFamily="34" charset="0"/>
                </a:rPr>
                <a:t>Coverage</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Analysis</a:t>
              </a:r>
              <a:r>
                <a:rPr lang="id-ID" sz="1200" b="0" i="0" dirty="0">
                  <a:solidFill>
                    <a:schemeClr val="bg1"/>
                  </a:solidFill>
                  <a:effectLst/>
                  <a:latin typeface="Fira Sans" panose="020B0503050000020004" pitchFamily="34" charset="0"/>
                </a:rPr>
                <a:t>: Melibatkan perhitungan cakupan kode, seperti </a:t>
              </a:r>
              <a:r>
                <a:rPr lang="id-ID" sz="1200" b="0" i="0" dirty="0" err="1">
                  <a:solidFill>
                    <a:schemeClr val="bg1"/>
                  </a:solidFill>
                  <a:effectLst/>
                  <a:latin typeface="Fira Sans" panose="020B0503050000020004" pitchFamily="34" charset="0"/>
                </a:rPr>
                <a:t>code</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coverage</a:t>
              </a:r>
              <a:r>
                <a:rPr lang="id-ID" sz="1200" b="0" i="0" dirty="0">
                  <a:solidFill>
                    <a:schemeClr val="bg1"/>
                  </a:solidFill>
                  <a:effectLst/>
                  <a:latin typeface="Fira Sans" panose="020B0503050000020004" pitchFamily="34" charset="0"/>
                </a:rPr>
                <a:t> dan </a:t>
              </a:r>
              <a:r>
                <a:rPr lang="id-ID" sz="1200" b="0" i="0" dirty="0" err="1">
                  <a:solidFill>
                    <a:schemeClr val="bg1"/>
                  </a:solidFill>
                  <a:effectLst/>
                  <a:latin typeface="Fira Sans" panose="020B0503050000020004" pitchFamily="34" charset="0"/>
                </a:rPr>
                <a:t>branch</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coverage</a:t>
              </a:r>
              <a:r>
                <a:rPr lang="id-ID" sz="1200" b="0" i="0" dirty="0">
                  <a:solidFill>
                    <a:schemeClr val="bg1"/>
                  </a:solidFill>
                  <a:effectLst/>
                  <a:latin typeface="Fira Sans" panose="020B0503050000020004" pitchFamily="34" charset="0"/>
                </a:rPr>
                <a:t>, untuk memastikan semua bagian kode diuji.</a:t>
              </a:r>
              <a:endParaRPr lang="en-US" sz="1200" dirty="0">
                <a:solidFill>
                  <a:schemeClr val="bg1"/>
                </a:solidFill>
                <a:latin typeface="Fira Sans" panose="020B0503050000020004" pitchFamily="34" charset="0"/>
              </a:endParaRPr>
            </a:p>
          </p:txBody>
        </p:sp>
      </p:grpSp>
    </p:spTree>
    <p:extLst>
      <p:ext uri="{BB962C8B-B14F-4D97-AF65-F5344CB8AC3E}">
        <p14:creationId xmlns:p14="http://schemas.microsoft.com/office/powerpoint/2010/main" val="54186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a:t>
            </a:r>
            <a:br>
              <a:rPr lang="id-ID" sz="2400" dirty="0">
                <a:solidFill>
                  <a:schemeClr val="dk1"/>
                </a:solidFill>
                <a:latin typeface="Fira Sans"/>
                <a:ea typeface="Fira Sans"/>
                <a:cs typeface="Fira Sans"/>
                <a:sym typeface="Fira Sans"/>
              </a:rPr>
            </a:br>
            <a:r>
              <a:rPr lang="id-ID" sz="1600" dirty="0">
                <a:solidFill>
                  <a:schemeClr val="dk1"/>
                </a:solidFill>
                <a:latin typeface="Fira Sans"/>
                <a:ea typeface="Fira Sans"/>
                <a:cs typeface="Fira Sans"/>
                <a:sym typeface="Fira Sans"/>
              </a:rPr>
              <a:t>(</a:t>
            </a:r>
            <a:r>
              <a:rPr lang="id-ID" sz="1600" dirty="0" err="1">
                <a:solidFill>
                  <a:schemeClr val="dk1"/>
                </a:solidFill>
                <a:latin typeface="Fira Sans"/>
                <a:ea typeface="Fira Sans"/>
                <a:cs typeface="Fira Sans"/>
                <a:sym typeface="Fira Sans"/>
              </a:rPr>
              <a:t>Continuous</a:t>
            </a:r>
            <a:r>
              <a:rPr lang="id-ID" sz="1600" dirty="0">
                <a:solidFill>
                  <a:schemeClr val="dk1"/>
                </a:solidFill>
                <a:latin typeface="Fira Sans"/>
                <a:ea typeface="Fira Sans"/>
                <a:cs typeface="Fira Sans"/>
                <a:sym typeface="Fira Sans"/>
              </a:rPr>
              <a:t> </a:t>
            </a:r>
            <a:r>
              <a:rPr lang="id-ID" sz="1600" dirty="0" err="1">
                <a:solidFill>
                  <a:schemeClr val="dk1"/>
                </a:solidFill>
                <a:latin typeface="Fira Sans"/>
                <a:ea typeface="Fira Sans"/>
                <a:cs typeface="Fira Sans"/>
                <a:sym typeface="Fira Sans"/>
              </a:rPr>
              <a:t>Integration</a:t>
            </a:r>
            <a:r>
              <a:rPr lang="id-ID" sz="1600" dirty="0">
                <a:solidFill>
                  <a:schemeClr val="dk1"/>
                </a:solidFill>
                <a:latin typeface="Fira Sans"/>
                <a:ea typeface="Fira Sans"/>
                <a:cs typeface="Fira Sans"/>
                <a:sym typeface="Fira Sans"/>
              </a:rPr>
              <a:t> / </a:t>
            </a:r>
            <a:r>
              <a:rPr lang="id-ID" sz="1600" dirty="0" err="1">
                <a:solidFill>
                  <a:schemeClr val="dk1"/>
                </a:solidFill>
                <a:latin typeface="Fira Sans"/>
                <a:ea typeface="Fira Sans"/>
                <a:cs typeface="Fira Sans"/>
                <a:sym typeface="Fira Sans"/>
              </a:rPr>
              <a:t>Continuous</a:t>
            </a:r>
            <a:r>
              <a:rPr lang="id-ID" sz="1600" dirty="0">
                <a:solidFill>
                  <a:schemeClr val="dk1"/>
                </a:solidFill>
                <a:latin typeface="Fira Sans"/>
                <a:ea typeface="Fira Sans"/>
                <a:cs typeface="Fira Sans"/>
                <a:sym typeface="Fira Sans"/>
              </a:rPr>
              <a:t> </a:t>
            </a:r>
            <a:r>
              <a:rPr lang="id-ID" sz="1600" dirty="0" err="1">
                <a:solidFill>
                  <a:schemeClr val="dk1"/>
                </a:solidFill>
                <a:latin typeface="Fira Sans"/>
                <a:ea typeface="Fira Sans"/>
                <a:cs typeface="Fira Sans"/>
                <a:sym typeface="Fira Sans"/>
              </a:rPr>
              <a:t>Delivery</a:t>
            </a:r>
            <a:r>
              <a:rPr lang="id-ID" sz="1600" dirty="0">
                <a:solidFill>
                  <a:schemeClr val="dk1"/>
                </a:solidFill>
                <a:latin typeface="Fira Sans"/>
                <a:ea typeface="Fira Sans"/>
                <a:cs typeface="Fira Sans"/>
                <a:sym typeface="Fira Sans"/>
              </a:rPr>
              <a:t>)</a:t>
            </a:r>
            <a:endParaRPr lang="id-ID" sz="2400" dirty="0">
              <a:latin typeface="Fira Sans"/>
              <a:ea typeface="Fira Sans"/>
              <a:cs typeface="Fira Sans"/>
              <a:sym typeface="Fira Sans"/>
            </a:endParaRPr>
          </a:p>
        </p:txBody>
      </p:sp>
      <p:grpSp>
        <p:nvGrpSpPr>
          <p:cNvPr id="972" name="Google Shape;972;p29"/>
          <p:cNvGrpSpPr/>
          <p:nvPr/>
        </p:nvGrpSpPr>
        <p:grpSpPr>
          <a:xfrm>
            <a:off x="477783" y="1015722"/>
            <a:ext cx="3864808" cy="3656438"/>
            <a:chOff x="824150" y="1312491"/>
            <a:chExt cx="18582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0723"/>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Pengertian</a:t>
              </a:r>
              <a:endParaRPr sz="2000" dirty="0">
                <a:latin typeface="Fira Sans"/>
                <a:ea typeface="Fira Sans"/>
                <a:cs typeface="Fira Sans"/>
                <a:sym typeface="Fira Sans"/>
              </a:endParaRPr>
            </a:p>
          </p:txBody>
        </p:sp>
        <p:sp>
          <p:nvSpPr>
            <p:cNvPr id="976" name="Google Shape;976;p29"/>
            <p:cNvSpPr txBox="1"/>
            <p:nvPr/>
          </p:nvSpPr>
          <p:spPr>
            <a:xfrm>
              <a:off x="824150" y="1523214"/>
              <a:ext cx="1854900" cy="11740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200" b="0" i="0" dirty="0">
                  <a:solidFill>
                    <a:schemeClr val="bg1"/>
                  </a:solidFill>
                  <a:effectLst/>
                  <a:latin typeface="Fira Sans" panose="020B0503050000020004" pitchFamily="34" charset="0"/>
                </a:rPr>
                <a:t>CI/CD (</a:t>
              </a:r>
              <a:r>
                <a:rPr lang="id-ID" sz="1200" b="0" i="0" dirty="0" err="1">
                  <a:solidFill>
                    <a:schemeClr val="bg1"/>
                  </a:solidFill>
                  <a:effectLst/>
                  <a:latin typeface="Fira Sans" panose="020B0503050000020004" pitchFamily="34" charset="0"/>
                </a:rPr>
                <a:t>Continuous</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Integration</a:t>
              </a:r>
              <a:r>
                <a:rPr lang="id-ID" sz="1200" b="0" i="0" dirty="0">
                  <a:solidFill>
                    <a:schemeClr val="bg1"/>
                  </a:solidFill>
                  <a:effectLst/>
                  <a:latin typeface="Fira Sans" panose="020B0503050000020004" pitchFamily="34" charset="0"/>
                </a:rPr>
                <a:t> / </a:t>
              </a:r>
              <a:r>
                <a:rPr lang="id-ID" sz="1200" b="0" i="0" dirty="0" err="1">
                  <a:solidFill>
                    <a:schemeClr val="bg1"/>
                  </a:solidFill>
                  <a:effectLst/>
                  <a:latin typeface="Fira Sans" panose="020B0503050000020004" pitchFamily="34" charset="0"/>
                </a:rPr>
                <a:t>Continuous</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Delivery</a:t>
              </a:r>
              <a:r>
                <a:rPr lang="id-ID" sz="1200" b="0" i="0" dirty="0">
                  <a:solidFill>
                    <a:schemeClr val="bg1"/>
                  </a:solidFill>
                  <a:effectLst/>
                  <a:latin typeface="Fira Sans" panose="020B0503050000020004" pitchFamily="34" charset="0"/>
                </a:rPr>
                <a:t>) adalah praktik pengembangan perangkat lunak yang mengintegrasikan perubahan kode secara teratur ke dalam repositori bersama dan otomatisasi pengujian untuk memastikan kualitas perangkat lunak. Selain itu, </a:t>
              </a:r>
              <a:r>
                <a:rPr lang="id-ID" sz="1200" b="0" i="0" dirty="0" err="1">
                  <a:solidFill>
                    <a:schemeClr val="bg1"/>
                  </a:solidFill>
                  <a:effectLst/>
                  <a:latin typeface="Fira Sans" panose="020B0503050000020004" pitchFamily="34" charset="0"/>
                </a:rPr>
                <a:t>Continuous</a:t>
              </a:r>
              <a:r>
                <a:rPr lang="id-ID" sz="1200" b="0" i="0" dirty="0">
                  <a:solidFill>
                    <a:schemeClr val="bg1"/>
                  </a:solidFill>
                  <a:effectLst/>
                  <a:latin typeface="Fira Sans" panose="020B0503050000020004" pitchFamily="34" charset="0"/>
                </a:rPr>
                <a:t> </a:t>
              </a:r>
              <a:r>
                <a:rPr lang="id-ID" sz="1200" b="0" i="0" dirty="0" err="1">
                  <a:solidFill>
                    <a:schemeClr val="bg1"/>
                  </a:solidFill>
                  <a:effectLst/>
                  <a:latin typeface="Fira Sans" panose="020B0503050000020004" pitchFamily="34" charset="0"/>
                </a:rPr>
                <a:t>Delivery</a:t>
              </a:r>
              <a:r>
                <a:rPr lang="id-ID" sz="1200" b="0" i="0" dirty="0">
                  <a:solidFill>
                    <a:schemeClr val="bg1"/>
                  </a:solidFill>
                  <a:effectLst/>
                  <a:latin typeface="Fira Sans" panose="020B0503050000020004" pitchFamily="34" charset="0"/>
                </a:rPr>
                <a:t> memungkinkan otomatisasi proses rilis, memungkinkan perubahan yang telah diuji secara menyeluruh untuk dengan cepat dan aman didistribusikan ke lingkungan produksi atau mirip produksi. Dengan demikian, CI/CD meningkatkan efisiensi, keandalan, dan waktu rilis perangkat lunak, serta mengurangi risiko masalah yang mungkin muncul di lingkungan produksi.</a:t>
              </a:r>
              <a:endParaRPr lang="en-US" sz="1200" dirty="0">
                <a:solidFill>
                  <a:schemeClr val="bg1"/>
                </a:solidFill>
                <a:latin typeface="Fira Sans" panose="020B0503050000020004" pitchFamily="34" charset="0"/>
                <a:ea typeface="Fira Sans"/>
                <a:cs typeface="Fira Sans"/>
                <a:sym typeface="Fira Sans"/>
              </a:endParaRPr>
            </a:p>
          </p:txBody>
        </p:sp>
      </p:grpSp>
      <p:grpSp>
        <p:nvGrpSpPr>
          <p:cNvPr id="6" name="Google Shape;972;p29">
            <a:extLst>
              <a:ext uri="{FF2B5EF4-FFF2-40B4-BE49-F238E27FC236}">
                <a16:creationId xmlns:a16="http://schemas.microsoft.com/office/drawing/2014/main" id="{6623DE1D-E797-9497-A4EC-05636F9F6931}"/>
              </a:ext>
            </a:extLst>
          </p:cNvPr>
          <p:cNvGrpSpPr/>
          <p:nvPr/>
        </p:nvGrpSpPr>
        <p:grpSpPr>
          <a:xfrm>
            <a:off x="4821994" y="990300"/>
            <a:ext cx="3864806" cy="3656438"/>
            <a:chOff x="824151" y="1312491"/>
            <a:chExt cx="1858199" cy="1470660"/>
          </a:xfrm>
        </p:grpSpPr>
        <p:sp>
          <p:nvSpPr>
            <p:cNvPr id="7" name="Google Shape;973;p29">
              <a:extLst>
                <a:ext uri="{FF2B5EF4-FFF2-40B4-BE49-F238E27FC236}">
                  <a16:creationId xmlns:a16="http://schemas.microsoft.com/office/drawing/2014/main" id="{E0F83449-87C2-A77D-1430-ADA144FE7C27}"/>
                </a:ext>
              </a:extLst>
            </p:cNvPr>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4;p29">
              <a:extLst>
                <a:ext uri="{FF2B5EF4-FFF2-40B4-BE49-F238E27FC236}">
                  <a16:creationId xmlns:a16="http://schemas.microsoft.com/office/drawing/2014/main" id="{D9792039-70E0-E898-F08F-B36DE2EF7F13}"/>
                </a:ext>
              </a:extLst>
            </p:cNvPr>
            <p:cNvSpPr/>
            <p:nvPr/>
          </p:nvSpPr>
          <p:spPr>
            <a:xfrm>
              <a:off x="827450" y="1312491"/>
              <a:ext cx="1854900" cy="220948"/>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Karakteristik</a:t>
              </a:r>
              <a:endParaRPr sz="2000" dirty="0">
                <a:latin typeface="Fira Sans"/>
                <a:ea typeface="Fira Sans"/>
                <a:cs typeface="Fira Sans"/>
                <a:sym typeface="Fira Sans"/>
              </a:endParaRPr>
            </a:p>
          </p:txBody>
        </p:sp>
        <p:sp>
          <p:nvSpPr>
            <p:cNvPr id="9" name="Google Shape;976;p29">
              <a:extLst>
                <a:ext uri="{FF2B5EF4-FFF2-40B4-BE49-F238E27FC236}">
                  <a16:creationId xmlns:a16="http://schemas.microsoft.com/office/drawing/2014/main" id="{0AAEE49B-389B-B029-0B0C-6B225CF44E2B}"/>
                </a:ext>
              </a:extLst>
            </p:cNvPr>
            <p:cNvSpPr txBox="1"/>
            <p:nvPr/>
          </p:nvSpPr>
          <p:spPr>
            <a:xfrm>
              <a:off x="824151" y="1548046"/>
              <a:ext cx="1854900" cy="11740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0" i="0" dirty="0" err="1">
                  <a:solidFill>
                    <a:schemeClr val="bg1"/>
                  </a:solidFill>
                  <a:effectLst/>
                  <a:latin typeface="Fira Sans" panose="020B0503050000020004" pitchFamily="34" charset="0"/>
                </a:rPr>
                <a:t>Berikut</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karakteristik</a:t>
              </a:r>
              <a:r>
                <a:rPr lang="en-US" sz="1200" b="0" i="0" dirty="0">
                  <a:solidFill>
                    <a:schemeClr val="bg1"/>
                  </a:solidFill>
                  <a:effectLst/>
                  <a:latin typeface="Fira Sans" panose="020B0503050000020004" pitchFamily="34" charset="0"/>
                </a:rPr>
                <a:t> CI/CD </a:t>
              </a:r>
              <a:r>
                <a:rPr lang="en-US" sz="1200" b="0" i="0" dirty="0" err="1">
                  <a:solidFill>
                    <a:schemeClr val="bg1"/>
                  </a:solidFill>
                  <a:effectLst/>
                  <a:latin typeface="Fira Sans" panose="020B0503050000020004" pitchFamily="34" charset="0"/>
                </a:rPr>
                <a:t>dalam</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bentuk</a:t>
              </a:r>
              <a:r>
                <a:rPr lang="en-US" sz="1200" b="0" i="0" dirty="0">
                  <a:solidFill>
                    <a:schemeClr val="bg1"/>
                  </a:solidFill>
                  <a:effectLst/>
                  <a:latin typeface="Fira Sans" panose="020B0503050000020004" pitchFamily="34" charset="0"/>
                </a:rPr>
                <a:t> list:</a:t>
              </a:r>
            </a:p>
            <a:p>
              <a:pPr marL="171450" lvl="0" indent="-171450" rtl="0">
                <a:spcBef>
                  <a:spcPts val="0"/>
                </a:spcBef>
                <a:spcAft>
                  <a:spcPts val="0"/>
                </a:spcAft>
                <a:buFont typeface="Arial" panose="020B0604020202020204" pitchFamily="34" charset="0"/>
                <a:buChar char="•"/>
              </a:pPr>
              <a:r>
                <a:rPr lang="en-US" sz="1200" b="0" i="0" dirty="0">
                  <a:solidFill>
                    <a:schemeClr val="bg1"/>
                  </a:solidFill>
                  <a:effectLst/>
                  <a:latin typeface="Fira Sans" panose="020B0503050000020004" pitchFamily="34" charset="0"/>
                </a:rPr>
                <a:t>Integrasi </a:t>
              </a:r>
              <a:r>
                <a:rPr lang="en-US" sz="1200" b="0" i="0" dirty="0" err="1">
                  <a:solidFill>
                    <a:schemeClr val="bg1"/>
                  </a:solidFill>
                  <a:effectLst/>
                  <a:latin typeface="Fira Sans" panose="020B0503050000020004" pitchFamily="34" charset="0"/>
                </a:rPr>
                <a:t>Kontinu</a:t>
              </a:r>
              <a:r>
                <a:rPr lang="en-US" sz="1200" b="0" i="0" dirty="0">
                  <a:solidFill>
                    <a:schemeClr val="bg1"/>
                  </a:solidFill>
                  <a:effectLst/>
                  <a:latin typeface="Fira Sans" panose="020B0503050000020004" pitchFamily="34" charset="0"/>
                </a:rPr>
                <a:t> (Continuous Integration - CI)</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Pengujian</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Otomatis</a:t>
              </a:r>
              <a:r>
                <a:rPr lang="en-US" sz="1200" b="0" i="0" dirty="0">
                  <a:solidFill>
                    <a:schemeClr val="bg1"/>
                  </a:solidFill>
                  <a:effectLst/>
                  <a:latin typeface="Fira Sans" panose="020B0503050000020004" pitchFamily="34" charset="0"/>
                </a:rPr>
                <a:t> (Automated Testing)</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Pengintegrasian</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Kontinu</a:t>
              </a:r>
              <a:r>
                <a:rPr lang="en-US" sz="1200" b="0" i="0" dirty="0">
                  <a:solidFill>
                    <a:schemeClr val="bg1"/>
                  </a:solidFill>
                  <a:effectLst/>
                  <a:latin typeface="Fira Sans" panose="020B0503050000020004" pitchFamily="34" charset="0"/>
                </a:rPr>
                <a:t> dengan Alat (Continuous Integration with Tools)</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Distribusi</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Otomatis</a:t>
              </a:r>
              <a:r>
                <a:rPr lang="en-US" sz="1200" b="0" i="0" dirty="0">
                  <a:solidFill>
                    <a:schemeClr val="bg1"/>
                  </a:solidFill>
                  <a:effectLst/>
                  <a:latin typeface="Fira Sans" panose="020B0503050000020004" pitchFamily="34" charset="0"/>
                </a:rPr>
                <a:t> (Automated Deployment)</a:t>
              </a:r>
            </a:p>
            <a:p>
              <a:pPr marL="171450" lvl="0" indent="-171450" rtl="0">
                <a:spcBef>
                  <a:spcPts val="0"/>
                </a:spcBef>
                <a:spcAft>
                  <a:spcPts val="0"/>
                </a:spcAft>
                <a:buFont typeface="Arial" panose="020B0604020202020204" pitchFamily="34" charset="0"/>
                <a:buChar char="•"/>
              </a:pPr>
              <a:r>
                <a:rPr lang="en-US" sz="1200" b="0" i="0" dirty="0">
                  <a:solidFill>
                    <a:schemeClr val="bg1"/>
                  </a:solidFill>
                  <a:effectLst/>
                  <a:latin typeface="Fira Sans" panose="020B0503050000020004" pitchFamily="34" charset="0"/>
                </a:rPr>
                <a:t>Infrastructure as Code (</a:t>
              </a:r>
              <a:r>
                <a:rPr lang="en-US" sz="1200" b="0" i="0" dirty="0" err="1">
                  <a:solidFill>
                    <a:schemeClr val="bg1"/>
                  </a:solidFill>
                  <a:effectLst/>
                  <a:latin typeface="Fira Sans" panose="020B0503050000020004" pitchFamily="34" charset="0"/>
                </a:rPr>
                <a:t>IaC</a:t>
              </a:r>
              <a:r>
                <a:rPr lang="en-US" sz="1200" b="0" i="0" dirty="0">
                  <a:solidFill>
                    <a:schemeClr val="bg1"/>
                  </a:solidFill>
                  <a:effectLst/>
                  <a:latin typeface="Fira Sans" panose="020B0503050000020004" pitchFamily="34" charset="0"/>
                </a:rPr>
                <a:t>)</a:t>
              </a:r>
            </a:p>
            <a:p>
              <a:pPr marL="171450" lvl="0" indent="-171450" rtl="0">
                <a:spcBef>
                  <a:spcPts val="0"/>
                </a:spcBef>
                <a:spcAft>
                  <a:spcPts val="0"/>
                </a:spcAft>
                <a:buFont typeface="Arial" panose="020B0604020202020204" pitchFamily="34" charset="0"/>
                <a:buChar char="•"/>
              </a:pPr>
              <a:r>
                <a:rPr lang="en-US" sz="1200" b="0" i="0" dirty="0">
                  <a:solidFill>
                    <a:schemeClr val="bg1"/>
                  </a:solidFill>
                  <a:effectLst/>
                  <a:latin typeface="Fira Sans" panose="020B0503050000020004" pitchFamily="34" charset="0"/>
                </a:rPr>
                <a:t>Monitoring dan </a:t>
              </a:r>
              <a:r>
                <a:rPr lang="en-US" sz="1200" b="0" i="0" dirty="0" err="1">
                  <a:solidFill>
                    <a:schemeClr val="bg1"/>
                  </a:solidFill>
                  <a:effectLst/>
                  <a:latin typeface="Fira Sans" panose="020B0503050000020004" pitchFamily="34" charset="0"/>
                </a:rPr>
                <a:t>Pelacakan</a:t>
              </a:r>
              <a:r>
                <a:rPr lang="en-US" sz="1200" b="0" i="0" dirty="0">
                  <a:solidFill>
                    <a:schemeClr val="bg1"/>
                  </a:solidFill>
                  <a:effectLst/>
                  <a:latin typeface="Fira Sans" panose="020B0503050000020004" pitchFamily="34" charset="0"/>
                </a:rPr>
                <a:t> (Monitoring and Tracking)</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Transparansi</a:t>
              </a:r>
              <a:r>
                <a:rPr lang="en-US" sz="1200" b="0" i="0" dirty="0">
                  <a:solidFill>
                    <a:schemeClr val="bg1"/>
                  </a:solidFill>
                  <a:effectLst/>
                  <a:latin typeface="Fira Sans" panose="020B0503050000020004" pitchFamily="34" charset="0"/>
                </a:rPr>
                <a:t> dan </a:t>
              </a:r>
              <a:r>
                <a:rPr lang="en-US" sz="1200" b="0" i="0" dirty="0" err="1">
                  <a:solidFill>
                    <a:schemeClr val="bg1"/>
                  </a:solidFill>
                  <a:effectLst/>
                  <a:latin typeface="Fira Sans" panose="020B0503050000020004" pitchFamily="34" charset="0"/>
                </a:rPr>
                <a:t>Kolaborasi</a:t>
              </a:r>
              <a:r>
                <a:rPr lang="en-US" sz="1200" b="0" i="0" dirty="0">
                  <a:solidFill>
                    <a:schemeClr val="bg1"/>
                  </a:solidFill>
                  <a:effectLst/>
                  <a:latin typeface="Fira Sans" panose="020B0503050000020004" pitchFamily="34" charset="0"/>
                </a:rPr>
                <a:t> (Transparency and Collaboration)</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Rilis</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Berulang</a:t>
              </a:r>
              <a:r>
                <a:rPr lang="en-US" sz="1200" b="0" i="0" dirty="0">
                  <a:solidFill>
                    <a:schemeClr val="bg1"/>
                  </a:solidFill>
                  <a:effectLst/>
                  <a:latin typeface="Fira Sans" panose="020B0503050000020004" pitchFamily="34" charset="0"/>
                </a:rPr>
                <a:t> (Iterative Releases)</a:t>
              </a:r>
            </a:p>
            <a:p>
              <a:pPr marL="171450" lvl="0" indent="-171450" rtl="0">
                <a:spcBef>
                  <a:spcPts val="0"/>
                </a:spcBef>
                <a:spcAft>
                  <a:spcPts val="0"/>
                </a:spcAft>
                <a:buFont typeface="Arial" panose="020B0604020202020204" pitchFamily="34" charset="0"/>
                <a:buChar char="•"/>
              </a:pPr>
              <a:r>
                <a:rPr lang="en-US" sz="1200" b="0" i="0" dirty="0" err="1">
                  <a:solidFill>
                    <a:schemeClr val="bg1"/>
                  </a:solidFill>
                  <a:effectLst/>
                  <a:latin typeface="Fira Sans" panose="020B0503050000020004" pitchFamily="34" charset="0"/>
                </a:rPr>
                <a:t>Pengendalian</a:t>
              </a:r>
              <a:r>
                <a:rPr lang="en-US" sz="1200" b="0" i="0" dirty="0">
                  <a:solidFill>
                    <a:schemeClr val="bg1"/>
                  </a:solidFill>
                  <a:effectLst/>
                  <a:latin typeface="Fira Sans" panose="020B0503050000020004" pitchFamily="34" charset="0"/>
                </a:rPr>
                <a:t> </a:t>
              </a:r>
              <a:r>
                <a:rPr lang="en-US" sz="1200" b="0" i="0" dirty="0" err="1">
                  <a:solidFill>
                    <a:schemeClr val="bg1"/>
                  </a:solidFill>
                  <a:effectLst/>
                  <a:latin typeface="Fira Sans" panose="020B0503050000020004" pitchFamily="34" charset="0"/>
                </a:rPr>
                <a:t>Versi</a:t>
              </a:r>
              <a:r>
                <a:rPr lang="en-US" sz="1200" b="0" i="0" dirty="0">
                  <a:solidFill>
                    <a:schemeClr val="bg1"/>
                  </a:solidFill>
                  <a:effectLst/>
                  <a:latin typeface="Fira Sans" panose="020B0503050000020004" pitchFamily="34" charset="0"/>
                </a:rPr>
                <a:t> (Version Control)</a:t>
              </a:r>
              <a:endParaRPr lang="en-US" sz="1200" dirty="0">
                <a:solidFill>
                  <a:schemeClr val="bg1"/>
                </a:solidFill>
                <a:latin typeface="Fira Sans" panose="020B0503050000020004" pitchFamily="34" charset="0"/>
              </a:endParaRPr>
            </a:p>
          </p:txBody>
        </p:sp>
      </p:grpSp>
    </p:spTree>
    <p:extLst>
      <p:ext uri="{BB962C8B-B14F-4D97-AF65-F5344CB8AC3E}">
        <p14:creationId xmlns:p14="http://schemas.microsoft.com/office/powerpoint/2010/main" val="352979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1. Buat File fuzzy.py</a:t>
              </a:r>
              <a:endParaRPr sz="2000" dirty="0">
                <a:latin typeface="Fira Sans"/>
                <a:ea typeface="Fira Sans"/>
                <a:cs typeface="Fira Sans"/>
                <a:sym typeface="Fira Sans"/>
              </a:endParaRPr>
            </a:p>
          </p:txBody>
        </p:sp>
      </p:grpSp>
      <p:pic>
        <p:nvPicPr>
          <p:cNvPr id="3" name="Picture 2">
            <a:extLst>
              <a:ext uri="{FF2B5EF4-FFF2-40B4-BE49-F238E27FC236}">
                <a16:creationId xmlns:a16="http://schemas.microsoft.com/office/drawing/2014/main" id="{1FF8DB3E-F09D-BF8D-50B8-8235E896B752}"/>
              </a:ext>
            </a:extLst>
          </p:cNvPr>
          <p:cNvPicPr>
            <a:picLocks noChangeAspect="1"/>
          </p:cNvPicPr>
          <p:nvPr/>
        </p:nvPicPr>
        <p:blipFill>
          <a:blip r:embed="rId3"/>
          <a:stretch>
            <a:fillRect/>
          </a:stretch>
        </p:blipFill>
        <p:spPr>
          <a:xfrm>
            <a:off x="1449118" y="1604580"/>
            <a:ext cx="6273209" cy="3526958"/>
          </a:xfrm>
          <a:prstGeom prst="rect">
            <a:avLst/>
          </a:prstGeom>
        </p:spPr>
      </p:pic>
    </p:spTree>
    <p:extLst>
      <p:ext uri="{BB962C8B-B14F-4D97-AF65-F5344CB8AC3E}">
        <p14:creationId xmlns:p14="http://schemas.microsoft.com/office/powerpoint/2010/main" val="197595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2. Buat file test_fuzzy.py</a:t>
              </a:r>
              <a:endParaRPr sz="2000" dirty="0">
                <a:latin typeface="Fira Sans"/>
                <a:ea typeface="Fira Sans"/>
                <a:cs typeface="Fira Sans"/>
                <a:sym typeface="Fira Sans"/>
              </a:endParaRPr>
            </a:p>
          </p:txBody>
        </p:sp>
      </p:grpSp>
      <p:pic>
        <p:nvPicPr>
          <p:cNvPr id="4" name="Picture 3">
            <a:extLst>
              <a:ext uri="{FF2B5EF4-FFF2-40B4-BE49-F238E27FC236}">
                <a16:creationId xmlns:a16="http://schemas.microsoft.com/office/drawing/2014/main" id="{7E5167F7-0EA0-8944-1F9E-95113F651AAE}"/>
              </a:ext>
            </a:extLst>
          </p:cNvPr>
          <p:cNvPicPr>
            <a:picLocks noChangeAspect="1"/>
          </p:cNvPicPr>
          <p:nvPr/>
        </p:nvPicPr>
        <p:blipFill>
          <a:blip r:embed="rId3"/>
          <a:stretch>
            <a:fillRect/>
          </a:stretch>
        </p:blipFill>
        <p:spPr>
          <a:xfrm>
            <a:off x="1434543" y="1616542"/>
            <a:ext cx="6273209" cy="3526958"/>
          </a:xfrm>
          <a:prstGeom prst="rect">
            <a:avLst/>
          </a:prstGeom>
        </p:spPr>
      </p:pic>
    </p:spTree>
    <p:extLst>
      <p:ext uri="{BB962C8B-B14F-4D97-AF65-F5344CB8AC3E}">
        <p14:creationId xmlns:p14="http://schemas.microsoft.com/office/powerpoint/2010/main" val="284990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3. Buka terminal jalankan python test_fuzzy.py</a:t>
              </a:r>
              <a:endParaRPr sz="2000" dirty="0">
                <a:latin typeface="Fira Sans"/>
                <a:ea typeface="Fira Sans"/>
                <a:cs typeface="Fira Sans"/>
                <a:sym typeface="Fira Sans"/>
              </a:endParaRPr>
            </a:p>
          </p:txBody>
        </p:sp>
      </p:grpSp>
      <p:pic>
        <p:nvPicPr>
          <p:cNvPr id="3" name="Picture 2">
            <a:extLst>
              <a:ext uri="{FF2B5EF4-FFF2-40B4-BE49-F238E27FC236}">
                <a16:creationId xmlns:a16="http://schemas.microsoft.com/office/drawing/2014/main" id="{F820DEE9-3141-F5DF-A52B-8DE2D4AD08AE}"/>
              </a:ext>
            </a:extLst>
          </p:cNvPr>
          <p:cNvPicPr>
            <a:picLocks noChangeAspect="1"/>
          </p:cNvPicPr>
          <p:nvPr/>
        </p:nvPicPr>
        <p:blipFill>
          <a:blip r:embed="rId3"/>
          <a:stretch>
            <a:fillRect/>
          </a:stretch>
        </p:blipFill>
        <p:spPr>
          <a:xfrm>
            <a:off x="1455808" y="1640453"/>
            <a:ext cx="6230679" cy="3503047"/>
          </a:xfrm>
          <a:prstGeom prst="rect">
            <a:avLst/>
          </a:prstGeom>
        </p:spPr>
      </p:pic>
    </p:spTree>
    <p:extLst>
      <p:ext uri="{BB962C8B-B14F-4D97-AF65-F5344CB8AC3E}">
        <p14:creationId xmlns:p14="http://schemas.microsoft.com/office/powerpoint/2010/main" val="310956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xfrm>
            <a:off x="457200" y="92497"/>
            <a:ext cx="8229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solidFill>
                  <a:schemeClr val="dk1"/>
                </a:solidFill>
                <a:latin typeface="Fira Sans"/>
                <a:ea typeface="Fira Sans"/>
                <a:cs typeface="Fira Sans"/>
                <a:sym typeface="Fira Sans"/>
              </a:rPr>
              <a:t>CI/CD pada </a:t>
            </a:r>
            <a:r>
              <a:rPr lang="id-ID" sz="2400" dirty="0" err="1">
                <a:solidFill>
                  <a:schemeClr val="dk1"/>
                </a:solidFill>
                <a:latin typeface="Fira Sans"/>
                <a:ea typeface="Fira Sans"/>
                <a:cs typeface="Fira Sans"/>
                <a:sym typeface="Fira Sans"/>
              </a:rPr>
              <a:t>Github</a:t>
            </a:r>
            <a:r>
              <a:rPr lang="id-ID" sz="2400" dirty="0">
                <a:solidFill>
                  <a:schemeClr val="dk1"/>
                </a:solidFill>
                <a:latin typeface="Fira Sans"/>
                <a:ea typeface="Fira Sans"/>
                <a:cs typeface="Fira Sans"/>
                <a:sym typeface="Fira Sans"/>
              </a:rPr>
              <a:t> </a:t>
            </a:r>
            <a:br>
              <a:rPr lang="id-ID" sz="2400" dirty="0">
                <a:solidFill>
                  <a:schemeClr val="dk1"/>
                </a:solidFill>
                <a:latin typeface="Fira Sans"/>
                <a:ea typeface="Fira Sans"/>
                <a:cs typeface="Fira Sans"/>
                <a:sym typeface="Fira Sans"/>
              </a:rPr>
            </a:br>
            <a:r>
              <a:rPr lang="id-ID" sz="2400" dirty="0">
                <a:solidFill>
                  <a:schemeClr val="dk1"/>
                </a:solidFill>
                <a:latin typeface="Fira Sans"/>
                <a:ea typeface="Fira Sans"/>
                <a:cs typeface="Fira Sans"/>
                <a:sym typeface="Fira Sans"/>
              </a:rPr>
              <a:t>(studi kasus)</a:t>
            </a:r>
            <a:endParaRPr lang="id-ID" sz="2400" dirty="0">
              <a:latin typeface="Fira Sans"/>
              <a:ea typeface="Fira Sans"/>
              <a:cs typeface="Fira Sans"/>
              <a:sym typeface="Fira Sans"/>
            </a:endParaRPr>
          </a:p>
        </p:txBody>
      </p:sp>
      <p:grpSp>
        <p:nvGrpSpPr>
          <p:cNvPr id="972" name="Google Shape;972;p29"/>
          <p:cNvGrpSpPr/>
          <p:nvPr/>
        </p:nvGrpSpPr>
        <p:grpSpPr>
          <a:xfrm>
            <a:off x="484646" y="1015722"/>
            <a:ext cx="8202154" cy="4127778"/>
            <a:chOff x="827450" y="1312491"/>
            <a:chExt cx="1854900" cy="1470660"/>
          </a:xfrm>
        </p:grpSpPr>
        <p:sp>
          <p:nvSpPr>
            <p:cNvPr id="973" name="Google Shape;973;p29"/>
            <p:cNvSpPr/>
            <p:nvPr/>
          </p:nvSpPr>
          <p:spPr>
            <a:xfrm>
              <a:off x="830754" y="1322716"/>
              <a:ext cx="1841700" cy="1460435"/>
            </a:xfrm>
            <a:prstGeom prst="roundRect">
              <a:avLst>
                <a:gd name="adj" fmla="val 81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827450" y="1312491"/>
              <a:ext cx="1854900" cy="213922"/>
            </a:xfrm>
            <a:prstGeom prst="round2SameRect">
              <a:avLst>
                <a:gd name="adj1" fmla="val 21385"/>
                <a:gd name="adj2" fmla="val 50000"/>
              </a:avLst>
            </a:prstGeom>
            <a:solidFill>
              <a:srgbClr val="F3F3F3"/>
            </a:solidFill>
            <a:ln>
              <a:noFill/>
            </a:ln>
            <a:effectLst>
              <a:outerShdw blurRad="57150" dist="19050" dir="5400000" algn="bl" rotWithShape="0">
                <a:srgbClr val="000000">
                  <a:alpha val="13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Fira Sans"/>
                  <a:ea typeface="Fira Sans"/>
                  <a:cs typeface="Fira Sans"/>
                  <a:sym typeface="Fira Sans"/>
                </a:rPr>
                <a:t>4. Buat repo baru di Github, TESTING_QA lalu buka tab </a:t>
              </a:r>
              <a:r>
                <a:rPr lang="en" sz="2000" b="1" dirty="0">
                  <a:latin typeface="Fira Sans"/>
                  <a:ea typeface="Fira Sans"/>
                  <a:cs typeface="Fira Sans"/>
                  <a:sym typeface="Fira Sans"/>
                </a:rPr>
                <a:t>Actions</a:t>
              </a:r>
              <a:endParaRPr sz="2000" b="1" dirty="0">
                <a:latin typeface="Fira Sans"/>
                <a:ea typeface="Fira Sans"/>
                <a:cs typeface="Fira Sans"/>
                <a:sym typeface="Fira Sans"/>
              </a:endParaRPr>
            </a:p>
          </p:txBody>
        </p:sp>
      </p:grpSp>
      <p:pic>
        <p:nvPicPr>
          <p:cNvPr id="4" name="Picture 3">
            <a:extLst>
              <a:ext uri="{FF2B5EF4-FFF2-40B4-BE49-F238E27FC236}">
                <a16:creationId xmlns:a16="http://schemas.microsoft.com/office/drawing/2014/main" id="{B1B8ED9F-0648-42A8-1D4D-9348A13D8C53}"/>
              </a:ext>
            </a:extLst>
          </p:cNvPr>
          <p:cNvPicPr>
            <a:picLocks noChangeAspect="1"/>
          </p:cNvPicPr>
          <p:nvPr/>
        </p:nvPicPr>
        <p:blipFill>
          <a:blip r:embed="rId3"/>
          <a:stretch>
            <a:fillRect/>
          </a:stretch>
        </p:blipFill>
        <p:spPr>
          <a:xfrm>
            <a:off x="1475407" y="1616148"/>
            <a:ext cx="6220632" cy="3497398"/>
          </a:xfrm>
          <a:prstGeom prst="rect">
            <a:avLst/>
          </a:prstGeom>
        </p:spPr>
      </p:pic>
    </p:spTree>
    <p:extLst>
      <p:ext uri="{BB962C8B-B14F-4D97-AF65-F5344CB8AC3E}">
        <p14:creationId xmlns:p14="http://schemas.microsoft.com/office/powerpoint/2010/main" val="1306202862"/>
      </p:ext>
    </p:extLst>
  </p:cSld>
  <p:clrMapOvr>
    <a:masterClrMapping/>
  </p:clrMapOvr>
</p:sld>
</file>

<file path=ppt/theme/theme1.xml><?xml version="1.0" encoding="utf-8"?>
<a:theme xmlns:a="http://schemas.openxmlformats.org/drawingml/2006/main" name="Gear Infographics by Slidesgo">
  <a:themeElements>
    <a:clrScheme name="Simple Light">
      <a:dk1>
        <a:srgbClr val="000000"/>
      </a:dk1>
      <a:lt1>
        <a:srgbClr val="FFFFFF"/>
      </a:lt1>
      <a:dk2>
        <a:srgbClr val="595959"/>
      </a:dk2>
      <a:lt2>
        <a:srgbClr val="EEEEEE"/>
      </a:lt2>
      <a:accent1>
        <a:srgbClr val="AC07F2"/>
      </a:accent1>
      <a:accent2>
        <a:srgbClr val="7D07F2"/>
      </a:accent2>
      <a:accent3>
        <a:srgbClr val="5207F2"/>
      </a:accent3>
      <a:accent4>
        <a:srgbClr val="23D9B7"/>
      </a:accent4>
      <a:accent5>
        <a:srgbClr val="09F2C7"/>
      </a:accent5>
      <a:accent6>
        <a:srgbClr val="D7F20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729</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Fira Sans Medium</vt:lpstr>
      <vt:lpstr>Arial</vt:lpstr>
      <vt:lpstr>Fira Sans</vt:lpstr>
      <vt:lpstr>Gear Infographics by Slidesgo</vt:lpstr>
      <vt:lpstr>Unit Test dan White Box Testing</vt:lpstr>
      <vt:lpstr>Daftar Isi</vt:lpstr>
      <vt:lpstr>Unit Test</vt:lpstr>
      <vt:lpstr>White Box Testing</vt:lpstr>
      <vt:lpstr>CI/CD (Continuous Integration / Continuous Delivery)</vt:lpstr>
      <vt:lpstr>CI/CD pada Github  (studi kasus)</vt:lpstr>
      <vt:lpstr>CI/CD pada Github  (studi kasus)</vt:lpstr>
      <vt:lpstr>CI/CD pada Github  (studi kasus)</vt:lpstr>
      <vt:lpstr>CI/CD pada Github  (studi kasus)</vt:lpstr>
      <vt:lpstr>CI/CD pada Github  (studi kasus)</vt:lpstr>
      <vt:lpstr>CI/CD pada Github  (studi kasus)</vt:lpstr>
      <vt:lpstr>CI/CD pada Github  (studi kasus)</vt:lpstr>
      <vt:lpstr>CI/CD pada Github  (studi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dan White Box Testing</dc:title>
  <cp:lastModifiedBy>Andri Firman Saputra</cp:lastModifiedBy>
  <cp:revision>13</cp:revision>
  <dcterms:modified xsi:type="dcterms:W3CDTF">2023-10-28T12:15:41Z</dcterms:modified>
</cp:coreProperties>
</file>