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2634" autoAdjust="0"/>
  </p:normalViewPr>
  <p:slideViewPr>
    <p:cSldViewPr snapToGrid="0">
      <p:cViewPr varScale="1">
        <p:scale>
          <a:sx n="72" d="100"/>
          <a:sy n="72" d="100"/>
        </p:scale>
        <p:origin x="95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88E1-3F44-43B4-6540-D96D520A4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2349175"/>
            <a:ext cx="8637073" cy="977621"/>
          </a:xfrm>
        </p:spPr>
        <p:txBody>
          <a:bodyPr>
            <a:normAutofit/>
          </a:bodyPr>
          <a:lstStyle/>
          <a:p>
            <a:r>
              <a:rPr lang="en-ID" sz="4400" b="1" i="0" cap="all" dirty="0">
                <a:effectLst/>
                <a:latin typeface="Nunito" panose="020B0604020202020204" pitchFamily="2" charset="0"/>
              </a:rPr>
              <a:t>TEORI BAHASA &amp; AUTOMATA</a:t>
            </a:r>
            <a:endParaRPr lang="en-ID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2768A1-2F65-8374-0BBC-E23F92417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643746"/>
            <a:ext cx="8637072" cy="977621"/>
          </a:xfrm>
        </p:spPr>
        <p:txBody>
          <a:bodyPr>
            <a:normAutofit fontScale="92500"/>
          </a:bodyPr>
          <a:lstStyle/>
          <a:p>
            <a:r>
              <a:rPr lang="en-ID" sz="3200" dirty="0"/>
              <a:t>Tata Bahasa (Grammar) </a:t>
            </a:r>
            <a:r>
              <a:rPr lang="en-ID" sz="3200" dirty="0" err="1"/>
              <a:t>hirarki</a:t>
            </a:r>
            <a:r>
              <a:rPr lang="en-ID" sz="3200" dirty="0"/>
              <a:t> </a:t>
            </a:r>
            <a:r>
              <a:rPr lang="en-ID" sz="3200" dirty="0" err="1"/>
              <a:t>chomsky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238960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A43E2D5-F532-FF05-BBEC-BC1624731F3E}"/>
              </a:ext>
            </a:extLst>
          </p:cNvPr>
          <p:cNvSpPr txBox="1">
            <a:spLocks/>
          </p:cNvSpPr>
          <p:nvPr/>
        </p:nvSpPr>
        <p:spPr>
          <a:xfrm>
            <a:off x="1294362" y="1329136"/>
            <a:ext cx="9603275" cy="41997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ctr">
              <a:lnSpc>
                <a:spcPct val="107000"/>
              </a:lnSpc>
              <a:spcBef>
                <a:spcPts val="1500"/>
              </a:spcBef>
              <a:spcAft>
                <a:spcPts val="800"/>
              </a:spcAft>
              <a:tabLst>
                <a:tab pos="457200" algn="l"/>
              </a:tabLst>
            </a:pPr>
            <a:r>
              <a:rPr lang="en-ID" sz="6600" cap="none" dirty="0">
                <a:solidFill>
                  <a:srgbClr val="000000"/>
                </a:solidFill>
                <a:effectLst/>
                <a:latin typeface="Quicksand"/>
                <a:ea typeface="Times New Roman" panose="02020603050405020304" pitchFamily="18" charset="0"/>
                <a:cs typeface="Times New Roman" panose="02020603050405020304" pitchFamily="18" charset="0"/>
              </a:rPr>
              <a:t>TERIMA KASIH</a:t>
            </a:r>
            <a:endParaRPr lang="en-ID" sz="6600" dirty="0">
              <a:effectLst/>
              <a:latin typeface="Quicksand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61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5437-DD4A-49C3-E69E-C46B4FA3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17769"/>
            <a:ext cx="9603275" cy="104923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Nama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:</a:t>
            </a:r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4E99BA-468B-1CA6-F956-92BB981F7405}"/>
              </a:ext>
            </a:extLst>
          </p:cNvPr>
          <p:cNvSpPr txBox="1">
            <a:spLocks/>
          </p:cNvSpPr>
          <p:nvPr/>
        </p:nvSpPr>
        <p:spPr>
          <a:xfrm>
            <a:off x="1451579" y="1853754"/>
            <a:ext cx="9603275" cy="41997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cap="none" dirty="0"/>
              <a:t>Andri Firman Saputra</a:t>
            </a:r>
          </a:p>
          <a:p>
            <a:pPr>
              <a:lnSpc>
                <a:spcPct val="200000"/>
              </a:lnSpc>
            </a:pPr>
            <a:r>
              <a:rPr lang="en-ID" cap="none" dirty="0"/>
              <a:t>Muhamad Abdul </a:t>
            </a:r>
            <a:r>
              <a:rPr lang="en-ID" cap="none" dirty="0" err="1"/>
              <a:t>Murod</a:t>
            </a:r>
            <a:endParaRPr lang="en-ID" cap="none" dirty="0"/>
          </a:p>
          <a:p>
            <a:pPr>
              <a:lnSpc>
                <a:spcPct val="200000"/>
              </a:lnSpc>
            </a:pPr>
            <a:r>
              <a:rPr lang="en-ID" cap="none" dirty="0"/>
              <a:t>Muhammad </a:t>
            </a:r>
            <a:r>
              <a:rPr lang="en-ID" cap="none" dirty="0" err="1"/>
              <a:t>Djafar</a:t>
            </a:r>
            <a:endParaRPr lang="en-ID" cap="none" dirty="0"/>
          </a:p>
        </p:txBody>
      </p:sp>
    </p:spTree>
    <p:extLst>
      <p:ext uri="{BB962C8B-B14F-4D97-AF65-F5344CB8AC3E}">
        <p14:creationId xmlns:p14="http://schemas.microsoft.com/office/powerpoint/2010/main" val="71206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5437-DD4A-49C3-E69E-C46B4FA3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14009"/>
            <a:ext cx="9603275" cy="73974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/>
              <a:t>Asal</a:t>
            </a:r>
            <a:r>
              <a:rPr lang="en-US" sz="2400" dirty="0"/>
              <a:t> </a:t>
            </a:r>
            <a:r>
              <a:rPr lang="en-US" sz="2400" dirty="0" err="1"/>
              <a:t>muasal</a:t>
            </a:r>
            <a:r>
              <a:rPr lang="en-US" sz="2400" dirty="0"/>
              <a:t> </a:t>
            </a:r>
            <a:r>
              <a:rPr lang="en-US" sz="2400" dirty="0" err="1"/>
              <a:t>hirarki</a:t>
            </a:r>
            <a:r>
              <a:rPr lang="en-US" sz="2400" dirty="0"/>
              <a:t> </a:t>
            </a:r>
            <a:r>
              <a:rPr lang="en-US" sz="2400" dirty="0" err="1"/>
              <a:t>chomsky</a:t>
            </a:r>
            <a:endParaRPr lang="en-ID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4E99BA-468B-1CA6-F956-92BB981F7405}"/>
              </a:ext>
            </a:extLst>
          </p:cNvPr>
          <p:cNvSpPr txBox="1">
            <a:spLocks/>
          </p:cNvSpPr>
          <p:nvPr/>
        </p:nvSpPr>
        <p:spPr>
          <a:xfrm>
            <a:off x="1451579" y="1853754"/>
            <a:ext cx="9603275" cy="4199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200000"/>
              </a:lnSpc>
            </a:pP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Pada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tahun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1959,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seorang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ahli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bernama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Avram Noam Chomsky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melakukan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penggolongan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tingkatan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bahasa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menjadi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empat</a:t>
            </a:r>
            <a:r>
              <a:rPr lang="en-ID" sz="2400" cap="none" dirty="0">
                <a:solidFill>
                  <a:srgbClr val="000000"/>
                </a:solidFill>
                <a:latin typeface="Quicksand"/>
              </a:rPr>
              <a:t> </a:t>
            </a:r>
            <a:r>
              <a:rPr lang="en-ID" sz="2400" cap="none" dirty="0" err="1">
                <a:solidFill>
                  <a:srgbClr val="000000"/>
                </a:solidFill>
                <a:latin typeface="Quicksand"/>
              </a:rPr>
              <a:t>bagian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yang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disebut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dengan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hirarki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 </a:t>
            </a:r>
            <a:r>
              <a:rPr lang="en-ID" sz="2400" b="0" i="0" cap="none" dirty="0" err="1">
                <a:solidFill>
                  <a:srgbClr val="000000"/>
                </a:solidFill>
                <a:effectLst/>
                <a:latin typeface="Quicksand"/>
              </a:rPr>
              <a:t>chomsky</a:t>
            </a:r>
            <a:r>
              <a:rPr lang="en-ID" sz="2400" b="0" i="0" cap="none" dirty="0">
                <a:solidFill>
                  <a:srgbClr val="000000"/>
                </a:solidFill>
                <a:effectLst/>
                <a:latin typeface="Quicksand"/>
              </a:rPr>
              <a:t>.</a:t>
            </a:r>
            <a:endParaRPr lang="en-ID" sz="2400" cap="none" dirty="0"/>
          </a:p>
        </p:txBody>
      </p:sp>
    </p:spTree>
    <p:extLst>
      <p:ext uri="{BB962C8B-B14F-4D97-AF65-F5344CB8AC3E}">
        <p14:creationId xmlns:p14="http://schemas.microsoft.com/office/powerpoint/2010/main" val="403809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5437-DD4A-49C3-E69E-C46B4FA3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14009"/>
            <a:ext cx="9603275" cy="73974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 err="1"/>
              <a:t>Apa</a:t>
            </a:r>
            <a:r>
              <a:rPr lang="en-US" sz="2400" dirty="0"/>
              <a:t> </a:t>
            </a:r>
            <a:r>
              <a:rPr lang="en-US" sz="2400" dirty="0" err="1"/>
              <a:t>saja</a:t>
            </a:r>
            <a:r>
              <a:rPr lang="en-US" sz="2400" dirty="0"/>
              <a:t> level yang </a:t>
            </a:r>
            <a:r>
              <a:rPr lang="en-US" sz="2400" dirty="0" err="1"/>
              <a:t>berbeda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Chomsky Hierarchy?</a:t>
            </a:r>
            <a:endParaRPr lang="en-ID" sz="24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775AABF-6B66-2639-7E5C-95FAB9DA9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532" y="2039675"/>
            <a:ext cx="8280936" cy="466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84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5437-DD4A-49C3-E69E-C46B4FA3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14009"/>
            <a:ext cx="9603275" cy="73974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nn-NO" sz="2400" dirty="0"/>
              <a:t>1. Regular Grammar (Level/Tipe 3)</a:t>
            </a:r>
            <a:endParaRPr lang="en-ID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A27BB9-ED08-CB6E-A8D0-002A77CDF542}"/>
              </a:ext>
            </a:extLst>
          </p:cNvPr>
          <p:cNvSpPr txBox="1"/>
          <p:nvPr/>
        </p:nvSpPr>
        <p:spPr>
          <a:xfrm>
            <a:off x="1451578" y="1853755"/>
            <a:ext cx="9603275" cy="4610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200" dirty="0" err="1">
                <a:latin typeface="Quicksand"/>
              </a:rPr>
              <a:t>Mesin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automatanya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Finate</a:t>
            </a:r>
            <a:r>
              <a:rPr lang="en-ID" sz="2200" dirty="0">
                <a:latin typeface="Quicksand"/>
              </a:rPr>
              <a:t> State Automata (FSA). </a:t>
            </a:r>
          </a:p>
          <a:p>
            <a:pPr algn="just">
              <a:lnSpc>
                <a:spcPct val="150000"/>
              </a:lnSpc>
            </a:pPr>
            <a:r>
              <a:rPr lang="en-ID" sz="2200" dirty="0">
                <a:latin typeface="Quicksand"/>
              </a:rPr>
              <a:t>Set paling </a:t>
            </a:r>
            <a:r>
              <a:rPr lang="en-ID" sz="2200" dirty="0" err="1">
                <a:latin typeface="Quicksand"/>
              </a:rPr>
              <a:t>ketat</a:t>
            </a:r>
            <a:r>
              <a:rPr lang="en-ID" sz="2200" dirty="0">
                <a:latin typeface="Quicksand"/>
              </a:rPr>
              <a:t>, </a:t>
            </a:r>
            <a:r>
              <a:rPr lang="en-ID" sz="2200" dirty="0" err="1">
                <a:latin typeface="Quicksand"/>
              </a:rPr>
              <a:t>mereka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menghasilkan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bahasa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biasa</a:t>
            </a:r>
            <a:r>
              <a:rPr lang="en-ID" sz="2200" dirty="0">
                <a:latin typeface="Quicksand"/>
              </a:rPr>
              <a:t>. </a:t>
            </a:r>
            <a:r>
              <a:rPr lang="en-ID" sz="2200" dirty="0" err="1">
                <a:latin typeface="Quicksand"/>
              </a:rPr>
              <a:t>Mereka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harus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memiliki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satu</a:t>
            </a:r>
            <a:r>
              <a:rPr lang="en-ID" sz="2200" dirty="0">
                <a:latin typeface="Quicksand"/>
              </a:rPr>
              <a:t> non-terminal di </a:t>
            </a:r>
            <a:r>
              <a:rPr lang="en-ID" sz="2200" dirty="0" err="1">
                <a:latin typeface="Quicksand"/>
              </a:rPr>
              <a:t>sisi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kiri</a:t>
            </a:r>
            <a:r>
              <a:rPr lang="en-ID" sz="2200" dirty="0">
                <a:latin typeface="Quicksand"/>
              </a:rPr>
              <a:t> dan </a:t>
            </a:r>
            <a:r>
              <a:rPr lang="en-ID" sz="2200" dirty="0" err="1">
                <a:latin typeface="Quicksand"/>
              </a:rPr>
              <a:t>sisi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kanan</a:t>
            </a:r>
            <a:r>
              <a:rPr lang="en-ID" sz="2200" dirty="0">
                <a:latin typeface="Quicksand"/>
              </a:rPr>
              <a:t> yang </a:t>
            </a:r>
            <a:r>
              <a:rPr lang="en-ID" sz="2200" dirty="0" err="1">
                <a:latin typeface="Quicksand"/>
              </a:rPr>
              <a:t>terdiri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dari</a:t>
            </a:r>
            <a:r>
              <a:rPr lang="en-ID" sz="2200" dirty="0">
                <a:latin typeface="Quicksand"/>
              </a:rPr>
              <a:t> terminal </a:t>
            </a:r>
            <a:r>
              <a:rPr lang="en-ID" sz="2200" dirty="0" err="1">
                <a:latin typeface="Quicksand"/>
              </a:rPr>
              <a:t>tunggal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diikuti</a:t>
            </a:r>
            <a:r>
              <a:rPr lang="en-ID" sz="2200" dirty="0">
                <a:latin typeface="Quicksand"/>
              </a:rPr>
              <a:t> oleh </a:t>
            </a:r>
            <a:r>
              <a:rPr lang="en-ID" sz="2200" dirty="0" err="1">
                <a:latin typeface="Quicksand"/>
              </a:rPr>
              <a:t>satu</a:t>
            </a:r>
            <a:r>
              <a:rPr lang="en-ID" sz="2200" dirty="0">
                <a:latin typeface="Quicksand"/>
              </a:rPr>
              <a:t> non-terminal.</a:t>
            </a:r>
          </a:p>
          <a:p>
            <a:pPr algn="just">
              <a:lnSpc>
                <a:spcPct val="150000"/>
              </a:lnSpc>
            </a:pPr>
            <a:r>
              <a:rPr lang="en-ID" sz="2200" dirty="0" err="1">
                <a:latin typeface="Quicksand"/>
              </a:rPr>
              <a:t>Aturan</a:t>
            </a:r>
            <a:r>
              <a:rPr lang="en-ID" sz="2200" dirty="0">
                <a:latin typeface="Quicksand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200" dirty="0" err="1">
                <a:latin typeface="Quicksand"/>
              </a:rPr>
              <a:t>Simbol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sebelah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kiri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harus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berupa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simbol</a:t>
            </a:r>
            <a:r>
              <a:rPr lang="en-ID" sz="2200" dirty="0">
                <a:latin typeface="Quicksand"/>
              </a:rPr>
              <a:t> variabel.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200" dirty="0" err="1">
                <a:latin typeface="Quicksand"/>
              </a:rPr>
              <a:t>Simbol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sebelah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kanan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maksimal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hanya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memiliki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sebuah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simbol</a:t>
            </a:r>
            <a:r>
              <a:rPr lang="en-ID" sz="2200" dirty="0">
                <a:latin typeface="Quicksand"/>
              </a:rPr>
              <a:t> variabel dan </a:t>
            </a:r>
            <a:r>
              <a:rPr lang="en-ID" sz="2200" dirty="0" err="1">
                <a:latin typeface="Quicksand"/>
              </a:rPr>
              <a:t>bila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ada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letaknya</a:t>
            </a:r>
            <a:r>
              <a:rPr lang="en-ID" sz="2200" dirty="0">
                <a:latin typeface="Quicksand"/>
              </a:rPr>
              <a:t> di paling </a:t>
            </a:r>
            <a:r>
              <a:rPr lang="en-ID" sz="2200" dirty="0" err="1">
                <a:latin typeface="Quicksand"/>
              </a:rPr>
              <a:t>kanan</a:t>
            </a:r>
            <a:r>
              <a:rPr lang="en-ID" sz="2200" dirty="0">
                <a:latin typeface="Quicksand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ID" sz="2200" dirty="0">
              <a:latin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11430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5437-DD4A-49C3-E69E-C46B4FA3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14009"/>
            <a:ext cx="9603275" cy="73974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2. Context-Free (Level/</a:t>
            </a:r>
            <a:r>
              <a:rPr lang="en-US" sz="2400" dirty="0" err="1"/>
              <a:t>Tipe</a:t>
            </a:r>
            <a:r>
              <a:rPr lang="en-US" sz="2400" dirty="0"/>
              <a:t> 2)</a:t>
            </a:r>
            <a:endParaRPr lang="en-ID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82CF31-B9CD-CEAC-55A9-5D78E5450D9C}"/>
              </a:ext>
            </a:extLst>
          </p:cNvPr>
          <p:cNvSpPr txBox="1">
            <a:spLocks/>
          </p:cNvSpPr>
          <p:nvPr/>
        </p:nvSpPr>
        <p:spPr>
          <a:xfrm>
            <a:off x="1451579" y="1853754"/>
            <a:ext cx="9603275" cy="41997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>
              <a:lnSpc>
                <a:spcPct val="107000"/>
              </a:lnSpc>
              <a:spcBef>
                <a:spcPts val="1500"/>
              </a:spcBef>
              <a:spcAft>
                <a:spcPts val="800"/>
              </a:spcAft>
              <a:tabLst>
                <a:tab pos="457200" algn="l"/>
              </a:tabLst>
            </a:pPr>
            <a:endParaRPr lang="en-ID" sz="2200" dirty="0">
              <a:effectLst/>
              <a:latin typeface="Quicksand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A6F215-2707-6702-67EB-C574EB2A7000}"/>
              </a:ext>
            </a:extLst>
          </p:cNvPr>
          <p:cNvSpPr txBox="1"/>
          <p:nvPr/>
        </p:nvSpPr>
        <p:spPr>
          <a:xfrm>
            <a:off x="1451578" y="1853753"/>
            <a:ext cx="9603275" cy="359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i-FI" sz="2200" dirty="0">
                <a:latin typeface="Quicksand"/>
              </a:rPr>
              <a:t>Mesin automatanya push down automata.</a:t>
            </a:r>
          </a:p>
          <a:p>
            <a:pPr algn="just">
              <a:lnSpc>
                <a:spcPct val="150000"/>
              </a:lnSpc>
            </a:pPr>
            <a:r>
              <a:rPr lang="en-ID" sz="2200" dirty="0" err="1">
                <a:latin typeface="Quicksand"/>
              </a:rPr>
              <a:t>Menghasilkan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bahasa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tanpa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konteks</a:t>
            </a:r>
            <a:r>
              <a:rPr lang="en-ID" sz="2200" dirty="0">
                <a:latin typeface="Quicksand"/>
              </a:rPr>
              <a:t>, </a:t>
            </a:r>
            <a:r>
              <a:rPr lang="en-ID" sz="2200" dirty="0" err="1">
                <a:latin typeface="Quicksand"/>
              </a:rPr>
              <a:t>kategori</a:t>
            </a:r>
            <a:r>
              <a:rPr lang="en-ID" sz="2200" dirty="0">
                <a:latin typeface="Quicksand"/>
              </a:rPr>
              <a:t> yang sangat </a:t>
            </a:r>
            <a:r>
              <a:rPr lang="en-ID" sz="2200" dirty="0" err="1">
                <a:latin typeface="Quicksand"/>
              </a:rPr>
              <a:t>menarik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bagi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praktisi</a:t>
            </a:r>
            <a:r>
              <a:rPr lang="en-ID" sz="2200" dirty="0">
                <a:latin typeface="Quicksand"/>
              </a:rPr>
              <a:t> NLP (Natural Language Processing). Di </a:t>
            </a:r>
            <a:r>
              <a:rPr lang="en-ID" sz="2200" dirty="0" err="1">
                <a:latin typeface="Quicksand"/>
              </a:rPr>
              <a:t>sini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semua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aturan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mengambil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bentuk</a:t>
            </a:r>
            <a:r>
              <a:rPr lang="en-ID" sz="2200" dirty="0">
                <a:latin typeface="Quicksand"/>
              </a:rPr>
              <a:t> A → </a:t>
            </a:r>
            <a:r>
              <a:rPr lang="el-GR" sz="2200" dirty="0">
                <a:latin typeface="Quicksand"/>
              </a:rPr>
              <a:t>β, </a:t>
            </a:r>
            <a:r>
              <a:rPr lang="en-ID" sz="2200" dirty="0">
                <a:latin typeface="Quicksand"/>
              </a:rPr>
              <a:t>di mana A </a:t>
            </a:r>
            <a:r>
              <a:rPr lang="en-ID" sz="2200" dirty="0" err="1">
                <a:latin typeface="Quicksand"/>
              </a:rPr>
              <a:t>adalah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simbol</a:t>
            </a:r>
            <a:r>
              <a:rPr lang="en-ID" sz="2200" dirty="0">
                <a:latin typeface="Quicksand"/>
              </a:rPr>
              <a:t> non-terminal </a:t>
            </a:r>
            <a:r>
              <a:rPr lang="en-ID" sz="2200" dirty="0" err="1">
                <a:latin typeface="Quicksand"/>
              </a:rPr>
              <a:t>tunggal</a:t>
            </a:r>
            <a:r>
              <a:rPr lang="en-ID" sz="2200" dirty="0">
                <a:latin typeface="Quicksand"/>
              </a:rPr>
              <a:t> dan </a:t>
            </a:r>
            <a:r>
              <a:rPr lang="el-GR" sz="2200" dirty="0">
                <a:latin typeface="Quicksand"/>
              </a:rPr>
              <a:t>β </a:t>
            </a:r>
            <a:r>
              <a:rPr lang="en-ID" sz="2200" dirty="0" err="1">
                <a:latin typeface="Quicksand"/>
              </a:rPr>
              <a:t>adalah</a:t>
            </a:r>
            <a:r>
              <a:rPr lang="en-ID" sz="2200" dirty="0">
                <a:latin typeface="Quicksand"/>
              </a:rPr>
              <a:t> string </a:t>
            </a:r>
            <a:r>
              <a:rPr lang="en-ID" sz="2200" dirty="0" err="1">
                <a:latin typeface="Quicksand"/>
              </a:rPr>
              <a:t>simbol</a:t>
            </a:r>
            <a:r>
              <a:rPr lang="en-ID" sz="2200" dirty="0">
                <a:latin typeface="Quicksand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D" sz="2200" dirty="0" err="1">
                <a:latin typeface="Quicksand"/>
              </a:rPr>
              <a:t>Aturan</a:t>
            </a:r>
            <a:r>
              <a:rPr lang="en-ID" sz="2200" dirty="0">
                <a:latin typeface="Quicksand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200" dirty="0" err="1">
                <a:latin typeface="Quicksand"/>
              </a:rPr>
              <a:t>Simbol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sebelah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kiri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harus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simbol</a:t>
            </a:r>
            <a:r>
              <a:rPr lang="en-ID" sz="2200" dirty="0">
                <a:latin typeface="Quicksand"/>
              </a:rPr>
              <a:t> variabel.</a:t>
            </a:r>
          </a:p>
          <a:p>
            <a:pPr>
              <a:lnSpc>
                <a:spcPct val="150000"/>
              </a:lnSpc>
            </a:pPr>
            <a:endParaRPr lang="en-ID" sz="2200" dirty="0">
              <a:latin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49612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5437-DD4A-49C3-E69E-C46B4FA3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14009"/>
            <a:ext cx="9603275" cy="73974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3. Context-Sensitive (Level/Tipe1)</a:t>
            </a:r>
            <a:endParaRPr lang="en-ID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720187-5C8E-BE8A-A3CA-AB5F9534B944}"/>
              </a:ext>
            </a:extLst>
          </p:cNvPr>
          <p:cNvSpPr txBox="1"/>
          <p:nvPr/>
        </p:nvSpPr>
        <p:spPr>
          <a:xfrm>
            <a:off x="1451579" y="1853755"/>
            <a:ext cx="9603274" cy="4610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200" dirty="0" err="1">
                <a:latin typeface="Quicksand"/>
              </a:rPr>
              <a:t>Mesin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automatanya</a:t>
            </a:r>
            <a:r>
              <a:rPr lang="en-ID" sz="2200" dirty="0">
                <a:latin typeface="Quicksand"/>
              </a:rPr>
              <a:t> linier bounded automata. </a:t>
            </a:r>
          </a:p>
          <a:p>
            <a:pPr algn="just">
              <a:lnSpc>
                <a:spcPct val="150000"/>
              </a:lnSpc>
            </a:pPr>
            <a:r>
              <a:rPr lang="en-ID" sz="2200" dirty="0">
                <a:latin typeface="Quicksand"/>
              </a:rPr>
              <a:t>Level </a:t>
            </a:r>
            <a:r>
              <a:rPr lang="en-ID" sz="2200" dirty="0" err="1">
                <a:latin typeface="Quicksand"/>
              </a:rPr>
              <a:t>tertinggi</a:t>
            </a:r>
            <a:r>
              <a:rPr lang="en-ID" sz="2200" dirty="0">
                <a:latin typeface="Quicksand"/>
              </a:rPr>
              <a:t> yang </a:t>
            </a:r>
            <a:r>
              <a:rPr lang="en-ID" sz="2200" dirty="0" err="1">
                <a:latin typeface="Quicksand"/>
              </a:rPr>
              <a:t>dapat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diprogram</a:t>
            </a:r>
            <a:r>
              <a:rPr lang="en-ID" sz="2200" dirty="0">
                <a:latin typeface="Quicksand"/>
              </a:rPr>
              <a:t>, </a:t>
            </a:r>
            <a:r>
              <a:rPr lang="en-ID" sz="2200" dirty="0" err="1">
                <a:latin typeface="Quicksand"/>
              </a:rPr>
              <a:t>menghasilkan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bahasa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sensitif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konteks</a:t>
            </a:r>
            <a:r>
              <a:rPr lang="en-ID" sz="2200" dirty="0">
                <a:latin typeface="Quicksand"/>
              </a:rPr>
              <a:t>. </a:t>
            </a:r>
            <a:r>
              <a:rPr lang="en-ID" sz="2200" dirty="0" err="1">
                <a:latin typeface="Quicksand"/>
              </a:rPr>
              <a:t>Mereka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memiliki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aturan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bentuk</a:t>
            </a:r>
            <a:r>
              <a:rPr lang="en-ID" sz="2200" dirty="0">
                <a:latin typeface="Quicksand"/>
              </a:rPr>
              <a:t> </a:t>
            </a:r>
            <a:r>
              <a:rPr lang="el-GR" sz="2200" dirty="0">
                <a:latin typeface="Quicksand"/>
              </a:rPr>
              <a:t>α </a:t>
            </a:r>
            <a:r>
              <a:rPr lang="en-ID" sz="2200" dirty="0">
                <a:latin typeface="Quicksand"/>
              </a:rPr>
              <a:t>A </a:t>
            </a:r>
            <a:r>
              <a:rPr lang="el-GR" sz="2200" dirty="0">
                <a:latin typeface="Quicksand"/>
              </a:rPr>
              <a:t>β → α γ β </a:t>
            </a:r>
            <a:r>
              <a:rPr lang="en-ID" sz="2200" dirty="0" err="1">
                <a:latin typeface="Quicksand"/>
              </a:rPr>
              <a:t>dengan</a:t>
            </a:r>
            <a:r>
              <a:rPr lang="en-ID" sz="2200" dirty="0">
                <a:latin typeface="Quicksand"/>
              </a:rPr>
              <a:t> A </a:t>
            </a:r>
            <a:r>
              <a:rPr lang="en-ID" sz="2200" dirty="0" err="1">
                <a:latin typeface="Quicksand"/>
              </a:rPr>
              <a:t>sebagai</a:t>
            </a:r>
            <a:r>
              <a:rPr lang="en-ID" sz="2200" dirty="0">
                <a:latin typeface="Quicksand"/>
              </a:rPr>
              <a:t> non-terminal dan </a:t>
            </a:r>
            <a:r>
              <a:rPr lang="el-GR" sz="2200" dirty="0">
                <a:latin typeface="Quicksand"/>
              </a:rPr>
              <a:t>α, β, γ </a:t>
            </a:r>
            <a:r>
              <a:rPr lang="en-ID" sz="2200" dirty="0" err="1">
                <a:latin typeface="Quicksand"/>
              </a:rPr>
              <a:t>sebagai</a:t>
            </a:r>
            <a:r>
              <a:rPr lang="en-ID" sz="2200" dirty="0">
                <a:latin typeface="Quicksand"/>
              </a:rPr>
              <a:t> string terminal dan non-terminal. String </a:t>
            </a:r>
            <a:r>
              <a:rPr lang="el-GR" sz="2200" dirty="0">
                <a:latin typeface="Quicksand"/>
              </a:rPr>
              <a:t>α, β </a:t>
            </a:r>
            <a:r>
              <a:rPr lang="en-ID" sz="2200" dirty="0" err="1">
                <a:latin typeface="Quicksand"/>
              </a:rPr>
              <a:t>boleh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kosong</a:t>
            </a:r>
            <a:r>
              <a:rPr lang="en-ID" sz="2200" dirty="0">
                <a:latin typeface="Quicksand"/>
              </a:rPr>
              <a:t>, </a:t>
            </a:r>
            <a:r>
              <a:rPr lang="en-ID" sz="2200" dirty="0" err="1">
                <a:latin typeface="Quicksand"/>
              </a:rPr>
              <a:t>tetapi</a:t>
            </a:r>
            <a:r>
              <a:rPr lang="en-ID" sz="2200" dirty="0">
                <a:latin typeface="Quicksand"/>
              </a:rPr>
              <a:t> </a:t>
            </a:r>
            <a:r>
              <a:rPr lang="el-GR" sz="2200" dirty="0">
                <a:latin typeface="Quicksand"/>
              </a:rPr>
              <a:t>γ </a:t>
            </a:r>
            <a:r>
              <a:rPr lang="en-ID" sz="2200" dirty="0" err="1">
                <a:latin typeface="Quicksand"/>
              </a:rPr>
              <a:t>harus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tidak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kosong</a:t>
            </a:r>
            <a:r>
              <a:rPr lang="en-ID" sz="2200" dirty="0">
                <a:latin typeface="Quicksand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D" sz="2200" dirty="0" err="1">
                <a:latin typeface="Quicksand"/>
              </a:rPr>
              <a:t>Aturan</a:t>
            </a:r>
            <a:r>
              <a:rPr lang="en-ID" sz="2200" dirty="0">
                <a:latin typeface="Quicksand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200" dirty="0" err="1">
                <a:latin typeface="Quicksand"/>
              </a:rPr>
              <a:t>Simbol</a:t>
            </a:r>
            <a:r>
              <a:rPr lang="en-ID" sz="2200" dirty="0">
                <a:latin typeface="Quicksand"/>
              </a:rPr>
              <a:t> pada </a:t>
            </a:r>
            <a:r>
              <a:rPr lang="en-ID" sz="2200" dirty="0" err="1">
                <a:latin typeface="Quicksand"/>
              </a:rPr>
              <a:t>ruas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sebelah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kiri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harus</a:t>
            </a:r>
            <a:r>
              <a:rPr lang="en-ID" sz="2200" dirty="0">
                <a:latin typeface="Quicksand"/>
              </a:rPr>
              <a:t> minimal </a:t>
            </a:r>
            <a:r>
              <a:rPr lang="en-ID" sz="2200" dirty="0" err="1">
                <a:latin typeface="Quicksand"/>
              </a:rPr>
              <a:t>ada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sebuah</a:t>
            </a:r>
            <a:r>
              <a:rPr lang="en-ID" sz="2200" dirty="0">
                <a:latin typeface="Quicksand"/>
              </a:rPr>
              <a:t> variabel.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200" dirty="0">
                <a:latin typeface="Quicksand"/>
              </a:rPr>
              <a:t>|A| ≤ |b| </a:t>
            </a:r>
            <a:r>
              <a:rPr lang="en-ID" sz="2200" dirty="0" err="1">
                <a:latin typeface="Quicksand"/>
              </a:rPr>
              <a:t>artinya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ruas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sebelah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kiri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tidak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lebih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besar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dari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ruas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sebelah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kanan</a:t>
            </a:r>
            <a:r>
              <a:rPr lang="en-ID" sz="2200" dirty="0">
                <a:latin typeface="Quicksand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ID" sz="2200" dirty="0">
              <a:latin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351516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55437-DD4A-49C3-E69E-C46B4FA3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14009"/>
            <a:ext cx="9603275" cy="739746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4. Recursively Enumerable (Level/</a:t>
            </a:r>
            <a:r>
              <a:rPr lang="en-US" sz="2400" dirty="0" err="1"/>
              <a:t>Tipe</a:t>
            </a:r>
            <a:r>
              <a:rPr lang="en-US" sz="2400" dirty="0"/>
              <a:t> 0)</a:t>
            </a:r>
            <a:endParaRPr lang="en-ID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3784B7-8F79-7390-A459-620B58C72C99}"/>
              </a:ext>
            </a:extLst>
          </p:cNvPr>
          <p:cNvSpPr txBox="1"/>
          <p:nvPr/>
        </p:nvSpPr>
        <p:spPr>
          <a:xfrm>
            <a:off x="1451578" y="1853755"/>
            <a:ext cx="9603276" cy="3594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2200" dirty="0" err="1">
                <a:latin typeface="Quicksand"/>
              </a:rPr>
              <a:t>Mesin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automatanya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mesin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turing</a:t>
            </a:r>
            <a:r>
              <a:rPr lang="en-ID" sz="2200" dirty="0">
                <a:latin typeface="Quicksand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D" sz="2200" dirty="0" err="1">
                <a:latin typeface="Quicksand"/>
              </a:rPr>
              <a:t>Terlalu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umum</a:t>
            </a:r>
            <a:r>
              <a:rPr lang="en-ID" sz="2200" dirty="0">
                <a:latin typeface="Quicksand"/>
              </a:rPr>
              <a:t> dan </a:t>
            </a:r>
            <a:r>
              <a:rPr lang="en-ID" sz="2200" dirty="0" err="1">
                <a:latin typeface="Quicksand"/>
              </a:rPr>
              <a:t>tidak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terbatas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untuk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mendeskripsikan</a:t>
            </a:r>
            <a:r>
              <a:rPr lang="en-ID" sz="2200" dirty="0">
                <a:latin typeface="Quicksand"/>
              </a:rPr>
              <a:t> sintaks </a:t>
            </a:r>
            <a:r>
              <a:rPr lang="en-ID" sz="2200" dirty="0" err="1">
                <a:latin typeface="Quicksand"/>
              </a:rPr>
              <a:t>dari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bahasa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pemrograman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atau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bahasa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alami</a:t>
            </a:r>
            <a:r>
              <a:rPr lang="en-ID" sz="2200" dirty="0">
                <a:latin typeface="Quicksand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ID" sz="2200" dirty="0" err="1">
                <a:latin typeface="Quicksand"/>
              </a:rPr>
              <a:t>Aturan</a:t>
            </a:r>
            <a:r>
              <a:rPr lang="en-ID" sz="2200" dirty="0">
                <a:latin typeface="Quicksand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200" dirty="0" err="1">
                <a:latin typeface="Quicksand"/>
              </a:rPr>
              <a:t>Simbol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ruas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sebelah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kiri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harus</a:t>
            </a:r>
            <a:r>
              <a:rPr lang="en-ID" sz="2200" dirty="0">
                <a:latin typeface="Quicksand"/>
              </a:rPr>
              <a:t> minimal </a:t>
            </a:r>
            <a:r>
              <a:rPr lang="en-ID" sz="2200" dirty="0" err="1">
                <a:latin typeface="Quicksand"/>
              </a:rPr>
              <a:t>ada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sebuah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simbol</a:t>
            </a:r>
            <a:r>
              <a:rPr lang="en-ID" sz="2200" dirty="0">
                <a:latin typeface="Quicksand"/>
              </a:rPr>
              <a:t> variabel.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D" sz="2200" dirty="0" err="1">
                <a:latin typeface="Quicksand"/>
              </a:rPr>
              <a:t>Tidak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ada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batasan</a:t>
            </a:r>
            <a:r>
              <a:rPr lang="en-ID" sz="2200" dirty="0">
                <a:latin typeface="Quicksand"/>
              </a:rPr>
              <a:t> pada </a:t>
            </a:r>
            <a:r>
              <a:rPr lang="en-ID" sz="2200" dirty="0" err="1">
                <a:latin typeface="Quicksand"/>
              </a:rPr>
              <a:t>aturan</a:t>
            </a:r>
            <a:r>
              <a:rPr lang="en-ID" sz="2200" dirty="0">
                <a:latin typeface="Quicksand"/>
              </a:rPr>
              <a:t> </a:t>
            </a:r>
            <a:r>
              <a:rPr lang="en-ID" sz="2200" dirty="0" err="1">
                <a:latin typeface="Quicksand"/>
              </a:rPr>
              <a:t>produksi</a:t>
            </a:r>
            <a:r>
              <a:rPr lang="en-ID" sz="2200" dirty="0">
                <a:latin typeface="Quicksand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ID" sz="2200" dirty="0">
              <a:latin typeface="Quicksand"/>
            </a:endParaRPr>
          </a:p>
        </p:txBody>
      </p:sp>
    </p:spTree>
    <p:extLst>
      <p:ext uri="{BB962C8B-B14F-4D97-AF65-F5344CB8AC3E}">
        <p14:creationId xmlns:p14="http://schemas.microsoft.com/office/powerpoint/2010/main" val="1272249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E4E2B92-727F-8629-FE04-E5A45A5207EC}"/>
              </a:ext>
            </a:extLst>
          </p:cNvPr>
          <p:cNvSpPr txBox="1">
            <a:spLocks/>
          </p:cNvSpPr>
          <p:nvPr/>
        </p:nvSpPr>
        <p:spPr>
          <a:xfrm>
            <a:off x="1451578" y="1114009"/>
            <a:ext cx="9603275" cy="7397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200000"/>
              </a:lnSpc>
            </a:pPr>
            <a:r>
              <a:rPr lang="en-US" sz="2400" dirty="0"/>
              <a:t>Kesimpulan</a:t>
            </a:r>
            <a:endParaRPr lang="en-ID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00B8D8-DD43-5A03-2C65-6C66EC74CDFB}"/>
              </a:ext>
            </a:extLst>
          </p:cNvPr>
          <p:cNvSpPr txBox="1"/>
          <p:nvPr/>
        </p:nvSpPr>
        <p:spPr>
          <a:xfrm>
            <a:off x="1451578" y="1853755"/>
            <a:ext cx="9603275" cy="1055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dirty="0" err="1">
                <a:latin typeface="Quicksand"/>
              </a:rPr>
              <a:t>Hirarki</a:t>
            </a:r>
            <a:r>
              <a:rPr lang="en-US" sz="2200" dirty="0">
                <a:latin typeface="Quicksand"/>
              </a:rPr>
              <a:t> Chomsky </a:t>
            </a:r>
            <a:r>
              <a:rPr lang="en-US" sz="2200" dirty="0" err="1">
                <a:latin typeface="Quicksand"/>
              </a:rPr>
              <a:t>adalah</a:t>
            </a:r>
            <a:r>
              <a:rPr lang="en-US" sz="2200" dirty="0">
                <a:latin typeface="Quicksand"/>
              </a:rPr>
              <a:t> 4 </a:t>
            </a:r>
            <a:r>
              <a:rPr lang="en-US" sz="2200" dirty="0" err="1">
                <a:latin typeface="Quicksand"/>
              </a:rPr>
              <a:t>tingkatan</a:t>
            </a:r>
            <a:r>
              <a:rPr lang="en-US" sz="2200" dirty="0">
                <a:latin typeface="Quicksand"/>
              </a:rPr>
              <a:t> tata </a:t>
            </a:r>
            <a:r>
              <a:rPr lang="en-US" sz="2200" dirty="0" err="1">
                <a:latin typeface="Quicksand"/>
              </a:rPr>
              <a:t>bahasa</a:t>
            </a:r>
            <a:r>
              <a:rPr lang="en-US" sz="2200" dirty="0">
                <a:latin typeface="Quicksand"/>
              </a:rPr>
              <a:t> yang </a:t>
            </a:r>
            <a:r>
              <a:rPr lang="en-US" sz="2200" dirty="0" err="1">
                <a:latin typeface="Quicksand"/>
              </a:rPr>
              <a:t>terdiri</a:t>
            </a:r>
            <a:r>
              <a:rPr lang="en-US" sz="2200" dirty="0">
                <a:latin typeface="Quicksand"/>
              </a:rPr>
              <a:t> </a:t>
            </a:r>
            <a:r>
              <a:rPr lang="en-US" sz="2200" dirty="0" err="1">
                <a:latin typeface="Quicksand"/>
              </a:rPr>
              <a:t>dari</a:t>
            </a:r>
            <a:r>
              <a:rPr lang="en-US" sz="2200" dirty="0">
                <a:latin typeface="Quicksand"/>
              </a:rPr>
              <a:t>: </a:t>
            </a:r>
            <a:r>
              <a:rPr lang="nn-NO" sz="2200" dirty="0">
                <a:latin typeface="Quicksand"/>
              </a:rPr>
              <a:t>Regular Grammar</a:t>
            </a:r>
            <a:r>
              <a:rPr lang="en-US" sz="2200" dirty="0">
                <a:latin typeface="Quicksand"/>
              </a:rPr>
              <a:t>, Context-Free, Context-Sensitive, dan Recursively Enumerable.</a:t>
            </a:r>
          </a:p>
        </p:txBody>
      </p:sp>
    </p:spTree>
    <p:extLst>
      <p:ext uri="{BB962C8B-B14F-4D97-AF65-F5344CB8AC3E}">
        <p14:creationId xmlns:p14="http://schemas.microsoft.com/office/powerpoint/2010/main" val="417421629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149</TotalTime>
  <Words>370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Quicksand</vt:lpstr>
      <vt:lpstr>Arial</vt:lpstr>
      <vt:lpstr>Gill Sans MT</vt:lpstr>
      <vt:lpstr>Nunito</vt:lpstr>
      <vt:lpstr>Gallery</vt:lpstr>
      <vt:lpstr>TEORI BAHASA &amp; AUTOMATA</vt:lpstr>
      <vt:lpstr>Nama anggota kelompok:</vt:lpstr>
      <vt:lpstr>Asal muasal hirarki chomsky</vt:lpstr>
      <vt:lpstr>Apa saja level yang berbeda dalam Chomsky Hierarchy?</vt:lpstr>
      <vt:lpstr>1. Regular Grammar (Level/Tipe 3)</vt:lpstr>
      <vt:lpstr>2. Context-Free (Level/Tipe 2)</vt:lpstr>
      <vt:lpstr>3. Context-Sensitive (Level/Tipe1)</vt:lpstr>
      <vt:lpstr>4. Recursively Enumerable (Level/Tipe 0)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TEORI BAHASA &amp; AUTOMATA</dc:title>
  <dc:creator>Andri Firman Saputra</dc:creator>
  <cp:lastModifiedBy>Andri Firman Saputra</cp:lastModifiedBy>
  <cp:revision>14</cp:revision>
  <dcterms:created xsi:type="dcterms:W3CDTF">2022-09-13T08:29:03Z</dcterms:created>
  <dcterms:modified xsi:type="dcterms:W3CDTF">2022-09-16T13:25:43Z</dcterms:modified>
</cp:coreProperties>
</file>