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4" r:id="rId1"/>
  </p:sldMasterIdLst>
  <p:handoutMasterIdLst>
    <p:handoutMasterId r:id="rId15"/>
  </p:handoutMasterIdLst>
  <p:sldIdLst>
    <p:sldId id="256" r:id="rId2"/>
    <p:sldId id="257" r:id="rId3"/>
    <p:sldId id="274" r:id="rId4"/>
    <p:sldId id="258" r:id="rId5"/>
    <p:sldId id="261" r:id="rId6"/>
    <p:sldId id="273" r:id="rId7"/>
    <p:sldId id="263" r:id="rId8"/>
    <p:sldId id="268" r:id="rId9"/>
    <p:sldId id="269" r:id="rId10"/>
    <p:sldId id="266" r:id="rId11"/>
    <p:sldId id="270" r:id="rId12"/>
    <p:sldId id="271" r:id="rId13"/>
    <p:sldId id="272" r:id="rId1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6"/>
      </p:cViewPr>
      <p:guideLst/>
    </p:cSldViewPr>
  </p:slideViewPr>
  <p:notesTextViewPr>
    <p:cViewPr>
      <p:scale>
        <a:sx n="1" d="1"/>
        <a:sy n="1" d="1"/>
      </p:scale>
      <p:origin x="0" y="0"/>
    </p:cViewPr>
  </p:notesTextViewPr>
  <p:notesViewPr>
    <p:cSldViewPr snapToGrid="0">
      <p:cViewPr varScale="1">
        <p:scale>
          <a:sx n="57" d="100"/>
          <a:sy n="57" d="100"/>
        </p:scale>
        <p:origin x="2808" y="4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d-ID"/>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D697C-7C78-4EB5-B08C-CB3E6E6C3656}" type="datetimeFigureOut">
              <a:rPr lang="id-ID" smtClean="0"/>
              <a:t>28/06/2021</a:t>
            </a:fld>
            <a:endParaRPr lang="id-ID"/>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d-ID"/>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D591740-6028-4673-8BD5-DD456D465311}" type="slidenum">
              <a:rPr lang="id-ID" smtClean="0"/>
              <a:t>‹#›</a:t>
            </a:fld>
            <a:endParaRPr lang="id-ID"/>
          </a:p>
        </p:txBody>
      </p:sp>
    </p:spTree>
    <p:extLst>
      <p:ext uri="{BB962C8B-B14F-4D97-AF65-F5344CB8AC3E}">
        <p14:creationId xmlns:p14="http://schemas.microsoft.com/office/powerpoint/2010/main" val="181794357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a:xfrm>
            <a:off x="2692397" y="5037663"/>
            <a:ext cx="5214635" cy="279400"/>
          </a:xfrm>
        </p:spPr>
        <p:txBody>
          <a:bodyPr/>
          <a:lstStyle/>
          <a:p>
            <a:endParaRPr lang="id-ID"/>
          </a:p>
        </p:txBody>
      </p:sp>
      <p:sp>
        <p:nvSpPr>
          <p:cNvPr id="6" name="Slide Number Placeholder 5"/>
          <p:cNvSpPr>
            <a:spLocks noGrp="1"/>
          </p:cNvSpPr>
          <p:nvPr>
            <p:ph type="sldNum" sz="quarter" idx="12"/>
          </p:nvPr>
        </p:nvSpPr>
        <p:spPr>
          <a:xfrm>
            <a:off x="8956900" y="5037663"/>
            <a:ext cx="551167" cy="279400"/>
          </a:xfrm>
        </p:spPr>
        <p:txBody>
          <a:bodyPr/>
          <a:lstStyle/>
          <a:p>
            <a:fld id="{3584503E-D668-4569-9317-6722B4A55E9A}" type="slidenum">
              <a:rPr lang="id-ID" smtClean="0"/>
              <a:t>‹#›</a:t>
            </a:fld>
            <a:endParaRPr lang="id-ID"/>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4449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3F5859-DF69-45DC-A7A7-5C7CD1B9B611}" type="datetimeFigureOut">
              <a:rPr lang="id-ID" smtClean="0"/>
              <a:t>28/06/2021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584503E-D668-4569-9317-6722B4A55E9A}" type="slidenum">
              <a:rPr lang="id-ID" smtClean="0"/>
              <a:t>‹#›</a:t>
            </a:fld>
            <a:endParaRPr lang="id-ID"/>
          </a:p>
        </p:txBody>
      </p:sp>
    </p:spTree>
    <p:extLst>
      <p:ext uri="{BB962C8B-B14F-4D97-AF65-F5344CB8AC3E}">
        <p14:creationId xmlns:p14="http://schemas.microsoft.com/office/powerpoint/2010/main" val="321440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584503E-D668-4569-9317-6722B4A55E9A}" type="slidenum">
              <a:rPr lang="id-ID" smtClean="0"/>
              <a:t>‹#›</a:t>
            </a:fld>
            <a:endParaRPr lang="id-ID"/>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03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584503E-D668-4569-9317-6722B4A55E9A}" type="slidenum">
              <a:rPr lang="id-ID" smtClean="0"/>
              <a:t>‹#›</a:t>
            </a:fld>
            <a:endParaRPr lang="id-ID"/>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5419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584503E-D668-4569-9317-6722B4A55E9A}" type="slidenum">
              <a:rPr lang="id-ID" smtClean="0"/>
              <a:t>‹#›</a:t>
            </a:fld>
            <a:endParaRPr lang="id-ID"/>
          </a:p>
        </p:txBody>
      </p:sp>
    </p:spTree>
    <p:extLst>
      <p:ext uri="{BB962C8B-B14F-4D97-AF65-F5344CB8AC3E}">
        <p14:creationId xmlns:p14="http://schemas.microsoft.com/office/powerpoint/2010/main" val="2618339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584503E-D668-4569-9317-6722B4A55E9A}" type="slidenum">
              <a:rPr lang="id-ID" smtClean="0"/>
              <a:t>‹#›</a:t>
            </a:fld>
            <a:endParaRPr lang="id-ID"/>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62955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584503E-D668-4569-9317-6722B4A55E9A}" type="slidenum">
              <a:rPr lang="id-ID" smtClean="0"/>
              <a:t>‹#›</a:t>
            </a:fld>
            <a:endParaRPr lang="id-ID"/>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0707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584503E-D668-4569-9317-6722B4A55E9A}"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07349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584503E-D668-4569-9317-6722B4A55E9A}" type="slidenum">
              <a:rPr lang="id-ID" smtClean="0"/>
              <a:t>‹#›</a:t>
            </a:fld>
            <a:endParaRPr lang="id-ID"/>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32601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584503E-D668-4569-9317-6722B4A55E9A}" type="slidenum">
              <a:rPr lang="id-ID" smtClean="0"/>
              <a:t>‹#›</a:t>
            </a:fld>
            <a:endParaRPr lang="id-ID"/>
          </a:p>
        </p:txBody>
      </p:sp>
    </p:spTree>
    <p:extLst>
      <p:ext uri="{BB962C8B-B14F-4D97-AF65-F5344CB8AC3E}">
        <p14:creationId xmlns:p14="http://schemas.microsoft.com/office/powerpoint/2010/main" val="3047444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C3F5859-DF69-45DC-A7A7-5C7CD1B9B611}" type="datetimeFigureOut">
              <a:rPr lang="id-ID" smtClean="0"/>
              <a:t>28/06/2021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3584503E-D668-4569-9317-6722B4A55E9A}" type="slidenum">
              <a:rPr lang="id-ID" smtClean="0"/>
              <a:t>‹#›</a:t>
            </a:fld>
            <a:endParaRPr lang="id-ID"/>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7710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C3F5859-DF69-45DC-A7A7-5C7CD1B9B611}" type="datetimeFigureOut">
              <a:rPr lang="id-ID" smtClean="0"/>
              <a:t>28/06/2021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584503E-D668-4569-9317-6722B4A55E9A}" type="slidenum">
              <a:rPr lang="id-ID" smtClean="0"/>
              <a:t>‹#›</a:t>
            </a:fld>
            <a:endParaRPr lang="id-ID"/>
          </a:p>
        </p:txBody>
      </p:sp>
    </p:spTree>
    <p:extLst>
      <p:ext uri="{BB962C8B-B14F-4D97-AF65-F5344CB8AC3E}">
        <p14:creationId xmlns:p14="http://schemas.microsoft.com/office/powerpoint/2010/main" val="3840483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3F5859-DF69-45DC-A7A7-5C7CD1B9B611}" type="datetimeFigureOut">
              <a:rPr lang="id-ID" smtClean="0"/>
              <a:t>28/06/2021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3584503E-D668-4569-9317-6722B4A55E9A}" type="slidenum">
              <a:rPr lang="id-ID" smtClean="0"/>
              <a:t>‹#›</a:t>
            </a:fld>
            <a:endParaRPr lang="id-ID"/>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03883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C3F5859-DF69-45DC-A7A7-5C7CD1B9B611}" type="datetimeFigureOut">
              <a:rPr lang="id-ID" smtClean="0"/>
              <a:t>28/06/2021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3584503E-D668-4569-9317-6722B4A55E9A}" type="slidenum">
              <a:rPr lang="id-ID" smtClean="0"/>
              <a:t>‹#›</a:t>
            </a:fld>
            <a:endParaRPr lang="id-ID"/>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37443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F5859-DF69-45DC-A7A7-5C7CD1B9B611}" type="datetimeFigureOut">
              <a:rPr lang="id-ID" smtClean="0"/>
              <a:t>28/06/2021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3584503E-D668-4569-9317-6722B4A55E9A}" type="slidenum">
              <a:rPr lang="id-ID" smtClean="0"/>
              <a:t>‹#›</a:t>
            </a:fld>
            <a:endParaRPr lang="id-ID"/>
          </a:p>
        </p:txBody>
      </p:sp>
    </p:spTree>
    <p:extLst>
      <p:ext uri="{BB962C8B-B14F-4D97-AF65-F5344CB8AC3E}">
        <p14:creationId xmlns:p14="http://schemas.microsoft.com/office/powerpoint/2010/main" val="326855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3F5859-DF69-45DC-A7A7-5C7CD1B9B611}" type="datetimeFigureOut">
              <a:rPr lang="id-ID" smtClean="0"/>
              <a:t>28/06/2021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584503E-D668-4569-9317-6722B4A55E9A}" type="slidenum">
              <a:rPr lang="id-ID" smtClean="0"/>
              <a:t>‹#›</a:t>
            </a:fld>
            <a:endParaRPr lang="id-ID"/>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79253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C3F5859-DF69-45DC-A7A7-5C7CD1B9B611}" type="datetimeFigureOut">
              <a:rPr lang="id-ID" smtClean="0"/>
              <a:t>28/06/2021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3584503E-D668-4569-9317-6722B4A55E9A}" type="slidenum">
              <a:rPr lang="id-ID" smtClean="0"/>
              <a:t>‹#›</a:t>
            </a:fld>
            <a:endParaRPr lang="id-ID"/>
          </a:p>
        </p:txBody>
      </p:sp>
    </p:spTree>
    <p:extLst>
      <p:ext uri="{BB962C8B-B14F-4D97-AF65-F5344CB8AC3E}">
        <p14:creationId xmlns:p14="http://schemas.microsoft.com/office/powerpoint/2010/main" val="3920965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C3F5859-DF69-45DC-A7A7-5C7CD1B9B611}" type="datetimeFigureOut">
              <a:rPr lang="id-ID" smtClean="0"/>
              <a:t>28/06/2021</a:t>
            </a:fld>
            <a:endParaRPr lang="id-ID"/>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id-ID"/>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84503E-D668-4569-9317-6722B4A55E9A}" type="slidenum">
              <a:rPr lang="id-ID" smtClean="0"/>
              <a:t>‹#›</a:t>
            </a:fld>
            <a:endParaRPr lang="id-ID"/>
          </a:p>
        </p:txBody>
      </p:sp>
    </p:spTree>
    <p:extLst>
      <p:ext uri="{BB962C8B-B14F-4D97-AF65-F5344CB8AC3E}">
        <p14:creationId xmlns:p14="http://schemas.microsoft.com/office/powerpoint/2010/main" val="354714317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 id="2147483786" r:id="rId12"/>
    <p:sldLayoutId id="2147483787" r:id="rId13"/>
    <p:sldLayoutId id="2147483788" r:id="rId14"/>
    <p:sldLayoutId id="2147483789" r:id="rId15"/>
    <p:sldLayoutId id="2147483790" r:id="rId16"/>
    <p:sldLayoutId id="2147483791"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id-ID" dirty="0"/>
              <a:t>Makalah Algoritma dan Pemprograman II</a:t>
            </a:r>
          </a:p>
        </p:txBody>
      </p:sp>
      <p:sp>
        <p:nvSpPr>
          <p:cNvPr id="3" name="Subtitle 2"/>
          <p:cNvSpPr>
            <a:spLocks noGrp="1"/>
          </p:cNvSpPr>
          <p:nvPr>
            <p:ph type="subTitle" idx="1"/>
          </p:nvPr>
        </p:nvSpPr>
        <p:spPr/>
        <p:txBody>
          <a:bodyPr/>
          <a:lstStyle/>
          <a:p>
            <a:r>
              <a:rPr lang="id-ID" dirty="0"/>
              <a:t>KELOMPOK 3</a:t>
            </a:r>
          </a:p>
          <a:p>
            <a:r>
              <a:rPr lang="id-ID" dirty="0"/>
              <a:t>PROGRAM PENJUALAN AYAM</a:t>
            </a:r>
          </a:p>
        </p:txBody>
      </p:sp>
    </p:spTree>
    <p:extLst>
      <p:ext uri="{BB962C8B-B14F-4D97-AF65-F5344CB8AC3E}">
        <p14:creationId xmlns:p14="http://schemas.microsoft.com/office/powerpoint/2010/main" val="2510668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664334" y="802007"/>
            <a:ext cx="6241816" cy="704821"/>
          </a:xfrm>
        </p:spPr>
        <p:txBody>
          <a:bodyPr anchor="t">
            <a:noAutofit/>
          </a:bodyPr>
          <a:lstStyle/>
          <a:p>
            <a:pPr algn="l"/>
            <a:r>
              <a:rPr lang="id-ID" sz="3200" b="1" u="sng" dirty="0">
                <a:solidFill>
                  <a:schemeClr val="accent4">
                    <a:lumMod val="75000"/>
                  </a:schemeClr>
                </a:solidFill>
              </a:rPr>
              <a:t>TAMPILAN PROGRAM</a:t>
            </a:r>
            <a:br>
              <a:rPr lang="id-ID" sz="3200" dirty="0"/>
            </a:br>
            <a:endParaRPr lang="id-ID" sz="3200" dirty="0"/>
          </a:p>
        </p:txBody>
      </p:sp>
      <p:sp>
        <p:nvSpPr>
          <p:cNvPr id="9" name="Text Placeholder 8"/>
          <p:cNvSpPr>
            <a:spLocks noGrp="1"/>
          </p:cNvSpPr>
          <p:nvPr>
            <p:ph type="body" sz="half" idx="2"/>
          </p:nvPr>
        </p:nvSpPr>
        <p:spPr>
          <a:xfrm>
            <a:off x="1308277" y="1856897"/>
            <a:ext cx="4139486" cy="978796"/>
          </a:xfrm>
        </p:spPr>
        <p:txBody>
          <a:bodyPr>
            <a:noAutofit/>
          </a:bodyPr>
          <a:lstStyle/>
          <a:p>
            <a:pPr algn="l"/>
            <a:r>
              <a:rPr lang="id-ID" sz="2400" b="1" dirty="0">
                <a:solidFill>
                  <a:schemeClr val="accent4">
                    <a:lumMod val="75000"/>
                  </a:schemeClr>
                </a:solidFill>
              </a:rPr>
              <a:t>TAMPILAN AWAL PROGRAM </a:t>
            </a:r>
          </a:p>
        </p:txBody>
      </p:sp>
      <p:pic>
        <p:nvPicPr>
          <p:cNvPr id="12" name="Picture 11"/>
          <p:cNvPicPr>
            <a:picLocks noChangeAspect="1"/>
          </p:cNvPicPr>
          <p:nvPr/>
        </p:nvPicPr>
        <p:blipFill>
          <a:blip r:embed="rId2"/>
          <a:stretch>
            <a:fillRect/>
          </a:stretch>
        </p:blipFill>
        <p:spPr>
          <a:xfrm>
            <a:off x="5447763" y="1506828"/>
            <a:ext cx="5325183" cy="4668149"/>
          </a:xfrm>
          <a:prstGeom prst="rect">
            <a:avLst/>
          </a:prstGeom>
        </p:spPr>
      </p:pic>
      <p:sp>
        <p:nvSpPr>
          <p:cNvPr id="13" name="Right Arrow 12"/>
          <p:cNvSpPr/>
          <p:nvPr/>
        </p:nvSpPr>
        <p:spPr>
          <a:xfrm>
            <a:off x="4237149" y="1895534"/>
            <a:ext cx="953037" cy="37114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30375487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2240" y="789130"/>
            <a:ext cx="8788690" cy="1068946"/>
          </a:xfrm>
        </p:spPr>
        <p:txBody>
          <a:bodyPr anchor="ctr">
            <a:normAutofit/>
          </a:bodyPr>
          <a:lstStyle/>
          <a:p>
            <a:r>
              <a:rPr lang="id-ID" b="1" dirty="0">
                <a:solidFill>
                  <a:schemeClr val="accent4">
                    <a:lumMod val="75000"/>
                  </a:schemeClr>
                </a:solidFill>
              </a:rPr>
              <a:t>TAMPILAN DALAM PENGINPUTAN PROGRAM </a:t>
            </a:r>
          </a:p>
        </p:txBody>
      </p:sp>
      <p:pic>
        <p:nvPicPr>
          <p:cNvPr id="5" name="Picture 4"/>
          <p:cNvPicPr>
            <a:picLocks noChangeAspect="1"/>
          </p:cNvPicPr>
          <p:nvPr/>
        </p:nvPicPr>
        <p:blipFill>
          <a:blip r:embed="rId2"/>
          <a:stretch>
            <a:fillRect/>
          </a:stretch>
        </p:blipFill>
        <p:spPr>
          <a:xfrm>
            <a:off x="3309295" y="1690650"/>
            <a:ext cx="5254580" cy="4327067"/>
          </a:xfrm>
          <a:prstGeom prst="rect">
            <a:avLst/>
          </a:prstGeom>
        </p:spPr>
      </p:pic>
    </p:spTree>
    <p:extLst>
      <p:ext uri="{BB962C8B-B14F-4D97-AF65-F5344CB8AC3E}">
        <p14:creationId xmlns:p14="http://schemas.microsoft.com/office/powerpoint/2010/main" val="42202732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89378" y="912856"/>
            <a:ext cx="11024316" cy="783163"/>
          </a:xfrm>
        </p:spPr>
        <p:txBody>
          <a:bodyPr anchor="t">
            <a:normAutofit/>
          </a:bodyPr>
          <a:lstStyle/>
          <a:p>
            <a:r>
              <a:rPr lang="id-ID" b="1" dirty="0">
                <a:solidFill>
                  <a:schemeClr val="accent4">
                    <a:lumMod val="75000"/>
                  </a:schemeClr>
                </a:solidFill>
              </a:rPr>
              <a:t>TAMPILAN AKHIR PROGRAM PENJUALAN AYAM</a:t>
            </a:r>
          </a:p>
        </p:txBody>
      </p:sp>
      <p:pic>
        <p:nvPicPr>
          <p:cNvPr id="8" name="Picture 7"/>
          <p:cNvPicPr>
            <a:picLocks noChangeAspect="1"/>
          </p:cNvPicPr>
          <p:nvPr/>
        </p:nvPicPr>
        <p:blipFill>
          <a:blip r:embed="rId2"/>
          <a:stretch>
            <a:fillRect/>
          </a:stretch>
        </p:blipFill>
        <p:spPr>
          <a:xfrm>
            <a:off x="2671951" y="1696019"/>
            <a:ext cx="6459170" cy="4152465"/>
          </a:xfrm>
          <a:prstGeom prst="rect">
            <a:avLst/>
          </a:prstGeom>
        </p:spPr>
      </p:pic>
    </p:spTree>
    <p:extLst>
      <p:ext uri="{BB962C8B-B14F-4D97-AF65-F5344CB8AC3E}">
        <p14:creationId xmlns:p14="http://schemas.microsoft.com/office/powerpoint/2010/main" val="11832392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id-ID" dirty="0"/>
              <a:t>TERIMA KASIH </a:t>
            </a:r>
          </a:p>
        </p:txBody>
      </p:sp>
    </p:spTree>
    <p:extLst>
      <p:ext uri="{BB962C8B-B14F-4D97-AF65-F5344CB8AC3E}">
        <p14:creationId xmlns:p14="http://schemas.microsoft.com/office/powerpoint/2010/main" val="2758813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dirty="0"/>
              <a:t>Nama Kelompok 3</a:t>
            </a:r>
          </a:p>
        </p:txBody>
      </p:sp>
      <p:sp>
        <p:nvSpPr>
          <p:cNvPr id="3" name="Content Placeholder 2"/>
          <p:cNvSpPr>
            <a:spLocks noGrp="1"/>
          </p:cNvSpPr>
          <p:nvPr>
            <p:ph idx="1"/>
          </p:nvPr>
        </p:nvSpPr>
        <p:spPr/>
        <p:txBody>
          <a:bodyPr>
            <a:normAutofit/>
          </a:bodyPr>
          <a:lstStyle/>
          <a:p>
            <a:pPr lvl="0" algn="ctr">
              <a:buFont typeface="Wingdings" panose="05000000000000000000" pitchFamily="2" charset="2"/>
              <a:buChar char="Ü"/>
            </a:pPr>
            <a:r>
              <a:rPr lang="id-ID" dirty="0"/>
              <a:t>Andri Firman Saputra  - </a:t>
            </a:r>
            <a:r>
              <a:rPr lang="en-ID" dirty="0"/>
              <a:t>201011402125</a:t>
            </a:r>
            <a:endParaRPr lang="id-ID" dirty="0"/>
          </a:p>
          <a:p>
            <a:pPr algn="ctr">
              <a:buFont typeface="Wingdings" panose="05000000000000000000" pitchFamily="2" charset="2"/>
              <a:buChar char=""/>
            </a:pPr>
            <a:r>
              <a:rPr lang="id-ID" dirty="0"/>
              <a:t>Haliza Musdalifa  -  201011400891</a:t>
            </a:r>
          </a:p>
          <a:p>
            <a:pPr algn="ctr">
              <a:buFont typeface="Wingdings" panose="05000000000000000000" pitchFamily="2" charset="2"/>
              <a:buChar char=""/>
            </a:pPr>
            <a:r>
              <a:rPr lang="id-ID" dirty="0"/>
              <a:t>Obi Agustian  -  </a:t>
            </a:r>
            <a:r>
              <a:rPr lang="en-ID" dirty="0"/>
              <a:t>201011400884</a:t>
            </a:r>
            <a:endParaRPr lang="id-ID" dirty="0"/>
          </a:p>
          <a:p>
            <a:pPr algn="ctr">
              <a:buFont typeface="Wingdings" panose="05000000000000000000" pitchFamily="2" charset="2"/>
              <a:buChar char=""/>
            </a:pPr>
            <a:r>
              <a:rPr lang="id-ID" dirty="0"/>
              <a:t>Salhan Taris Agusti - </a:t>
            </a:r>
            <a:r>
              <a:rPr lang="en-ID" dirty="0"/>
              <a:t>201011400906</a:t>
            </a:r>
            <a:endParaRPr lang="id-ID" dirty="0"/>
          </a:p>
          <a:p>
            <a:pPr algn="ctr">
              <a:buFont typeface="Wingdings" panose="05000000000000000000" pitchFamily="2" charset="2"/>
              <a:buChar char=""/>
            </a:pPr>
            <a:r>
              <a:rPr lang="id-ID" dirty="0"/>
              <a:t>Salsa Juliani Nuryadin  -  </a:t>
            </a:r>
            <a:r>
              <a:rPr lang="en-ID" dirty="0"/>
              <a:t>201011400895</a:t>
            </a:r>
            <a:endParaRPr lang="id-ID" dirty="0"/>
          </a:p>
          <a:p>
            <a:pPr marL="0" indent="0" algn="ctr">
              <a:buNone/>
            </a:pPr>
            <a:r>
              <a:rPr lang="en-ID" dirty="0" err="1"/>
              <a:t>Kelas</a:t>
            </a:r>
            <a:r>
              <a:rPr lang="en-ID" dirty="0"/>
              <a:t>  : 02 TPLP023</a:t>
            </a:r>
            <a:endParaRPr lang="id-ID" dirty="0"/>
          </a:p>
          <a:p>
            <a:endParaRPr lang="id-ID" dirty="0"/>
          </a:p>
        </p:txBody>
      </p:sp>
    </p:spTree>
    <p:extLst>
      <p:ext uri="{BB962C8B-B14F-4D97-AF65-F5344CB8AC3E}">
        <p14:creationId xmlns:p14="http://schemas.microsoft.com/office/powerpoint/2010/main" val="350732880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6D0-55B0-42DC-BB3F-11AEA3D0A38F}"/>
              </a:ext>
            </a:extLst>
          </p:cNvPr>
          <p:cNvSpPr>
            <a:spLocks noGrp="1"/>
          </p:cNvSpPr>
          <p:nvPr>
            <p:ph type="title"/>
          </p:nvPr>
        </p:nvSpPr>
        <p:spPr/>
        <p:txBody>
          <a:bodyPr/>
          <a:lstStyle/>
          <a:p>
            <a:r>
              <a:rPr lang="en-ID" b="1" dirty="0"/>
              <a:t>LANGKAH PERSIAPAN</a:t>
            </a:r>
          </a:p>
        </p:txBody>
      </p:sp>
      <p:sp>
        <p:nvSpPr>
          <p:cNvPr id="3" name="Content Placeholder 2">
            <a:extLst>
              <a:ext uri="{FF2B5EF4-FFF2-40B4-BE49-F238E27FC236}">
                <a16:creationId xmlns:a16="http://schemas.microsoft.com/office/drawing/2014/main" id="{E9AA7D39-77DF-4930-BB8F-4D142C91A3D7}"/>
              </a:ext>
            </a:extLst>
          </p:cNvPr>
          <p:cNvSpPr>
            <a:spLocks noGrp="1"/>
          </p:cNvSpPr>
          <p:nvPr>
            <p:ph idx="1"/>
          </p:nvPr>
        </p:nvSpPr>
        <p:spPr/>
        <p:txBody>
          <a:bodyPr/>
          <a:lstStyle/>
          <a:p>
            <a:pPr marL="0" indent="0">
              <a:buNone/>
            </a:pPr>
            <a:r>
              <a:rPr lang="en-ID" dirty="0"/>
              <a:t>	</a:t>
            </a:r>
            <a:r>
              <a:rPr lang="en-ID" dirty="0" err="1"/>
              <a:t>Sebelum</a:t>
            </a:r>
            <a:r>
              <a:rPr lang="en-ID" dirty="0"/>
              <a:t> </a:t>
            </a:r>
            <a:r>
              <a:rPr lang="en-ID" dirty="0" err="1"/>
              <a:t>melakukan</a:t>
            </a:r>
            <a:r>
              <a:rPr lang="en-ID" dirty="0"/>
              <a:t> </a:t>
            </a:r>
            <a:r>
              <a:rPr lang="en-ID" dirty="0" err="1"/>
              <a:t>pembuatan</a:t>
            </a:r>
            <a:r>
              <a:rPr lang="en-ID" dirty="0"/>
              <a:t> program </a:t>
            </a:r>
            <a:r>
              <a:rPr lang="en-ID" dirty="0" err="1"/>
              <a:t>Penjualan</a:t>
            </a:r>
            <a:r>
              <a:rPr lang="en-ID" dirty="0"/>
              <a:t> </a:t>
            </a:r>
            <a:r>
              <a:rPr lang="en-ID" dirty="0" err="1"/>
              <a:t>Ayam</a:t>
            </a:r>
            <a:r>
              <a:rPr lang="en-ID" dirty="0"/>
              <a:t> yang </a:t>
            </a:r>
            <a:r>
              <a:rPr lang="en-ID" dirty="0" err="1"/>
              <a:t>menggunakan</a:t>
            </a:r>
            <a:r>
              <a:rPr lang="en-ID" dirty="0"/>
              <a:t> Dev </a:t>
            </a:r>
            <a:r>
              <a:rPr lang="en-ID" dirty="0" err="1"/>
              <a:t>c++</a:t>
            </a:r>
            <a:r>
              <a:rPr lang="en-ID" dirty="0"/>
              <a:t> </a:t>
            </a:r>
            <a:r>
              <a:rPr lang="en-ID" dirty="0" err="1"/>
              <a:t>untuk</a:t>
            </a:r>
            <a:r>
              <a:rPr lang="en-ID" dirty="0"/>
              <a:t> me-</a:t>
            </a:r>
            <a:r>
              <a:rPr lang="en-ID" dirty="0" err="1"/>
              <a:t>runing</a:t>
            </a:r>
            <a:r>
              <a:rPr lang="en-ID" dirty="0"/>
              <a:t> program </a:t>
            </a:r>
            <a:r>
              <a:rPr lang="en-ID" dirty="0" err="1"/>
              <a:t>tersebut</a:t>
            </a:r>
            <a:r>
              <a:rPr lang="en-ID" dirty="0"/>
              <a:t>, </a:t>
            </a:r>
            <a:r>
              <a:rPr lang="en-ID" dirty="0" err="1"/>
              <a:t>buatlah</a:t>
            </a:r>
            <a:r>
              <a:rPr lang="en-ID" dirty="0"/>
              <a:t> </a:t>
            </a:r>
            <a:r>
              <a:rPr lang="en-ID" dirty="0" err="1"/>
              <a:t>terlebih</a:t>
            </a:r>
            <a:r>
              <a:rPr lang="en-ID" dirty="0"/>
              <a:t> </a:t>
            </a:r>
            <a:r>
              <a:rPr lang="en-ID" dirty="0" err="1"/>
              <a:t>dahulu</a:t>
            </a:r>
            <a:r>
              <a:rPr lang="en-ID" dirty="0"/>
              <a:t> </a:t>
            </a:r>
            <a:r>
              <a:rPr lang="en-ID" dirty="0" err="1"/>
              <a:t>algoritma</a:t>
            </a:r>
            <a:r>
              <a:rPr lang="en-ID" dirty="0"/>
              <a:t> dan flowchart </a:t>
            </a:r>
            <a:r>
              <a:rPr lang="en-ID" dirty="0" err="1"/>
              <a:t>untuk</a:t>
            </a:r>
            <a:r>
              <a:rPr lang="en-ID" dirty="0"/>
              <a:t> program </a:t>
            </a:r>
            <a:r>
              <a:rPr lang="en-ID" dirty="0" err="1"/>
              <a:t>penjualan</a:t>
            </a:r>
            <a:r>
              <a:rPr lang="en-ID" dirty="0"/>
              <a:t> </a:t>
            </a:r>
            <a:r>
              <a:rPr lang="en-ID" dirty="0" err="1"/>
              <a:t>tersebut</a:t>
            </a:r>
            <a:r>
              <a:rPr lang="en-ID" dirty="0"/>
              <a:t> .</a:t>
            </a:r>
          </a:p>
        </p:txBody>
      </p:sp>
    </p:spTree>
    <p:extLst>
      <p:ext uri="{BB962C8B-B14F-4D97-AF65-F5344CB8AC3E}">
        <p14:creationId xmlns:p14="http://schemas.microsoft.com/office/powerpoint/2010/main" val="3800672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d-ID" b="1" dirty="0"/>
              <a:t>ALGORITMA PENJUALAN AYAM </a:t>
            </a:r>
            <a:endParaRPr lang="id-ID" dirty="0"/>
          </a:p>
        </p:txBody>
      </p:sp>
      <p:sp>
        <p:nvSpPr>
          <p:cNvPr id="3" name="Content Placeholder 2"/>
          <p:cNvSpPr>
            <a:spLocks noGrp="1"/>
          </p:cNvSpPr>
          <p:nvPr>
            <p:ph sz="half" idx="1"/>
          </p:nvPr>
        </p:nvSpPr>
        <p:spPr>
          <a:xfrm>
            <a:off x="1298448" y="2560320"/>
            <a:ext cx="4718304" cy="3553096"/>
          </a:xfrm>
        </p:spPr>
        <p:txBody>
          <a:bodyPr>
            <a:noAutofit/>
          </a:bodyPr>
          <a:lstStyle/>
          <a:p>
            <a:pPr marL="0" indent="0" algn="just">
              <a:buNone/>
            </a:pPr>
            <a:r>
              <a:rPr lang="id-ID" sz="1800" dirty="0">
                <a:latin typeface="Adobe Garamond Pro" panose="02020502060506020403" pitchFamily="18" charset="0"/>
              </a:rPr>
              <a:t>1. Mulai </a:t>
            </a:r>
          </a:p>
          <a:p>
            <a:pPr marL="0" indent="0" algn="just">
              <a:buNone/>
            </a:pPr>
            <a:r>
              <a:rPr lang="id-ID" sz="1800" dirty="0">
                <a:latin typeface="Adobe Garamond Pro" panose="02020502060506020403" pitchFamily="18" charset="0"/>
              </a:rPr>
              <a:t>2. Tampilkan </a:t>
            </a:r>
            <a:r>
              <a:rPr lang="id-ID" sz="1800" i="1" dirty="0">
                <a:latin typeface="Adobe Garamond Pro" panose="02020502060506020403" pitchFamily="18" charset="0"/>
              </a:rPr>
              <a:t>Daftar Harga Ayam </a:t>
            </a:r>
            <a:r>
              <a:rPr lang="id-ID" sz="1800" dirty="0">
                <a:latin typeface="Adobe Garamond Pro" panose="02020502060506020403" pitchFamily="18" charset="0"/>
              </a:rPr>
              <a:t>dan </a:t>
            </a:r>
            <a:r>
              <a:rPr lang="id-ID" sz="1800" i="1" dirty="0">
                <a:latin typeface="Adobe Garamond Pro" panose="02020502060506020403" pitchFamily="18" charset="0"/>
              </a:rPr>
              <a:t>Jenis Ayam </a:t>
            </a:r>
            <a:endParaRPr lang="id-ID" sz="1800" dirty="0">
              <a:latin typeface="Adobe Garamond Pro" panose="02020502060506020403" pitchFamily="18" charset="0"/>
            </a:endParaRPr>
          </a:p>
          <a:p>
            <a:pPr marL="0" indent="0" algn="just">
              <a:buNone/>
            </a:pPr>
            <a:r>
              <a:rPr lang="fi-FI" sz="1800" dirty="0">
                <a:latin typeface="Adobe Garamond Pro" panose="02020502060506020403" pitchFamily="18" charset="0"/>
              </a:rPr>
              <a:t>3. Minta user memilih </a:t>
            </a:r>
            <a:r>
              <a:rPr lang="fi-FI" sz="1800" i="1" dirty="0">
                <a:latin typeface="Adobe Garamond Pro" panose="02020502060506020403" pitchFamily="18" charset="0"/>
              </a:rPr>
              <a:t>Jenis Ayam </a:t>
            </a:r>
            <a:endParaRPr lang="fi-FI" sz="1800" dirty="0">
              <a:latin typeface="Adobe Garamond Pro" panose="02020502060506020403" pitchFamily="18" charset="0"/>
            </a:endParaRPr>
          </a:p>
          <a:p>
            <a:pPr marL="0" indent="0" algn="just">
              <a:buNone/>
            </a:pPr>
            <a:r>
              <a:rPr lang="fi-FI" sz="1800" dirty="0">
                <a:latin typeface="Adobe Garamond Pro" panose="02020502060506020403" pitchFamily="18" charset="0"/>
              </a:rPr>
              <a:t>4. Minta user memilih </a:t>
            </a:r>
            <a:r>
              <a:rPr lang="fi-FI" sz="1800" i="1" dirty="0">
                <a:latin typeface="Adobe Garamond Pro" panose="02020502060506020403" pitchFamily="18" charset="0"/>
              </a:rPr>
              <a:t>Satuan Beli </a:t>
            </a:r>
            <a:endParaRPr lang="fi-FI" sz="1800" dirty="0">
              <a:latin typeface="Adobe Garamond Pro" panose="02020502060506020403" pitchFamily="18" charset="0"/>
            </a:endParaRPr>
          </a:p>
          <a:p>
            <a:pPr marL="0" indent="0" algn="just">
              <a:buNone/>
            </a:pPr>
            <a:r>
              <a:rPr lang="fi-FI" sz="1800" dirty="0">
                <a:latin typeface="Adobe Garamond Pro" panose="02020502060506020403" pitchFamily="18" charset="0"/>
              </a:rPr>
              <a:t>5. Minta user masukan </a:t>
            </a:r>
            <a:r>
              <a:rPr lang="fi-FI" sz="1800" i="1" dirty="0">
                <a:latin typeface="Adobe Garamond Pro" panose="02020502060506020403" pitchFamily="18" charset="0"/>
              </a:rPr>
              <a:t>Jumlah Pembelian </a:t>
            </a:r>
            <a:endParaRPr lang="fi-FI" sz="1800" dirty="0">
              <a:latin typeface="Adobe Garamond Pro" panose="02020502060506020403" pitchFamily="18" charset="0"/>
            </a:endParaRPr>
          </a:p>
          <a:p>
            <a:pPr marL="0" indent="0" algn="just">
              <a:buNone/>
            </a:pPr>
            <a:r>
              <a:rPr lang="fi-FI" sz="1800" dirty="0">
                <a:latin typeface="Adobe Garamond Pro" panose="02020502060506020403" pitchFamily="18" charset="0"/>
              </a:rPr>
              <a:t>6. Tanya user, apakah ingin melakukan transaksi lagi </a:t>
            </a:r>
          </a:p>
          <a:p>
            <a:pPr marL="0" indent="0" algn="just">
              <a:buNone/>
            </a:pPr>
            <a:r>
              <a:rPr lang="id-ID" sz="1800" dirty="0">
                <a:latin typeface="Adobe Garamond Pro" panose="02020502060506020403" pitchFamily="18" charset="0"/>
              </a:rPr>
              <a:t>	</a:t>
            </a:r>
            <a:r>
              <a:rPr lang="fi-FI" sz="1800" dirty="0">
                <a:latin typeface="Adobe Garamond Pro" panose="02020502060506020403" pitchFamily="18" charset="0"/>
              </a:rPr>
              <a:t>a. Jika Ya, maka kembali ke step 2 </a:t>
            </a:r>
          </a:p>
          <a:p>
            <a:pPr marL="0" indent="0" algn="just">
              <a:buNone/>
            </a:pPr>
            <a:r>
              <a:rPr lang="id-ID" sz="1800" dirty="0">
                <a:latin typeface="Adobe Garamond Pro" panose="02020502060506020403" pitchFamily="18" charset="0"/>
              </a:rPr>
              <a:t>	b. Jika Tidak, maka lanjut ke step selanjutnya </a:t>
            </a:r>
          </a:p>
        </p:txBody>
      </p:sp>
      <p:sp>
        <p:nvSpPr>
          <p:cNvPr id="4" name="Content Placeholder 3"/>
          <p:cNvSpPr>
            <a:spLocks noGrp="1"/>
          </p:cNvSpPr>
          <p:nvPr>
            <p:ph sz="half" idx="2"/>
          </p:nvPr>
        </p:nvSpPr>
        <p:spPr>
          <a:xfrm>
            <a:off x="6181344" y="2560319"/>
            <a:ext cx="4718304" cy="3553097"/>
          </a:xfrm>
        </p:spPr>
        <p:txBody>
          <a:bodyPr>
            <a:normAutofit fontScale="77500" lnSpcReduction="20000"/>
          </a:bodyPr>
          <a:lstStyle/>
          <a:p>
            <a:pPr marL="0" indent="0" algn="just">
              <a:buNone/>
            </a:pPr>
            <a:r>
              <a:rPr lang="id-ID" dirty="0">
                <a:latin typeface="Adobe Garamond Pro" panose="02020502060506020403" pitchFamily="18" charset="0"/>
              </a:rPr>
              <a:t>7. Lakukan pengecekan transaksi </a:t>
            </a:r>
          </a:p>
          <a:p>
            <a:pPr marL="0" indent="0" algn="just">
              <a:buNone/>
            </a:pPr>
            <a:r>
              <a:rPr lang="id-ID" dirty="0">
                <a:latin typeface="Adobe Garamond Pro" panose="02020502060506020403" pitchFamily="18" charset="0"/>
              </a:rPr>
              <a:t>a. Jika total transaksi kurang dari 100.000, maka tidak diberi diskon </a:t>
            </a:r>
          </a:p>
          <a:p>
            <a:pPr marL="0" indent="0" algn="just">
              <a:buNone/>
            </a:pPr>
            <a:r>
              <a:rPr lang="sv-SE" dirty="0">
                <a:latin typeface="Adobe Garamond Pro" panose="02020502060506020403" pitchFamily="18" charset="0"/>
              </a:rPr>
              <a:t>b. Jika total transaksi lebih dari 100.000, maka beri diskon 5% </a:t>
            </a:r>
          </a:p>
          <a:p>
            <a:pPr marL="0" indent="0" algn="just">
              <a:buNone/>
            </a:pPr>
            <a:r>
              <a:rPr lang="sv-SE" dirty="0">
                <a:latin typeface="Adobe Garamond Pro" panose="02020502060506020403" pitchFamily="18" charset="0"/>
              </a:rPr>
              <a:t>c. Jika total transaksi lebih dari 200.000, maka beri diskon 12% </a:t>
            </a:r>
          </a:p>
          <a:p>
            <a:pPr marL="0" indent="0" algn="just">
              <a:buNone/>
            </a:pPr>
            <a:r>
              <a:rPr lang="sv-SE" dirty="0">
                <a:latin typeface="Adobe Garamond Pro" panose="02020502060506020403" pitchFamily="18" charset="0"/>
              </a:rPr>
              <a:t>d. Jika total transaksi lebih dari 300.000, maka beri diskon 25% </a:t>
            </a:r>
          </a:p>
          <a:p>
            <a:pPr marL="0" indent="0" algn="just">
              <a:buNone/>
            </a:pPr>
            <a:r>
              <a:rPr lang="id-ID" dirty="0">
                <a:latin typeface="Adobe Garamond Pro" panose="02020502060506020403" pitchFamily="18" charset="0"/>
              </a:rPr>
              <a:t>8. Tampilkan hasil transaksi </a:t>
            </a:r>
          </a:p>
          <a:p>
            <a:pPr marL="0" indent="0" algn="just">
              <a:buNone/>
            </a:pPr>
            <a:r>
              <a:rPr lang="id-ID" dirty="0">
                <a:latin typeface="Adobe Garamond Pro" panose="02020502060506020403" pitchFamily="18" charset="0"/>
              </a:rPr>
              <a:t>9. Selesai </a:t>
            </a:r>
          </a:p>
          <a:p>
            <a:pPr marL="0" indent="0" algn="just">
              <a:buNone/>
            </a:pPr>
            <a:endParaRPr lang="id-ID" dirty="0">
              <a:latin typeface="Adobe Garamond Pro" panose="02020502060506020403" pitchFamily="18" charset="0"/>
            </a:endParaRPr>
          </a:p>
          <a:p>
            <a:pPr algn="just"/>
            <a:endParaRPr lang="id-ID" dirty="0"/>
          </a:p>
        </p:txBody>
      </p:sp>
    </p:spTree>
    <p:extLst>
      <p:ext uri="{BB962C8B-B14F-4D97-AF65-F5344CB8AC3E}">
        <p14:creationId xmlns:p14="http://schemas.microsoft.com/office/powerpoint/2010/main" val="201269253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53731" y="2231561"/>
            <a:ext cx="5719355" cy="1930522"/>
          </a:xfrm>
          <a:solidFill>
            <a:schemeClr val="accent2">
              <a:lumMod val="40000"/>
              <a:lumOff val="60000"/>
            </a:schemeClr>
          </a:solidFill>
          <a:ln>
            <a:solidFill>
              <a:schemeClr val="accent2"/>
            </a:solidFill>
          </a:ln>
        </p:spPr>
        <p:txBody>
          <a:bodyPr anchor="ctr"/>
          <a:lstStyle/>
          <a:p>
            <a:r>
              <a:rPr lang="id-ID" b="1" dirty="0">
                <a:solidFill>
                  <a:schemeClr val="bg2">
                    <a:lumMod val="10000"/>
                  </a:schemeClr>
                </a:solidFill>
              </a:rPr>
              <a:t>Flowchart </a:t>
            </a:r>
            <a:br>
              <a:rPr lang="id-ID" b="1" dirty="0">
                <a:solidFill>
                  <a:schemeClr val="bg2">
                    <a:lumMod val="10000"/>
                  </a:schemeClr>
                </a:solidFill>
              </a:rPr>
            </a:br>
            <a:r>
              <a:rPr lang="id-ID" b="1" dirty="0">
                <a:solidFill>
                  <a:schemeClr val="bg2">
                    <a:lumMod val="10000"/>
                  </a:schemeClr>
                </a:solidFill>
              </a:rPr>
              <a:t>Program Penjualan Ayam</a:t>
            </a:r>
          </a:p>
        </p:txBody>
      </p:sp>
      <p:pic>
        <p:nvPicPr>
          <p:cNvPr id="4" name="Picture Placeholder 3"/>
          <p:cNvPicPr>
            <a:picLocks noGrp="1" noChangeAspect="1"/>
          </p:cNvPicPr>
          <p:nvPr>
            <p:ph type="pic" idx="1"/>
          </p:nvPr>
        </p:nvPicPr>
        <p:blipFill>
          <a:blip r:embed="rId2">
            <a:extLst>
              <a:ext uri="{28A0092B-C50C-407E-A947-70E740481C1C}">
                <a14:useLocalDpi xmlns:a14="http://schemas.microsoft.com/office/drawing/2010/main" val="0"/>
              </a:ext>
            </a:extLst>
          </a:blip>
          <a:srcRect t="1605" b="1605"/>
          <a:stretch>
            <a:fillRect/>
          </a:stretch>
        </p:blipFill>
        <p:spPr>
          <a:xfrm>
            <a:off x="7173533" y="721216"/>
            <a:ext cx="4172755" cy="5422006"/>
          </a:xfrm>
        </p:spPr>
      </p:pic>
    </p:spTree>
    <p:extLst>
      <p:ext uri="{BB962C8B-B14F-4D97-AF65-F5344CB8AC3E}">
        <p14:creationId xmlns:p14="http://schemas.microsoft.com/office/powerpoint/2010/main" val="218414572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solidFill>
              <a:schemeClr val="accent1"/>
            </a:solidFill>
          </a:ln>
        </p:spPr>
        <p:txBody>
          <a:bodyPr>
            <a:normAutofit fontScale="90000"/>
          </a:bodyPr>
          <a:lstStyle/>
          <a:p>
            <a:r>
              <a:rPr lang="id-ID" b="1" dirty="0">
                <a:latin typeface="Adobe Garamond Pro" panose="02020502060506020403" pitchFamily="18" charset="0"/>
              </a:rPr>
              <a:t>KONSEP PROGRAM PENJUALAN AYAM </a:t>
            </a:r>
            <a:endParaRPr lang="id-ID" dirty="0"/>
          </a:p>
        </p:txBody>
      </p:sp>
      <p:sp>
        <p:nvSpPr>
          <p:cNvPr id="3" name="Content Placeholder 2"/>
          <p:cNvSpPr>
            <a:spLocks noGrp="1"/>
          </p:cNvSpPr>
          <p:nvPr>
            <p:ph sz="half" idx="1"/>
          </p:nvPr>
        </p:nvSpPr>
        <p:spPr>
          <a:xfrm>
            <a:off x="1045899" y="2416628"/>
            <a:ext cx="5050101" cy="3749040"/>
          </a:xfrm>
          <a:solidFill>
            <a:schemeClr val="bg1">
              <a:lumMod val="85000"/>
            </a:schemeClr>
          </a:solidFill>
          <a:ln>
            <a:solidFill>
              <a:schemeClr val="accent1"/>
            </a:solidFill>
          </a:ln>
        </p:spPr>
        <p:txBody>
          <a:bodyPr>
            <a:noAutofit/>
          </a:bodyPr>
          <a:lstStyle/>
          <a:p>
            <a:pPr algn="just"/>
            <a:r>
              <a:rPr lang="id-ID" sz="1330" dirty="0">
                <a:latin typeface="Arial Unicode MS" panose="020B0604020202020204" pitchFamily="34" charset="-128"/>
                <a:ea typeface="Arial Unicode MS" panose="020B0604020202020204" pitchFamily="34" charset="-128"/>
                <a:cs typeface="Arial Unicode MS" panose="020B0604020202020204" pitchFamily="34" charset="-128"/>
              </a:rPr>
              <a:t>Cara kerja program penjualan ayam tersebut, menggunakan header dari iostream dan string dalam pengerjaannya. Fungsi iostream digunakan sebagai standar input output operasi di c++ dan untuk menjalankan perintah dari cout, cin, endl. Sedangkan header string berfungsi untuk memanupulasi string. </a:t>
            </a:r>
          </a:p>
          <a:p>
            <a:pPr algn="just"/>
            <a:r>
              <a:rPr lang="id-ID" sz="1330" dirty="0">
                <a:latin typeface="Arial Unicode MS" panose="020B0604020202020204" pitchFamily="34" charset="-128"/>
                <a:ea typeface="Arial Unicode MS" panose="020B0604020202020204" pitchFamily="34" charset="-128"/>
                <a:cs typeface="Arial Unicode MS" panose="020B0604020202020204" pitchFamily="34" charset="-128"/>
              </a:rPr>
              <a:t>Program diatas memiliki 4 tipe data yaitu integer, char, array dan void. Tipe data interger pada variabel i, jenis_ayam, satuan_beli, jml_beli, harga, sub_total, total, diskon, harga_broiler_kg = 14000, harga_broiler_ekor = 30000, harga_kampung_kg = 25000, harga_kampung_ekor = 60000. Tipe data char untuk variabel char beli_lagi. Kemudian array x, bertipe data string dengan jumlah indeks 100. Dan terakhir, sebuah prosedur dengan nama penjualan. </a:t>
            </a:r>
          </a:p>
          <a:p>
            <a:pPr algn="just"/>
            <a:r>
              <a:rPr lang="id-ID" sz="1330" dirty="0">
                <a:latin typeface="Arial Unicode MS" panose="020B0604020202020204" pitchFamily="34" charset="-128"/>
                <a:ea typeface="Arial Unicode MS" panose="020B0604020202020204" pitchFamily="34" charset="-128"/>
                <a:cs typeface="Arial Unicode MS" panose="020B0604020202020204" pitchFamily="34" charset="-128"/>
              </a:rPr>
              <a:t>Program diatas menggunakan perintah if bersarang atau nested if untuk menentukan satuan beli bedasarkan jenis ayam</a:t>
            </a:r>
          </a:p>
          <a:p>
            <a:pPr algn="just"/>
            <a:endParaRPr lang="id-ID" sz="133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
        <p:nvSpPr>
          <p:cNvPr id="4" name="Content Placeholder 3"/>
          <p:cNvSpPr>
            <a:spLocks noGrp="1"/>
          </p:cNvSpPr>
          <p:nvPr>
            <p:ph sz="half" idx="2"/>
          </p:nvPr>
        </p:nvSpPr>
        <p:spPr>
          <a:xfrm>
            <a:off x="6231534" y="2416628"/>
            <a:ext cx="4995237" cy="3749040"/>
          </a:xfrm>
          <a:solidFill>
            <a:schemeClr val="bg1">
              <a:lumMod val="85000"/>
            </a:schemeClr>
          </a:solidFill>
          <a:ln>
            <a:solidFill>
              <a:schemeClr val="accent1"/>
            </a:solidFill>
          </a:ln>
        </p:spPr>
        <p:txBody>
          <a:bodyPr>
            <a:noAutofit/>
          </a:bodyPr>
          <a:lstStyle/>
          <a:p>
            <a:pPr marL="0" indent="0" algn="just">
              <a:buNone/>
            </a:pPr>
            <a:r>
              <a:rPr lang="id-ID" sz="1330" dirty="0">
                <a:latin typeface="Arial Unicode MS" panose="020B0604020202020204" pitchFamily="34" charset="-128"/>
                <a:ea typeface="Arial Unicode MS" panose="020B0604020202020204" pitchFamily="34" charset="-128"/>
                <a:cs typeface="Arial Unicode MS" panose="020B0604020202020204" pitchFamily="34" charset="-128"/>
              </a:rPr>
              <a:t>Jika nilai yang diinput benar maka statement akan terus berjalan dan jika nilai yang di input salah atau tidak memenuhi syarat dari suatu kondisi, program tidak akan berjalan dengan baik. </a:t>
            </a:r>
          </a:p>
          <a:p>
            <a:pPr algn="just"/>
            <a:r>
              <a:rPr lang="id-ID" sz="1330" dirty="0">
                <a:latin typeface="Arial Unicode MS" panose="020B0604020202020204" pitchFamily="34" charset="-128"/>
                <a:ea typeface="Arial Unicode MS" panose="020B0604020202020204" pitchFamily="34" charset="-128"/>
                <a:cs typeface="Arial Unicode MS" panose="020B0604020202020204" pitchFamily="34" charset="-128"/>
              </a:rPr>
              <a:t>Untuk menentukan berapa diskon yang didapat maka perintah if bercabang digunakan, blok pertama jika sub total lebih dari 100.000 maka diskon yang didapat sebesar 5%. Blok kedua Jika sub total lebih dari 200.000 maka diskon yang didapat sebesar 12%. Dan blok ketiga Jika sub total lebih dari 300.000 maka diskon yang didapat sebesar 25%. </a:t>
            </a:r>
          </a:p>
          <a:p>
            <a:pPr algn="just"/>
            <a:r>
              <a:rPr lang="id-ID" sz="1330" dirty="0">
                <a:latin typeface="Arial Unicode MS" panose="020B0604020202020204" pitchFamily="34" charset="-128"/>
                <a:ea typeface="Arial Unicode MS" panose="020B0604020202020204" pitchFamily="34" charset="-128"/>
                <a:cs typeface="Arial Unicode MS" panose="020B0604020202020204" pitchFamily="34" charset="-128"/>
              </a:rPr>
              <a:t>Program ini juga menggunakan perintah system cls dan perintah sistem pause. Sistem cls berfungsi untuk membersihkan layar pada program yang akan dijalankan supaya output program lebih rapih dan enak di lihat. Sistem pause berfungsi untuk memberikan intruksi pada program untuk menghentikan eksekusi sampai user menekan sembarang tombol. </a:t>
            </a:r>
          </a:p>
          <a:p>
            <a:pPr algn="just"/>
            <a:endParaRPr lang="id-ID" sz="1330"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2419357570"/>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0880" y="535209"/>
            <a:ext cx="6100355" cy="586522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00" dirty="0">
                <a:solidFill>
                  <a:schemeClr val="bg2">
                    <a:lumMod val="10000"/>
                  </a:schemeClr>
                </a:solidFill>
                <a:latin typeface="Consolas" panose="020B0609020204030204" pitchFamily="49" charset="0"/>
              </a:rPr>
              <a:t>#include&lt;iostream&gt; </a:t>
            </a:r>
          </a:p>
          <a:p>
            <a:r>
              <a:rPr lang="id-ID" sz="1200" dirty="0">
                <a:solidFill>
                  <a:schemeClr val="bg2">
                    <a:lumMod val="10000"/>
                  </a:schemeClr>
                </a:solidFill>
                <a:latin typeface="Consolas" panose="020B0609020204030204" pitchFamily="49" charset="0"/>
              </a:rPr>
              <a:t>#include&lt;string&gt; </a:t>
            </a:r>
          </a:p>
          <a:p>
            <a:r>
              <a:rPr lang="id-ID" sz="1200" dirty="0">
                <a:solidFill>
                  <a:schemeClr val="bg2">
                    <a:lumMod val="10000"/>
                  </a:schemeClr>
                </a:solidFill>
                <a:latin typeface="Consolas" panose="020B0609020204030204" pitchFamily="49" charset="0"/>
              </a:rPr>
              <a:t>using namespace std; </a:t>
            </a:r>
          </a:p>
          <a:p>
            <a:r>
              <a:rPr lang="id-ID" sz="1200" dirty="0">
                <a:solidFill>
                  <a:schemeClr val="bg2">
                    <a:lumMod val="10000"/>
                  </a:schemeClr>
                </a:solidFill>
                <a:latin typeface="Consolas" panose="020B0609020204030204" pitchFamily="49" charset="0"/>
              </a:rPr>
              <a:t>int i, </a:t>
            </a:r>
          </a:p>
          <a:p>
            <a:r>
              <a:rPr lang="id-ID" sz="1200" dirty="0">
                <a:solidFill>
                  <a:schemeClr val="bg2">
                    <a:lumMod val="10000"/>
                  </a:schemeClr>
                </a:solidFill>
                <a:latin typeface="Consolas" panose="020B0609020204030204" pitchFamily="49" charset="0"/>
              </a:rPr>
              <a:t>jenis_ayam, </a:t>
            </a:r>
          </a:p>
          <a:p>
            <a:r>
              <a:rPr lang="id-ID" sz="1200" dirty="0">
                <a:solidFill>
                  <a:schemeClr val="bg2">
                    <a:lumMod val="10000"/>
                  </a:schemeClr>
                </a:solidFill>
                <a:latin typeface="Consolas" panose="020B0609020204030204" pitchFamily="49" charset="0"/>
              </a:rPr>
              <a:t>satuan_beli, </a:t>
            </a:r>
          </a:p>
          <a:p>
            <a:r>
              <a:rPr lang="id-ID" sz="1200" dirty="0">
                <a:solidFill>
                  <a:schemeClr val="bg2">
                    <a:lumMod val="10000"/>
                  </a:schemeClr>
                </a:solidFill>
                <a:latin typeface="Consolas" panose="020B0609020204030204" pitchFamily="49" charset="0"/>
              </a:rPr>
              <a:t>jml_beli, </a:t>
            </a:r>
          </a:p>
          <a:p>
            <a:r>
              <a:rPr lang="id-ID" sz="1200" dirty="0">
                <a:solidFill>
                  <a:schemeClr val="bg2">
                    <a:lumMod val="10000"/>
                  </a:schemeClr>
                </a:solidFill>
                <a:latin typeface="Consolas" panose="020B0609020204030204" pitchFamily="49" charset="0"/>
              </a:rPr>
              <a:t>harga, </a:t>
            </a:r>
          </a:p>
          <a:p>
            <a:r>
              <a:rPr lang="id-ID" sz="1200" dirty="0">
                <a:solidFill>
                  <a:schemeClr val="bg2">
                    <a:lumMod val="10000"/>
                  </a:schemeClr>
                </a:solidFill>
                <a:latin typeface="Consolas" panose="020B0609020204030204" pitchFamily="49" charset="0"/>
              </a:rPr>
              <a:t>sub_total, </a:t>
            </a:r>
          </a:p>
          <a:p>
            <a:r>
              <a:rPr lang="id-ID" sz="1200" dirty="0">
                <a:solidFill>
                  <a:schemeClr val="bg2">
                    <a:lumMod val="10000"/>
                  </a:schemeClr>
                </a:solidFill>
                <a:latin typeface="Consolas" panose="020B0609020204030204" pitchFamily="49" charset="0"/>
              </a:rPr>
              <a:t>total, </a:t>
            </a:r>
          </a:p>
          <a:p>
            <a:r>
              <a:rPr lang="id-ID" sz="1200" dirty="0">
                <a:solidFill>
                  <a:schemeClr val="bg2">
                    <a:lumMod val="10000"/>
                  </a:schemeClr>
                </a:solidFill>
                <a:latin typeface="Consolas" panose="020B0609020204030204" pitchFamily="49" charset="0"/>
              </a:rPr>
              <a:t>diskon, </a:t>
            </a:r>
          </a:p>
          <a:p>
            <a:r>
              <a:rPr lang="id-ID" sz="1200" dirty="0">
                <a:solidFill>
                  <a:schemeClr val="bg2">
                    <a:lumMod val="10000"/>
                  </a:schemeClr>
                </a:solidFill>
                <a:latin typeface="Consolas" panose="020B0609020204030204" pitchFamily="49" charset="0"/>
              </a:rPr>
              <a:t>harga_broiler_kg = 14000, </a:t>
            </a:r>
          </a:p>
          <a:p>
            <a:r>
              <a:rPr lang="id-ID" sz="1200" dirty="0">
                <a:solidFill>
                  <a:schemeClr val="bg2">
                    <a:lumMod val="10000"/>
                  </a:schemeClr>
                </a:solidFill>
                <a:latin typeface="Consolas" panose="020B0609020204030204" pitchFamily="49" charset="0"/>
              </a:rPr>
              <a:t>harga_broiler_ekor = 30000, </a:t>
            </a:r>
          </a:p>
          <a:p>
            <a:r>
              <a:rPr lang="id-ID" sz="1200" dirty="0">
                <a:solidFill>
                  <a:schemeClr val="bg2">
                    <a:lumMod val="10000"/>
                  </a:schemeClr>
                </a:solidFill>
                <a:latin typeface="Consolas" panose="020B0609020204030204" pitchFamily="49" charset="0"/>
              </a:rPr>
              <a:t>harga_kampung_kg = 25000, </a:t>
            </a:r>
          </a:p>
          <a:p>
            <a:r>
              <a:rPr lang="id-ID" sz="1200" dirty="0">
                <a:solidFill>
                  <a:schemeClr val="bg2">
                    <a:lumMod val="10000"/>
                  </a:schemeClr>
                </a:solidFill>
                <a:latin typeface="Consolas" panose="020B0609020204030204" pitchFamily="49" charset="0"/>
              </a:rPr>
              <a:t>harga_kampung_ekor = 60000; </a:t>
            </a:r>
          </a:p>
          <a:p>
            <a:r>
              <a:rPr lang="id-ID" sz="1200" dirty="0">
                <a:solidFill>
                  <a:schemeClr val="bg2">
                    <a:lumMod val="10000"/>
                  </a:schemeClr>
                </a:solidFill>
                <a:latin typeface="Consolas" panose="020B0609020204030204" pitchFamily="49" charset="0"/>
              </a:rPr>
              <a:t>char beli_lagi; </a:t>
            </a:r>
          </a:p>
          <a:p>
            <a:r>
              <a:rPr lang="id-ID" sz="1200" dirty="0">
                <a:solidFill>
                  <a:schemeClr val="bg2">
                    <a:lumMod val="10000"/>
                  </a:schemeClr>
                </a:solidFill>
                <a:latin typeface="Consolas" panose="020B0609020204030204" pitchFamily="49" charset="0"/>
              </a:rPr>
              <a:t>string x[100]; </a:t>
            </a:r>
          </a:p>
          <a:p>
            <a:r>
              <a:rPr lang="id-ID" sz="1200" dirty="0">
                <a:solidFill>
                  <a:schemeClr val="bg2">
                    <a:lumMod val="10000"/>
                  </a:schemeClr>
                </a:solidFill>
                <a:latin typeface="Consolas" panose="020B0609020204030204" pitchFamily="49" charset="0"/>
              </a:rPr>
              <a:t>void penjualan() </a:t>
            </a:r>
          </a:p>
          <a:p>
            <a:r>
              <a:rPr lang="id-ID" sz="1200" dirty="0">
                <a:solidFill>
                  <a:schemeClr val="bg2">
                    <a:lumMod val="10000"/>
                  </a:schemeClr>
                </a:solidFill>
                <a:latin typeface="Consolas" panose="020B0609020204030204" pitchFamily="49" charset="0"/>
              </a:rPr>
              <a:t>{ </a:t>
            </a:r>
          </a:p>
          <a:p>
            <a:r>
              <a:rPr lang="id-ID" sz="1200" dirty="0">
                <a:solidFill>
                  <a:schemeClr val="bg2">
                    <a:lumMod val="10000"/>
                  </a:schemeClr>
                </a:solidFill>
                <a:latin typeface="Consolas" panose="020B0609020204030204" pitchFamily="49" charset="0"/>
              </a:rPr>
              <a:t>sub_total = 0; </a:t>
            </a:r>
          </a:p>
          <a:p>
            <a:r>
              <a:rPr lang="id-ID" sz="1200" dirty="0">
                <a:solidFill>
                  <a:schemeClr val="bg2">
                    <a:lumMod val="10000"/>
                  </a:schemeClr>
                </a:solidFill>
                <a:latin typeface="Consolas" panose="020B0609020204030204" pitchFamily="49" charset="0"/>
              </a:rPr>
              <a:t>i = 0; </a:t>
            </a:r>
          </a:p>
          <a:p>
            <a:r>
              <a:rPr lang="id-ID" sz="1200" dirty="0">
                <a:solidFill>
                  <a:schemeClr val="bg2">
                    <a:lumMod val="10000"/>
                  </a:schemeClr>
                </a:solidFill>
                <a:latin typeface="Consolas" panose="020B0609020204030204" pitchFamily="49" charset="0"/>
              </a:rPr>
              <a:t>do </a:t>
            </a:r>
          </a:p>
          <a:p>
            <a:r>
              <a:rPr lang="id-ID" sz="1200" dirty="0">
                <a:solidFill>
                  <a:schemeClr val="bg2">
                    <a:lumMod val="10000"/>
                  </a:schemeClr>
                </a:solidFill>
                <a:latin typeface="Consolas" panose="020B0609020204030204" pitchFamily="49" charset="0"/>
              </a:rPr>
              <a:t>{ </a:t>
            </a:r>
          </a:p>
          <a:p>
            <a:r>
              <a:rPr lang="id-ID" sz="1200" dirty="0">
                <a:solidFill>
                  <a:schemeClr val="bg2">
                    <a:lumMod val="10000"/>
                  </a:schemeClr>
                </a:solidFill>
                <a:latin typeface="Consolas" panose="020B0609020204030204" pitchFamily="49" charset="0"/>
              </a:rPr>
              <a:t>cout&lt;&lt;endl; </a:t>
            </a:r>
          </a:p>
          <a:p>
            <a:r>
              <a:rPr lang="id-ID" sz="1200" dirty="0">
                <a:solidFill>
                  <a:schemeClr val="bg2">
                    <a:lumMod val="10000"/>
                  </a:schemeClr>
                </a:solidFill>
                <a:latin typeface="Consolas" panose="020B0609020204030204" pitchFamily="49" charset="0"/>
              </a:rPr>
              <a:t>cout&lt;&lt;"\t ------------------------------------"&lt;&lt;endl; </a:t>
            </a:r>
          </a:p>
          <a:p>
            <a:r>
              <a:rPr lang="fr-FR" sz="1200" dirty="0">
                <a:solidFill>
                  <a:schemeClr val="bg2">
                    <a:lumMod val="10000"/>
                  </a:schemeClr>
                </a:solidFill>
                <a:latin typeface="Consolas" panose="020B0609020204030204" pitchFamily="49" charset="0"/>
              </a:rPr>
              <a:t>cout&lt;&lt;"\t </a:t>
            </a:r>
            <a:r>
              <a:rPr lang="fr-FR" sz="1200" dirty="0" err="1">
                <a:solidFill>
                  <a:schemeClr val="bg2">
                    <a:lumMod val="10000"/>
                  </a:schemeClr>
                </a:solidFill>
                <a:latin typeface="Consolas" panose="020B0609020204030204" pitchFamily="49" charset="0"/>
              </a:rPr>
              <a:t>Sub</a:t>
            </a:r>
            <a:r>
              <a:rPr lang="fr-FR" sz="1200" dirty="0">
                <a:solidFill>
                  <a:schemeClr val="bg2">
                    <a:lumMod val="10000"/>
                  </a:schemeClr>
                </a:solidFill>
                <a:latin typeface="Consolas" panose="020B0609020204030204" pitchFamily="49" charset="0"/>
              </a:rPr>
              <a:t> Total: "&lt;&lt;</a:t>
            </a:r>
            <a:r>
              <a:rPr lang="fr-FR" sz="1200" dirty="0" err="1">
                <a:solidFill>
                  <a:schemeClr val="bg2">
                    <a:lumMod val="10000"/>
                  </a:schemeClr>
                </a:solidFill>
                <a:latin typeface="Consolas" panose="020B0609020204030204" pitchFamily="49" charset="0"/>
              </a:rPr>
              <a:t>sub_total</a:t>
            </a:r>
            <a:r>
              <a:rPr lang="fr-FR" sz="1200" dirty="0">
                <a:solidFill>
                  <a:schemeClr val="bg2">
                    <a:lumMod val="10000"/>
                  </a:schemeClr>
                </a:solidFill>
                <a:latin typeface="Consolas" panose="020B0609020204030204" pitchFamily="49" charset="0"/>
              </a:rPr>
              <a:t>&lt;&lt;</a:t>
            </a:r>
            <a:r>
              <a:rPr lang="fr-FR" sz="1200" dirty="0" err="1">
                <a:solidFill>
                  <a:schemeClr val="bg2">
                    <a:lumMod val="10000"/>
                  </a:schemeClr>
                </a:solidFill>
                <a:latin typeface="Consolas" panose="020B0609020204030204" pitchFamily="49" charset="0"/>
              </a:rPr>
              <a:t>endl</a:t>
            </a:r>
            <a:r>
              <a:rPr lang="fr-FR" sz="1200" dirty="0">
                <a:solidFill>
                  <a:schemeClr val="bg2">
                    <a:lumMod val="10000"/>
                  </a:schemeClr>
                </a:solidFill>
                <a:latin typeface="Consolas" panose="020B0609020204030204" pitchFamily="49" charset="0"/>
              </a:rPr>
              <a:t>; </a:t>
            </a:r>
          </a:p>
          <a:p>
            <a:r>
              <a:rPr lang="fr-FR" sz="1200" dirty="0">
                <a:solidFill>
                  <a:schemeClr val="bg2">
                    <a:lumMod val="10000"/>
                  </a:schemeClr>
                </a:solidFill>
                <a:latin typeface="Consolas" panose="020B0609020204030204" pitchFamily="49" charset="0"/>
              </a:rPr>
              <a:t>cout&lt;&lt;"\t ------------------------------------"&lt;&lt;</a:t>
            </a:r>
            <a:r>
              <a:rPr lang="fr-FR" sz="1200" dirty="0" err="1">
                <a:solidFill>
                  <a:schemeClr val="bg2">
                    <a:lumMod val="10000"/>
                  </a:schemeClr>
                </a:solidFill>
                <a:latin typeface="Consolas" panose="020B0609020204030204" pitchFamily="49" charset="0"/>
              </a:rPr>
              <a:t>endl</a:t>
            </a:r>
            <a:r>
              <a:rPr lang="fr-FR" sz="1200" dirty="0">
                <a:solidFill>
                  <a:schemeClr val="bg2">
                    <a:lumMod val="10000"/>
                  </a:schemeClr>
                </a:solidFill>
                <a:latin typeface="Consolas" panose="020B0609020204030204" pitchFamily="49" charset="0"/>
              </a:rPr>
              <a:t>; cout&lt;&lt;</a:t>
            </a:r>
            <a:r>
              <a:rPr lang="fr-FR" sz="1200" dirty="0" err="1">
                <a:solidFill>
                  <a:schemeClr val="bg2">
                    <a:lumMod val="10000"/>
                  </a:schemeClr>
                </a:solidFill>
                <a:latin typeface="Consolas" panose="020B0609020204030204" pitchFamily="49" charset="0"/>
              </a:rPr>
              <a:t>endl</a:t>
            </a:r>
            <a:r>
              <a:rPr lang="fr-FR" sz="1200" dirty="0">
                <a:solidFill>
                  <a:schemeClr val="bg2">
                    <a:lumMod val="10000"/>
                  </a:schemeClr>
                </a:solidFill>
                <a:latin typeface="Consolas" panose="020B0609020204030204" pitchFamily="49" charset="0"/>
              </a:rPr>
              <a:t>; </a:t>
            </a:r>
          </a:p>
          <a:p>
            <a:r>
              <a:rPr lang="id-ID" sz="1200" dirty="0">
                <a:solidFill>
                  <a:schemeClr val="bg2">
                    <a:lumMod val="10000"/>
                  </a:schemeClr>
                </a:solidFill>
                <a:latin typeface="Consolas" panose="020B0609020204030204" pitchFamily="49" charset="0"/>
              </a:rPr>
              <a:t>cout&lt;&lt;"\t Daftar Harga Ayam"&lt;&lt;endl; </a:t>
            </a:r>
          </a:p>
          <a:p>
            <a:r>
              <a:rPr lang="id-ID" sz="1200" dirty="0">
                <a:solidFill>
                  <a:schemeClr val="bg2">
                    <a:lumMod val="10000"/>
                  </a:schemeClr>
                </a:solidFill>
                <a:latin typeface="Consolas" panose="020B0609020204030204" pitchFamily="49" charset="0"/>
              </a:rPr>
              <a:t>cout&lt;&lt;"\t ------------------------------------"&lt;&lt;endl; </a:t>
            </a:r>
          </a:p>
          <a:p>
            <a:r>
              <a:rPr lang="id-ID" sz="1200" dirty="0">
                <a:solidFill>
                  <a:schemeClr val="bg2">
                    <a:lumMod val="10000"/>
                  </a:schemeClr>
                </a:solidFill>
                <a:latin typeface="Consolas" panose="020B0609020204030204" pitchFamily="49" charset="0"/>
              </a:rPr>
              <a:t>cout&lt;&lt;"\t Ayam Broiler per kg \t: Rp. "&lt;&lt;harga_broiler_kg&lt;&lt;endl; </a:t>
            </a:r>
          </a:p>
          <a:p>
            <a:r>
              <a:rPr lang="sv-SE" sz="1200" dirty="0">
                <a:solidFill>
                  <a:schemeClr val="bg2">
                    <a:lumMod val="10000"/>
                  </a:schemeClr>
                </a:solidFill>
                <a:latin typeface="Consolas" panose="020B0609020204030204" pitchFamily="49" charset="0"/>
              </a:rPr>
              <a:t>cout&lt;&lt;"\t Ayam Broiler per ekor \t: Rp. "&lt;&lt;harga_broiler_ekor&lt;&lt;endl; </a:t>
            </a:r>
          </a:p>
          <a:p>
            <a:r>
              <a:rPr lang="id-ID" sz="1200" dirty="0">
                <a:solidFill>
                  <a:schemeClr val="bg2">
                    <a:lumMod val="10000"/>
                  </a:schemeClr>
                </a:solidFill>
                <a:latin typeface="Consolas" panose="020B0609020204030204" pitchFamily="49" charset="0"/>
              </a:rPr>
              <a:t>cout&lt;&lt;"\t Ayam Kampung per kg \t: Rp. "&lt;&lt;harga_kampung_kg&lt;&lt;endl; </a:t>
            </a:r>
          </a:p>
        </p:txBody>
      </p:sp>
      <p:sp>
        <p:nvSpPr>
          <p:cNvPr id="3" name="Title 2"/>
          <p:cNvSpPr>
            <a:spLocks noGrp="1"/>
          </p:cNvSpPr>
          <p:nvPr>
            <p:ph type="title"/>
          </p:nvPr>
        </p:nvSpPr>
        <p:spPr>
          <a:xfrm>
            <a:off x="1004552" y="1239889"/>
            <a:ext cx="3348507" cy="1219976"/>
          </a:xfrm>
        </p:spPr>
        <p:txBody>
          <a:bodyPr>
            <a:normAutofit/>
          </a:bodyPr>
          <a:lstStyle/>
          <a:p>
            <a:r>
              <a:rPr lang="id-ID" sz="3200" b="1" u="sng" dirty="0"/>
              <a:t>SOURCE CODE</a:t>
            </a:r>
          </a:p>
        </p:txBody>
      </p:sp>
    </p:spTree>
    <p:extLst>
      <p:ext uri="{BB962C8B-B14F-4D97-AF65-F5344CB8AC3E}">
        <p14:creationId xmlns:p14="http://schemas.microsoft.com/office/powerpoint/2010/main" val="18661596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528034" y="502276"/>
            <a:ext cx="4945488" cy="5847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50" dirty="0">
                <a:solidFill>
                  <a:schemeClr val="tx1"/>
                </a:solidFill>
                <a:latin typeface="Consolas" panose="020B0609020204030204" pitchFamily="49" charset="0"/>
              </a:rPr>
              <a:t>cout&lt;&lt;"\t Ayam Kampung per ekor \t: Rp. "&lt;&lt;harga_kampung_ekor&lt;&lt;endl; </a:t>
            </a:r>
          </a:p>
          <a:p>
            <a:r>
              <a:rPr lang="id-ID" sz="1250" dirty="0">
                <a:solidFill>
                  <a:schemeClr val="tx1"/>
                </a:solidFill>
                <a:latin typeface="Consolas" panose="020B0609020204030204" pitchFamily="49" charset="0"/>
              </a:rPr>
              <a:t>cout&lt;&lt;"\t ------------------------------------"&lt;&lt;endl; </a:t>
            </a:r>
          </a:p>
          <a:p>
            <a:r>
              <a:rPr lang="de-DE" sz="1250" dirty="0">
                <a:solidFill>
                  <a:schemeClr val="tx1"/>
                </a:solidFill>
                <a:latin typeface="Consolas" panose="020B0609020204030204" pitchFamily="49" charset="0"/>
              </a:rPr>
              <a:t>cout&lt;&lt;"\t Daftar Jenis Ayam"&lt;&lt;endl; </a:t>
            </a:r>
          </a:p>
          <a:p>
            <a:r>
              <a:rPr lang="id-ID" sz="1250" dirty="0">
                <a:solidFill>
                  <a:schemeClr val="tx1"/>
                </a:solidFill>
                <a:latin typeface="Consolas" panose="020B0609020204030204" pitchFamily="49" charset="0"/>
              </a:rPr>
              <a:t>cout&lt;&lt;"\t ------------------------------------"&lt;&lt;endl; </a:t>
            </a:r>
          </a:p>
          <a:p>
            <a:r>
              <a:rPr lang="fr-FR" sz="1250" dirty="0">
                <a:solidFill>
                  <a:schemeClr val="tx1"/>
                </a:solidFill>
                <a:latin typeface="Consolas" panose="020B0609020204030204" pitchFamily="49" charset="0"/>
              </a:rPr>
              <a:t>cout&lt;&lt;"\t 1. </a:t>
            </a:r>
            <a:r>
              <a:rPr lang="fr-FR" sz="1250" dirty="0" err="1">
                <a:solidFill>
                  <a:schemeClr val="tx1"/>
                </a:solidFill>
                <a:latin typeface="Consolas" panose="020B0609020204030204" pitchFamily="49" charset="0"/>
              </a:rPr>
              <a:t>Ayam</a:t>
            </a:r>
            <a:r>
              <a:rPr lang="fr-FR" sz="1250" dirty="0">
                <a:solidFill>
                  <a:schemeClr val="tx1"/>
                </a:solidFill>
                <a:latin typeface="Consolas" panose="020B0609020204030204" pitchFamily="49" charset="0"/>
              </a:rPr>
              <a:t> </a:t>
            </a:r>
            <a:r>
              <a:rPr lang="fr-FR" sz="1250" dirty="0" err="1">
                <a:solidFill>
                  <a:schemeClr val="tx1"/>
                </a:solidFill>
                <a:latin typeface="Consolas" panose="020B0609020204030204" pitchFamily="49" charset="0"/>
              </a:rPr>
              <a:t>Broiler</a:t>
            </a:r>
            <a:r>
              <a:rPr lang="fr-FR" sz="1250" dirty="0">
                <a:solidFill>
                  <a:schemeClr val="tx1"/>
                </a:solidFill>
                <a:latin typeface="Consolas" panose="020B0609020204030204" pitchFamily="49" charset="0"/>
              </a:rPr>
              <a:t>"&lt;&lt;</a:t>
            </a:r>
            <a:r>
              <a:rPr lang="fr-FR" sz="1250" dirty="0" err="1">
                <a:solidFill>
                  <a:schemeClr val="tx1"/>
                </a:solidFill>
                <a:latin typeface="Consolas" panose="020B0609020204030204" pitchFamily="49" charset="0"/>
              </a:rPr>
              <a:t>endl</a:t>
            </a:r>
            <a:r>
              <a:rPr lang="fr-FR" sz="1250" dirty="0">
                <a:solidFill>
                  <a:schemeClr val="tx1"/>
                </a:solidFill>
                <a:latin typeface="Consolas" panose="020B0609020204030204" pitchFamily="49" charset="0"/>
              </a:rPr>
              <a:t>; </a:t>
            </a:r>
          </a:p>
          <a:p>
            <a:r>
              <a:rPr lang="de-DE" sz="1250" dirty="0">
                <a:solidFill>
                  <a:schemeClr val="tx1"/>
                </a:solidFill>
                <a:latin typeface="Consolas" panose="020B0609020204030204" pitchFamily="49" charset="0"/>
              </a:rPr>
              <a:t>cout&lt;&lt;"\t 2. Ayam Kampung"&lt;&lt;endl; </a:t>
            </a:r>
          </a:p>
          <a:p>
            <a:r>
              <a:rPr lang="fr-FR" sz="1250" dirty="0">
                <a:solidFill>
                  <a:schemeClr val="tx1"/>
                </a:solidFill>
                <a:latin typeface="Consolas" panose="020B0609020204030204" pitchFamily="49" charset="0"/>
              </a:rPr>
              <a:t>cout&lt;&lt;"\t 0. </a:t>
            </a:r>
            <a:r>
              <a:rPr lang="fr-FR" sz="1250" dirty="0" err="1">
                <a:solidFill>
                  <a:schemeClr val="tx1"/>
                </a:solidFill>
                <a:latin typeface="Consolas" panose="020B0609020204030204" pitchFamily="49" charset="0"/>
              </a:rPr>
              <a:t>Selesai</a:t>
            </a:r>
            <a:r>
              <a:rPr lang="fr-FR" sz="1250" dirty="0">
                <a:solidFill>
                  <a:schemeClr val="tx1"/>
                </a:solidFill>
                <a:latin typeface="Consolas" panose="020B0609020204030204" pitchFamily="49" charset="0"/>
              </a:rPr>
              <a:t>"&lt;&lt;</a:t>
            </a:r>
            <a:r>
              <a:rPr lang="fr-FR" sz="1250" dirty="0" err="1">
                <a:solidFill>
                  <a:schemeClr val="tx1"/>
                </a:solidFill>
                <a:latin typeface="Consolas" panose="020B0609020204030204" pitchFamily="49" charset="0"/>
              </a:rPr>
              <a:t>endl</a:t>
            </a:r>
            <a:r>
              <a:rPr lang="fr-FR"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cout&lt;&lt;"\t ------------------------------------"&lt;&lt;endl; </a:t>
            </a:r>
          </a:p>
          <a:p>
            <a:r>
              <a:rPr lang="fr-FR" sz="1250" dirty="0">
                <a:solidFill>
                  <a:schemeClr val="tx1"/>
                </a:solidFill>
                <a:latin typeface="Consolas" panose="020B0609020204030204" pitchFamily="49" charset="0"/>
              </a:rPr>
              <a:t>cout&lt;&lt;"\t </a:t>
            </a:r>
            <a:r>
              <a:rPr lang="fr-FR" sz="1250" dirty="0" err="1">
                <a:solidFill>
                  <a:schemeClr val="tx1"/>
                </a:solidFill>
                <a:latin typeface="Consolas" panose="020B0609020204030204" pitchFamily="49" charset="0"/>
              </a:rPr>
              <a:t>Pilih</a:t>
            </a:r>
            <a:r>
              <a:rPr lang="fr-FR" sz="1250" dirty="0">
                <a:solidFill>
                  <a:schemeClr val="tx1"/>
                </a:solidFill>
                <a:latin typeface="Consolas" panose="020B0609020204030204" pitchFamily="49" charset="0"/>
              </a:rPr>
              <a:t> </a:t>
            </a:r>
            <a:r>
              <a:rPr lang="fr-FR" sz="1250" dirty="0" err="1">
                <a:solidFill>
                  <a:schemeClr val="tx1"/>
                </a:solidFill>
                <a:latin typeface="Consolas" panose="020B0609020204030204" pitchFamily="49" charset="0"/>
              </a:rPr>
              <a:t>Jenis</a:t>
            </a:r>
            <a:r>
              <a:rPr lang="fr-FR" sz="1250" dirty="0">
                <a:solidFill>
                  <a:schemeClr val="tx1"/>
                </a:solidFill>
                <a:latin typeface="Consolas" panose="020B0609020204030204" pitchFamily="49" charset="0"/>
              </a:rPr>
              <a:t> </a:t>
            </a:r>
            <a:r>
              <a:rPr lang="fr-FR" sz="1250" dirty="0" err="1">
                <a:solidFill>
                  <a:schemeClr val="tx1"/>
                </a:solidFill>
                <a:latin typeface="Consolas" panose="020B0609020204030204" pitchFamily="49" charset="0"/>
              </a:rPr>
              <a:t>Ayam</a:t>
            </a:r>
            <a:r>
              <a:rPr lang="fr-FR" sz="1250" dirty="0">
                <a:solidFill>
                  <a:schemeClr val="tx1"/>
                </a:solidFill>
                <a:latin typeface="Consolas" panose="020B0609020204030204" pitchFamily="49" charset="0"/>
              </a:rPr>
              <a:t>: "; </a:t>
            </a:r>
          </a:p>
          <a:p>
            <a:r>
              <a:rPr lang="id-ID" sz="1250" dirty="0">
                <a:solidFill>
                  <a:schemeClr val="tx1"/>
                </a:solidFill>
                <a:latin typeface="Consolas" panose="020B0609020204030204" pitchFamily="49" charset="0"/>
              </a:rPr>
              <a:t>cin&gt;&gt;jenis_ayam; </a:t>
            </a:r>
          </a:p>
          <a:p>
            <a:r>
              <a:rPr lang="id-ID" sz="1250" dirty="0">
                <a:solidFill>
                  <a:schemeClr val="tx1"/>
                </a:solidFill>
                <a:latin typeface="Consolas" panose="020B0609020204030204" pitchFamily="49" charset="0"/>
              </a:rPr>
              <a:t>cout&lt;&lt;"\t ------------------------------------"&lt;&lt;endl; </a:t>
            </a:r>
          </a:p>
          <a:p>
            <a:r>
              <a:rPr lang="de-DE" sz="1250" dirty="0">
                <a:solidFill>
                  <a:schemeClr val="tx1"/>
                </a:solidFill>
                <a:latin typeface="Consolas" panose="020B0609020204030204" pitchFamily="49" charset="0"/>
              </a:rPr>
              <a:t>cout&lt;&lt;"\t Daftar Satuan Beli"&lt;&lt;endl; </a:t>
            </a:r>
          </a:p>
          <a:p>
            <a:r>
              <a:rPr lang="id-ID" sz="1250" dirty="0">
                <a:solidFill>
                  <a:schemeClr val="tx1"/>
                </a:solidFill>
                <a:latin typeface="Consolas" panose="020B0609020204030204" pitchFamily="49" charset="0"/>
              </a:rPr>
              <a:t>cout&lt;&lt;"\t ------------------------------------"&lt;&lt;endl; </a:t>
            </a:r>
          </a:p>
          <a:p>
            <a:r>
              <a:rPr lang="fr-FR" sz="1250" dirty="0">
                <a:solidFill>
                  <a:schemeClr val="tx1"/>
                </a:solidFill>
                <a:latin typeface="Consolas" panose="020B0609020204030204" pitchFamily="49" charset="0"/>
              </a:rPr>
              <a:t>cout&lt;&lt;"\t 1. Per Kg"&lt;&lt;</a:t>
            </a:r>
            <a:r>
              <a:rPr lang="fr-FR" sz="1250" dirty="0" err="1">
                <a:solidFill>
                  <a:schemeClr val="tx1"/>
                </a:solidFill>
                <a:latin typeface="Consolas" panose="020B0609020204030204" pitchFamily="49" charset="0"/>
              </a:rPr>
              <a:t>endl</a:t>
            </a:r>
            <a:r>
              <a:rPr lang="fr-FR" sz="1250" dirty="0">
                <a:solidFill>
                  <a:schemeClr val="tx1"/>
                </a:solidFill>
                <a:latin typeface="Consolas" panose="020B0609020204030204" pitchFamily="49" charset="0"/>
              </a:rPr>
              <a:t>; </a:t>
            </a:r>
          </a:p>
          <a:p>
            <a:r>
              <a:rPr lang="fr-FR" sz="1250" dirty="0">
                <a:solidFill>
                  <a:schemeClr val="tx1"/>
                </a:solidFill>
                <a:latin typeface="Consolas" panose="020B0609020204030204" pitchFamily="49" charset="0"/>
              </a:rPr>
              <a:t>cout&lt;&lt;"\t 2. Per </a:t>
            </a:r>
            <a:r>
              <a:rPr lang="fr-FR" sz="1250" dirty="0" err="1">
                <a:solidFill>
                  <a:schemeClr val="tx1"/>
                </a:solidFill>
                <a:latin typeface="Consolas" panose="020B0609020204030204" pitchFamily="49" charset="0"/>
              </a:rPr>
              <a:t>Ekor</a:t>
            </a:r>
            <a:r>
              <a:rPr lang="fr-FR" sz="1250" dirty="0">
                <a:solidFill>
                  <a:schemeClr val="tx1"/>
                </a:solidFill>
                <a:latin typeface="Consolas" panose="020B0609020204030204" pitchFamily="49" charset="0"/>
              </a:rPr>
              <a:t>"&lt;&lt;</a:t>
            </a:r>
            <a:r>
              <a:rPr lang="fr-FR" sz="1250" dirty="0" err="1">
                <a:solidFill>
                  <a:schemeClr val="tx1"/>
                </a:solidFill>
                <a:latin typeface="Consolas" panose="020B0609020204030204" pitchFamily="49" charset="0"/>
              </a:rPr>
              <a:t>endl</a:t>
            </a:r>
            <a:r>
              <a:rPr lang="fr-FR"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cout&lt;&lt;"\t ------------------------------------"&lt;&lt;endl; </a:t>
            </a:r>
          </a:p>
          <a:p>
            <a:r>
              <a:rPr lang="id-ID" sz="1250" dirty="0">
                <a:solidFill>
                  <a:schemeClr val="tx1"/>
                </a:solidFill>
                <a:latin typeface="Consolas" panose="020B0609020204030204" pitchFamily="49" charset="0"/>
              </a:rPr>
              <a:t>cout&lt;&lt;"\t Pilih Satuan Beli: "; </a:t>
            </a:r>
          </a:p>
          <a:p>
            <a:r>
              <a:rPr lang="id-ID" sz="1250" dirty="0">
                <a:solidFill>
                  <a:schemeClr val="tx1"/>
                </a:solidFill>
                <a:latin typeface="Consolas" panose="020B0609020204030204" pitchFamily="49" charset="0"/>
              </a:rPr>
              <a:t>if(jenis_ayam == 1) </a:t>
            </a:r>
          </a:p>
          <a:p>
            <a:r>
              <a:rPr lang="id-ID"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cin&gt;&gt;satuan_beli; </a:t>
            </a:r>
          </a:p>
          <a:p>
            <a:r>
              <a:rPr lang="id-ID" sz="1250" dirty="0">
                <a:solidFill>
                  <a:schemeClr val="tx1"/>
                </a:solidFill>
                <a:latin typeface="Consolas" panose="020B0609020204030204" pitchFamily="49" charset="0"/>
              </a:rPr>
              <a:t>if(satuan_beli == 1) </a:t>
            </a:r>
          </a:p>
          <a:p>
            <a:r>
              <a:rPr lang="id-ID" sz="1250" dirty="0">
                <a:solidFill>
                  <a:schemeClr val="tx1"/>
                </a:solidFill>
                <a:latin typeface="Consolas" panose="020B0609020204030204" pitchFamily="49" charset="0"/>
              </a:rPr>
              <a:t>{ </a:t>
            </a:r>
          </a:p>
          <a:p>
            <a:r>
              <a:rPr lang="sv-SE" sz="1250" dirty="0">
                <a:solidFill>
                  <a:schemeClr val="tx1"/>
                </a:solidFill>
                <a:latin typeface="Consolas" panose="020B0609020204030204" pitchFamily="49" charset="0"/>
              </a:rPr>
              <a:t>x[i] = "Ayam Broiler Per Kg"; </a:t>
            </a:r>
          </a:p>
          <a:p>
            <a:r>
              <a:rPr lang="id-ID" sz="1250" dirty="0">
                <a:solidFill>
                  <a:schemeClr val="tx1"/>
                </a:solidFill>
                <a:latin typeface="Consolas" panose="020B0609020204030204" pitchFamily="49" charset="0"/>
              </a:rPr>
              <a:t>harga = harga_broiler_kg; </a:t>
            </a:r>
          </a:p>
          <a:p>
            <a:r>
              <a:rPr lang="id-ID"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else if(satuan_beli == 2) </a:t>
            </a:r>
          </a:p>
          <a:p>
            <a:r>
              <a:rPr lang="id-ID"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x[i] = "Ayam Broiler Per Ekor"; </a:t>
            </a:r>
          </a:p>
          <a:p>
            <a:r>
              <a:rPr lang="id-ID" sz="1250" dirty="0">
                <a:solidFill>
                  <a:schemeClr val="tx1"/>
                </a:solidFill>
                <a:latin typeface="Consolas" panose="020B0609020204030204" pitchFamily="49" charset="0"/>
              </a:rPr>
              <a:t>harga = harga_broiler_ekor; } } </a:t>
            </a:r>
          </a:p>
        </p:txBody>
      </p:sp>
      <p:sp>
        <p:nvSpPr>
          <p:cNvPr id="4" name="Rectangle 3"/>
          <p:cNvSpPr/>
          <p:nvPr/>
        </p:nvSpPr>
        <p:spPr>
          <a:xfrm>
            <a:off x="5705341" y="502276"/>
            <a:ext cx="5962919" cy="58470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d-ID" sz="1250" dirty="0">
                <a:solidFill>
                  <a:schemeClr val="tx1"/>
                </a:solidFill>
                <a:latin typeface="Consolas" panose="020B0609020204030204" pitchFamily="49" charset="0"/>
              </a:rPr>
              <a:t>else if(jenis_ayam == 2) { </a:t>
            </a:r>
          </a:p>
          <a:p>
            <a:r>
              <a:rPr lang="id-ID" sz="1250" dirty="0">
                <a:solidFill>
                  <a:schemeClr val="tx1"/>
                </a:solidFill>
                <a:latin typeface="Consolas" panose="020B0609020204030204" pitchFamily="49" charset="0"/>
              </a:rPr>
              <a:t>x[i] = "Ayam Kampung"; </a:t>
            </a:r>
          </a:p>
          <a:p>
            <a:r>
              <a:rPr lang="id-ID" sz="1250" dirty="0">
                <a:solidFill>
                  <a:schemeClr val="tx1"/>
                </a:solidFill>
                <a:latin typeface="Consolas" panose="020B0609020204030204" pitchFamily="49" charset="0"/>
              </a:rPr>
              <a:t>cin&gt;&gt;satuan_beli; </a:t>
            </a:r>
          </a:p>
          <a:p>
            <a:r>
              <a:rPr lang="id-ID" sz="1250" dirty="0">
                <a:solidFill>
                  <a:schemeClr val="tx1"/>
                </a:solidFill>
                <a:latin typeface="Consolas" panose="020B0609020204030204" pitchFamily="49" charset="0"/>
              </a:rPr>
              <a:t>if(satuan_beli == 1) </a:t>
            </a:r>
          </a:p>
          <a:p>
            <a:r>
              <a:rPr lang="id-ID"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x[i] = "Ayam Kampung Per Kg"; </a:t>
            </a:r>
          </a:p>
          <a:p>
            <a:r>
              <a:rPr lang="id-ID" sz="1250" dirty="0">
                <a:solidFill>
                  <a:schemeClr val="tx1"/>
                </a:solidFill>
                <a:latin typeface="Consolas" panose="020B0609020204030204" pitchFamily="49" charset="0"/>
              </a:rPr>
              <a:t>harga = harga_kampung_kg; </a:t>
            </a:r>
          </a:p>
          <a:p>
            <a:r>
              <a:rPr lang="id-ID"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else if(satuan_beli == 2) </a:t>
            </a:r>
          </a:p>
          <a:p>
            <a:r>
              <a:rPr lang="id-ID"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x[i] = "Ayam Kampung Per Ekor"; </a:t>
            </a:r>
          </a:p>
          <a:p>
            <a:r>
              <a:rPr lang="id-ID" sz="1250" dirty="0">
                <a:solidFill>
                  <a:schemeClr val="tx1"/>
                </a:solidFill>
                <a:latin typeface="Consolas" panose="020B0609020204030204" pitchFamily="49" charset="0"/>
              </a:rPr>
              <a:t>harga = harga_kampung_ekor; </a:t>
            </a:r>
          </a:p>
          <a:p>
            <a:r>
              <a:rPr lang="id-ID"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else if(jenis_ayam == 0) </a:t>
            </a:r>
          </a:p>
          <a:p>
            <a:r>
              <a:rPr lang="id-ID" sz="1250" dirty="0">
                <a:solidFill>
                  <a:schemeClr val="tx1"/>
                </a:solidFill>
                <a:latin typeface="Consolas" panose="020B0609020204030204" pitchFamily="49" charset="0"/>
              </a:rPr>
              <a:t>{ system("cls"); </a:t>
            </a:r>
          </a:p>
          <a:p>
            <a:r>
              <a:rPr lang="id-ID" sz="1250" dirty="0">
                <a:solidFill>
                  <a:schemeClr val="tx1"/>
                </a:solidFill>
                <a:latin typeface="Consolas" panose="020B0609020204030204" pitchFamily="49" charset="0"/>
              </a:rPr>
              <a:t>break; </a:t>
            </a:r>
          </a:p>
          <a:p>
            <a:r>
              <a:rPr lang="id-ID" sz="1250" dirty="0">
                <a:solidFill>
                  <a:schemeClr val="tx1"/>
                </a:solidFill>
                <a:latin typeface="Consolas" panose="020B0609020204030204" pitchFamily="49" charset="0"/>
              </a:rPr>
              <a:t>} </a:t>
            </a:r>
          </a:p>
          <a:p>
            <a:r>
              <a:rPr lang="id-ID" sz="1250" dirty="0">
                <a:solidFill>
                  <a:schemeClr val="tx1"/>
                </a:solidFill>
                <a:latin typeface="Consolas" panose="020B0609020204030204" pitchFamily="49" charset="0"/>
              </a:rPr>
              <a:t>cout&lt;&lt;"\t ------------------------------------"&lt;&lt;endl; </a:t>
            </a:r>
          </a:p>
          <a:p>
            <a:r>
              <a:rPr lang="fi-FI" sz="1250" dirty="0">
                <a:solidFill>
                  <a:schemeClr val="tx1"/>
                </a:solidFill>
                <a:latin typeface="Consolas" panose="020B0609020204030204" pitchFamily="49" charset="0"/>
              </a:rPr>
              <a:t>cout&lt;&lt;"\t Masukkan Jumlah Beli: "; </a:t>
            </a:r>
          </a:p>
          <a:p>
            <a:r>
              <a:rPr lang="id-ID" sz="1250" dirty="0">
                <a:solidFill>
                  <a:schemeClr val="tx1"/>
                </a:solidFill>
                <a:latin typeface="Consolas" panose="020B0609020204030204" pitchFamily="49" charset="0"/>
              </a:rPr>
              <a:t>cin&gt;&gt;jml_beli; </a:t>
            </a:r>
          </a:p>
          <a:p>
            <a:r>
              <a:rPr lang="id-ID" sz="1250" dirty="0">
                <a:solidFill>
                  <a:schemeClr val="tx1"/>
                </a:solidFill>
                <a:latin typeface="Consolas" panose="020B0609020204030204" pitchFamily="49" charset="0"/>
              </a:rPr>
              <a:t>x[i] = x[i] + "\t: " + to_string(jml_beli); </a:t>
            </a:r>
          </a:p>
          <a:p>
            <a:r>
              <a:rPr lang="id-ID" sz="1250" dirty="0">
                <a:solidFill>
                  <a:schemeClr val="tx1"/>
                </a:solidFill>
                <a:latin typeface="Consolas" panose="020B0609020204030204" pitchFamily="49" charset="0"/>
              </a:rPr>
              <a:t>sub_total += jml_beli * harga; </a:t>
            </a:r>
          </a:p>
          <a:p>
            <a:r>
              <a:rPr lang="id-ID" sz="1250" dirty="0">
                <a:solidFill>
                  <a:schemeClr val="tx1"/>
                </a:solidFill>
                <a:latin typeface="Consolas" panose="020B0609020204030204" pitchFamily="49" charset="0"/>
              </a:rPr>
              <a:t>cout&lt;&lt;"\t ------------------------------------"&lt;&lt;endl; </a:t>
            </a:r>
          </a:p>
          <a:p>
            <a:r>
              <a:rPr lang="fr-FR" sz="1250" dirty="0">
                <a:solidFill>
                  <a:schemeClr val="tx1"/>
                </a:solidFill>
                <a:latin typeface="Consolas" panose="020B0609020204030204" pitchFamily="49" charset="0"/>
              </a:rPr>
              <a:t>cout&lt;&lt;"\t </a:t>
            </a:r>
            <a:r>
              <a:rPr lang="fr-FR" sz="1250" dirty="0" err="1">
                <a:solidFill>
                  <a:schemeClr val="tx1"/>
                </a:solidFill>
                <a:latin typeface="Consolas" panose="020B0609020204030204" pitchFamily="49" charset="0"/>
              </a:rPr>
              <a:t>Apakah</a:t>
            </a:r>
            <a:r>
              <a:rPr lang="fr-FR" sz="1250" dirty="0">
                <a:solidFill>
                  <a:schemeClr val="tx1"/>
                </a:solidFill>
                <a:latin typeface="Consolas" panose="020B0609020204030204" pitchFamily="49" charset="0"/>
              </a:rPr>
              <a:t> </a:t>
            </a:r>
            <a:r>
              <a:rPr lang="fr-FR" sz="1250" dirty="0" err="1">
                <a:solidFill>
                  <a:schemeClr val="tx1"/>
                </a:solidFill>
                <a:latin typeface="Consolas" panose="020B0609020204030204" pitchFamily="49" charset="0"/>
              </a:rPr>
              <a:t>Mau</a:t>
            </a:r>
            <a:r>
              <a:rPr lang="fr-FR" sz="1250" dirty="0">
                <a:solidFill>
                  <a:schemeClr val="tx1"/>
                </a:solidFill>
                <a:latin typeface="Consolas" panose="020B0609020204030204" pitchFamily="49" charset="0"/>
              </a:rPr>
              <a:t> </a:t>
            </a:r>
            <a:r>
              <a:rPr lang="fr-FR" sz="1250" dirty="0" err="1">
                <a:solidFill>
                  <a:schemeClr val="tx1"/>
                </a:solidFill>
                <a:latin typeface="Consolas" panose="020B0609020204030204" pitchFamily="49" charset="0"/>
              </a:rPr>
              <a:t>Transaksi</a:t>
            </a:r>
            <a:r>
              <a:rPr lang="fr-FR" sz="1250" dirty="0">
                <a:solidFill>
                  <a:schemeClr val="tx1"/>
                </a:solidFill>
                <a:latin typeface="Consolas" panose="020B0609020204030204" pitchFamily="49" charset="0"/>
              </a:rPr>
              <a:t> </a:t>
            </a:r>
            <a:r>
              <a:rPr lang="fr-FR" sz="1250" dirty="0" err="1">
                <a:solidFill>
                  <a:schemeClr val="tx1"/>
                </a:solidFill>
                <a:latin typeface="Consolas" panose="020B0609020204030204" pitchFamily="49" charset="0"/>
              </a:rPr>
              <a:t>Lagi</a:t>
            </a:r>
            <a:r>
              <a:rPr lang="fr-FR" sz="1250" dirty="0">
                <a:solidFill>
                  <a:schemeClr val="tx1"/>
                </a:solidFill>
                <a:latin typeface="Consolas" panose="020B0609020204030204" pitchFamily="49" charset="0"/>
              </a:rPr>
              <a:t>? Y/T: "; </a:t>
            </a:r>
          </a:p>
          <a:p>
            <a:r>
              <a:rPr lang="id-ID" sz="1250" dirty="0">
                <a:solidFill>
                  <a:schemeClr val="tx1"/>
                </a:solidFill>
                <a:latin typeface="Consolas" panose="020B0609020204030204" pitchFamily="49" charset="0"/>
              </a:rPr>
              <a:t>cin&gt;&gt;beli_lagi; </a:t>
            </a:r>
          </a:p>
          <a:p>
            <a:r>
              <a:rPr lang="id-ID" sz="1250" dirty="0">
                <a:solidFill>
                  <a:schemeClr val="tx1"/>
                </a:solidFill>
                <a:latin typeface="Consolas" panose="020B0609020204030204" pitchFamily="49" charset="0"/>
              </a:rPr>
              <a:t>system("cls"); </a:t>
            </a:r>
          </a:p>
          <a:p>
            <a:r>
              <a:rPr lang="id-ID" sz="1250" dirty="0">
                <a:solidFill>
                  <a:schemeClr val="tx1"/>
                </a:solidFill>
                <a:latin typeface="Consolas" panose="020B0609020204030204" pitchFamily="49" charset="0"/>
              </a:rPr>
              <a:t>i++; } </a:t>
            </a:r>
          </a:p>
          <a:p>
            <a:r>
              <a:rPr lang="id-ID" sz="1250" dirty="0">
                <a:solidFill>
                  <a:schemeClr val="tx1"/>
                </a:solidFill>
                <a:latin typeface="Consolas" panose="020B0609020204030204" pitchFamily="49" charset="0"/>
              </a:rPr>
              <a:t>while(beli_lagi == 'y' || beli_lagi == 'Y'); </a:t>
            </a:r>
          </a:p>
          <a:p>
            <a:r>
              <a:rPr lang="id-ID" sz="1250" dirty="0">
                <a:solidFill>
                  <a:schemeClr val="tx1"/>
                </a:solidFill>
                <a:latin typeface="Consolas" panose="020B0609020204030204" pitchFamily="49" charset="0"/>
              </a:rPr>
              <a:t>cout&lt;&lt;"\t Daftar Harga Ayam"&lt;&lt;endl; </a:t>
            </a:r>
          </a:p>
          <a:p>
            <a:r>
              <a:rPr lang="id-ID" sz="1250" dirty="0">
                <a:solidFill>
                  <a:schemeClr val="tx1"/>
                </a:solidFill>
                <a:latin typeface="Consolas" panose="020B0609020204030204" pitchFamily="49" charset="0"/>
              </a:rPr>
              <a:t>cout&lt;&lt;"\t ------------------------------------"&lt;&lt;endl; </a:t>
            </a:r>
          </a:p>
        </p:txBody>
      </p:sp>
    </p:spTree>
    <p:extLst>
      <p:ext uri="{BB962C8B-B14F-4D97-AF65-F5344CB8AC3E}">
        <p14:creationId xmlns:p14="http://schemas.microsoft.com/office/powerpoint/2010/main" val="351305412"/>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72733" y="592428"/>
            <a:ext cx="5962918" cy="564094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r>
              <a:rPr lang="id-ID" sz="1250" dirty="0">
                <a:latin typeface="Consolas" panose="020B0609020204030204" pitchFamily="49" charset="0"/>
              </a:rPr>
              <a:t>cout&lt;&lt;"\t Ayam Broiler per kg \t: Rp. "&lt;&lt;harga_broiler_kg&lt;&lt;endl; </a:t>
            </a:r>
          </a:p>
          <a:p>
            <a:r>
              <a:rPr lang="sv-SE" sz="1250" dirty="0">
                <a:latin typeface="Consolas" panose="020B0609020204030204" pitchFamily="49" charset="0"/>
              </a:rPr>
              <a:t>cout&lt;&lt;"\t Ayam Broiler per ekor \t: Rp. "&lt;&lt;harga_broiler_ekor&lt;&lt;endl; </a:t>
            </a:r>
          </a:p>
          <a:p>
            <a:r>
              <a:rPr lang="id-ID" sz="1250" dirty="0">
                <a:latin typeface="Consolas" panose="020B0609020204030204" pitchFamily="49" charset="0"/>
              </a:rPr>
              <a:t>cout&lt;&lt;"\t Ayam Kampung per kg \t: Rp. "&lt;&lt;harga_kampung_kg&lt;&lt;endl; </a:t>
            </a:r>
          </a:p>
          <a:p>
            <a:r>
              <a:rPr lang="id-ID" sz="1250" dirty="0">
                <a:latin typeface="Consolas" panose="020B0609020204030204" pitchFamily="49" charset="0"/>
              </a:rPr>
              <a:t>cout&lt;&lt;"\t Ayam Kampung per ekor \t: Rp. "&lt;&lt;harga_kampung_ekor&lt;&lt;endl; </a:t>
            </a:r>
          </a:p>
          <a:p>
            <a:r>
              <a:rPr lang="id-ID" sz="1250" dirty="0">
                <a:latin typeface="Consolas" panose="020B0609020204030204" pitchFamily="49" charset="0"/>
              </a:rPr>
              <a:t>cout&lt;&lt;"\t ------------------------------------"&lt;&lt;endl; </a:t>
            </a:r>
          </a:p>
          <a:p>
            <a:r>
              <a:rPr lang="nb-NO" sz="1250" dirty="0">
                <a:latin typeface="Consolas" panose="020B0609020204030204" pitchFamily="49" charset="0"/>
              </a:rPr>
              <a:t>for(int j = 0; j &lt; i; j++) </a:t>
            </a:r>
          </a:p>
          <a:p>
            <a:r>
              <a:rPr lang="id-ID" sz="1250" dirty="0">
                <a:latin typeface="Consolas" panose="020B0609020204030204" pitchFamily="49" charset="0"/>
              </a:rPr>
              <a:t>{ cout&lt;&lt;"\t "&lt;&lt;x[j]&lt;&lt;endl; } </a:t>
            </a:r>
          </a:p>
          <a:p>
            <a:r>
              <a:rPr lang="id-ID" sz="1250" dirty="0">
                <a:latin typeface="Consolas" panose="020B0609020204030204" pitchFamily="49" charset="0"/>
              </a:rPr>
              <a:t>// Jika harga diatas sama dengan 100rb diskon 5%, diatas sama dengan 200rb diskon 12%, diatas sama dengan 300rb 25% </a:t>
            </a:r>
          </a:p>
          <a:p>
            <a:r>
              <a:rPr lang="id-ID" sz="1250" dirty="0">
                <a:latin typeface="Consolas" panose="020B0609020204030204" pitchFamily="49" charset="0"/>
              </a:rPr>
              <a:t>if(sub_total &gt;= 100000) </a:t>
            </a:r>
          </a:p>
          <a:p>
            <a:r>
              <a:rPr lang="id-ID" sz="1250" dirty="0">
                <a:latin typeface="Consolas" panose="020B0609020204030204" pitchFamily="49" charset="0"/>
              </a:rPr>
              <a:t>{ </a:t>
            </a:r>
          </a:p>
          <a:p>
            <a:r>
              <a:rPr lang="id-ID" sz="1250" dirty="0">
                <a:latin typeface="Consolas" panose="020B0609020204030204" pitchFamily="49" charset="0"/>
              </a:rPr>
              <a:t>diskon = (sub_total * 5) / 100; </a:t>
            </a:r>
          </a:p>
          <a:p>
            <a:r>
              <a:rPr lang="id-ID" sz="1250" dirty="0">
                <a:latin typeface="Consolas" panose="020B0609020204030204" pitchFamily="49" charset="0"/>
              </a:rPr>
              <a:t>} </a:t>
            </a:r>
          </a:p>
          <a:p>
            <a:r>
              <a:rPr lang="id-ID" sz="1250" dirty="0">
                <a:latin typeface="Consolas" panose="020B0609020204030204" pitchFamily="49" charset="0"/>
              </a:rPr>
              <a:t>else if(sub_total &gt;= 200000) </a:t>
            </a:r>
          </a:p>
          <a:p>
            <a:r>
              <a:rPr lang="id-ID" sz="1250" dirty="0">
                <a:latin typeface="Consolas" panose="020B0609020204030204" pitchFamily="49" charset="0"/>
              </a:rPr>
              <a:t>{ </a:t>
            </a:r>
          </a:p>
          <a:p>
            <a:r>
              <a:rPr lang="id-ID" sz="1250" dirty="0">
                <a:latin typeface="Consolas" panose="020B0609020204030204" pitchFamily="49" charset="0"/>
              </a:rPr>
              <a:t>diskon = (sub_total * 12) / 100; </a:t>
            </a:r>
          </a:p>
          <a:p>
            <a:r>
              <a:rPr lang="id-ID" sz="1250" dirty="0">
                <a:latin typeface="Consolas" panose="020B0609020204030204" pitchFamily="49" charset="0"/>
              </a:rPr>
              <a:t>} </a:t>
            </a:r>
          </a:p>
          <a:p>
            <a:r>
              <a:rPr lang="id-ID" sz="1250" dirty="0">
                <a:latin typeface="Consolas" panose="020B0609020204030204" pitchFamily="49" charset="0"/>
              </a:rPr>
              <a:t>else if(sub_total &gt;= 300000) </a:t>
            </a:r>
          </a:p>
          <a:p>
            <a:r>
              <a:rPr lang="id-ID" sz="1250" dirty="0">
                <a:latin typeface="Consolas" panose="020B0609020204030204" pitchFamily="49" charset="0"/>
              </a:rPr>
              <a:t>{ </a:t>
            </a:r>
          </a:p>
          <a:p>
            <a:r>
              <a:rPr lang="id-ID" sz="1250" dirty="0">
                <a:latin typeface="Consolas" panose="020B0609020204030204" pitchFamily="49" charset="0"/>
              </a:rPr>
              <a:t>diskon = (sub_total * 25) / 100; </a:t>
            </a:r>
          </a:p>
          <a:p>
            <a:r>
              <a:rPr lang="id-ID" sz="1250" dirty="0">
                <a:latin typeface="Consolas" panose="020B0609020204030204" pitchFamily="49" charset="0"/>
              </a:rPr>
              <a:t>} </a:t>
            </a:r>
          </a:p>
          <a:p>
            <a:r>
              <a:rPr lang="id-ID" sz="1250" dirty="0">
                <a:latin typeface="Consolas" panose="020B0609020204030204" pitchFamily="49" charset="0"/>
              </a:rPr>
              <a:t>total = sub_total - diskon; </a:t>
            </a:r>
          </a:p>
          <a:p>
            <a:r>
              <a:rPr lang="id-ID" sz="1250" dirty="0">
                <a:latin typeface="Consolas" panose="020B0609020204030204" pitchFamily="49" charset="0"/>
              </a:rPr>
              <a:t>cout&lt;&lt;"\t ------------------------------------"&lt;&lt;endl; </a:t>
            </a:r>
          </a:p>
          <a:p>
            <a:r>
              <a:rPr lang="id-ID" sz="1250" dirty="0">
                <a:latin typeface="Consolas" panose="020B0609020204030204" pitchFamily="49" charset="0"/>
              </a:rPr>
              <a:t>cout&lt;&lt;"\t Diskon \t: Rp. "&lt;&lt;diskon&lt;&lt;endl; </a:t>
            </a:r>
          </a:p>
          <a:p>
            <a:r>
              <a:rPr lang="fr-FR" sz="1250" dirty="0">
                <a:latin typeface="Consolas" panose="020B0609020204030204" pitchFamily="49" charset="0"/>
              </a:rPr>
              <a:t>cout&lt;&lt;"\t </a:t>
            </a:r>
            <a:r>
              <a:rPr lang="fr-FR" sz="1250" dirty="0" err="1">
                <a:latin typeface="Consolas" panose="020B0609020204030204" pitchFamily="49" charset="0"/>
              </a:rPr>
              <a:t>Sebelum</a:t>
            </a:r>
            <a:r>
              <a:rPr lang="fr-FR" sz="1250" dirty="0">
                <a:latin typeface="Consolas" panose="020B0609020204030204" pitchFamily="49" charset="0"/>
              </a:rPr>
              <a:t> </a:t>
            </a:r>
            <a:r>
              <a:rPr lang="fr-FR" sz="1250" dirty="0" err="1">
                <a:latin typeface="Consolas" panose="020B0609020204030204" pitchFamily="49" charset="0"/>
              </a:rPr>
              <a:t>Diskon</a:t>
            </a:r>
            <a:r>
              <a:rPr lang="fr-FR" sz="1250" dirty="0">
                <a:latin typeface="Consolas" panose="020B0609020204030204" pitchFamily="49" charset="0"/>
              </a:rPr>
              <a:t> : </a:t>
            </a:r>
            <a:r>
              <a:rPr lang="fr-FR" sz="1250" dirty="0" err="1">
                <a:latin typeface="Consolas" panose="020B0609020204030204" pitchFamily="49" charset="0"/>
              </a:rPr>
              <a:t>Rp</a:t>
            </a:r>
            <a:r>
              <a:rPr lang="fr-FR" sz="1250" dirty="0">
                <a:latin typeface="Consolas" panose="020B0609020204030204" pitchFamily="49" charset="0"/>
              </a:rPr>
              <a:t>. "&lt;&lt;</a:t>
            </a:r>
            <a:r>
              <a:rPr lang="fr-FR" sz="1250" dirty="0" err="1">
                <a:latin typeface="Consolas" panose="020B0609020204030204" pitchFamily="49" charset="0"/>
              </a:rPr>
              <a:t>sub_total</a:t>
            </a:r>
            <a:r>
              <a:rPr lang="fr-FR" sz="1250" dirty="0">
                <a:latin typeface="Consolas" panose="020B0609020204030204" pitchFamily="49" charset="0"/>
              </a:rPr>
              <a:t>&lt;&lt;</a:t>
            </a:r>
            <a:r>
              <a:rPr lang="fr-FR" sz="1250" dirty="0" err="1">
                <a:latin typeface="Consolas" panose="020B0609020204030204" pitchFamily="49" charset="0"/>
              </a:rPr>
              <a:t>endl</a:t>
            </a:r>
            <a:r>
              <a:rPr lang="fr-FR" sz="1250" dirty="0">
                <a:latin typeface="Consolas" panose="020B0609020204030204" pitchFamily="49" charset="0"/>
              </a:rPr>
              <a:t>; </a:t>
            </a:r>
          </a:p>
          <a:p>
            <a:r>
              <a:rPr lang="fr-FR" sz="1250" dirty="0">
                <a:latin typeface="Consolas" panose="020B0609020204030204" pitchFamily="49" charset="0"/>
              </a:rPr>
              <a:t>cout&lt;&lt;"\t Total </a:t>
            </a:r>
            <a:r>
              <a:rPr lang="fr-FR" sz="1250" dirty="0" err="1">
                <a:latin typeface="Consolas" panose="020B0609020204030204" pitchFamily="49" charset="0"/>
              </a:rPr>
              <a:t>Harga</a:t>
            </a:r>
            <a:r>
              <a:rPr lang="fr-FR" sz="1250" dirty="0">
                <a:latin typeface="Consolas" panose="020B0609020204030204" pitchFamily="49" charset="0"/>
              </a:rPr>
              <a:t> \t: </a:t>
            </a:r>
            <a:r>
              <a:rPr lang="fr-FR" sz="1250" dirty="0" err="1">
                <a:latin typeface="Consolas" panose="020B0609020204030204" pitchFamily="49" charset="0"/>
              </a:rPr>
              <a:t>Rp</a:t>
            </a:r>
            <a:r>
              <a:rPr lang="fr-FR" sz="1250" dirty="0">
                <a:latin typeface="Consolas" panose="020B0609020204030204" pitchFamily="49" charset="0"/>
              </a:rPr>
              <a:t>. "&lt;&lt;total&lt;&lt;</a:t>
            </a:r>
            <a:r>
              <a:rPr lang="fr-FR" sz="1250" dirty="0" err="1">
                <a:latin typeface="Consolas" panose="020B0609020204030204" pitchFamily="49" charset="0"/>
              </a:rPr>
              <a:t>endl</a:t>
            </a:r>
            <a:r>
              <a:rPr lang="fr-FR" sz="1250" dirty="0">
                <a:latin typeface="Consolas" panose="020B0609020204030204" pitchFamily="49" charset="0"/>
              </a:rPr>
              <a:t>; </a:t>
            </a:r>
          </a:p>
          <a:p>
            <a:r>
              <a:rPr lang="id-ID" sz="1250" dirty="0">
                <a:latin typeface="Consolas" panose="020B0609020204030204" pitchFamily="49" charset="0"/>
              </a:rPr>
              <a:t>cout&lt;&lt;"\t ------------------------------------"&lt;&lt;endl; </a:t>
            </a:r>
          </a:p>
          <a:p>
            <a:r>
              <a:rPr lang="id-ID" sz="1250" dirty="0">
                <a:latin typeface="Consolas" panose="020B0609020204030204" pitchFamily="49" charset="0"/>
              </a:rPr>
              <a:t>} </a:t>
            </a:r>
          </a:p>
        </p:txBody>
      </p:sp>
      <p:sp>
        <p:nvSpPr>
          <p:cNvPr id="5" name="Rectangle 4"/>
          <p:cNvSpPr/>
          <p:nvPr/>
        </p:nvSpPr>
        <p:spPr>
          <a:xfrm>
            <a:off x="6864439" y="592428"/>
            <a:ext cx="4533364" cy="5640948"/>
          </a:xfrm>
          <a:prstGeom prst="rect">
            <a:avLst/>
          </a:prstGeom>
        </p:spPr>
        <p:style>
          <a:lnRef idx="2">
            <a:schemeClr val="accent1"/>
          </a:lnRef>
          <a:fillRef idx="1">
            <a:schemeClr val="lt1"/>
          </a:fillRef>
          <a:effectRef idx="0">
            <a:schemeClr val="accent1"/>
          </a:effectRef>
          <a:fontRef idx="minor">
            <a:schemeClr val="dk1"/>
          </a:fontRef>
        </p:style>
        <p:txBody>
          <a:bodyPr rtlCol="0" anchor="t"/>
          <a:lstStyle/>
          <a:p>
            <a:r>
              <a:rPr lang="id-ID" sz="1250" dirty="0">
                <a:latin typeface="Consolas" panose="020B0609020204030204" pitchFamily="49" charset="0"/>
              </a:rPr>
              <a:t>int main() { </a:t>
            </a:r>
          </a:p>
          <a:p>
            <a:r>
              <a:rPr lang="id-ID" sz="1250" dirty="0">
                <a:latin typeface="Consolas" panose="020B0609020204030204" pitchFamily="49" charset="0"/>
              </a:rPr>
              <a:t>cout&lt;&lt;endl; </a:t>
            </a:r>
          </a:p>
          <a:p>
            <a:r>
              <a:rPr lang="fr-FR" sz="1250" dirty="0">
                <a:latin typeface="Consolas" panose="020B0609020204030204" pitchFamily="49" charset="0"/>
              </a:rPr>
              <a:t>cout&lt;&lt;"\t KELOMPOK 3 "&lt;&lt;</a:t>
            </a:r>
            <a:r>
              <a:rPr lang="fr-FR" sz="1250" dirty="0" err="1">
                <a:latin typeface="Consolas" panose="020B0609020204030204" pitchFamily="49" charset="0"/>
              </a:rPr>
              <a:t>endl</a:t>
            </a:r>
            <a:r>
              <a:rPr lang="fr-FR" sz="1250" dirty="0">
                <a:latin typeface="Consolas" panose="020B0609020204030204" pitchFamily="49" charset="0"/>
              </a:rPr>
              <a:t>; </a:t>
            </a:r>
          </a:p>
          <a:p>
            <a:r>
              <a:rPr lang="fr-FR" sz="1250" dirty="0">
                <a:latin typeface="Consolas" panose="020B0609020204030204" pitchFamily="49" charset="0"/>
              </a:rPr>
              <a:t>cout&lt;&lt;"\t Program </a:t>
            </a:r>
            <a:r>
              <a:rPr lang="fr-FR" sz="1250" dirty="0" err="1">
                <a:latin typeface="Consolas" panose="020B0609020204030204" pitchFamily="49" charset="0"/>
              </a:rPr>
              <a:t>Penjualan</a:t>
            </a:r>
            <a:r>
              <a:rPr lang="fr-FR" sz="1250" dirty="0">
                <a:latin typeface="Consolas" panose="020B0609020204030204" pitchFamily="49" charset="0"/>
              </a:rPr>
              <a:t> </a:t>
            </a:r>
            <a:r>
              <a:rPr lang="fr-FR" sz="1250" dirty="0" err="1">
                <a:latin typeface="Consolas" panose="020B0609020204030204" pitchFamily="49" charset="0"/>
              </a:rPr>
              <a:t>Ayam</a:t>
            </a:r>
            <a:r>
              <a:rPr lang="fr-FR" sz="1250" dirty="0">
                <a:latin typeface="Consolas" panose="020B0609020204030204" pitchFamily="49" charset="0"/>
              </a:rPr>
              <a:t>"&lt;&lt;</a:t>
            </a:r>
            <a:r>
              <a:rPr lang="fr-FR" sz="1250" dirty="0" err="1">
                <a:latin typeface="Consolas" panose="020B0609020204030204" pitchFamily="49" charset="0"/>
              </a:rPr>
              <a:t>endl</a:t>
            </a:r>
            <a:r>
              <a:rPr lang="fr-FR" sz="1250" dirty="0">
                <a:latin typeface="Consolas" panose="020B0609020204030204" pitchFamily="49" charset="0"/>
              </a:rPr>
              <a:t>; </a:t>
            </a:r>
          </a:p>
          <a:p>
            <a:r>
              <a:rPr lang="id-ID" sz="1250" dirty="0">
                <a:latin typeface="Consolas" panose="020B0609020204030204" pitchFamily="49" charset="0"/>
              </a:rPr>
              <a:t>penjualan(); </a:t>
            </a:r>
          </a:p>
          <a:p>
            <a:r>
              <a:rPr lang="id-ID" sz="1250" dirty="0">
                <a:latin typeface="Consolas" panose="020B0609020204030204" pitchFamily="49" charset="0"/>
              </a:rPr>
              <a:t>system("pause"); </a:t>
            </a:r>
          </a:p>
          <a:p>
            <a:r>
              <a:rPr lang="id-ID" sz="1250" dirty="0">
                <a:latin typeface="Consolas" panose="020B0609020204030204" pitchFamily="49" charset="0"/>
              </a:rPr>
              <a:t>} </a:t>
            </a:r>
          </a:p>
        </p:txBody>
      </p:sp>
    </p:spTree>
    <p:extLst>
      <p:ext uri="{BB962C8B-B14F-4D97-AF65-F5344CB8AC3E}">
        <p14:creationId xmlns:p14="http://schemas.microsoft.com/office/powerpoint/2010/main" val="563159193"/>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106</TotalTime>
  <Words>1492</Words>
  <Application>Microsoft Office PowerPoint</Application>
  <PresentationFormat>Widescreen</PresentationFormat>
  <Paragraphs>168</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Adobe Garamond Pro</vt:lpstr>
      <vt:lpstr>Arial</vt:lpstr>
      <vt:lpstr>Arial Unicode MS</vt:lpstr>
      <vt:lpstr>Calibri</vt:lpstr>
      <vt:lpstr>Consolas</vt:lpstr>
      <vt:lpstr>Garamond</vt:lpstr>
      <vt:lpstr>Wingdings</vt:lpstr>
      <vt:lpstr>Organic</vt:lpstr>
      <vt:lpstr>Makalah Algoritma dan Pemprograman II</vt:lpstr>
      <vt:lpstr>Nama Kelompok 3</vt:lpstr>
      <vt:lpstr>LANGKAH PERSIAPAN</vt:lpstr>
      <vt:lpstr>ALGORITMA PENJUALAN AYAM </vt:lpstr>
      <vt:lpstr>Flowchart  Program Penjualan Ayam</vt:lpstr>
      <vt:lpstr>KONSEP PROGRAM PENJUALAN AYAM </vt:lpstr>
      <vt:lpstr>SOURCE CODE</vt:lpstr>
      <vt:lpstr>PowerPoint Presentation</vt:lpstr>
      <vt:lpstr>PowerPoint Presentation</vt:lpstr>
      <vt:lpstr>TAMPILAN PROGRAM </vt:lpstr>
      <vt:lpstr>TAMPILAN DALAM PENGINPUTAN PROGRAM </vt:lpstr>
      <vt:lpstr>TAMPILAN AKHIR PROGRAM PENJUALAN AYAM</vt:lpstr>
      <vt:lpstr>TERIMA KASIH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Makalah Algoritma dan Pemprograman II</dc:title>
  <dc:creator>Hp</dc:creator>
  <cp:lastModifiedBy>Obi A_</cp:lastModifiedBy>
  <cp:revision>15</cp:revision>
  <dcterms:created xsi:type="dcterms:W3CDTF">2021-06-25T10:22:22Z</dcterms:created>
  <dcterms:modified xsi:type="dcterms:W3CDTF">2021-06-28T03:07:01Z</dcterms:modified>
</cp:coreProperties>
</file>