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1" r:id="rId2"/>
    <p:sldMasterId id="2147483692" r:id="rId3"/>
    <p:sldMasterId id="2147483691" r:id="rId4"/>
    <p:sldMasterId id="2147483690" r:id="rId5"/>
    <p:sldMasterId id="2147483648" r:id="rId6"/>
    <p:sldMasterId id="2147483693" r:id="rId7"/>
    <p:sldMasterId id="2147483689" r:id="rId8"/>
  </p:sldMasterIdLst>
  <p:notesMasterIdLst>
    <p:notesMasterId r:id="rId31"/>
  </p:notesMasterIdLst>
  <p:sldIdLst>
    <p:sldId id="258" r:id="rId9"/>
    <p:sldId id="273" r:id="rId10"/>
    <p:sldId id="454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2" r:id="rId21"/>
    <p:sldId id="473" r:id="rId22"/>
    <p:sldId id="474" r:id="rId23"/>
    <p:sldId id="471" r:id="rId24"/>
    <p:sldId id="476" r:id="rId25"/>
    <p:sldId id="475" r:id="rId26"/>
    <p:sldId id="403" r:id="rId27"/>
    <p:sldId id="269" r:id="rId28"/>
    <p:sldId id="270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564BD-FEF1-4AB8-91FA-0748514EE295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85009-42DB-4A79-8EC5-434BA4683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B6C9938D-08C7-4475-8D21-D377D2F0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F9B9F36-ACB5-47F9-9955-10F86E4EAF6C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1C0C1A11-F816-48AB-828F-C78767F97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335F797A-8FD4-4904-B067-B6AA4D0F9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7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BA360-16FD-48D7-AA37-D016653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204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2A08D90C-70B8-457C-95AE-141C49C3A3FB}"/>
              </a:ext>
            </a:extLst>
          </p:cNvPr>
          <p:cNvCxnSpPr>
            <a:cxnSpLocks/>
          </p:cNvCxnSpPr>
          <p:nvPr userDrawn="1"/>
        </p:nvCxnSpPr>
        <p:spPr>
          <a:xfrm>
            <a:off x="0" y="683288"/>
            <a:ext cx="12192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BE849F3-B6DF-4217-B464-9130928C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1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3BEC2E1-0AD8-452E-87EC-4D9066322202}"/>
              </a:ext>
            </a:extLst>
          </p:cNvPr>
          <p:cNvSpPr/>
          <p:nvPr userDrawn="1"/>
        </p:nvSpPr>
        <p:spPr>
          <a:xfrm>
            <a:off x="0" y="0"/>
            <a:ext cx="12192000" cy="10852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2CC0ADF-8FA4-4472-9031-72E465CB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768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EBE2D0A-6E5C-4A94-8EF1-D947C32EBE56}"/>
              </a:ext>
            </a:extLst>
          </p:cNvPr>
          <p:cNvSpPr/>
          <p:nvPr userDrawn="1"/>
        </p:nvSpPr>
        <p:spPr>
          <a:xfrm>
            <a:off x="0" y="80391"/>
            <a:ext cx="12192000" cy="633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898FCA4-6365-4601-85C8-B9BFB43B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5764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570B6C2-5A8A-40C2-AE98-493677E13A21}"/>
              </a:ext>
            </a:extLst>
          </p:cNvPr>
          <p:cNvSpPr/>
          <p:nvPr userDrawn="1"/>
        </p:nvSpPr>
        <p:spPr>
          <a:xfrm>
            <a:off x="0" y="60292"/>
            <a:ext cx="12192000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0892BB0-7181-4898-96B3-7ABD572D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266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8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C3B74E-CCD6-46A2-96AD-02888878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396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CF78D-0AC0-4E71-8350-3BC2A8E4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578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BA360-16FD-48D7-AA37-D016653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88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8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6A74D-1C8D-4400-A44B-18C614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3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4314F5-9B88-4A10-889F-F5ED6798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661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F2F78-41F6-4DBD-A49B-20619A86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358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xmlns="" id="{198065A5-1218-4E69-9EF0-90C3C2E6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346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F916FA04-1396-485D-A609-CD7E92522DD1}"/>
              </a:ext>
            </a:extLst>
          </p:cNvPr>
          <p:cNvCxnSpPr>
            <a:cxnSpLocks/>
          </p:cNvCxnSpPr>
          <p:nvPr userDrawn="1"/>
        </p:nvCxnSpPr>
        <p:spPr>
          <a:xfrm>
            <a:off x="0" y="683288"/>
            <a:ext cx="618978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FFC4A87-0CB1-45CE-9554-8F044AAE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967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F916FA04-1396-485D-A609-CD7E92522DD1}"/>
              </a:ext>
            </a:extLst>
          </p:cNvPr>
          <p:cNvCxnSpPr>
            <a:cxnSpLocks/>
          </p:cNvCxnSpPr>
          <p:nvPr userDrawn="1"/>
        </p:nvCxnSpPr>
        <p:spPr>
          <a:xfrm>
            <a:off x="6002215" y="683288"/>
            <a:ext cx="618978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A5D29-0C74-4DB5-80AC-205E2980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709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310508-6870-44FB-B67F-C3F1350DB66D}"/>
              </a:ext>
            </a:extLst>
          </p:cNvPr>
          <p:cNvSpPr/>
          <p:nvPr userDrawn="1"/>
        </p:nvSpPr>
        <p:spPr>
          <a:xfrm>
            <a:off x="0" y="1"/>
            <a:ext cx="12192000" cy="12044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38924"/>
            <a:ext cx="1119282" cy="1086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456D31B-DA89-4FCC-A0CF-973CBA8BD493}"/>
              </a:ext>
            </a:extLst>
          </p:cNvPr>
          <p:cNvSpPr txBox="1"/>
          <p:nvPr userDrawn="1"/>
        </p:nvSpPr>
        <p:spPr>
          <a:xfrm>
            <a:off x="1218924" y="166670"/>
            <a:ext cx="588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PROGRAM STUDI S1 TEKNIK INFORMATIKA</a:t>
            </a:r>
            <a:br>
              <a:rPr lang="en-US" sz="2400" dirty="0"/>
            </a:br>
            <a:r>
              <a:rPr lang="en-US" sz="2400" dirty="0"/>
              <a:t>UNIVERSITAS PAMULANG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60A43D-3921-41B8-B4DC-C239EAEA84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52" y="0"/>
            <a:ext cx="2143648" cy="1205802"/>
          </a:xfrm>
          <a:prstGeom prst="rect">
            <a:avLst/>
          </a:prstGeom>
        </p:spPr>
      </p:pic>
      <p:sp>
        <p:nvSpPr>
          <p:cNvPr id="6" name="Title Placeholder 5">
            <a:extLst>
              <a:ext uri="{FF2B5EF4-FFF2-40B4-BE49-F238E27FC236}">
                <a16:creationId xmlns:a16="http://schemas.microsoft.com/office/drawing/2014/main" xmlns="" id="{36AE1D4B-E2EF-47C4-A1A7-5689711E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xmlns="" id="{59788E57-52DB-4E2B-A81F-D18E71DA02CB}"/>
              </a:ext>
            </a:extLst>
          </p:cNvPr>
          <p:cNvSpPr/>
          <p:nvPr userDrawn="1"/>
        </p:nvSpPr>
        <p:spPr>
          <a:xfrm>
            <a:off x="0" y="6360607"/>
            <a:ext cx="12192000" cy="497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E8BF5A5-79AC-4428-A4CF-F44278AA4D6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5" y="6422940"/>
            <a:ext cx="453018" cy="439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F13C787-49DC-45B2-99DA-FD9DF4541EF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6419057"/>
            <a:ext cx="380491" cy="3804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C0EC3BD-0F33-4AAF-A3A2-953764A0D99A}"/>
              </a:ext>
            </a:extLst>
          </p:cNvPr>
          <p:cNvSpPr txBox="1"/>
          <p:nvPr userDrawn="1"/>
        </p:nvSpPr>
        <p:spPr>
          <a:xfrm>
            <a:off x="480133" y="6412026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InfoTI_unpam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0CFA357-EB7B-4C90-B08D-FF68109B966A}"/>
              </a:ext>
            </a:extLst>
          </p:cNvPr>
          <p:cNvSpPr txBox="1"/>
          <p:nvPr userDrawn="1"/>
        </p:nvSpPr>
        <p:spPr>
          <a:xfrm>
            <a:off x="2527388" y="6412026"/>
            <a:ext cx="2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informatika.unpam.ac.id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10FF8DC-21DB-400A-A27F-9751868D2AF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96" y="6412026"/>
            <a:ext cx="648362" cy="4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>
            <a:extLst>
              <a:ext uri="{FF2B5EF4-FFF2-40B4-BE49-F238E27FC236}">
                <a16:creationId xmlns:a16="http://schemas.microsoft.com/office/drawing/2014/main" xmlns="" id="{36AE1D4B-E2EF-47C4-A1A7-5689711E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xmlns="" id="{59788E57-52DB-4E2B-A81F-D18E71DA02CB}"/>
              </a:ext>
            </a:extLst>
          </p:cNvPr>
          <p:cNvSpPr/>
          <p:nvPr userDrawn="1"/>
        </p:nvSpPr>
        <p:spPr>
          <a:xfrm>
            <a:off x="0" y="6360607"/>
            <a:ext cx="12192000" cy="497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E8BF5A5-79AC-4428-A4CF-F44278AA4D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5" y="6422940"/>
            <a:ext cx="453018" cy="439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F13C787-49DC-45B2-99DA-FD9DF4541E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6419057"/>
            <a:ext cx="380491" cy="3804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C0EC3BD-0F33-4AAF-A3A2-953764A0D99A}"/>
              </a:ext>
            </a:extLst>
          </p:cNvPr>
          <p:cNvSpPr txBox="1"/>
          <p:nvPr userDrawn="1"/>
        </p:nvSpPr>
        <p:spPr>
          <a:xfrm>
            <a:off x="480133" y="6412026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InfoTI_unpam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0CFA357-EB7B-4C90-B08D-FF68109B966A}"/>
              </a:ext>
            </a:extLst>
          </p:cNvPr>
          <p:cNvSpPr txBox="1"/>
          <p:nvPr userDrawn="1"/>
        </p:nvSpPr>
        <p:spPr>
          <a:xfrm>
            <a:off x="2527388" y="6412026"/>
            <a:ext cx="2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informatika.unpam.ac.id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10FF8DC-21DB-400A-A27F-9751868D2AF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96" y="6412026"/>
            <a:ext cx="648362" cy="458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0E9772E-AF4F-4C17-B477-D78352308CB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90" y="6366986"/>
            <a:ext cx="512406" cy="4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7710A05-4BC0-4640-9166-A8A038BAD88C}"/>
              </a:ext>
            </a:extLst>
          </p:cNvPr>
          <p:cNvSpPr txBox="1"/>
          <p:nvPr userDrawn="1"/>
        </p:nvSpPr>
        <p:spPr>
          <a:xfrm>
            <a:off x="3898760" y="2622619"/>
            <a:ext cx="519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TERIMA KASIH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3211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xmlns="" id="{38F377F8-55ED-4437-98B9-2D2AA5DD3B4A}"/>
              </a:ext>
            </a:extLst>
          </p:cNvPr>
          <p:cNvSpPr/>
          <p:nvPr userDrawn="1"/>
        </p:nvSpPr>
        <p:spPr>
          <a:xfrm>
            <a:off x="0" y="2582426"/>
            <a:ext cx="12192000" cy="64638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TERIMA KASIH, MAHASISWA TEKNIK INFORMATIKA UNGGUL, ANDA SUDAH BELAJAR DENGAN LUAR BIASA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39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5A30DD-8BE8-42A1-85CC-D069AF516F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57400"/>
            <a:ext cx="4876800" cy="274320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xmlns="" id="{38F377F8-55ED-4437-98B9-2D2AA5DD3B4A}"/>
              </a:ext>
            </a:extLst>
          </p:cNvPr>
          <p:cNvSpPr/>
          <p:nvPr userDrawn="1"/>
        </p:nvSpPr>
        <p:spPr>
          <a:xfrm>
            <a:off x="0" y="0"/>
            <a:ext cx="12192000" cy="64638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TERIMA KASIH, MAHASISWA TEKNIK INFORMATIKA UNGGUL, ANDA SUDAH BELAJAR DENGAN LUAR BIASA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466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xmlns="" id="{73922ECC-A830-4C03-9B45-AEB8C3D2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35" name="Title Placeholder 34">
            <a:extLst>
              <a:ext uri="{FF2B5EF4-FFF2-40B4-BE49-F238E27FC236}">
                <a16:creationId xmlns:a16="http://schemas.microsoft.com/office/drawing/2014/main" xmlns="" id="{862CBB9D-7640-4DCE-8E7A-C98B9F67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62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5" r:id="rId3"/>
    <p:sldLayoutId id="2147483652" r:id="rId4"/>
    <p:sldLayoutId id="2147483651" r:id="rId5"/>
    <p:sldLayoutId id="2147483686" r:id="rId6"/>
    <p:sldLayoutId id="2147483687" r:id="rId7"/>
    <p:sldLayoutId id="214748370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310508-6870-44FB-B67F-C3F1350DB66D}"/>
              </a:ext>
            </a:extLst>
          </p:cNvPr>
          <p:cNvSpPr/>
          <p:nvPr userDrawn="1"/>
        </p:nvSpPr>
        <p:spPr>
          <a:xfrm>
            <a:off x="0" y="1"/>
            <a:ext cx="12192000" cy="12044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38924"/>
            <a:ext cx="1119282" cy="1086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456D31B-DA89-4FCC-A0CF-973CBA8BD493}"/>
              </a:ext>
            </a:extLst>
          </p:cNvPr>
          <p:cNvSpPr txBox="1"/>
          <p:nvPr userDrawn="1"/>
        </p:nvSpPr>
        <p:spPr>
          <a:xfrm>
            <a:off x="1218924" y="166670"/>
            <a:ext cx="588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PROGRAM STUDI S1 TEKNIK INFORMATIKA</a:t>
            </a:r>
            <a:br>
              <a:rPr lang="en-US" sz="2400" dirty="0"/>
            </a:br>
            <a:r>
              <a:rPr lang="en-US" sz="2400" dirty="0"/>
              <a:t>UNIVERSITAS PAMULANG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60A43D-3921-41B8-B4DC-C239EAEA84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52" y="0"/>
            <a:ext cx="2143648" cy="1205802"/>
          </a:xfrm>
          <a:prstGeom prst="rect">
            <a:avLst/>
          </a:prstGeom>
        </p:spPr>
      </p:pic>
      <p:sp>
        <p:nvSpPr>
          <p:cNvPr id="6" name="Title Placeholder 5">
            <a:extLst>
              <a:ext uri="{FF2B5EF4-FFF2-40B4-BE49-F238E27FC236}">
                <a16:creationId xmlns:a16="http://schemas.microsoft.com/office/drawing/2014/main" xmlns="" id="{36AE1D4B-E2EF-47C4-A1A7-5689711E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FA5E565-A9FD-45A9-9262-E4CE87B5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298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6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7122B0-D188-4F1B-9170-48FB515F7D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3090F-55CA-48B6-AE9D-1026C3C1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Pertemuan</a:t>
            </a:r>
            <a:r>
              <a:rPr lang="en-ID" dirty="0"/>
              <a:t> 12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3A401EB2-1006-4BB3-8D9C-805EB37DFD22}"/>
              </a:ext>
            </a:extLst>
          </p:cNvPr>
          <p:cNvSpPr txBox="1">
            <a:spLocks/>
          </p:cNvSpPr>
          <p:nvPr/>
        </p:nvSpPr>
        <p:spPr>
          <a:xfrm>
            <a:off x="838200" y="27368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Logika</a:t>
            </a:r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Informatika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752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xmlns="" id="{903A7DDE-0780-4C03-9F3D-5061ABD2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08FDF77-B3FD-4805-AB1A-5AFF5B2DB380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Text Box 4">
            <a:extLst>
              <a:ext uri="{FF2B5EF4-FFF2-40B4-BE49-F238E27FC236}">
                <a16:creationId xmlns:a16="http://schemas.microsoft.com/office/drawing/2014/main" xmlns="" id="{55FEBCDF-7BAA-4AAA-AAE7-25BCAB8CB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1" y="141288"/>
            <a:ext cx="430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/>
              <a:t>V. ARITMETIKA HEXADESIMAL (1)</a:t>
            </a:r>
          </a:p>
        </p:txBody>
      </p:sp>
      <p:sp>
        <p:nvSpPr>
          <p:cNvPr id="9220" name="Text Box 5">
            <a:extLst>
              <a:ext uri="{FF2B5EF4-FFF2-40B4-BE49-F238E27FC236}">
                <a16:creationId xmlns:a16="http://schemas.microsoft.com/office/drawing/2014/main" xmlns="" id="{ABB91454-9CF1-4F3F-B993-B2DC42575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620713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a. Penjumlahan</a:t>
            </a:r>
          </a:p>
        </p:txBody>
      </p:sp>
      <p:grpSp>
        <p:nvGrpSpPr>
          <p:cNvPr id="9221" name="Group 14">
            <a:extLst>
              <a:ext uri="{FF2B5EF4-FFF2-40B4-BE49-F238E27FC236}">
                <a16:creationId xmlns:a16="http://schemas.microsoft.com/office/drawing/2014/main" xmlns="" id="{DD305AC7-C3D9-4B73-B220-F6DE047B095C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1052514"/>
            <a:ext cx="1295400" cy="1311275"/>
            <a:chOff x="839" y="981"/>
            <a:chExt cx="816" cy="826"/>
          </a:xfrm>
        </p:grpSpPr>
        <p:sp>
          <p:nvSpPr>
            <p:cNvPr id="9246" name="Text Box 6">
              <a:extLst>
                <a:ext uri="{FF2B5EF4-FFF2-40B4-BE49-F238E27FC236}">
                  <a16:creationId xmlns:a16="http://schemas.microsoft.com/office/drawing/2014/main" xmlns="" id="{61375A90-150A-492D-9B31-9DCEB000F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981"/>
              <a:ext cx="77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latin typeface="Courier New" panose="02070309020205020404" pitchFamily="49" charset="0"/>
                </a:rPr>
                <a:t>23</a:t>
              </a:r>
              <a:r>
                <a:rPr lang="en-US" altLang="en-US" sz="2000" b="1" baseline="-30000">
                  <a:latin typeface="Courier New" panose="02070309020205020404" pitchFamily="49" charset="0"/>
                </a:rPr>
                <a:t>16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latin typeface="Courier New" panose="02070309020205020404" pitchFamily="49" charset="0"/>
                </a:rPr>
                <a:t>16</a:t>
              </a:r>
              <a:r>
                <a:rPr lang="en-US" altLang="en-US" sz="2000" b="1" baseline="-30000">
                  <a:latin typeface="Courier New" panose="02070309020205020404" pitchFamily="49" charset="0"/>
                </a:rPr>
                <a:t>16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latin typeface="Courier New" panose="02070309020205020404" pitchFamily="49" charset="0"/>
                </a:rPr>
                <a:t>39</a:t>
              </a:r>
              <a:r>
                <a:rPr lang="en-US" altLang="en-US" sz="2000" b="1" baseline="-30000">
                  <a:latin typeface="Courier New" panose="02070309020205020404" pitchFamily="49" charset="0"/>
                </a:rPr>
                <a:t>16</a:t>
              </a:r>
            </a:p>
          </p:txBody>
        </p:sp>
        <p:sp>
          <p:nvSpPr>
            <p:cNvPr id="9247" name="Line 7">
              <a:extLst>
                <a:ext uri="{FF2B5EF4-FFF2-40B4-BE49-F238E27FC236}">
                  <a16:creationId xmlns:a16="http://schemas.microsoft.com/office/drawing/2014/main" xmlns="" id="{856891BB-F0EB-4D27-A2B4-B867F435A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1525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Text Box 8">
              <a:extLst>
                <a:ext uri="{FF2B5EF4-FFF2-40B4-BE49-F238E27FC236}">
                  <a16:creationId xmlns:a16="http://schemas.microsoft.com/office/drawing/2014/main" xmlns="" id="{165E119A-58B4-40DF-B353-C115DEAE3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404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</p:grpSp>
      <p:sp>
        <p:nvSpPr>
          <p:cNvPr id="9222" name="Text Box 9">
            <a:extLst>
              <a:ext uri="{FF2B5EF4-FFF2-40B4-BE49-F238E27FC236}">
                <a16:creationId xmlns:a16="http://schemas.microsoft.com/office/drawing/2014/main" xmlns="" id="{851AC2D2-570B-4821-90A0-026BFB405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4" y="1052513"/>
            <a:ext cx="4733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Kolom kanan : 3</a:t>
            </a:r>
            <a:r>
              <a:rPr lang="en-US" altLang="en-US" baseline="-30000"/>
              <a:t>16</a:t>
            </a:r>
            <a:r>
              <a:rPr lang="en-US" altLang="en-US"/>
              <a:t> + 6</a:t>
            </a:r>
            <a:r>
              <a:rPr lang="en-US" altLang="en-US" baseline="-30000"/>
              <a:t>16</a:t>
            </a:r>
            <a:r>
              <a:rPr lang="en-US" altLang="en-US"/>
              <a:t> = 3</a:t>
            </a:r>
            <a:r>
              <a:rPr lang="en-US" altLang="en-US" baseline="-30000"/>
              <a:t>10</a:t>
            </a:r>
            <a:r>
              <a:rPr lang="en-US" altLang="en-US"/>
              <a:t> + 6</a:t>
            </a:r>
            <a:r>
              <a:rPr lang="en-US" altLang="en-US" baseline="-30000"/>
              <a:t>10</a:t>
            </a:r>
            <a:r>
              <a:rPr lang="en-US" altLang="en-US"/>
              <a:t> = 9</a:t>
            </a:r>
            <a:r>
              <a:rPr lang="en-US" altLang="en-US" baseline="-30000"/>
              <a:t>10</a:t>
            </a:r>
            <a:r>
              <a:rPr lang="en-US" altLang="en-US"/>
              <a:t> = 9</a:t>
            </a:r>
            <a:r>
              <a:rPr lang="en-US" altLang="en-US" baseline="-30000"/>
              <a:t>16</a:t>
            </a:r>
          </a:p>
        </p:txBody>
      </p:sp>
      <p:sp>
        <p:nvSpPr>
          <p:cNvPr id="9223" name="Text Box 10">
            <a:extLst>
              <a:ext uri="{FF2B5EF4-FFF2-40B4-BE49-F238E27FC236}">
                <a16:creationId xmlns:a16="http://schemas.microsoft.com/office/drawing/2014/main" xmlns="" id="{7D00358C-2477-4F45-8711-66A081B0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484313"/>
            <a:ext cx="4424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Kolom kiri : 2</a:t>
            </a:r>
            <a:r>
              <a:rPr lang="en-US" altLang="en-US" baseline="-30000"/>
              <a:t>16</a:t>
            </a:r>
            <a:r>
              <a:rPr lang="en-US" altLang="en-US"/>
              <a:t> + 1</a:t>
            </a:r>
            <a:r>
              <a:rPr lang="en-US" altLang="en-US" baseline="-30000"/>
              <a:t>16</a:t>
            </a:r>
            <a:r>
              <a:rPr lang="en-US" altLang="en-US"/>
              <a:t> = 2</a:t>
            </a:r>
            <a:r>
              <a:rPr lang="en-US" altLang="en-US" baseline="-30000"/>
              <a:t>10</a:t>
            </a:r>
            <a:r>
              <a:rPr lang="en-US" altLang="en-US"/>
              <a:t> + 1</a:t>
            </a:r>
            <a:r>
              <a:rPr lang="en-US" altLang="en-US" baseline="-30000"/>
              <a:t>10</a:t>
            </a:r>
            <a:r>
              <a:rPr lang="en-US" altLang="en-US"/>
              <a:t> = 3</a:t>
            </a:r>
            <a:r>
              <a:rPr lang="en-US" altLang="en-US" baseline="-30000"/>
              <a:t>10</a:t>
            </a:r>
            <a:r>
              <a:rPr lang="en-US" altLang="en-US"/>
              <a:t> = 3</a:t>
            </a:r>
            <a:r>
              <a:rPr lang="en-US" altLang="en-US" baseline="-30000"/>
              <a:t>16</a:t>
            </a:r>
          </a:p>
        </p:txBody>
      </p:sp>
      <p:grpSp>
        <p:nvGrpSpPr>
          <p:cNvPr id="9224" name="Group 15">
            <a:extLst>
              <a:ext uri="{FF2B5EF4-FFF2-40B4-BE49-F238E27FC236}">
                <a16:creationId xmlns:a16="http://schemas.microsoft.com/office/drawing/2014/main" xmlns="" id="{81FC3F14-52D2-4896-AEC3-07D900A8B356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2565401"/>
            <a:ext cx="1085850" cy="1323975"/>
            <a:chOff x="826" y="2353"/>
            <a:chExt cx="684" cy="834"/>
          </a:xfrm>
        </p:grpSpPr>
        <p:sp>
          <p:nvSpPr>
            <p:cNvPr id="9243" name="Text Box 11">
              <a:extLst>
                <a:ext uri="{FF2B5EF4-FFF2-40B4-BE49-F238E27FC236}">
                  <a16:creationId xmlns:a16="http://schemas.microsoft.com/office/drawing/2014/main" xmlns="" id="{3BA0AC44-52CD-4DAA-A620-C23DA79FA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" y="2353"/>
              <a:ext cx="536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latin typeface="Courier New" panose="02070309020205020404" pitchFamily="49" charset="0"/>
                </a:rPr>
                <a:t> DF</a:t>
              </a:r>
              <a:r>
                <a:rPr lang="en-US" altLang="en-US" sz="2000" b="1" baseline="-30000">
                  <a:latin typeface="Courier New" panose="02070309020205020404" pitchFamily="49" charset="0"/>
                </a:rPr>
                <a:t>16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latin typeface="Courier New" panose="02070309020205020404" pitchFamily="49" charset="0"/>
                </a:rPr>
                <a:t> AC</a:t>
              </a:r>
              <a:r>
                <a:rPr lang="en-US" altLang="en-US" sz="2000" b="1" baseline="-30000">
                  <a:latin typeface="Courier New" panose="02070309020205020404" pitchFamily="49" charset="0"/>
                </a:rPr>
                <a:t>16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latin typeface="Courier New" panose="02070309020205020404" pitchFamily="49" charset="0"/>
                </a:rPr>
                <a:t>18B</a:t>
              </a:r>
              <a:r>
                <a:rPr lang="en-US" altLang="en-US" sz="2000" b="1" baseline="-30000">
                  <a:latin typeface="Courier New" panose="02070309020205020404" pitchFamily="49" charset="0"/>
                </a:rPr>
                <a:t>16</a:t>
              </a:r>
            </a:p>
          </p:txBody>
        </p:sp>
        <p:sp>
          <p:nvSpPr>
            <p:cNvPr id="9244" name="Line 12">
              <a:extLst>
                <a:ext uri="{FF2B5EF4-FFF2-40B4-BE49-F238E27FC236}">
                  <a16:creationId xmlns:a16="http://schemas.microsoft.com/office/drawing/2014/main" xmlns="" id="{BA7F6486-13CC-4EEB-ABAB-0FF687F22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2931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Text Box 13">
              <a:extLst>
                <a:ext uri="{FF2B5EF4-FFF2-40B4-BE49-F238E27FC236}">
                  <a16:creationId xmlns:a16="http://schemas.microsoft.com/office/drawing/2014/main" xmlns="" id="{B48399B9-17BE-4636-BAD8-7A3D9A664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795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</p:grpSp>
      <p:sp>
        <p:nvSpPr>
          <p:cNvPr id="9225" name="Text Box 16">
            <a:extLst>
              <a:ext uri="{FF2B5EF4-FFF2-40B4-BE49-F238E27FC236}">
                <a16:creationId xmlns:a16="http://schemas.microsoft.com/office/drawing/2014/main" xmlns="" id="{28460A29-7BDC-4996-B4C5-C5F714561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2565401"/>
            <a:ext cx="459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Kolom kanan : F</a:t>
            </a:r>
            <a:r>
              <a:rPr lang="en-US" altLang="en-US" baseline="-30000"/>
              <a:t>16</a:t>
            </a:r>
            <a:r>
              <a:rPr lang="en-US" altLang="en-US"/>
              <a:t> + C</a:t>
            </a:r>
            <a:r>
              <a:rPr lang="en-US" altLang="en-US" baseline="-30000"/>
              <a:t>16</a:t>
            </a:r>
            <a:r>
              <a:rPr lang="en-US" altLang="en-US"/>
              <a:t> = 15</a:t>
            </a:r>
            <a:r>
              <a:rPr lang="en-US" altLang="en-US" baseline="-30000"/>
              <a:t>10</a:t>
            </a:r>
            <a:r>
              <a:rPr lang="en-US" altLang="en-US"/>
              <a:t> + 12</a:t>
            </a:r>
            <a:r>
              <a:rPr lang="en-US" altLang="en-US" baseline="-30000"/>
              <a:t>10</a:t>
            </a:r>
            <a:r>
              <a:rPr lang="en-US" altLang="en-US"/>
              <a:t> = 27</a:t>
            </a:r>
            <a:r>
              <a:rPr lang="en-US" altLang="en-US" baseline="-30000"/>
              <a:t>10</a:t>
            </a:r>
            <a:r>
              <a:rPr lang="en-US" altLang="en-US"/>
              <a:t> </a:t>
            </a:r>
            <a:endParaRPr lang="en-US" altLang="en-US" baseline="-30000"/>
          </a:p>
        </p:txBody>
      </p:sp>
      <p:sp>
        <p:nvSpPr>
          <p:cNvPr id="9226" name="Text Box 17">
            <a:extLst>
              <a:ext uri="{FF2B5EF4-FFF2-40B4-BE49-F238E27FC236}">
                <a16:creationId xmlns:a16="http://schemas.microsoft.com/office/drawing/2014/main" xmlns="" id="{4F849799-DD34-486B-9CF7-0581F2C5E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2924176"/>
            <a:ext cx="5354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Karena hasil penjumlahan &gt;15 maka dikurangi 16</a:t>
            </a:r>
            <a:r>
              <a:rPr lang="en-US" altLang="en-US" baseline="-30000"/>
              <a:t>10</a:t>
            </a:r>
          </a:p>
        </p:txBody>
      </p:sp>
      <p:sp>
        <p:nvSpPr>
          <p:cNvPr id="9227" name="Text Box 18">
            <a:extLst>
              <a:ext uri="{FF2B5EF4-FFF2-40B4-BE49-F238E27FC236}">
                <a16:creationId xmlns:a16="http://schemas.microsoft.com/office/drawing/2014/main" xmlns="" id="{A8D3328A-0B84-4A51-B393-6D5D5B87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3573463"/>
            <a:ext cx="4773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27</a:t>
            </a:r>
            <a:r>
              <a:rPr lang="en-US" altLang="en-US" baseline="-30000"/>
              <a:t>10</a:t>
            </a:r>
            <a:r>
              <a:rPr lang="en-US" altLang="en-US"/>
              <a:t> – 16</a:t>
            </a:r>
            <a:r>
              <a:rPr lang="en-US" altLang="en-US" baseline="-30000"/>
              <a:t>10</a:t>
            </a:r>
            <a:r>
              <a:rPr lang="en-US" altLang="en-US"/>
              <a:t> = 11</a:t>
            </a:r>
            <a:r>
              <a:rPr lang="en-US" altLang="en-US" baseline="-30000"/>
              <a:t>10</a:t>
            </a:r>
            <a:r>
              <a:rPr lang="en-US" altLang="en-US"/>
              <a:t> = B</a:t>
            </a:r>
            <a:r>
              <a:rPr lang="en-US" altLang="en-US" baseline="-30000"/>
              <a:t>16</a:t>
            </a:r>
            <a:r>
              <a:rPr lang="en-US" altLang="en-US"/>
              <a:t> dengan carry 1</a:t>
            </a:r>
          </a:p>
        </p:txBody>
      </p:sp>
      <p:sp>
        <p:nvSpPr>
          <p:cNvPr id="9228" name="Line 19">
            <a:extLst>
              <a:ext uri="{FF2B5EF4-FFF2-40B4-BE49-F238E27FC236}">
                <a16:creationId xmlns:a16="http://schemas.microsoft.com/office/drawing/2014/main" xmlns="" id="{02EAE0D6-BFD9-4BCF-B602-98363D6B7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0" y="39322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20">
            <a:extLst>
              <a:ext uri="{FF2B5EF4-FFF2-40B4-BE49-F238E27FC236}">
                <a16:creationId xmlns:a16="http://schemas.microsoft.com/office/drawing/2014/main" xmlns="" id="{ED0A954C-C73C-4E20-A2AF-A1693617C4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9150" y="4148138"/>
            <a:ext cx="3384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21">
            <a:extLst>
              <a:ext uri="{FF2B5EF4-FFF2-40B4-BE49-F238E27FC236}">
                <a16:creationId xmlns:a16="http://schemas.microsoft.com/office/drawing/2014/main" xmlns="" id="{DEC86771-277B-4D60-9344-99AB4352E9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9150" y="3789364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Text Box 22">
            <a:extLst>
              <a:ext uri="{FF2B5EF4-FFF2-40B4-BE49-F238E27FC236}">
                <a16:creationId xmlns:a16="http://schemas.microsoft.com/office/drawing/2014/main" xmlns="" id="{CB6FD34B-D88F-4617-A337-0369B0C8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292601"/>
            <a:ext cx="5364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Kolom kiri : D</a:t>
            </a:r>
            <a:r>
              <a:rPr lang="en-US" altLang="en-US" baseline="-30000"/>
              <a:t>16</a:t>
            </a:r>
            <a:r>
              <a:rPr lang="en-US" altLang="en-US"/>
              <a:t> + A</a:t>
            </a:r>
            <a:r>
              <a:rPr lang="en-US" altLang="en-US" baseline="-30000"/>
              <a:t>16</a:t>
            </a:r>
            <a:r>
              <a:rPr lang="en-US" altLang="en-US"/>
              <a:t> + 1</a:t>
            </a:r>
            <a:r>
              <a:rPr lang="en-US" altLang="en-US" baseline="-30000"/>
              <a:t>16</a:t>
            </a:r>
            <a:r>
              <a:rPr lang="en-US" altLang="en-US"/>
              <a:t>= 13</a:t>
            </a:r>
            <a:r>
              <a:rPr lang="en-US" altLang="en-US" baseline="-30000"/>
              <a:t>10</a:t>
            </a:r>
            <a:r>
              <a:rPr lang="en-US" altLang="en-US"/>
              <a:t> + 10</a:t>
            </a:r>
            <a:r>
              <a:rPr lang="en-US" altLang="en-US" baseline="-30000"/>
              <a:t>10</a:t>
            </a:r>
            <a:r>
              <a:rPr lang="en-US" altLang="en-US"/>
              <a:t> + 1</a:t>
            </a:r>
            <a:r>
              <a:rPr lang="en-US" altLang="en-US" baseline="-30000"/>
              <a:t>10</a:t>
            </a:r>
            <a:r>
              <a:rPr lang="en-US" altLang="en-US"/>
              <a:t> = 24</a:t>
            </a:r>
            <a:r>
              <a:rPr lang="en-US" altLang="en-US" baseline="-30000"/>
              <a:t>10</a:t>
            </a:r>
            <a:r>
              <a:rPr lang="en-US" altLang="en-US"/>
              <a:t> </a:t>
            </a:r>
            <a:endParaRPr lang="en-US" altLang="en-US" baseline="-30000"/>
          </a:p>
        </p:txBody>
      </p:sp>
      <p:sp>
        <p:nvSpPr>
          <p:cNvPr id="9232" name="Text Box 23">
            <a:extLst>
              <a:ext uri="{FF2B5EF4-FFF2-40B4-BE49-F238E27FC236}">
                <a16:creationId xmlns:a16="http://schemas.microsoft.com/office/drawing/2014/main" xmlns="" id="{6288F6E2-CB35-4689-B09F-82D950A3F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14" y="4718051"/>
            <a:ext cx="5354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Karena hasil penjumlahan &gt;15 maka dikurangi 16</a:t>
            </a:r>
            <a:r>
              <a:rPr lang="en-US" altLang="en-US" baseline="-30000"/>
              <a:t>10</a:t>
            </a:r>
          </a:p>
        </p:txBody>
      </p:sp>
      <p:sp>
        <p:nvSpPr>
          <p:cNvPr id="9233" name="Text Box 24">
            <a:extLst>
              <a:ext uri="{FF2B5EF4-FFF2-40B4-BE49-F238E27FC236}">
                <a16:creationId xmlns:a16="http://schemas.microsoft.com/office/drawing/2014/main" xmlns="" id="{FF9B3D62-F4E9-4DB3-803F-CAEE4DC7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13" y="5084763"/>
            <a:ext cx="4773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24</a:t>
            </a:r>
            <a:r>
              <a:rPr lang="en-US" altLang="en-US" baseline="-30000"/>
              <a:t>10</a:t>
            </a:r>
            <a:r>
              <a:rPr lang="en-US" altLang="en-US"/>
              <a:t> – 16</a:t>
            </a:r>
            <a:r>
              <a:rPr lang="en-US" altLang="en-US" baseline="-30000"/>
              <a:t>10</a:t>
            </a:r>
            <a:r>
              <a:rPr lang="en-US" altLang="en-US"/>
              <a:t> = 8</a:t>
            </a:r>
            <a:r>
              <a:rPr lang="en-US" altLang="en-US" baseline="-30000"/>
              <a:t>10</a:t>
            </a:r>
            <a:r>
              <a:rPr lang="en-US" altLang="en-US"/>
              <a:t> = 8</a:t>
            </a:r>
            <a:r>
              <a:rPr lang="en-US" altLang="en-US" baseline="-30000"/>
              <a:t>16</a:t>
            </a:r>
            <a:r>
              <a:rPr lang="en-US" altLang="en-US"/>
              <a:t> dengan carry 1</a:t>
            </a:r>
          </a:p>
        </p:txBody>
      </p:sp>
      <p:sp>
        <p:nvSpPr>
          <p:cNvPr id="9234" name="Line 25">
            <a:extLst>
              <a:ext uri="{FF2B5EF4-FFF2-40B4-BE49-F238E27FC236}">
                <a16:creationId xmlns:a16="http://schemas.microsoft.com/office/drawing/2014/main" xmlns="" id="{2B082D4B-541B-4110-91AC-BA0A1E5164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3701" y="3860801"/>
            <a:ext cx="18002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26">
            <a:extLst>
              <a:ext uri="{FF2B5EF4-FFF2-40B4-BE49-F238E27FC236}">
                <a16:creationId xmlns:a16="http://schemas.microsoft.com/office/drawing/2014/main" xmlns="" id="{997D08A2-9848-4E4C-BC08-36EB1BDA4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54451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Line 27">
            <a:extLst>
              <a:ext uri="{FF2B5EF4-FFF2-40B4-BE49-F238E27FC236}">
                <a16:creationId xmlns:a16="http://schemas.microsoft.com/office/drawing/2014/main" xmlns="" id="{076574EE-EB92-4971-954F-AED85B55E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1" y="5661025"/>
            <a:ext cx="367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28">
            <a:extLst>
              <a:ext uri="{FF2B5EF4-FFF2-40B4-BE49-F238E27FC236}">
                <a16:creationId xmlns:a16="http://schemas.microsoft.com/office/drawing/2014/main" xmlns="" id="{120CA4CF-2CCD-4B3E-B31C-BE04ADCEBB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3250" y="3789363"/>
            <a:ext cx="0" cy="1871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29">
            <a:extLst>
              <a:ext uri="{FF2B5EF4-FFF2-40B4-BE49-F238E27FC236}">
                <a16:creationId xmlns:a16="http://schemas.microsoft.com/office/drawing/2014/main" xmlns="" id="{5D5141D4-8F17-4A28-A9AF-00A996FDD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5445126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30">
            <a:extLst>
              <a:ext uri="{FF2B5EF4-FFF2-40B4-BE49-F238E27FC236}">
                <a16:creationId xmlns:a16="http://schemas.microsoft.com/office/drawing/2014/main" xmlns="" id="{E2D04E1C-CE82-42ED-A6B4-EFBBF61B43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5949950"/>
            <a:ext cx="5688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31">
            <a:extLst>
              <a:ext uri="{FF2B5EF4-FFF2-40B4-BE49-F238E27FC236}">
                <a16:creationId xmlns:a16="http://schemas.microsoft.com/office/drawing/2014/main" xmlns="" id="{7817687E-06D8-4968-AAAA-E13C38909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5" y="3789364"/>
            <a:ext cx="0" cy="2160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Text Box 32">
            <a:extLst>
              <a:ext uri="{FF2B5EF4-FFF2-40B4-BE49-F238E27FC236}">
                <a16:creationId xmlns:a16="http://schemas.microsoft.com/office/drawing/2014/main" xmlns="" id="{60BD9742-2C93-427E-995B-E761E5197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9" y="1117601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1)</a:t>
            </a:r>
          </a:p>
        </p:txBody>
      </p:sp>
      <p:sp>
        <p:nvSpPr>
          <p:cNvPr id="9242" name="Text Box 33">
            <a:extLst>
              <a:ext uri="{FF2B5EF4-FFF2-40B4-BE49-F238E27FC236}">
                <a16:creationId xmlns:a16="http://schemas.microsoft.com/office/drawing/2014/main" xmlns="" id="{05D32618-30E5-4B53-93AF-D65FCE24D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492376"/>
            <a:ext cx="407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xmlns="" id="{15B9DA60-9B67-47F3-B57A-5405A91A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A143AB8-5A2A-4039-83A3-5EB311A06049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xmlns="" id="{86C1F5F5-A8C6-4550-94DC-E9A3BFE35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1" y="141288"/>
            <a:ext cx="430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/>
              <a:t>V. ARITMETIKA HEXADESIMAL (2)</a:t>
            </a: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xmlns="" id="{AC98BB42-3BED-40FC-A138-0C3F14748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236663"/>
            <a:ext cx="4291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Dilakukan dengan metode komplemen 2</a:t>
            </a:r>
          </a:p>
        </p:txBody>
      </p:sp>
      <p:sp>
        <p:nvSpPr>
          <p:cNvPr id="10245" name="Text Box 6">
            <a:extLst>
              <a:ext uri="{FF2B5EF4-FFF2-40B4-BE49-F238E27FC236}">
                <a16:creationId xmlns:a16="http://schemas.microsoft.com/office/drawing/2014/main" xmlns="" id="{4915C06F-0E4A-468E-A3E9-8C736648B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4" y="1620838"/>
            <a:ext cx="2054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84</a:t>
            </a:r>
            <a:r>
              <a:rPr lang="en-US" altLang="en-US" baseline="-30000"/>
              <a:t>16</a:t>
            </a:r>
            <a:r>
              <a:rPr lang="en-US" altLang="en-US"/>
              <a:t> – 2A</a:t>
            </a:r>
            <a:r>
              <a:rPr lang="en-US" altLang="en-US" baseline="-30000"/>
              <a:t>16</a:t>
            </a:r>
            <a:r>
              <a:rPr lang="en-US" altLang="en-US"/>
              <a:t> = ……</a:t>
            </a:r>
            <a:r>
              <a:rPr lang="en-US" altLang="en-US" baseline="-30000"/>
              <a:t>16</a:t>
            </a:r>
          </a:p>
        </p:txBody>
      </p:sp>
      <p:sp>
        <p:nvSpPr>
          <p:cNvPr id="10246" name="Text Box 7">
            <a:extLst>
              <a:ext uri="{FF2B5EF4-FFF2-40B4-BE49-F238E27FC236}">
                <a16:creationId xmlns:a16="http://schemas.microsoft.com/office/drawing/2014/main" xmlns="" id="{06786898-317C-42AB-83B0-CBD96D55F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2052638"/>
            <a:ext cx="2006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2A</a:t>
            </a:r>
            <a:r>
              <a:rPr lang="en-US" altLang="en-US" baseline="-30000"/>
              <a:t>16</a:t>
            </a:r>
            <a:r>
              <a:rPr lang="en-US" altLang="en-US"/>
              <a:t> = 00101010</a:t>
            </a:r>
            <a:r>
              <a:rPr lang="en-US" altLang="en-US" baseline="-30000"/>
              <a:t>2</a:t>
            </a:r>
          </a:p>
        </p:txBody>
      </p:sp>
      <p:sp>
        <p:nvSpPr>
          <p:cNvPr id="10247" name="Text Box 8">
            <a:extLst>
              <a:ext uri="{FF2B5EF4-FFF2-40B4-BE49-F238E27FC236}">
                <a16:creationId xmlns:a16="http://schemas.microsoft.com/office/drawing/2014/main" xmlns="" id="{8BFCDE8F-9DCB-4DAD-B2E5-51947C0D1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2052638"/>
            <a:ext cx="522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Komplemen 2 dari 00101010</a:t>
            </a:r>
            <a:r>
              <a:rPr lang="en-US" altLang="en-US" baseline="-30000"/>
              <a:t>2</a:t>
            </a:r>
            <a:r>
              <a:rPr lang="en-US" altLang="en-US"/>
              <a:t> = 11010110</a:t>
            </a:r>
            <a:r>
              <a:rPr lang="en-US" altLang="en-US" baseline="-30000"/>
              <a:t>2</a:t>
            </a:r>
            <a:r>
              <a:rPr lang="en-US" altLang="en-US"/>
              <a:t> = D6</a:t>
            </a:r>
            <a:r>
              <a:rPr lang="en-US" altLang="en-US" baseline="-30000"/>
              <a:t>16</a:t>
            </a:r>
          </a:p>
        </p:txBody>
      </p:sp>
      <p:sp>
        <p:nvSpPr>
          <p:cNvPr id="10248" name="Text Box 14">
            <a:extLst>
              <a:ext uri="{FF2B5EF4-FFF2-40B4-BE49-F238E27FC236}">
                <a16:creationId xmlns:a16="http://schemas.microsoft.com/office/drawing/2014/main" xmlns="" id="{45DCB754-B208-445F-A9F0-6019E75EC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2486026"/>
            <a:ext cx="7040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Sehingga dapat dilakukan sebagai penjumlahan hexadesimal, sbb:</a:t>
            </a:r>
          </a:p>
        </p:txBody>
      </p:sp>
      <p:grpSp>
        <p:nvGrpSpPr>
          <p:cNvPr id="10249" name="Group 20">
            <a:extLst>
              <a:ext uri="{FF2B5EF4-FFF2-40B4-BE49-F238E27FC236}">
                <a16:creationId xmlns:a16="http://schemas.microsoft.com/office/drawing/2014/main" xmlns="" id="{36EB73F6-8628-4C88-84CC-35446B05F771}"/>
              </a:ext>
            </a:extLst>
          </p:cNvPr>
          <p:cNvGrpSpPr>
            <a:grpSpLocks/>
          </p:cNvGrpSpPr>
          <p:nvPr/>
        </p:nvGrpSpPr>
        <p:grpSpPr bwMode="auto">
          <a:xfrm>
            <a:off x="2259013" y="3240088"/>
            <a:ext cx="5924550" cy="2709862"/>
            <a:chOff x="463" y="1697"/>
            <a:chExt cx="3732" cy="1707"/>
          </a:xfrm>
        </p:grpSpPr>
        <p:grpSp>
          <p:nvGrpSpPr>
            <p:cNvPr id="10251" name="Group 13">
              <a:extLst>
                <a:ext uri="{FF2B5EF4-FFF2-40B4-BE49-F238E27FC236}">
                  <a16:creationId xmlns:a16="http://schemas.microsoft.com/office/drawing/2014/main" xmlns="" id="{9D844A9F-3335-44A7-88FC-A7E836DBC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" y="1697"/>
              <a:ext cx="730" cy="834"/>
              <a:chOff x="463" y="1355"/>
              <a:chExt cx="730" cy="834"/>
            </a:xfrm>
          </p:grpSpPr>
          <p:sp>
            <p:nvSpPr>
              <p:cNvPr id="10257" name="Text Box 9">
                <a:extLst>
                  <a:ext uri="{FF2B5EF4-FFF2-40B4-BE49-F238E27FC236}">
                    <a16:creationId xmlns:a16="http://schemas.microsoft.com/office/drawing/2014/main" xmlns="" id="{F119749E-6217-440A-BD8E-5ABB901238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" y="1355"/>
                <a:ext cx="536" cy="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urier New" panose="02070309020205020404" pitchFamily="49" charset="0"/>
                  </a:rPr>
                  <a:t> 84</a:t>
                </a:r>
                <a:r>
                  <a:rPr lang="en-US" altLang="en-US" sz="2000" b="1" baseline="-30000">
                    <a:latin typeface="Courier New" panose="02070309020205020404" pitchFamily="49" charset="0"/>
                  </a:rPr>
                  <a:t>16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urier New" panose="02070309020205020404" pitchFamily="49" charset="0"/>
                  </a:rPr>
                  <a:t> D6</a:t>
                </a:r>
                <a:r>
                  <a:rPr lang="en-US" altLang="en-US" sz="2000" b="1" baseline="-30000">
                    <a:latin typeface="Courier New" panose="02070309020205020404" pitchFamily="49" charset="0"/>
                  </a:rPr>
                  <a:t>16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urier New" panose="02070309020205020404" pitchFamily="49" charset="0"/>
                  </a:rPr>
                  <a:t>15A</a:t>
                </a:r>
                <a:r>
                  <a:rPr lang="en-US" altLang="en-US" sz="2000" b="1" baseline="-30000">
                    <a:latin typeface="Courier New" panose="02070309020205020404" pitchFamily="49" charset="0"/>
                  </a:rPr>
                  <a:t>16</a:t>
                </a:r>
              </a:p>
            </p:txBody>
          </p:sp>
          <p:sp>
            <p:nvSpPr>
              <p:cNvPr id="10258" name="Line 10">
                <a:extLst>
                  <a:ext uri="{FF2B5EF4-FFF2-40B4-BE49-F238E27FC236}">
                    <a16:creationId xmlns:a16="http://schemas.microsoft.com/office/drawing/2014/main" xmlns="" id="{FF788E52-E37D-4F1A-B2D3-476938550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1933"/>
                <a:ext cx="5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9" name="Text Box 11">
                <a:extLst>
                  <a:ext uri="{FF2B5EF4-FFF2-40B4-BE49-F238E27FC236}">
                    <a16:creationId xmlns:a16="http://schemas.microsoft.com/office/drawing/2014/main" xmlns="" id="{95FF4B64-7DCB-442B-A1E9-BD49D8CD9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1813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/>
                  <a:t>+</a:t>
                </a:r>
              </a:p>
            </p:txBody>
          </p:sp>
        </p:grpSp>
        <p:sp>
          <p:nvSpPr>
            <p:cNvPr id="10252" name="Text Box 12">
              <a:extLst>
                <a:ext uri="{FF2B5EF4-FFF2-40B4-BE49-F238E27FC236}">
                  <a16:creationId xmlns:a16="http://schemas.microsoft.com/office/drawing/2014/main" xmlns="" id="{435571A3-0F6F-47EF-A025-BC41679FE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" y="235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10253" name="Text Box 15">
              <a:extLst>
                <a:ext uri="{FF2B5EF4-FFF2-40B4-BE49-F238E27FC236}">
                  <a16:creationId xmlns:a16="http://schemas.microsoft.com/office/drawing/2014/main" xmlns="" id="{0421044B-895F-487B-8A51-DF46C093C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" y="2765"/>
              <a:ext cx="3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Buang carry-nya sehingga hasilnya menjadi 5A</a:t>
              </a:r>
              <a:r>
                <a:rPr lang="en-US" altLang="en-US" baseline="-30000"/>
                <a:t>16</a:t>
              </a:r>
            </a:p>
          </p:txBody>
        </p:sp>
        <p:sp>
          <p:nvSpPr>
            <p:cNvPr id="10254" name="Line 16">
              <a:extLst>
                <a:ext uri="{FF2B5EF4-FFF2-40B4-BE49-F238E27FC236}">
                  <a16:creationId xmlns:a16="http://schemas.microsoft.com/office/drawing/2014/main" xmlns="" id="{CF4D88A0-6E77-4F6E-A312-1518E92DAE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" y="288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7">
              <a:extLst>
                <a:ext uri="{FF2B5EF4-FFF2-40B4-BE49-F238E27FC236}">
                  <a16:creationId xmlns:a16="http://schemas.microsoft.com/office/drawing/2014/main" xmlns="" id="{93C74D4F-55DB-4DCD-B816-67A2D5F44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247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18">
              <a:extLst>
                <a:ext uri="{FF2B5EF4-FFF2-40B4-BE49-F238E27FC236}">
                  <a16:creationId xmlns:a16="http://schemas.microsoft.com/office/drawing/2014/main" xmlns="" id="{39F64FED-A4DD-485C-9922-BA2785746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3173"/>
              <a:ext cx="1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Jadi 84</a:t>
              </a:r>
              <a:r>
                <a:rPr lang="en-US" altLang="en-US" baseline="-30000"/>
                <a:t>16</a:t>
              </a:r>
              <a:r>
                <a:rPr lang="en-US" altLang="en-US"/>
                <a:t> – 2A</a:t>
              </a:r>
              <a:r>
                <a:rPr lang="en-US" altLang="en-US" baseline="-30000"/>
                <a:t>16</a:t>
              </a:r>
              <a:r>
                <a:rPr lang="en-US" altLang="en-US"/>
                <a:t> = 5A</a:t>
              </a:r>
              <a:r>
                <a:rPr lang="en-US" altLang="en-US" baseline="-30000"/>
                <a:t>16</a:t>
              </a:r>
            </a:p>
          </p:txBody>
        </p:sp>
      </p:grpSp>
      <p:sp>
        <p:nvSpPr>
          <p:cNvPr id="10250" name="Text Box 19">
            <a:extLst>
              <a:ext uri="{FF2B5EF4-FFF2-40B4-BE49-F238E27FC236}">
                <a16:creationId xmlns:a16="http://schemas.microsoft.com/office/drawing/2014/main" xmlns="" id="{EA9AA5F2-954B-4547-A10B-054746B38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830263"/>
            <a:ext cx="1751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b. Pengurangan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xmlns="" id="{A9223479-ACEB-40B3-9295-CD9B8F8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8604E8B-95B5-437E-8778-38590F38E29B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xmlns="" id="{FC18A735-7E34-48A2-9ABA-54933D34F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212726"/>
            <a:ext cx="278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/>
              <a:t>VI. BILANGAN OKTAL</a:t>
            </a: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xmlns="" id="{43DDE23E-925F-4C76-B277-DAA59D7B1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981075"/>
            <a:ext cx="3648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Basis : 8</a:t>
            </a:r>
          </a:p>
          <a:p>
            <a:pPr eaLnBrk="1" hangingPunct="1"/>
            <a:r>
              <a:rPr lang="en-US" altLang="en-US"/>
              <a:t>Terdiri dari : 0, 1, 2, 3, 4, 5, 6, 7</a:t>
            </a: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xmlns="" id="{56C0365E-6239-4739-B3F0-E9C27F2A1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116138"/>
            <a:ext cx="2989262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1400" b="1"/>
              <a:t>DESIMAL     BINER     OKTAL</a:t>
            </a:r>
          </a:p>
        </p:txBody>
      </p:sp>
      <p:sp>
        <p:nvSpPr>
          <p:cNvPr id="11270" name="Text Box 7">
            <a:extLst>
              <a:ext uri="{FF2B5EF4-FFF2-40B4-BE49-F238E27FC236}">
                <a16:creationId xmlns:a16="http://schemas.microsoft.com/office/drawing/2014/main" xmlns="" id="{F16BFFDC-EDD3-4FB5-963C-995189148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2363789"/>
            <a:ext cx="25050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0     0000     0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1     0001     1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2     0010     2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3     0011     3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4     0100     4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5     0101     5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6     0110     6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7     0111     7</a:t>
            </a:r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xmlns="" id="{9B93AB6E-E11D-4500-87ED-1CF083C17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9" y="4948238"/>
            <a:ext cx="5354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Soal :</a:t>
            </a:r>
          </a:p>
          <a:p>
            <a:pPr eaLnBrk="1" hangingPunct="1"/>
            <a:r>
              <a:rPr lang="en-US" altLang="en-US"/>
              <a:t>      Coba berhitung dengan basis bilangan oktal!!!!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xmlns="" id="{FB42EE83-3B88-42E4-9DBB-A2CE840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6E891CE-442E-4EA3-84B7-C0027E4C42C6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DE482E1D-DE79-47A2-B987-B199B467B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212726"/>
            <a:ext cx="4554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/>
              <a:t>VII. KONVERSI BILANGAN OKTAL(1)</a:t>
            </a:r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xmlns="" id="{8FFEFC61-4C57-4583-B0C4-D1E661EA3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9" y="862013"/>
            <a:ext cx="2236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I. Oktal ke Desimal</a:t>
            </a:r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xmlns="" id="{497B5BE9-BF8A-4D14-806E-4F8582E92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9" y="1149351"/>
            <a:ext cx="579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Dilakukan dengan menggunakan bobot bilangan oktal :</a:t>
            </a:r>
          </a:p>
        </p:txBody>
      </p:sp>
      <p:sp>
        <p:nvSpPr>
          <p:cNvPr id="13318" name="Text Box 7">
            <a:extLst>
              <a:ext uri="{FF2B5EF4-FFF2-40B4-BE49-F238E27FC236}">
                <a16:creationId xmlns:a16="http://schemas.microsoft.com/office/drawing/2014/main" xmlns="" id="{5C1E129A-C3E0-4F9F-B64A-8DDE11A8C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6" y="1725613"/>
            <a:ext cx="3749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  ……8</a:t>
            </a:r>
            <a:r>
              <a:rPr lang="en-US" altLang="en-US" baseline="40000"/>
              <a:t>4</a:t>
            </a:r>
            <a:r>
              <a:rPr lang="en-US" altLang="en-US"/>
              <a:t>          8</a:t>
            </a:r>
            <a:r>
              <a:rPr lang="en-US" altLang="en-US" baseline="40000"/>
              <a:t>3</a:t>
            </a:r>
            <a:r>
              <a:rPr lang="en-US" altLang="en-US"/>
              <a:t>       8</a:t>
            </a:r>
            <a:r>
              <a:rPr lang="en-US" altLang="en-US" baseline="40000"/>
              <a:t>2</a:t>
            </a:r>
            <a:r>
              <a:rPr lang="en-US" altLang="en-US"/>
              <a:t>      8</a:t>
            </a:r>
            <a:r>
              <a:rPr lang="en-US" altLang="en-US" baseline="40000"/>
              <a:t>1</a:t>
            </a:r>
            <a:r>
              <a:rPr lang="en-US" altLang="en-US"/>
              <a:t>      8</a:t>
            </a:r>
            <a:r>
              <a:rPr lang="en-US" altLang="en-US" baseline="40000"/>
              <a:t>0</a:t>
            </a:r>
          </a:p>
          <a:p>
            <a:pPr eaLnBrk="1" hangingPunct="1"/>
            <a:r>
              <a:rPr lang="en-US" altLang="en-US"/>
              <a:t> …4096       512     64       8       1</a:t>
            </a:r>
          </a:p>
        </p:txBody>
      </p:sp>
      <p:sp>
        <p:nvSpPr>
          <p:cNvPr id="13319" name="Text Box 8">
            <a:extLst>
              <a:ext uri="{FF2B5EF4-FFF2-40B4-BE49-F238E27FC236}">
                <a16:creationId xmlns:a16="http://schemas.microsoft.com/office/drawing/2014/main" xmlns="" id="{551D3AB2-ECEE-4450-AEBE-23C59A8A6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492376"/>
            <a:ext cx="2501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Contoh : 2374</a:t>
            </a:r>
            <a:r>
              <a:rPr lang="en-US" altLang="en-US" baseline="-8000"/>
              <a:t>8</a:t>
            </a:r>
            <a:r>
              <a:rPr lang="en-US" altLang="en-US"/>
              <a:t> = ……</a:t>
            </a:r>
            <a:r>
              <a:rPr lang="en-US" altLang="en-US" baseline="-30000"/>
              <a:t>10</a:t>
            </a:r>
          </a:p>
        </p:txBody>
      </p:sp>
      <p:grpSp>
        <p:nvGrpSpPr>
          <p:cNvPr id="13320" name="Group 41">
            <a:extLst>
              <a:ext uri="{FF2B5EF4-FFF2-40B4-BE49-F238E27FC236}">
                <a16:creationId xmlns:a16="http://schemas.microsoft.com/office/drawing/2014/main" xmlns="" id="{2C1B818B-9F6D-48F3-B100-759D045ECDBC}"/>
              </a:ext>
            </a:extLst>
          </p:cNvPr>
          <p:cNvGrpSpPr>
            <a:grpSpLocks/>
          </p:cNvGrpSpPr>
          <p:nvPr/>
        </p:nvGrpSpPr>
        <p:grpSpPr bwMode="auto">
          <a:xfrm>
            <a:off x="2259014" y="3141663"/>
            <a:ext cx="6789737" cy="2406650"/>
            <a:chOff x="463" y="1979"/>
            <a:chExt cx="4277" cy="1516"/>
          </a:xfrm>
        </p:grpSpPr>
        <p:sp>
          <p:nvSpPr>
            <p:cNvPr id="13321" name="Rectangle 10">
              <a:extLst>
                <a:ext uri="{FF2B5EF4-FFF2-40B4-BE49-F238E27FC236}">
                  <a16:creationId xmlns:a16="http://schemas.microsoft.com/office/drawing/2014/main" xmlns="" id="{C574E111-1D88-4DBC-B95B-FA288CED8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979"/>
              <a:ext cx="272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3322" name="Rectangle 11">
              <a:extLst>
                <a:ext uri="{FF2B5EF4-FFF2-40B4-BE49-F238E27FC236}">
                  <a16:creationId xmlns:a16="http://schemas.microsoft.com/office/drawing/2014/main" xmlns="" id="{5379C73F-D00A-4300-AFB6-9614321B0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1979"/>
              <a:ext cx="272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13323" name="Rectangle 12">
              <a:extLst>
                <a:ext uri="{FF2B5EF4-FFF2-40B4-BE49-F238E27FC236}">
                  <a16:creationId xmlns:a16="http://schemas.microsoft.com/office/drawing/2014/main" xmlns="" id="{87D8D6AE-C794-42BD-B5B9-DBCFE7E8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1979"/>
              <a:ext cx="272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13324" name="Rectangle 13">
              <a:extLst>
                <a:ext uri="{FF2B5EF4-FFF2-40B4-BE49-F238E27FC236}">
                  <a16:creationId xmlns:a16="http://schemas.microsoft.com/office/drawing/2014/main" xmlns="" id="{0A4B4DF2-94B0-43F9-858D-FC59AD94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979"/>
              <a:ext cx="272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13325" name="Rectangle 14">
              <a:extLst>
                <a:ext uri="{FF2B5EF4-FFF2-40B4-BE49-F238E27FC236}">
                  <a16:creationId xmlns:a16="http://schemas.microsoft.com/office/drawing/2014/main" xmlns="" id="{6FDD32F4-9565-456E-8D1B-FD7742E09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528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2 x 512</a:t>
              </a:r>
            </a:p>
          </p:txBody>
        </p:sp>
        <p:sp>
          <p:nvSpPr>
            <p:cNvPr id="13326" name="Rectangle 15">
              <a:extLst>
                <a:ext uri="{FF2B5EF4-FFF2-40B4-BE49-F238E27FC236}">
                  <a16:creationId xmlns:a16="http://schemas.microsoft.com/office/drawing/2014/main" xmlns="" id="{624EF5EF-8ED0-4E36-B459-ADE905D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528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3 x 64</a:t>
              </a:r>
            </a:p>
          </p:txBody>
        </p:sp>
        <p:sp>
          <p:nvSpPr>
            <p:cNvPr id="13327" name="Rectangle 16">
              <a:extLst>
                <a:ext uri="{FF2B5EF4-FFF2-40B4-BE49-F238E27FC236}">
                  <a16:creationId xmlns:a16="http://schemas.microsoft.com/office/drawing/2014/main" xmlns="" id="{5666D5A4-E31C-49E9-BD5F-C0FD9B1AF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528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7 x 8</a:t>
              </a:r>
            </a:p>
          </p:txBody>
        </p:sp>
        <p:sp>
          <p:nvSpPr>
            <p:cNvPr id="13328" name="Rectangle 17">
              <a:extLst>
                <a:ext uri="{FF2B5EF4-FFF2-40B4-BE49-F238E27FC236}">
                  <a16:creationId xmlns:a16="http://schemas.microsoft.com/office/drawing/2014/main" xmlns="" id="{BA300AC9-4876-4A33-9F10-72B228856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528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4 x 1</a:t>
              </a:r>
            </a:p>
          </p:txBody>
        </p:sp>
        <p:sp>
          <p:nvSpPr>
            <p:cNvPr id="13329" name="Text Box 18">
              <a:extLst>
                <a:ext uri="{FF2B5EF4-FFF2-40B4-BE49-F238E27FC236}">
                  <a16:creationId xmlns:a16="http://schemas.microsoft.com/office/drawing/2014/main" xmlns="" id="{688EA435-E11A-4844-85D9-04DFF135B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52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13330" name="Text Box 19">
              <a:extLst>
                <a:ext uri="{FF2B5EF4-FFF2-40B4-BE49-F238E27FC236}">
                  <a16:creationId xmlns:a16="http://schemas.microsoft.com/office/drawing/2014/main" xmlns="" id="{4591ACFC-5695-4590-8B3A-4948016AD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" y="252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13331" name="Text Box 20">
              <a:extLst>
                <a:ext uri="{FF2B5EF4-FFF2-40B4-BE49-F238E27FC236}">
                  <a16:creationId xmlns:a16="http://schemas.microsoft.com/office/drawing/2014/main" xmlns="" id="{A8606B12-B2DA-4E75-A1E1-44D89A884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254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13332" name="Rectangle 28">
              <a:extLst>
                <a:ext uri="{FF2B5EF4-FFF2-40B4-BE49-F238E27FC236}">
                  <a16:creationId xmlns:a16="http://schemas.microsoft.com/office/drawing/2014/main" xmlns="" id="{72109F7D-4E49-4EBE-AF87-D3B39F377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849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1.024</a:t>
              </a:r>
            </a:p>
          </p:txBody>
        </p:sp>
        <p:sp>
          <p:nvSpPr>
            <p:cNvPr id="13333" name="Rectangle 29">
              <a:extLst>
                <a:ext uri="{FF2B5EF4-FFF2-40B4-BE49-F238E27FC236}">
                  <a16:creationId xmlns:a16="http://schemas.microsoft.com/office/drawing/2014/main" xmlns="" id="{705B2527-572B-418D-A8C6-1C4DFEF62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849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192</a:t>
              </a:r>
            </a:p>
          </p:txBody>
        </p:sp>
        <p:sp>
          <p:nvSpPr>
            <p:cNvPr id="13334" name="Rectangle 30">
              <a:extLst>
                <a:ext uri="{FF2B5EF4-FFF2-40B4-BE49-F238E27FC236}">
                  <a16:creationId xmlns:a16="http://schemas.microsoft.com/office/drawing/2014/main" xmlns="" id="{15909BFF-318F-41C8-BB7A-DDAAD9122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849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56</a:t>
              </a:r>
            </a:p>
          </p:txBody>
        </p:sp>
        <p:sp>
          <p:nvSpPr>
            <p:cNvPr id="13335" name="Rectangle 31">
              <a:extLst>
                <a:ext uri="{FF2B5EF4-FFF2-40B4-BE49-F238E27FC236}">
                  <a16:creationId xmlns:a16="http://schemas.microsoft.com/office/drawing/2014/main" xmlns="" id="{4F54E064-FBEA-497C-A248-B46B8C732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849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13336" name="Text Box 32">
              <a:extLst>
                <a:ext uri="{FF2B5EF4-FFF2-40B4-BE49-F238E27FC236}">
                  <a16:creationId xmlns:a16="http://schemas.microsoft.com/office/drawing/2014/main" xmlns="" id="{97309DD5-F6C3-4534-B3CC-CD624EFB5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844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13337" name="Text Box 33">
              <a:extLst>
                <a:ext uri="{FF2B5EF4-FFF2-40B4-BE49-F238E27FC236}">
                  <a16:creationId xmlns:a16="http://schemas.microsoft.com/office/drawing/2014/main" xmlns="" id="{22F2BAD7-5485-4837-B8F7-6DFA5EE81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" y="2844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13338" name="Text Box 34">
              <a:extLst>
                <a:ext uri="{FF2B5EF4-FFF2-40B4-BE49-F238E27FC236}">
                  <a16:creationId xmlns:a16="http://schemas.microsoft.com/office/drawing/2014/main" xmlns="" id="{A0F5F007-5A13-4C5A-B1DF-140B5FCCA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2864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cxnSp>
          <p:nvCxnSpPr>
            <p:cNvPr id="13339" name="AutoShape 35">
              <a:extLst>
                <a:ext uri="{FF2B5EF4-FFF2-40B4-BE49-F238E27FC236}">
                  <a16:creationId xmlns:a16="http://schemas.microsoft.com/office/drawing/2014/main" xmlns="" id="{8C7CEF4D-0041-4B1A-96AE-DEFBA2006C16}"/>
                </a:ext>
              </a:extLst>
            </p:cNvPr>
            <p:cNvCxnSpPr>
              <a:cxnSpLocks noChangeShapeType="1"/>
              <a:stCxn id="13321" idx="1"/>
              <a:endCxn id="13325" idx="0"/>
            </p:cNvCxnSpPr>
            <p:nvPr/>
          </p:nvCxnSpPr>
          <p:spPr bwMode="auto">
            <a:xfrm rot="10800000" flipV="1">
              <a:off x="998" y="2092"/>
              <a:ext cx="341" cy="43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0" name="AutoShape 36">
              <a:extLst>
                <a:ext uri="{FF2B5EF4-FFF2-40B4-BE49-F238E27FC236}">
                  <a16:creationId xmlns:a16="http://schemas.microsoft.com/office/drawing/2014/main" xmlns="" id="{79B294C8-3133-4103-B088-8ADD892855DF}"/>
                </a:ext>
              </a:extLst>
            </p:cNvPr>
            <p:cNvCxnSpPr>
              <a:cxnSpLocks noChangeShapeType="1"/>
              <a:stCxn id="13322" idx="2"/>
              <a:endCxn id="13326" idx="0"/>
            </p:cNvCxnSpPr>
            <p:nvPr/>
          </p:nvCxnSpPr>
          <p:spPr bwMode="auto">
            <a:xfrm rot="5400000">
              <a:off x="1732" y="2333"/>
              <a:ext cx="323" cy="68"/>
            </a:xfrm>
            <a:prstGeom prst="bentConnector3">
              <a:avLst>
                <a:gd name="adj1" fmla="val 4984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1" name="AutoShape 37">
              <a:extLst>
                <a:ext uri="{FF2B5EF4-FFF2-40B4-BE49-F238E27FC236}">
                  <a16:creationId xmlns:a16="http://schemas.microsoft.com/office/drawing/2014/main" xmlns="" id="{BFA0E985-B71A-4747-AF6A-7C9F95EFC117}"/>
                </a:ext>
              </a:extLst>
            </p:cNvPr>
            <p:cNvCxnSpPr>
              <a:cxnSpLocks noChangeShapeType="1"/>
              <a:stCxn id="13323" idx="2"/>
              <a:endCxn id="13327" idx="0"/>
            </p:cNvCxnSpPr>
            <p:nvPr/>
          </p:nvCxnSpPr>
          <p:spPr bwMode="auto">
            <a:xfrm rot="16200000" flipH="1">
              <a:off x="2390" y="2197"/>
              <a:ext cx="323" cy="339"/>
            </a:xfrm>
            <a:prstGeom prst="bentConnector3">
              <a:avLst>
                <a:gd name="adj1" fmla="val 4984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2" name="AutoShape 38">
              <a:extLst>
                <a:ext uri="{FF2B5EF4-FFF2-40B4-BE49-F238E27FC236}">
                  <a16:creationId xmlns:a16="http://schemas.microsoft.com/office/drawing/2014/main" xmlns="" id="{E2DE24C6-2FCE-4FB1-869A-E4F053C23E8B}"/>
                </a:ext>
              </a:extLst>
            </p:cNvPr>
            <p:cNvCxnSpPr>
              <a:cxnSpLocks noChangeShapeType="1"/>
              <a:stCxn id="13324" idx="3"/>
              <a:endCxn id="13328" idx="0"/>
            </p:cNvCxnSpPr>
            <p:nvPr/>
          </p:nvCxnSpPr>
          <p:spPr bwMode="auto">
            <a:xfrm>
              <a:off x="2971" y="2092"/>
              <a:ext cx="612" cy="43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43" name="Rectangle 39">
              <a:extLst>
                <a:ext uri="{FF2B5EF4-FFF2-40B4-BE49-F238E27FC236}">
                  <a16:creationId xmlns:a16="http://schemas.microsoft.com/office/drawing/2014/main" xmlns="" id="{5CF7206C-82CE-4327-AA65-B916FC6B0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840"/>
              <a:ext cx="726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= 1.276</a:t>
              </a:r>
              <a:endParaRPr lang="en-US" altLang="en-US" baseline="-30000"/>
            </a:p>
          </p:txBody>
        </p:sp>
        <p:sp>
          <p:nvSpPr>
            <p:cNvPr id="13344" name="Text Box 40">
              <a:extLst>
                <a:ext uri="{FF2B5EF4-FFF2-40B4-BE49-F238E27FC236}">
                  <a16:creationId xmlns:a16="http://schemas.microsoft.com/office/drawing/2014/main" xmlns="" id="{B0817063-A0B0-41CE-8B75-B63C2AB92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3264"/>
              <a:ext cx="14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Jadi 2374</a:t>
              </a:r>
              <a:r>
                <a:rPr lang="en-US" altLang="en-US" baseline="-30000"/>
                <a:t>8</a:t>
              </a:r>
              <a:r>
                <a:rPr lang="en-US" altLang="en-US"/>
                <a:t> = 1.276</a:t>
              </a:r>
              <a:r>
                <a:rPr lang="en-US" altLang="en-US" baseline="-30000"/>
                <a:t>10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xmlns="" id="{12732852-42B0-46AA-996B-14EB3635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10C783B-7BF1-44A0-BC04-AD6E0A184A98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xmlns="" id="{933D2A0D-75AF-482C-BAFD-53305E52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212726"/>
            <a:ext cx="4554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/>
              <a:t>VII. KONVERSI BILANGAN OKTAL(2)</a:t>
            </a: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xmlns="" id="{A024AB9C-4E9C-4A28-961C-841F378CA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692151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II. Desimal ke Oktal</a:t>
            </a:r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xmlns="" id="{91C731CA-9F44-4113-8F0D-59AA3BEBF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052513"/>
            <a:ext cx="603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Dilakukan dengan cara melakukan pembagian 8 berulang</a:t>
            </a:r>
          </a:p>
        </p:txBody>
      </p:sp>
      <p:grpSp>
        <p:nvGrpSpPr>
          <p:cNvPr id="14342" name="Group 46">
            <a:extLst>
              <a:ext uri="{FF2B5EF4-FFF2-40B4-BE49-F238E27FC236}">
                <a16:creationId xmlns:a16="http://schemas.microsoft.com/office/drawing/2014/main" xmlns="" id="{4363DB33-6491-44EB-BD3C-4287C95AE686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1916113"/>
            <a:ext cx="6407150" cy="3600450"/>
            <a:chOff x="840" y="1207"/>
            <a:chExt cx="4036" cy="2268"/>
          </a:xfrm>
        </p:grpSpPr>
        <p:sp>
          <p:nvSpPr>
            <p:cNvPr id="14345" name="Rectangle 8">
              <a:extLst>
                <a:ext uri="{FF2B5EF4-FFF2-40B4-BE49-F238E27FC236}">
                  <a16:creationId xmlns:a16="http://schemas.microsoft.com/office/drawing/2014/main" xmlns="" id="{699322E7-D43A-4A09-BDE2-9B0E65262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1207"/>
              <a:ext cx="31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359</a:t>
              </a:r>
            </a:p>
          </p:txBody>
        </p:sp>
        <p:sp>
          <p:nvSpPr>
            <p:cNvPr id="14346" name="Rectangle 9">
              <a:extLst>
                <a:ext uri="{FF2B5EF4-FFF2-40B4-BE49-F238E27FC236}">
                  <a16:creationId xmlns:a16="http://schemas.microsoft.com/office/drawing/2014/main" xmlns="" id="{C3693039-A4C0-465B-8B44-1C61A849B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479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14347" name="Line 10">
              <a:extLst>
                <a:ext uri="{FF2B5EF4-FFF2-40B4-BE49-F238E27FC236}">
                  <a16:creationId xmlns:a16="http://schemas.microsoft.com/office/drawing/2014/main" xmlns="" id="{C525EC07-C0C3-47DC-AE2A-1F4E1D74B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434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Text Box 11">
              <a:extLst>
                <a:ext uri="{FF2B5EF4-FFF2-40B4-BE49-F238E27FC236}">
                  <a16:creationId xmlns:a16="http://schemas.microsoft.com/office/drawing/2014/main" xmlns="" id="{5776AA9A-0494-47FC-884B-5982580B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1313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=</a:t>
              </a:r>
            </a:p>
          </p:txBody>
        </p:sp>
        <p:sp>
          <p:nvSpPr>
            <p:cNvPr id="14349" name="Rectangle 12">
              <a:extLst>
                <a:ext uri="{FF2B5EF4-FFF2-40B4-BE49-F238E27FC236}">
                  <a16:creationId xmlns:a16="http://schemas.microsoft.com/office/drawing/2014/main" xmlns="" id="{12181D3D-F43E-472A-B316-E4418C62F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344"/>
              <a:ext cx="226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44</a:t>
              </a:r>
            </a:p>
          </p:txBody>
        </p:sp>
        <p:sp>
          <p:nvSpPr>
            <p:cNvPr id="14350" name="Text Box 13">
              <a:extLst>
                <a:ext uri="{FF2B5EF4-FFF2-40B4-BE49-F238E27FC236}">
                  <a16:creationId xmlns:a16="http://schemas.microsoft.com/office/drawing/2014/main" xmlns="" id="{2EA855CA-6F2C-4356-8299-2EDD2BC59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" y="1313"/>
              <a:ext cx="88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>
                  <a:sym typeface="Wingdings" panose="05000000000000000000" pitchFamily="2" charset="2"/>
                </a:rPr>
                <a:t>0,875 x 8 =</a:t>
              </a:r>
              <a:endParaRPr lang="en-US" altLang="en-US"/>
            </a:p>
          </p:txBody>
        </p:sp>
        <p:sp>
          <p:nvSpPr>
            <p:cNvPr id="14351" name="Rectangle 14">
              <a:extLst>
                <a:ext uri="{FF2B5EF4-FFF2-40B4-BE49-F238E27FC236}">
                  <a16:creationId xmlns:a16="http://schemas.microsoft.com/office/drawing/2014/main" xmlns="" id="{3D41BCB5-073B-4EF3-B193-CEF77661A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343"/>
              <a:ext cx="4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,875</a:t>
              </a:r>
            </a:p>
          </p:txBody>
        </p:sp>
        <p:sp>
          <p:nvSpPr>
            <p:cNvPr id="14352" name="Rectangle 15">
              <a:extLst>
                <a:ext uri="{FF2B5EF4-FFF2-40B4-BE49-F238E27FC236}">
                  <a16:creationId xmlns:a16="http://schemas.microsoft.com/office/drawing/2014/main" xmlns="" id="{2D852E8B-2BA4-43D7-A70B-484627CB0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1934"/>
              <a:ext cx="317" cy="1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44</a:t>
              </a:r>
            </a:p>
          </p:txBody>
        </p:sp>
        <p:sp>
          <p:nvSpPr>
            <p:cNvPr id="14353" name="Rectangle 16">
              <a:extLst>
                <a:ext uri="{FF2B5EF4-FFF2-40B4-BE49-F238E27FC236}">
                  <a16:creationId xmlns:a16="http://schemas.microsoft.com/office/drawing/2014/main" xmlns="" id="{5B9765A4-E2E2-4AF6-AC8C-B820AE6ED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2206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14354" name="Line 17">
              <a:extLst>
                <a:ext uri="{FF2B5EF4-FFF2-40B4-BE49-F238E27FC236}">
                  <a16:creationId xmlns:a16="http://schemas.microsoft.com/office/drawing/2014/main" xmlns="" id="{0DBF4D74-25FE-4AA0-A14B-E773C2E93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2161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Text Box 18">
              <a:extLst>
                <a:ext uri="{FF2B5EF4-FFF2-40B4-BE49-F238E27FC236}">
                  <a16:creationId xmlns:a16="http://schemas.microsoft.com/office/drawing/2014/main" xmlns="" id="{EF93DC15-067D-4B7D-AC87-6528A9B79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2040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=</a:t>
              </a:r>
            </a:p>
          </p:txBody>
        </p:sp>
        <p:sp>
          <p:nvSpPr>
            <p:cNvPr id="14356" name="Rectangle 19">
              <a:extLst>
                <a:ext uri="{FF2B5EF4-FFF2-40B4-BE49-F238E27FC236}">
                  <a16:creationId xmlns:a16="http://schemas.microsoft.com/office/drawing/2014/main" xmlns="" id="{B98D8797-C67B-423F-945A-65092663F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2071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4357" name="Text Box 20">
              <a:extLst>
                <a:ext uri="{FF2B5EF4-FFF2-40B4-BE49-F238E27FC236}">
                  <a16:creationId xmlns:a16="http://schemas.microsoft.com/office/drawing/2014/main" xmlns="" id="{758EC594-22C1-44D0-9B3B-A4B7540CF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065"/>
              <a:ext cx="1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>
                  <a:sym typeface="Wingdings" panose="05000000000000000000" pitchFamily="2" charset="2"/>
                </a:rPr>
                <a:t>0,5 x 8 =  </a:t>
              </a:r>
              <a:endParaRPr lang="en-US" altLang="en-US"/>
            </a:p>
          </p:txBody>
        </p:sp>
        <p:sp>
          <p:nvSpPr>
            <p:cNvPr id="14358" name="Rectangle 21">
              <a:extLst>
                <a:ext uri="{FF2B5EF4-FFF2-40B4-BE49-F238E27FC236}">
                  <a16:creationId xmlns:a16="http://schemas.microsoft.com/office/drawing/2014/main" xmlns="" id="{91CCE199-6E65-4749-BED0-600323FB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070"/>
              <a:ext cx="4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,5</a:t>
              </a:r>
            </a:p>
          </p:txBody>
        </p:sp>
        <p:sp>
          <p:nvSpPr>
            <p:cNvPr id="14359" name="Rectangle 22">
              <a:extLst>
                <a:ext uri="{FF2B5EF4-FFF2-40B4-BE49-F238E27FC236}">
                  <a16:creationId xmlns:a16="http://schemas.microsoft.com/office/drawing/2014/main" xmlns="" id="{C4855102-2A6F-4E46-87AA-20595AB65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704"/>
              <a:ext cx="317" cy="1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4360" name="Rectangle 23">
              <a:extLst>
                <a:ext uri="{FF2B5EF4-FFF2-40B4-BE49-F238E27FC236}">
                  <a16:creationId xmlns:a16="http://schemas.microsoft.com/office/drawing/2014/main" xmlns="" id="{1E196404-BC54-4E59-AB87-6A1626B2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2976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14361" name="Line 24">
              <a:extLst>
                <a:ext uri="{FF2B5EF4-FFF2-40B4-BE49-F238E27FC236}">
                  <a16:creationId xmlns:a16="http://schemas.microsoft.com/office/drawing/2014/main" xmlns="" id="{5208834E-AA6B-427B-A4C3-E6F230590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2931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Text Box 25">
              <a:extLst>
                <a:ext uri="{FF2B5EF4-FFF2-40B4-BE49-F238E27FC236}">
                  <a16:creationId xmlns:a16="http://schemas.microsoft.com/office/drawing/2014/main" xmlns="" id="{D4E187D4-36A9-4574-8000-01F69F4AC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2810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=</a:t>
              </a:r>
            </a:p>
          </p:txBody>
        </p:sp>
        <p:sp>
          <p:nvSpPr>
            <p:cNvPr id="14363" name="Rectangle 26">
              <a:extLst>
                <a:ext uri="{FF2B5EF4-FFF2-40B4-BE49-F238E27FC236}">
                  <a16:creationId xmlns:a16="http://schemas.microsoft.com/office/drawing/2014/main" xmlns="" id="{25E401D1-5B86-41F3-8CD1-26FC3DA67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2841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0</a:t>
              </a:r>
            </a:p>
          </p:txBody>
        </p:sp>
        <p:sp>
          <p:nvSpPr>
            <p:cNvPr id="14364" name="Text Box 27">
              <a:extLst>
                <a:ext uri="{FF2B5EF4-FFF2-40B4-BE49-F238E27FC236}">
                  <a16:creationId xmlns:a16="http://schemas.microsoft.com/office/drawing/2014/main" xmlns="" id="{F10FA642-7B95-4CF0-A3B7-70B47C155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795"/>
              <a:ext cx="1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>
                  <a:sym typeface="Wingdings" panose="05000000000000000000" pitchFamily="2" charset="2"/>
                </a:rPr>
                <a:t>0,625 x 8 =</a:t>
              </a:r>
              <a:endParaRPr lang="en-US" altLang="en-US"/>
            </a:p>
          </p:txBody>
        </p:sp>
        <p:sp>
          <p:nvSpPr>
            <p:cNvPr id="14365" name="Rectangle 28">
              <a:extLst>
                <a:ext uri="{FF2B5EF4-FFF2-40B4-BE49-F238E27FC236}">
                  <a16:creationId xmlns:a16="http://schemas.microsoft.com/office/drawing/2014/main" xmlns="" id="{11360AED-F0E5-43D8-90AD-EC911CD84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840"/>
              <a:ext cx="4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,625</a:t>
              </a:r>
            </a:p>
          </p:txBody>
        </p:sp>
        <p:cxnSp>
          <p:nvCxnSpPr>
            <p:cNvPr id="14366" name="AutoShape 29">
              <a:extLst>
                <a:ext uri="{FF2B5EF4-FFF2-40B4-BE49-F238E27FC236}">
                  <a16:creationId xmlns:a16="http://schemas.microsoft.com/office/drawing/2014/main" xmlns="" id="{25A27F3B-5EEB-4C0E-AB27-C23B0AA7CB52}"/>
                </a:ext>
              </a:extLst>
            </p:cNvPr>
            <p:cNvCxnSpPr>
              <a:cxnSpLocks noChangeShapeType="1"/>
              <a:stCxn id="14349" idx="2"/>
              <a:endCxn id="14352" idx="0"/>
            </p:cNvCxnSpPr>
            <p:nvPr/>
          </p:nvCxnSpPr>
          <p:spPr bwMode="auto">
            <a:xfrm rot="5400000">
              <a:off x="1021" y="1503"/>
              <a:ext cx="409" cy="453"/>
            </a:xfrm>
            <a:prstGeom prst="bentConnector3">
              <a:avLst>
                <a:gd name="adj1" fmla="val 4988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30">
              <a:extLst>
                <a:ext uri="{FF2B5EF4-FFF2-40B4-BE49-F238E27FC236}">
                  <a16:creationId xmlns:a16="http://schemas.microsoft.com/office/drawing/2014/main" xmlns="" id="{5F9C7645-3ADA-4398-8A3E-7928C5D60091}"/>
                </a:ext>
              </a:extLst>
            </p:cNvPr>
            <p:cNvCxnSpPr>
              <a:cxnSpLocks noChangeShapeType="1"/>
              <a:stCxn id="14356" idx="2"/>
              <a:endCxn id="14359" idx="0"/>
            </p:cNvCxnSpPr>
            <p:nvPr/>
          </p:nvCxnSpPr>
          <p:spPr bwMode="auto">
            <a:xfrm rot="5400000">
              <a:off x="989" y="2262"/>
              <a:ext cx="452" cy="43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8" name="Line 31">
              <a:extLst>
                <a:ext uri="{FF2B5EF4-FFF2-40B4-BE49-F238E27FC236}">
                  <a16:creationId xmlns:a16="http://schemas.microsoft.com/office/drawing/2014/main" xmlns="" id="{9C4A51A7-1BFB-426D-9AA9-2B9A6947C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1434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32">
              <a:extLst>
                <a:ext uri="{FF2B5EF4-FFF2-40B4-BE49-F238E27FC236}">
                  <a16:creationId xmlns:a16="http://schemas.microsoft.com/office/drawing/2014/main" xmlns="" id="{61E1FED6-E327-4727-B83C-BD6523F9A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2" y="2160"/>
              <a:ext cx="1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33">
              <a:extLst>
                <a:ext uri="{FF2B5EF4-FFF2-40B4-BE49-F238E27FC236}">
                  <a16:creationId xmlns:a16="http://schemas.microsoft.com/office/drawing/2014/main" xmlns="" id="{FAF9AB04-D8C1-4BF7-B551-9323D2C87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2931"/>
              <a:ext cx="7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4">
              <a:extLst>
                <a:ext uri="{FF2B5EF4-FFF2-40B4-BE49-F238E27FC236}">
                  <a16:creationId xmlns:a16="http://schemas.microsoft.com/office/drawing/2014/main" xmlns="" id="{F68D6A77-5C1D-4CEA-BD5B-4500030D7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1343"/>
              <a:ext cx="273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14372" name="Rectangle 35">
              <a:extLst>
                <a:ext uri="{FF2B5EF4-FFF2-40B4-BE49-F238E27FC236}">
                  <a16:creationId xmlns:a16="http://schemas.microsoft.com/office/drawing/2014/main" xmlns="" id="{AE790A3E-3DC7-4573-A7BA-62CAE02CF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2114"/>
              <a:ext cx="273" cy="1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14373" name="Rectangle 36">
              <a:extLst>
                <a:ext uri="{FF2B5EF4-FFF2-40B4-BE49-F238E27FC236}">
                  <a16:creationId xmlns:a16="http://schemas.microsoft.com/office/drawing/2014/main" xmlns="" id="{C189DB94-786A-4B62-8F17-20E9D54B8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2795"/>
              <a:ext cx="273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b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4374" name="Rectangle 37">
              <a:extLst>
                <a:ext uri="{FF2B5EF4-FFF2-40B4-BE49-F238E27FC236}">
                  <a16:creationId xmlns:a16="http://schemas.microsoft.com/office/drawing/2014/main" xmlns="" id="{EFFA6D36-BCBD-4EDD-A166-2FC58D6D0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1570"/>
              <a:ext cx="272" cy="5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14375" name="Rectangle 38">
              <a:extLst>
                <a:ext uri="{FF2B5EF4-FFF2-40B4-BE49-F238E27FC236}">
                  <a16:creationId xmlns:a16="http://schemas.microsoft.com/office/drawing/2014/main" xmlns="" id="{9AC9169F-5D23-44DE-B127-225CC64A1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2296"/>
              <a:ext cx="272" cy="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14376" name="Rectangle 39">
              <a:extLst>
                <a:ext uri="{FF2B5EF4-FFF2-40B4-BE49-F238E27FC236}">
                  <a16:creationId xmlns:a16="http://schemas.microsoft.com/office/drawing/2014/main" xmlns="" id="{0D07F447-0A97-4ADA-92F3-C7587E2E6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294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4377" name="Rectangle 40">
              <a:extLst>
                <a:ext uri="{FF2B5EF4-FFF2-40B4-BE49-F238E27FC236}">
                  <a16:creationId xmlns:a16="http://schemas.microsoft.com/office/drawing/2014/main" xmlns="" id="{5BDC58EF-6D17-4B3D-B1BC-F9DDACC5C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3294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14378" name="Rectangle 41">
              <a:extLst>
                <a:ext uri="{FF2B5EF4-FFF2-40B4-BE49-F238E27FC236}">
                  <a16:creationId xmlns:a16="http://schemas.microsoft.com/office/drawing/2014/main" xmlns="" id="{3B3CD1D8-1239-433E-8331-6B88917D1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3294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cxnSp>
          <p:nvCxnSpPr>
            <p:cNvPr id="14379" name="AutoShape 42">
              <a:extLst>
                <a:ext uri="{FF2B5EF4-FFF2-40B4-BE49-F238E27FC236}">
                  <a16:creationId xmlns:a16="http://schemas.microsoft.com/office/drawing/2014/main" xmlns="" id="{13633A9B-C84D-4A97-B3E6-765F644FBF3F}"/>
                </a:ext>
              </a:extLst>
            </p:cNvPr>
            <p:cNvCxnSpPr>
              <a:cxnSpLocks noChangeShapeType="1"/>
              <a:stCxn id="14373" idx="3"/>
              <a:endCxn id="14376" idx="0"/>
            </p:cNvCxnSpPr>
            <p:nvPr/>
          </p:nvCxnSpPr>
          <p:spPr bwMode="auto">
            <a:xfrm>
              <a:off x="3744" y="2909"/>
              <a:ext cx="498" cy="38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0" name="AutoShape 43">
              <a:extLst>
                <a:ext uri="{FF2B5EF4-FFF2-40B4-BE49-F238E27FC236}">
                  <a16:creationId xmlns:a16="http://schemas.microsoft.com/office/drawing/2014/main" xmlns="" id="{F8747B57-F0A3-4E2F-9FD8-91D43FD1B686}"/>
                </a:ext>
              </a:extLst>
            </p:cNvPr>
            <p:cNvCxnSpPr>
              <a:cxnSpLocks noChangeShapeType="1"/>
              <a:stCxn id="14372" idx="3"/>
              <a:endCxn id="14377" idx="0"/>
            </p:cNvCxnSpPr>
            <p:nvPr/>
          </p:nvCxnSpPr>
          <p:spPr bwMode="auto">
            <a:xfrm>
              <a:off x="3744" y="2205"/>
              <a:ext cx="770" cy="108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1" name="AutoShape 44">
              <a:extLst>
                <a:ext uri="{FF2B5EF4-FFF2-40B4-BE49-F238E27FC236}">
                  <a16:creationId xmlns:a16="http://schemas.microsoft.com/office/drawing/2014/main" xmlns="" id="{08FDA3A4-03B5-4231-B0E4-D217202E7C89}"/>
                </a:ext>
              </a:extLst>
            </p:cNvPr>
            <p:cNvCxnSpPr>
              <a:cxnSpLocks noChangeShapeType="1"/>
              <a:stCxn id="14371" idx="3"/>
              <a:endCxn id="14378" idx="0"/>
            </p:cNvCxnSpPr>
            <p:nvPr/>
          </p:nvCxnSpPr>
          <p:spPr bwMode="auto">
            <a:xfrm>
              <a:off x="3744" y="1457"/>
              <a:ext cx="1042" cy="18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3" name="Text Box 45">
            <a:extLst>
              <a:ext uri="{FF2B5EF4-FFF2-40B4-BE49-F238E27FC236}">
                <a16:creationId xmlns:a16="http://schemas.microsoft.com/office/drawing/2014/main" xmlns="" id="{FCD23108-2CCD-4EE9-B419-F0ACB5F05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1412876"/>
            <a:ext cx="2430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Contoh : 359</a:t>
            </a:r>
            <a:r>
              <a:rPr lang="en-US" altLang="en-US" baseline="-30000"/>
              <a:t>10</a:t>
            </a:r>
            <a:r>
              <a:rPr lang="en-US" altLang="en-US"/>
              <a:t> = ……</a:t>
            </a:r>
            <a:r>
              <a:rPr lang="en-US" altLang="en-US" baseline="-30000"/>
              <a:t>8</a:t>
            </a:r>
          </a:p>
        </p:txBody>
      </p:sp>
      <p:sp>
        <p:nvSpPr>
          <p:cNvPr id="14344" name="Text Box 47">
            <a:extLst>
              <a:ext uri="{FF2B5EF4-FFF2-40B4-BE49-F238E27FC236}">
                <a16:creationId xmlns:a16="http://schemas.microsoft.com/office/drawing/2014/main" xmlns="" id="{98F41781-B35A-4E6B-AB9A-11B76DA53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9" y="5397501"/>
            <a:ext cx="2066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Jadi 359</a:t>
            </a:r>
            <a:r>
              <a:rPr lang="en-US" altLang="en-US" baseline="-30000"/>
              <a:t>10</a:t>
            </a:r>
            <a:r>
              <a:rPr lang="en-US" altLang="en-US"/>
              <a:t> = 547</a:t>
            </a:r>
            <a:r>
              <a:rPr lang="en-US" altLang="en-US" baseline="-30000"/>
              <a:t>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xmlns="" id="{3D4030DA-D771-4A7F-9471-DA85439B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E14CB6C-96C5-4A5F-994B-F2BBB21C4314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xmlns="" id="{4283298F-A38B-4159-B1AE-AD779E0A1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212726"/>
            <a:ext cx="4554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/>
              <a:t>VII. KONVERSI BILANGAN OKTAL(3)</a:t>
            </a:r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xmlns="" id="{17C8C574-8325-4569-9DF9-F2182EE8C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9" y="692151"/>
            <a:ext cx="2217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III. Oktal ke biner</a:t>
            </a: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xmlns="" id="{E7A500F5-CAA4-4AA1-8E6F-C53ACF322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4" y="1149351"/>
            <a:ext cx="2433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Contoh : 7526</a:t>
            </a:r>
            <a:r>
              <a:rPr lang="en-US" altLang="en-US" baseline="-30000"/>
              <a:t>8</a:t>
            </a:r>
            <a:r>
              <a:rPr lang="en-US" altLang="en-US"/>
              <a:t> = ……</a:t>
            </a:r>
            <a:r>
              <a:rPr lang="en-US" altLang="en-US" baseline="-30000"/>
              <a:t>2</a:t>
            </a:r>
          </a:p>
        </p:txBody>
      </p:sp>
      <p:grpSp>
        <p:nvGrpSpPr>
          <p:cNvPr id="15366" name="Group 20">
            <a:extLst>
              <a:ext uri="{FF2B5EF4-FFF2-40B4-BE49-F238E27FC236}">
                <a16:creationId xmlns:a16="http://schemas.microsoft.com/office/drawing/2014/main" xmlns="" id="{1B245B3F-A4FD-4915-B8B2-65B80B3CB645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1628775"/>
            <a:ext cx="1943100" cy="1155700"/>
            <a:chOff x="1837" y="1206"/>
            <a:chExt cx="1224" cy="728"/>
          </a:xfrm>
        </p:grpSpPr>
        <p:sp>
          <p:nvSpPr>
            <p:cNvPr id="15384" name="Rectangle 8">
              <a:extLst>
                <a:ext uri="{FF2B5EF4-FFF2-40B4-BE49-F238E27FC236}">
                  <a16:creationId xmlns:a16="http://schemas.microsoft.com/office/drawing/2014/main" xmlns="" id="{542D02D7-0C52-4BE7-99CC-8A406302E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206"/>
              <a:ext cx="18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15385" name="Rectangle 9">
              <a:extLst>
                <a:ext uri="{FF2B5EF4-FFF2-40B4-BE49-F238E27FC236}">
                  <a16:creationId xmlns:a16="http://schemas.microsoft.com/office/drawing/2014/main" xmlns="" id="{BAFB9EC2-99FE-49D6-B4E3-784D867AB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206"/>
              <a:ext cx="18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5386" name="Rectangle 10">
              <a:extLst>
                <a:ext uri="{FF2B5EF4-FFF2-40B4-BE49-F238E27FC236}">
                  <a16:creationId xmlns:a16="http://schemas.microsoft.com/office/drawing/2014/main" xmlns="" id="{E9D60FA0-4940-4402-A58D-62D414C87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206"/>
              <a:ext cx="18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5387" name="Rectangle 11">
              <a:extLst>
                <a:ext uri="{FF2B5EF4-FFF2-40B4-BE49-F238E27FC236}">
                  <a16:creationId xmlns:a16="http://schemas.microsoft.com/office/drawing/2014/main" xmlns="" id="{6A1B8003-072D-4145-B490-75F7B0FEF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1206"/>
              <a:ext cx="18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6</a:t>
              </a:r>
            </a:p>
          </p:txBody>
        </p:sp>
        <p:sp>
          <p:nvSpPr>
            <p:cNvPr id="15388" name="Rectangle 12">
              <a:extLst>
                <a:ext uri="{FF2B5EF4-FFF2-40B4-BE49-F238E27FC236}">
                  <a16:creationId xmlns:a16="http://schemas.microsoft.com/office/drawing/2014/main" xmlns="" id="{918269DB-280B-4EE5-869B-0DFC93801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707"/>
              <a:ext cx="27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111</a:t>
              </a:r>
            </a:p>
          </p:txBody>
        </p:sp>
        <p:sp>
          <p:nvSpPr>
            <p:cNvPr id="15389" name="Rectangle 13">
              <a:extLst>
                <a:ext uri="{FF2B5EF4-FFF2-40B4-BE49-F238E27FC236}">
                  <a16:creationId xmlns:a16="http://schemas.microsoft.com/office/drawing/2014/main" xmlns="" id="{5F33ADC2-C18D-4F8E-9A78-50F6CA8B6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707"/>
              <a:ext cx="27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101</a:t>
              </a:r>
            </a:p>
          </p:txBody>
        </p:sp>
        <p:sp>
          <p:nvSpPr>
            <p:cNvPr id="15390" name="Rectangle 14">
              <a:extLst>
                <a:ext uri="{FF2B5EF4-FFF2-40B4-BE49-F238E27FC236}">
                  <a16:creationId xmlns:a16="http://schemas.microsoft.com/office/drawing/2014/main" xmlns="" id="{9411983B-A788-4D0F-A6FD-1C2AFF9F9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707"/>
              <a:ext cx="27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010</a:t>
              </a:r>
            </a:p>
          </p:txBody>
        </p:sp>
        <p:sp>
          <p:nvSpPr>
            <p:cNvPr id="15391" name="Rectangle 15">
              <a:extLst>
                <a:ext uri="{FF2B5EF4-FFF2-40B4-BE49-F238E27FC236}">
                  <a16:creationId xmlns:a16="http://schemas.microsoft.com/office/drawing/2014/main" xmlns="" id="{F506AB82-B79C-4810-8771-10C1D239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707"/>
              <a:ext cx="27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110</a:t>
              </a:r>
            </a:p>
          </p:txBody>
        </p:sp>
        <p:cxnSp>
          <p:nvCxnSpPr>
            <p:cNvPr id="15392" name="AutoShape 16">
              <a:extLst>
                <a:ext uri="{FF2B5EF4-FFF2-40B4-BE49-F238E27FC236}">
                  <a16:creationId xmlns:a16="http://schemas.microsoft.com/office/drawing/2014/main" xmlns="" id="{49E6776F-54F7-4B8C-8806-2227056753E5}"/>
                </a:ext>
              </a:extLst>
            </p:cNvPr>
            <p:cNvCxnSpPr>
              <a:cxnSpLocks noChangeShapeType="1"/>
              <a:stCxn id="15384" idx="2"/>
              <a:endCxn id="15388" idx="0"/>
            </p:cNvCxnSpPr>
            <p:nvPr/>
          </p:nvCxnSpPr>
          <p:spPr bwMode="auto">
            <a:xfrm rot="5400000">
              <a:off x="1904" y="1502"/>
              <a:ext cx="274" cy="1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3" name="AutoShape 17">
              <a:extLst>
                <a:ext uri="{FF2B5EF4-FFF2-40B4-BE49-F238E27FC236}">
                  <a16:creationId xmlns:a16="http://schemas.microsoft.com/office/drawing/2014/main" xmlns="" id="{402573F7-5069-49FC-837E-2EFC0C59D3BE}"/>
                </a:ext>
              </a:extLst>
            </p:cNvPr>
            <p:cNvCxnSpPr>
              <a:cxnSpLocks noChangeShapeType="1"/>
              <a:stCxn id="15385" idx="2"/>
              <a:endCxn id="15389" idx="0"/>
            </p:cNvCxnSpPr>
            <p:nvPr/>
          </p:nvCxnSpPr>
          <p:spPr bwMode="auto">
            <a:xfrm rot="5400000">
              <a:off x="2176" y="1547"/>
              <a:ext cx="274" cy="4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4" name="AutoShape 18">
              <a:extLst>
                <a:ext uri="{FF2B5EF4-FFF2-40B4-BE49-F238E27FC236}">
                  <a16:creationId xmlns:a16="http://schemas.microsoft.com/office/drawing/2014/main" xmlns="" id="{4020B688-73EE-483F-9DEE-ABC78D77B9C7}"/>
                </a:ext>
              </a:extLst>
            </p:cNvPr>
            <p:cNvCxnSpPr>
              <a:cxnSpLocks noChangeShapeType="1"/>
              <a:stCxn id="15386" idx="2"/>
            </p:cNvCxnSpPr>
            <p:nvPr/>
          </p:nvCxnSpPr>
          <p:spPr bwMode="auto">
            <a:xfrm rot="16200000" flipH="1">
              <a:off x="2448" y="1547"/>
              <a:ext cx="273" cy="46"/>
            </a:xfrm>
            <a:prstGeom prst="bentConnector3">
              <a:avLst>
                <a:gd name="adj1" fmla="val 4981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5" name="AutoShape 19">
              <a:extLst>
                <a:ext uri="{FF2B5EF4-FFF2-40B4-BE49-F238E27FC236}">
                  <a16:creationId xmlns:a16="http://schemas.microsoft.com/office/drawing/2014/main" xmlns="" id="{37E55D65-AE97-4BE1-8023-4B55B4BA6586}"/>
                </a:ext>
              </a:extLst>
            </p:cNvPr>
            <p:cNvCxnSpPr>
              <a:cxnSpLocks noChangeShapeType="1"/>
              <a:stCxn id="15387" idx="2"/>
              <a:endCxn id="15391" idx="0"/>
            </p:cNvCxnSpPr>
            <p:nvPr/>
          </p:nvCxnSpPr>
          <p:spPr bwMode="auto">
            <a:xfrm rot="16200000" flipH="1">
              <a:off x="2720" y="1502"/>
              <a:ext cx="274" cy="13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7" name="Text Box 21">
            <a:extLst>
              <a:ext uri="{FF2B5EF4-FFF2-40B4-BE49-F238E27FC236}">
                <a16:creationId xmlns:a16="http://schemas.microsoft.com/office/drawing/2014/main" xmlns="" id="{218B0AFD-E773-4D66-9544-61B343859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1844676"/>
            <a:ext cx="3103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Jadi 7526</a:t>
            </a:r>
            <a:r>
              <a:rPr lang="en-US" altLang="en-US" baseline="-30000"/>
              <a:t>8</a:t>
            </a:r>
            <a:r>
              <a:rPr lang="en-US" altLang="en-US"/>
              <a:t> = 111101010110</a:t>
            </a:r>
            <a:r>
              <a:rPr lang="en-US" altLang="en-US" baseline="-30000"/>
              <a:t>2</a:t>
            </a:r>
          </a:p>
        </p:txBody>
      </p:sp>
      <p:sp>
        <p:nvSpPr>
          <p:cNvPr id="15368" name="Text Box 22">
            <a:extLst>
              <a:ext uri="{FF2B5EF4-FFF2-40B4-BE49-F238E27FC236}">
                <a16:creationId xmlns:a16="http://schemas.microsoft.com/office/drawing/2014/main" xmlns="" id="{ADF2F6AA-0B9B-4416-869C-95C5D00C4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357563"/>
            <a:ext cx="218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IV. biner ke Oktal </a:t>
            </a:r>
          </a:p>
        </p:txBody>
      </p:sp>
      <p:sp>
        <p:nvSpPr>
          <p:cNvPr id="15369" name="Text Box 24">
            <a:extLst>
              <a:ext uri="{FF2B5EF4-FFF2-40B4-BE49-F238E27FC236}">
                <a16:creationId xmlns:a16="http://schemas.microsoft.com/office/drawing/2014/main" xmlns="" id="{05DD0313-8AF2-49F5-A16A-E3E29D06D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3783013"/>
            <a:ext cx="3122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dirty="0" err="1"/>
              <a:t>Contoh</a:t>
            </a:r>
            <a:r>
              <a:rPr lang="en-US" altLang="en-US" dirty="0"/>
              <a:t> 111101010110</a:t>
            </a:r>
            <a:r>
              <a:rPr lang="en-US" altLang="en-US" baseline="-30000" dirty="0"/>
              <a:t>2</a:t>
            </a:r>
            <a:r>
              <a:rPr lang="en-US" altLang="en-US" dirty="0"/>
              <a:t> = ……</a:t>
            </a:r>
            <a:r>
              <a:rPr lang="en-US" altLang="en-US" baseline="-30000" dirty="0"/>
              <a:t>8</a:t>
            </a:r>
          </a:p>
        </p:txBody>
      </p:sp>
      <p:grpSp>
        <p:nvGrpSpPr>
          <p:cNvPr id="15370" name="Group 43">
            <a:extLst>
              <a:ext uri="{FF2B5EF4-FFF2-40B4-BE49-F238E27FC236}">
                <a16:creationId xmlns:a16="http://schemas.microsoft.com/office/drawing/2014/main" xmlns="" id="{D1EB710E-913A-4858-AF07-2CF2EB227963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4441826"/>
            <a:ext cx="1943100" cy="1292225"/>
            <a:chOff x="1202" y="2659"/>
            <a:chExt cx="1224" cy="814"/>
          </a:xfrm>
        </p:grpSpPr>
        <p:sp>
          <p:nvSpPr>
            <p:cNvPr id="15372" name="Rectangle 26">
              <a:extLst>
                <a:ext uri="{FF2B5EF4-FFF2-40B4-BE49-F238E27FC236}">
                  <a16:creationId xmlns:a16="http://schemas.microsoft.com/office/drawing/2014/main" xmlns="" id="{A207F163-E908-4C1B-BF0F-FE7B23A35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246"/>
              <a:ext cx="18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15373" name="Rectangle 27">
              <a:extLst>
                <a:ext uri="{FF2B5EF4-FFF2-40B4-BE49-F238E27FC236}">
                  <a16:creationId xmlns:a16="http://schemas.microsoft.com/office/drawing/2014/main" xmlns="" id="{4C6603DE-8770-4620-92AA-96F2349E1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3246"/>
              <a:ext cx="18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5374" name="Rectangle 28">
              <a:extLst>
                <a:ext uri="{FF2B5EF4-FFF2-40B4-BE49-F238E27FC236}">
                  <a16:creationId xmlns:a16="http://schemas.microsoft.com/office/drawing/2014/main" xmlns="" id="{456A1CD7-3CF4-46E9-8C95-FD4D3B484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3246"/>
              <a:ext cx="18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5375" name="Rectangle 29">
              <a:extLst>
                <a:ext uri="{FF2B5EF4-FFF2-40B4-BE49-F238E27FC236}">
                  <a16:creationId xmlns:a16="http://schemas.microsoft.com/office/drawing/2014/main" xmlns="" id="{8F8131CC-1897-4064-BE1F-B96C1BA3B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3246"/>
              <a:ext cx="18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6</a:t>
              </a:r>
            </a:p>
          </p:txBody>
        </p:sp>
        <p:sp>
          <p:nvSpPr>
            <p:cNvPr id="15376" name="Rectangle 30">
              <a:extLst>
                <a:ext uri="{FF2B5EF4-FFF2-40B4-BE49-F238E27FC236}">
                  <a16:creationId xmlns:a16="http://schemas.microsoft.com/office/drawing/2014/main" xmlns="" id="{D271D63F-6C1F-4204-A621-CEB5BDBC6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659"/>
              <a:ext cx="27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111</a:t>
              </a:r>
            </a:p>
          </p:txBody>
        </p:sp>
        <p:sp>
          <p:nvSpPr>
            <p:cNvPr id="15377" name="Rectangle 31">
              <a:extLst>
                <a:ext uri="{FF2B5EF4-FFF2-40B4-BE49-F238E27FC236}">
                  <a16:creationId xmlns:a16="http://schemas.microsoft.com/office/drawing/2014/main" xmlns="" id="{F58D7969-B67F-4820-A35E-E50DB30B5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659"/>
              <a:ext cx="27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101</a:t>
              </a:r>
            </a:p>
          </p:txBody>
        </p:sp>
        <p:sp>
          <p:nvSpPr>
            <p:cNvPr id="15378" name="Rectangle 32">
              <a:extLst>
                <a:ext uri="{FF2B5EF4-FFF2-40B4-BE49-F238E27FC236}">
                  <a16:creationId xmlns:a16="http://schemas.microsoft.com/office/drawing/2014/main" xmlns="" id="{C307E1CF-9FFC-4F08-8834-321225768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659"/>
              <a:ext cx="27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010</a:t>
              </a:r>
            </a:p>
          </p:txBody>
        </p:sp>
        <p:sp>
          <p:nvSpPr>
            <p:cNvPr id="15379" name="Rectangle 33">
              <a:extLst>
                <a:ext uri="{FF2B5EF4-FFF2-40B4-BE49-F238E27FC236}">
                  <a16:creationId xmlns:a16="http://schemas.microsoft.com/office/drawing/2014/main" xmlns="" id="{D29FB925-03BA-4BB2-943D-9EB6EDBBA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659"/>
              <a:ext cx="272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110</a:t>
              </a:r>
            </a:p>
          </p:txBody>
        </p:sp>
        <p:cxnSp>
          <p:nvCxnSpPr>
            <p:cNvPr id="15380" name="AutoShape 38">
              <a:extLst>
                <a:ext uri="{FF2B5EF4-FFF2-40B4-BE49-F238E27FC236}">
                  <a16:creationId xmlns:a16="http://schemas.microsoft.com/office/drawing/2014/main" xmlns="" id="{71C6A51C-4C07-4EA1-B7D1-6F042C4AEA47}"/>
                </a:ext>
              </a:extLst>
            </p:cNvPr>
            <p:cNvCxnSpPr>
              <a:cxnSpLocks noChangeShapeType="1"/>
              <a:stCxn id="15376" idx="2"/>
              <a:endCxn id="15372" idx="0"/>
            </p:cNvCxnSpPr>
            <p:nvPr/>
          </p:nvCxnSpPr>
          <p:spPr bwMode="auto">
            <a:xfrm rot="16200000" flipH="1">
              <a:off x="1226" y="2998"/>
              <a:ext cx="360" cy="1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39">
              <a:extLst>
                <a:ext uri="{FF2B5EF4-FFF2-40B4-BE49-F238E27FC236}">
                  <a16:creationId xmlns:a16="http://schemas.microsoft.com/office/drawing/2014/main" xmlns="" id="{DF651EBC-C88A-4C46-A390-DF6EB787CDC4}"/>
                </a:ext>
              </a:extLst>
            </p:cNvPr>
            <p:cNvCxnSpPr>
              <a:cxnSpLocks noChangeShapeType="1"/>
              <a:stCxn id="15377" idx="2"/>
              <a:endCxn id="15373" idx="0"/>
            </p:cNvCxnSpPr>
            <p:nvPr/>
          </p:nvCxnSpPr>
          <p:spPr bwMode="auto">
            <a:xfrm rot="16200000" flipH="1">
              <a:off x="1498" y="3043"/>
              <a:ext cx="360" cy="4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40">
              <a:extLst>
                <a:ext uri="{FF2B5EF4-FFF2-40B4-BE49-F238E27FC236}">
                  <a16:creationId xmlns:a16="http://schemas.microsoft.com/office/drawing/2014/main" xmlns="" id="{44559E0D-B379-4331-B03B-AFBA4C22AF34}"/>
                </a:ext>
              </a:extLst>
            </p:cNvPr>
            <p:cNvCxnSpPr>
              <a:cxnSpLocks noChangeShapeType="1"/>
              <a:stCxn id="15378" idx="2"/>
              <a:endCxn id="15374" idx="0"/>
            </p:cNvCxnSpPr>
            <p:nvPr/>
          </p:nvCxnSpPr>
          <p:spPr bwMode="auto">
            <a:xfrm rot="5400000">
              <a:off x="1770" y="3043"/>
              <a:ext cx="360" cy="4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41">
              <a:extLst>
                <a:ext uri="{FF2B5EF4-FFF2-40B4-BE49-F238E27FC236}">
                  <a16:creationId xmlns:a16="http://schemas.microsoft.com/office/drawing/2014/main" xmlns="" id="{5FA8E7D4-DE82-4253-9E44-7B9C09ADA7EC}"/>
                </a:ext>
              </a:extLst>
            </p:cNvPr>
            <p:cNvCxnSpPr>
              <a:cxnSpLocks noChangeShapeType="1"/>
              <a:stCxn id="15379" idx="2"/>
              <a:endCxn id="15375" idx="0"/>
            </p:cNvCxnSpPr>
            <p:nvPr/>
          </p:nvCxnSpPr>
          <p:spPr bwMode="auto">
            <a:xfrm rot="5400000">
              <a:off x="2042" y="2998"/>
              <a:ext cx="360" cy="13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71" name="Text Box 42">
            <a:extLst>
              <a:ext uri="{FF2B5EF4-FFF2-40B4-BE49-F238E27FC236}">
                <a16:creationId xmlns:a16="http://schemas.microsoft.com/office/drawing/2014/main" xmlns="" id="{B3436302-2B9F-435D-94C9-5D42F8511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4141788"/>
            <a:ext cx="3217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Jadi  111101010110</a:t>
            </a:r>
            <a:r>
              <a:rPr lang="en-US" altLang="en-US" baseline="-30000"/>
              <a:t>2 </a:t>
            </a:r>
            <a:r>
              <a:rPr lang="en-US" altLang="en-US"/>
              <a:t> = 7526</a:t>
            </a:r>
            <a:r>
              <a:rPr lang="en-US" altLang="en-US" baseline="-30000"/>
              <a:t>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>
            <a:extLst>
              <a:ext uri="{FF2B5EF4-FFF2-40B4-BE49-F238E27FC236}">
                <a16:creationId xmlns:a16="http://schemas.microsoft.com/office/drawing/2014/main" xmlns="" id="{996EA48C-C7E4-4160-8D15-DCC3C480C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1" y="106543"/>
            <a:ext cx="8842375" cy="610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10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xmlns="" id="{437B586E-DD27-49AE-9CCB-BB91B777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9EDA2C0-B1A5-430F-9952-DC34ADC0EE3F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xmlns="" id="{50234679-BFC3-4B28-9EF0-1BEE7BA9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63" y="501651"/>
            <a:ext cx="989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TUGAS</a:t>
            </a:r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xmlns="" id="{6E6B6AC2-3A58-42EE-85BC-6F6B52810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1149350"/>
            <a:ext cx="26543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Kerjakan soal berikut :</a:t>
            </a:r>
          </a:p>
          <a:p>
            <a:pPr eaLnBrk="1" hangingPunct="1"/>
            <a:r>
              <a:rPr lang="en-US" altLang="en-US"/>
              <a:t>1. 10110011</a:t>
            </a:r>
            <a:r>
              <a:rPr lang="en-US" altLang="en-US" baseline="-30000"/>
              <a:t>2</a:t>
            </a:r>
            <a:r>
              <a:rPr lang="en-US" altLang="en-US"/>
              <a:t> = ……</a:t>
            </a:r>
            <a:r>
              <a:rPr lang="en-US" altLang="en-US" baseline="-30000"/>
              <a:t>16</a:t>
            </a:r>
          </a:p>
          <a:p>
            <a:pPr eaLnBrk="1" hangingPunct="1"/>
            <a:r>
              <a:rPr lang="en-US" altLang="en-US"/>
              <a:t>2. 110011101000</a:t>
            </a:r>
            <a:r>
              <a:rPr lang="en-US" altLang="en-US" baseline="-30000"/>
              <a:t>2</a:t>
            </a:r>
            <a:r>
              <a:rPr lang="en-US" altLang="en-US"/>
              <a:t>= ……</a:t>
            </a:r>
            <a:r>
              <a:rPr lang="en-US" altLang="en-US" baseline="-30000"/>
              <a:t>16</a:t>
            </a:r>
          </a:p>
          <a:p>
            <a:pPr eaLnBrk="1" hangingPunct="1"/>
            <a:r>
              <a:rPr lang="en-US" altLang="en-US"/>
              <a:t>3. 57</a:t>
            </a:r>
            <a:r>
              <a:rPr lang="en-US" altLang="en-US" baseline="-30000"/>
              <a:t>16</a:t>
            </a:r>
            <a:r>
              <a:rPr lang="en-US" altLang="en-US"/>
              <a:t> = ……</a:t>
            </a:r>
            <a:r>
              <a:rPr lang="en-US" altLang="en-US" baseline="-30000"/>
              <a:t>2</a:t>
            </a:r>
          </a:p>
          <a:p>
            <a:pPr eaLnBrk="1" hangingPunct="1"/>
            <a:r>
              <a:rPr lang="en-US" altLang="en-US"/>
              <a:t>4. F80B</a:t>
            </a:r>
            <a:r>
              <a:rPr lang="en-US" altLang="en-US" baseline="-30000"/>
              <a:t>16</a:t>
            </a:r>
            <a:r>
              <a:rPr lang="en-US" altLang="en-US"/>
              <a:t> = ……</a:t>
            </a:r>
            <a:r>
              <a:rPr lang="en-US" altLang="en-US" baseline="-30000"/>
              <a:t>2</a:t>
            </a:r>
          </a:p>
          <a:p>
            <a:pPr eaLnBrk="1" hangingPunct="1"/>
            <a:r>
              <a:rPr lang="en-US" altLang="en-US"/>
              <a:t>5. 9B30</a:t>
            </a:r>
            <a:r>
              <a:rPr lang="en-US" altLang="en-US" baseline="-30000"/>
              <a:t>16</a:t>
            </a:r>
            <a:r>
              <a:rPr lang="en-US" altLang="en-US"/>
              <a:t> = ……</a:t>
            </a:r>
            <a:r>
              <a:rPr lang="en-US" altLang="en-US" baseline="-30000"/>
              <a:t>10</a:t>
            </a:r>
          </a:p>
          <a:p>
            <a:pPr eaLnBrk="1" hangingPunct="1"/>
            <a:r>
              <a:rPr lang="en-US" altLang="en-US"/>
              <a:t>6. 573</a:t>
            </a:r>
            <a:r>
              <a:rPr lang="en-US" altLang="en-US" baseline="-30000"/>
              <a:t>10</a:t>
            </a:r>
            <a:r>
              <a:rPr lang="en-US" altLang="en-US"/>
              <a:t> = ……</a:t>
            </a:r>
            <a:r>
              <a:rPr lang="en-US" altLang="en-US" baseline="-30000"/>
              <a:t>16</a:t>
            </a:r>
          </a:p>
          <a:p>
            <a:pPr eaLnBrk="1" hangingPunct="1"/>
            <a:r>
              <a:rPr lang="en-US" altLang="en-US"/>
              <a:t>7. 18</a:t>
            </a:r>
            <a:r>
              <a:rPr lang="en-US" altLang="en-US" baseline="-30000"/>
              <a:t>16</a:t>
            </a:r>
            <a:r>
              <a:rPr lang="en-US" altLang="en-US"/>
              <a:t> + 34</a:t>
            </a:r>
            <a:r>
              <a:rPr lang="en-US" altLang="en-US" baseline="-30000"/>
              <a:t>16</a:t>
            </a:r>
            <a:r>
              <a:rPr lang="en-US" altLang="en-US"/>
              <a:t> = …….</a:t>
            </a:r>
            <a:r>
              <a:rPr lang="en-US" altLang="en-US" baseline="-30000"/>
              <a:t>16</a:t>
            </a:r>
          </a:p>
          <a:p>
            <a:pPr eaLnBrk="1" hangingPunct="1"/>
            <a:r>
              <a:rPr lang="en-US" altLang="en-US"/>
              <a:t>8. 3F</a:t>
            </a:r>
            <a:r>
              <a:rPr lang="en-US" altLang="en-US" baseline="-30000"/>
              <a:t>16</a:t>
            </a:r>
            <a:r>
              <a:rPr lang="en-US" altLang="en-US"/>
              <a:t> + 2A</a:t>
            </a:r>
            <a:r>
              <a:rPr lang="en-US" altLang="en-US" baseline="-30000"/>
              <a:t>16</a:t>
            </a:r>
            <a:r>
              <a:rPr lang="en-US" altLang="en-US"/>
              <a:t> = ……</a:t>
            </a:r>
            <a:r>
              <a:rPr lang="en-US" altLang="en-US" baseline="-30000"/>
              <a:t>16</a:t>
            </a:r>
          </a:p>
          <a:p>
            <a:pPr eaLnBrk="1" hangingPunct="1"/>
            <a:r>
              <a:rPr lang="en-US" altLang="en-US"/>
              <a:t>9. 75</a:t>
            </a:r>
            <a:r>
              <a:rPr lang="en-US" altLang="en-US" baseline="-30000"/>
              <a:t>16</a:t>
            </a:r>
            <a:r>
              <a:rPr lang="en-US" altLang="en-US"/>
              <a:t> – 21</a:t>
            </a:r>
            <a:r>
              <a:rPr lang="en-US" altLang="en-US" baseline="-30000"/>
              <a:t>16</a:t>
            </a:r>
            <a:r>
              <a:rPr lang="en-US" altLang="en-US"/>
              <a:t> = ……</a:t>
            </a:r>
            <a:r>
              <a:rPr lang="en-US" altLang="en-US" baseline="-30000"/>
              <a:t>16</a:t>
            </a:r>
          </a:p>
          <a:p>
            <a:pPr eaLnBrk="1" hangingPunct="1"/>
            <a:r>
              <a:rPr lang="en-US" altLang="en-US"/>
              <a:t>10. 94</a:t>
            </a:r>
            <a:r>
              <a:rPr lang="en-US" altLang="en-US" baseline="-30000"/>
              <a:t>16</a:t>
            </a:r>
            <a:r>
              <a:rPr lang="en-US" altLang="en-US"/>
              <a:t> – 5C</a:t>
            </a:r>
            <a:r>
              <a:rPr lang="en-US" altLang="en-US" baseline="-30000"/>
              <a:t>16</a:t>
            </a:r>
            <a:r>
              <a:rPr lang="en-US" altLang="en-US"/>
              <a:t> = ……</a:t>
            </a:r>
            <a:r>
              <a:rPr lang="en-US" altLang="en-US" baseline="-30000"/>
              <a:t>16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B5F324-AE26-44F3-87D1-4E68006B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F2BD0A-2AFB-4A3D-B6B3-5D2ADEB0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Rinaldi Munir,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, </a:t>
            </a:r>
            <a:r>
              <a:rPr lang="en-US" dirty="0" err="1"/>
              <a:t>Edisi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, </a:t>
            </a:r>
            <a:r>
              <a:rPr lang="en-US" dirty="0" err="1"/>
              <a:t>Informatika</a:t>
            </a:r>
            <a:r>
              <a:rPr lang="en-US" dirty="0"/>
              <a:t>, Bandung, 2005.</a:t>
            </a:r>
          </a:p>
          <a:p>
            <a:r>
              <a:rPr lang="en-US" dirty="0"/>
              <a:t>Jong </a:t>
            </a:r>
            <a:r>
              <a:rPr lang="en-US" dirty="0" err="1"/>
              <a:t>Jeng</a:t>
            </a:r>
            <a:r>
              <a:rPr lang="en-US" dirty="0"/>
              <a:t> Siang,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 dan </a:t>
            </a:r>
            <a:r>
              <a:rPr lang="en-US" dirty="0" err="1"/>
              <a:t>Aplikasinya</a:t>
            </a:r>
            <a:r>
              <a:rPr lang="en-US" dirty="0"/>
              <a:t> pada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Andi Offset, Yogyakarta, 2004.</a:t>
            </a:r>
          </a:p>
        </p:txBody>
      </p:sp>
    </p:spTree>
    <p:extLst>
      <p:ext uri="{BB962C8B-B14F-4D97-AF65-F5344CB8AC3E}">
        <p14:creationId xmlns:p14="http://schemas.microsoft.com/office/powerpoint/2010/main" val="383018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503ED-9D61-454B-8EDA-5B506153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3592122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PENGANTAR KONSEP DIGITAL</a:t>
            </a:r>
            <a:endParaRPr lang="en-ID" sz="9600" b="1" dirty="0"/>
          </a:p>
        </p:txBody>
      </p:sp>
    </p:spTree>
    <p:extLst>
      <p:ext uri="{BB962C8B-B14F-4D97-AF65-F5344CB8AC3E}">
        <p14:creationId xmlns:p14="http://schemas.microsoft.com/office/powerpoint/2010/main" val="258345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475AD7-8A07-4659-B9DC-C6D5024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9102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7D5B0-CAF7-45A2-B0D1-E8315A4F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6666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BBBC7-7D6D-4A56-8061-F6B2DFE2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135" y="765818"/>
            <a:ext cx="10515600" cy="1325563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839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xmlns="" id="{DF4D120B-6671-4512-A767-B93EBC4F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9E5C042-D2CE-4ABE-B069-E476501937BF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Text Box 4">
            <a:extLst>
              <a:ext uri="{FF2B5EF4-FFF2-40B4-BE49-F238E27FC236}">
                <a16:creationId xmlns:a16="http://schemas.microsoft.com/office/drawing/2014/main" xmlns="" id="{4B7AEC89-B0BE-4674-B411-5586BD17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20713"/>
            <a:ext cx="3506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Struktur bobot bilangan biner :</a:t>
            </a:r>
          </a:p>
        </p:txBody>
      </p:sp>
      <p:grpSp>
        <p:nvGrpSpPr>
          <p:cNvPr id="7172" name="Group 10">
            <a:extLst>
              <a:ext uri="{FF2B5EF4-FFF2-40B4-BE49-F238E27FC236}">
                <a16:creationId xmlns:a16="http://schemas.microsoft.com/office/drawing/2014/main" xmlns="" id="{723261A5-C7FE-45FD-A924-98B6E5148A45}"/>
              </a:ext>
            </a:extLst>
          </p:cNvPr>
          <p:cNvGrpSpPr>
            <a:grpSpLocks/>
          </p:cNvGrpSpPr>
          <p:nvPr/>
        </p:nvGrpSpPr>
        <p:grpSpPr bwMode="auto">
          <a:xfrm>
            <a:off x="2763838" y="1149350"/>
            <a:ext cx="7148512" cy="1925638"/>
            <a:chOff x="781" y="724"/>
            <a:chExt cx="4503" cy="1213"/>
          </a:xfrm>
        </p:grpSpPr>
        <p:sp>
          <p:nvSpPr>
            <p:cNvPr id="7178" name="Text Box 5">
              <a:extLst>
                <a:ext uri="{FF2B5EF4-FFF2-40B4-BE49-F238E27FC236}">
                  <a16:creationId xmlns:a16="http://schemas.microsoft.com/office/drawing/2014/main" xmlns="" id="{4A6B218E-ED9C-4839-91B2-30FF50677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724"/>
              <a:ext cx="4503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dirty="0" err="1"/>
                <a:t>Pangkat</a:t>
              </a:r>
              <a:r>
                <a:rPr lang="en-US" altLang="en-US" dirty="0"/>
                <a:t> </a:t>
              </a:r>
              <a:r>
                <a:rPr lang="en-US" altLang="en-US" dirty="0" err="1"/>
                <a:t>positif</a:t>
              </a:r>
              <a:r>
                <a:rPr lang="en-US" altLang="en-US" dirty="0"/>
                <a:t> </a:t>
              </a:r>
              <a:r>
                <a:rPr lang="en-US" altLang="en-US" dirty="0" err="1"/>
                <a:t>dari</a:t>
              </a:r>
              <a:r>
                <a:rPr lang="en-US" altLang="en-US" dirty="0"/>
                <a:t> </a:t>
              </a:r>
              <a:r>
                <a:rPr lang="en-US" altLang="en-US" dirty="0" err="1"/>
                <a:t>dua</a:t>
              </a:r>
              <a:r>
                <a:rPr lang="en-US" altLang="en-US" dirty="0"/>
                <a:t>          </a:t>
              </a:r>
              <a:r>
                <a:rPr lang="en-US" altLang="en-US" dirty="0" err="1"/>
                <a:t>Pangkat</a:t>
              </a:r>
              <a:r>
                <a:rPr lang="en-US" altLang="en-US" dirty="0"/>
                <a:t> </a:t>
              </a:r>
              <a:r>
                <a:rPr lang="en-US" altLang="en-US" dirty="0" err="1"/>
                <a:t>negatif</a:t>
              </a:r>
              <a:r>
                <a:rPr lang="en-US" altLang="en-US" dirty="0"/>
                <a:t> </a:t>
              </a:r>
              <a:r>
                <a:rPr lang="en-US" altLang="en-US" dirty="0" err="1"/>
                <a:t>dari</a:t>
              </a:r>
              <a:r>
                <a:rPr lang="en-US" altLang="en-US" dirty="0"/>
                <a:t> </a:t>
              </a:r>
              <a:r>
                <a:rPr lang="en-US" altLang="en-US" dirty="0" err="1"/>
                <a:t>dua</a:t>
              </a:r>
              <a:endParaRPr lang="en-US" altLang="en-US" dirty="0"/>
            </a:p>
            <a:p>
              <a:pPr eaLnBrk="1" hangingPunct="1"/>
              <a:endParaRPr lang="en-US" altLang="en-US" dirty="0"/>
            </a:p>
            <a:p>
              <a:pPr eaLnBrk="1" hangingPunct="1"/>
              <a:r>
                <a:rPr lang="en-US" altLang="en-US" dirty="0"/>
                <a:t>  2</a:t>
              </a:r>
              <a:r>
                <a:rPr lang="en-US" altLang="en-US" baseline="40000" dirty="0"/>
                <a:t>n-1</a:t>
              </a:r>
              <a:r>
                <a:rPr lang="en-US" altLang="en-US" dirty="0"/>
                <a:t>  …  2</a:t>
              </a:r>
              <a:r>
                <a:rPr lang="en-US" altLang="en-US" baseline="40000" dirty="0"/>
                <a:t>3</a:t>
              </a:r>
              <a:r>
                <a:rPr lang="en-US" altLang="en-US" dirty="0"/>
                <a:t>  2</a:t>
              </a:r>
              <a:r>
                <a:rPr lang="en-US" altLang="en-US" baseline="40000" dirty="0"/>
                <a:t>2</a:t>
              </a:r>
              <a:r>
                <a:rPr lang="en-US" altLang="en-US" dirty="0"/>
                <a:t>  2</a:t>
              </a:r>
              <a:r>
                <a:rPr lang="en-US" altLang="en-US" baseline="40000" dirty="0"/>
                <a:t>1 </a:t>
              </a:r>
              <a:r>
                <a:rPr lang="en-US" altLang="en-US" dirty="0"/>
                <a:t> 2</a:t>
              </a:r>
              <a:r>
                <a:rPr lang="en-US" altLang="en-US" baseline="40000" dirty="0"/>
                <a:t>0</a:t>
              </a:r>
              <a:r>
                <a:rPr lang="en-US" altLang="en-US" dirty="0"/>
                <a:t>       </a:t>
              </a:r>
              <a:r>
                <a:rPr lang="en-US" altLang="en-US" sz="2400" dirty="0"/>
                <a:t>.</a:t>
              </a:r>
              <a:r>
                <a:rPr lang="en-US" altLang="en-US" dirty="0"/>
                <a:t>        2</a:t>
              </a:r>
              <a:r>
                <a:rPr lang="en-US" altLang="en-US" baseline="40000" dirty="0"/>
                <a:t>-1</a:t>
              </a:r>
              <a:r>
                <a:rPr lang="en-US" altLang="en-US" dirty="0"/>
                <a:t>     2</a:t>
              </a:r>
              <a:r>
                <a:rPr lang="en-US" altLang="en-US" baseline="40000" dirty="0"/>
                <a:t>-2</a:t>
              </a:r>
              <a:r>
                <a:rPr lang="en-US" altLang="en-US" dirty="0"/>
                <a:t>      2</a:t>
              </a:r>
              <a:r>
                <a:rPr lang="en-US" altLang="en-US" baseline="40000" dirty="0"/>
                <a:t>-3</a:t>
              </a:r>
              <a:r>
                <a:rPr lang="en-US" altLang="en-US" dirty="0"/>
                <a:t>     …    2</a:t>
              </a:r>
              <a:r>
                <a:rPr lang="en-US" altLang="en-US" baseline="40000" dirty="0"/>
                <a:t>-n</a:t>
              </a:r>
              <a:endParaRPr lang="en-US" altLang="en-US" dirty="0"/>
            </a:p>
            <a:p>
              <a:pPr eaLnBrk="1" hangingPunct="1"/>
              <a:r>
                <a:rPr lang="en-US" altLang="en-US" dirty="0"/>
                <a:t>              8   4    2   1        </a:t>
              </a:r>
              <a:r>
                <a:rPr lang="en-US" altLang="en-US" sz="2400" dirty="0"/>
                <a:t>.</a:t>
              </a:r>
              <a:r>
                <a:rPr lang="en-US" altLang="en-US" dirty="0"/>
                <a:t>        0,5  0,25  0,125</a:t>
              </a:r>
              <a:endParaRPr lang="en-US" altLang="en-US" baseline="40000" dirty="0"/>
            </a:p>
          </p:txBody>
        </p:sp>
        <p:sp>
          <p:nvSpPr>
            <p:cNvPr id="7179" name="Line 6">
              <a:extLst>
                <a:ext uri="{FF2B5EF4-FFF2-40B4-BE49-F238E27FC236}">
                  <a16:creationId xmlns:a16="http://schemas.microsoft.com/office/drawing/2014/main" xmlns="" id="{41D9E27E-5918-4C28-995D-10880C8E9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1026"/>
              <a:ext cx="3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7">
              <a:extLst>
                <a:ext uri="{FF2B5EF4-FFF2-40B4-BE49-F238E27FC236}">
                  <a16:creationId xmlns:a16="http://schemas.microsoft.com/office/drawing/2014/main" xmlns="" id="{3647E184-6573-4F5F-A4E9-7622E2FBC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2" y="157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8">
              <a:extLst>
                <a:ext uri="{FF2B5EF4-FFF2-40B4-BE49-F238E27FC236}">
                  <a16:creationId xmlns:a16="http://schemas.microsoft.com/office/drawing/2014/main" xmlns="" id="{1C27ABC3-AFB7-453F-8D5F-5703B760A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1842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Text Box 9">
              <a:extLst>
                <a:ext uri="{FF2B5EF4-FFF2-40B4-BE49-F238E27FC236}">
                  <a16:creationId xmlns:a16="http://schemas.microsoft.com/office/drawing/2014/main" xmlns="" id="{EF938B79-F556-4DFC-89FA-3249D72D6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706"/>
              <a:ext cx="8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Titik biner</a:t>
              </a:r>
            </a:p>
          </p:txBody>
        </p:sp>
      </p:grpSp>
      <p:sp>
        <p:nvSpPr>
          <p:cNvPr id="7173" name="Text Box 11">
            <a:extLst>
              <a:ext uri="{FF2B5EF4-FFF2-40B4-BE49-F238E27FC236}">
                <a16:creationId xmlns:a16="http://schemas.microsoft.com/office/drawing/2014/main" xmlns="" id="{706643D0-786B-4CA7-B7AE-F13B9BE72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716338"/>
            <a:ext cx="5618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dirty="0" err="1"/>
              <a:t>Contoh</a:t>
            </a:r>
            <a:r>
              <a:rPr lang="en-US" altLang="en-US" dirty="0"/>
              <a:t> 1 : </a:t>
            </a:r>
            <a:r>
              <a:rPr lang="en-US" altLang="en-US" dirty="0" err="1"/>
              <a:t>Tentukan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desimal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biner</a:t>
            </a:r>
            <a:r>
              <a:rPr lang="en-US" altLang="en-US" dirty="0"/>
              <a:t> 1101101</a:t>
            </a:r>
          </a:p>
        </p:txBody>
      </p:sp>
      <p:sp>
        <p:nvSpPr>
          <p:cNvPr id="7174" name="Text Box 12">
            <a:extLst>
              <a:ext uri="{FF2B5EF4-FFF2-40B4-BE49-F238E27FC236}">
                <a16:creationId xmlns:a16="http://schemas.microsoft.com/office/drawing/2014/main" xmlns="" id="{D136149E-5E90-49DD-AD8D-7E7218A94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4149726"/>
            <a:ext cx="7580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dirty="0" err="1"/>
              <a:t>Jawab</a:t>
            </a:r>
            <a:r>
              <a:rPr lang="en-US" altLang="en-US" dirty="0"/>
              <a:t> : (1x64) + (1x32) + (0x16) + (1x8) + (1x4) + (0x2) + (1x1) = 109</a:t>
            </a:r>
          </a:p>
        </p:txBody>
      </p:sp>
      <p:sp>
        <p:nvSpPr>
          <p:cNvPr id="7175" name="Text Box 13">
            <a:extLst>
              <a:ext uri="{FF2B5EF4-FFF2-40B4-BE49-F238E27FC236}">
                <a16:creationId xmlns:a16="http://schemas.microsoft.com/office/drawing/2014/main" xmlns="" id="{DF8EED01-53AC-44AE-96BE-2EBFB77C1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4941888"/>
            <a:ext cx="537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Contoh 2 : Tentukan nilai desimal dari biner 11,01</a:t>
            </a:r>
          </a:p>
        </p:txBody>
      </p:sp>
      <p:sp>
        <p:nvSpPr>
          <p:cNvPr id="7176" name="Text Box 14">
            <a:extLst>
              <a:ext uri="{FF2B5EF4-FFF2-40B4-BE49-F238E27FC236}">
                <a16:creationId xmlns:a16="http://schemas.microsoft.com/office/drawing/2014/main" xmlns="" id="{FDF510AA-3E96-447F-9818-E4C9B073C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373688"/>
            <a:ext cx="6049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Jawab : (1x2) + (1x1) + (0x0,5) + (1x0,25) = 3,25</a:t>
            </a:r>
          </a:p>
        </p:txBody>
      </p:sp>
      <p:sp>
        <p:nvSpPr>
          <p:cNvPr id="7177" name="Text Box 15">
            <a:extLst>
              <a:ext uri="{FF2B5EF4-FFF2-40B4-BE49-F238E27FC236}">
                <a16:creationId xmlns:a16="http://schemas.microsoft.com/office/drawing/2014/main" xmlns="" id="{587C62B2-D1A7-431B-85F9-14C649381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188913"/>
            <a:ext cx="303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/>
              <a:t>II.BILANGAN BINER 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2BBC90-BD27-4DF9-A1D0-5688519269A0}"/>
              </a:ext>
            </a:extLst>
          </p:cNvPr>
          <p:cNvSpPr txBox="1"/>
          <p:nvPr/>
        </p:nvSpPr>
        <p:spPr>
          <a:xfrm>
            <a:off x="3480179" y="2492375"/>
            <a:ext cx="187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1     1    1    1</a:t>
            </a:r>
          </a:p>
        </p:txBody>
      </p:sp>
    </p:spTree>
    <p:extLst>
      <p:ext uri="{BB962C8B-B14F-4D97-AF65-F5344CB8AC3E}">
        <p14:creationId xmlns:p14="http://schemas.microsoft.com/office/powerpoint/2010/main" val="191753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xmlns="" id="{9A521BD8-4765-4543-9BA2-E252B40A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95F314A-009C-4CED-A7E6-98BA3BF55153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5" name="Text Box 4">
            <a:extLst>
              <a:ext uri="{FF2B5EF4-FFF2-40B4-BE49-F238E27FC236}">
                <a16:creationId xmlns:a16="http://schemas.microsoft.com/office/drawing/2014/main" xmlns="" id="{715C2072-790D-463E-9C80-768623C56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9" y="69851"/>
            <a:ext cx="3597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/>
              <a:t>I. BILANGAN HEXADESIMAL</a:t>
            </a:r>
          </a:p>
        </p:txBody>
      </p:sp>
      <p:sp>
        <p:nvSpPr>
          <p:cNvPr id="3076" name="Text Box 5">
            <a:extLst>
              <a:ext uri="{FF2B5EF4-FFF2-40B4-BE49-F238E27FC236}">
                <a16:creationId xmlns:a16="http://schemas.microsoft.com/office/drawing/2014/main" xmlns="" id="{0E10913E-E364-4CD1-81A3-157992A13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9" y="717550"/>
            <a:ext cx="674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dirty="0"/>
              <a:t>Basis : 16</a:t>
            </a:r>
          </a:p>
          <a:p>
            <a:pPr eaLnBrk="1" hangingPunct="1"/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16 digit : 0, 1, 2, 3, 4, 5, 6, 7, 8, 9, A, B, C, D, E, F</a:t>
            </a:r>
          </a:p>
        </p:txBody>
      </p:sp>
      <p:sp>
        <p:nvSpPr>
          <p:cNvPr id="3077" name="Text Box 6">
            <a:extLst>
              <a:ext uri="{FF2B5EF4-FFF2-40B4-BE49-F238E27FC236}">
                <a16:creationId xmlns:a16="http://schemas.microsoft.com/office/drawing/2014/main" xmlns="" id="{B138F961-8AA3-4149-94C1-E26B83A22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1773239"/>
            <a:ext cx="27781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0     0000       0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1     0001       1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2     0010       2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3     0011       3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4     0100       4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5     0101       5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6     0110       6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7     0111       7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8     1000       8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9     1001       9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10     1010       A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11     1011       B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12     1100       C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13     1101       D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14     1110       E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15     1111       F</a:t>
            </a:r>
          </a:p>
        </p:txBody>
      </p:sp>
      <p:sp>
        <p:nvSpPr>
          <p:cNvPr id="3078" name="Text Box 7">
            <a:extLst>
              <a:ext uri="{FF2B5EF4-FFF2-40B4-BE49-F238E27FC236}">
                <a16:creationId xmlns:a16="http://schemas.microsoft.com/office/drawing/2014/main" xmlns="" id="{FA6B6EAF-7DFC-425D-BEBC-A9AB96554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1484313"/>
            <a:ext cx="374015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1400" b="1"/>
              <a:t>DESIMAL     BINER     HEXADESIMAL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xmlns="" id="{44590A78-6EA2-45D5-A7D1-18C1C2A4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3138CBF-1183-40B3-81AB-3710F48CB13A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xmlns="" id="{6E2583C1-EEFE-45BC-88E3-E01FC6F8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6" y="141288"/>
            <a:ext cx="4926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/>
              <a:t>II. KONVERSI BINER KE HEXADESIMAL</a:t>
            </a:r>
          </a:p>
        </p:txBody>
      </p:sp>
      <p:sp>
        <p:nvSpPr>
          <p:cNvPr id="4100" name="Text Box 5">
            <a:extLst>
              <a:ext uri="{FF2B5EF4-FFF2-40B4-BE49-F238E27FC236}">
                <a16:creationId xmlns:a16="http://schemas.microsoft.com/office/drawing/2014/main" xmlns="" id="{AAB1C6AC-90C7-4A27-BE4B-EEEAB52C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692151"/>
            <a:ext cx="8156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Prosedur konversi dari biner ke hexadesimal dilakukan dengan cara mengelompokkan bilangan biner kedalam grup yang terdiri dari 4 bit, dimulai dari bit paling kanan. Ganti masing-masing grup dengan simbol hexadesimal eqivalennya.</a:t>
            </a:r>
          </a:p>
        </p:txBody>
      </p:sp>
      <p:sp>
        <p:nvSpPr>
          <p:cNvPr id="4101" name="Text Box 6">
            <a:extLst>
              <a:ext uri="{FF2B5EF4-FFF2-40B4-BE49-F238E27FC236}">
                <a16:creationId xmlns:a16="http://schemas.microsoft.com/office/drawing/2014/main" xmlns="" id="{5CE28455-20C0-4A2D-A947-AFD6CE203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2085976"/>
            <a:ext cx="682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Contoh : rubah bentuk biner 1100101001010111 ke bentuk hexa</a:t>
            </a:r>
          </a:p>
        </p:txBody>
      </p:sp>
      <p:sp>
        <p:nvSpPr>
          <p:cNvPr id="4102" name="Text Box 7">
            <a:extLst>
              <a:ext uri="{FF2B5EF4-FFF2-40B4-BE49-F238E27FC236}">
                <a16:creationId xmlns:a16="http://schemas.microsoft.com/office/drawing/2014/main" xmlns="" id="{9E1B0FF2-ADF5-4918-BF7C-0558CBC53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2660651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Jawab :</a:t>
            </a:r>
          </a:p>
        </p:txBody>
      </p:sp>
      <p:grpSp>
        <p:nvGrpSpPr>
          <p:cNvPr id="4103" name="Group 38">
            <a:extLst>
              <a:ext uri="{FF2B5EF4-FFF2-40B4-BE49-F238E27FC236}">
                <a16:creationId xmlns:a16="http://schemas.microsoft.com/office/drawing/2014/main" xmlns="" id="{F7352C31-C26A-43D5-AF99-3A8CF3905F7C}"/>
              </a:ext>
            </a:extLst>
          </p:cNvPr>
          <p:cNvGrpSpPr>
            <a:grpSpLocks/>
          </p:cNvGrpSpPr>
          <p:nvPr/>
        </p:nvGrpSpPr>
        <p:grpSpPr bwMode="auto">
          <a:xfrm>
            <a:off x="3143251" y="2500313"/>
            <a:ext cx="5688013" cy="1111250"/>
            <a:chOff x="839" y="2160"/>
            <a:chExt cx="3583" cy="700"/>
          </a:xfrm>
        </p:grpSpPr>
        <p:grpSp>
          <p:nvGrpSpPr>
            <p:cNvPr id="4106" name="Group 28">
              <a:extLst>
                <a:ext uri="{FF2B5EF4-FFF2-40B4-BE49-F238E27FC236}">
                  <a16:creationId xmlns:a16="http://schemas.microsoft.com/office/drawing/2014/main" xmlns="" id="{C2B73DD1-F97F-4D80-83BC-1209D9EA4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2160"/>
              <a:ext cx="862" cy="227"/>
              <a:chOff x="839" y="2160"/>
              <a:chExt cx="862" cy="227"/>
            </a:xfrm>
          </p:grpSpPr>
          <p:sp>
            <p:nvSpPr>
              <p:cNvPr id="4130" name="Rectangle 9">
                <a:extLst>
                  <a:ext uri="{FF2B5EF4-FFF2-40B4-BE49-F238E27FC236}">
                    <a16:creationId xmlns:a16="http://schemas.microsoft.com/office/drawing/2014/main" xmlns="" id="{885BF746-9A5D-4026-82B9-51D4AF1D9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1</a:t>
                </a:r>
              </a:p>
            </p:txBody>
          </p:sp>
          <p:sp>
            <p:nvSpPr>
              <p:cNvPr id="4131" name="Rectangle 10">
                <a:extLst>
                  <a:ext uri="{FF2B5EF4-FFF2-40B4-BE49-F238E27FC236}">
                    <a16:creationId xmlns:a16="http://schemas.microsoft.com/office/drawing/2014/main" xmlns="" id="{6747334F-5ABE-4F5F-9F1F-193E707DC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4132" name="Rectangle 11">
                <a:extLst>
                  <a:ext uri="{FF2B5EF4-FFF2-40B4-BE49-F238E27FC236}">
                    <a16:creationId xmlns:a16="http://schemas.microsoft.com/office/drawing/2014/main" xmlns="" id="{B3EE4B4B-5127-4FEB-8402-9EEC7745E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4133" name="Rectangle 12">
                <a:extLst>
                  <a:ext uri="{FF2B5EF4-FFF2-40B4-BE49-F238E27FC236}">
                    <a16:creationId xmlns:a16="http://schemas.microsoft.com/office/drawing/2014/main" xmlns="" id="{EECE588D-8D59-4250-9773-DB84B4BE9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4107" name="Group 27">
              <a:extLst>
                <a:ext uri="{FF2B5EF4-FFF2-40B4-BE49-F238E27FC236}">
                  <a16:creationId xmlns:a16="http://schemas.microsoft.com/office/drawing/2014/main" xmlns="" id="{F5C55559-9EC2-408D-B754-3FD1EDAAC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2160"/>
              <a:ext cx="862" cy="227"/>
              <a:chOff x="1746" y="2160"/>
              <a:chExt cx="862" cy="227"/>
            </a:xfrm>
          </p:grpSpPr>
          <p:sp>
            <p:nvSpPr>
              <p:cNvPr id="4126" name="Rectangle 13">
                <a:extLst>
                  <a:ext uri="{FF2B5EF4-FFF2-40B4-BE49-F238E27FC236}">
                    <a16:creationId xmlns:a16="http://schemas.microsoft.com/office/drawing/2014/main" xmlns="" id="{CAFC09A4-331B-44A7-917D-0038BD07A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4127" name="Rectangle 14">
                <a:extLst>
                  <a:ext uri="{FF2B5EF4-FFF2-40B4-BE49-F238E27FC236}">
                    <a16:creationId xmlns:a16="http://schemas.microsoft.com/office/drawing/2014/main" xmlns="" id="{C4CD91AF-1B8C-46E2-8DE5-28315013D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4128" name="Rectangle 15">
                <a:extLst>
                  <a:ext uri="{FF2B5EF4-FFF2-40B4-BE49-F238E27FC236}">
                    <a16:creationId xmlns:a16="http://schemas.microsoft.com/office/drawing/2014/main" xmlns="" id="{56AFC805-4FA9-4D76-B6A8-CCA3701F6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4129" name="Rectangle 16">
                <a:extLst>
                  <a:ext uri="{FF2B5EF4-FFF2-40B4-BE49-F238E27FC236}">
                    <a16:creationId xmlns:a16="http://schemas.microsoft.com/office/drawing/2014/main" xmlns="" id="{A520B87D-3F87-49CD-9707-8673909D6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4108" name="Group 26">
              <a:extLst>
                <a:ext uri="{FF2B5EF4-FFF2-40B4-BE49-F238E27FC236}">
                  <a16:creationId xmlns:a16="http://schemas.microsoft.com/office/drawing/2014/main" xmlns="" id="{C3C02CA4-B819-4201-B41A-18323EFF3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4" y="2160"/>
              <a:ext cx="861" cy="227"/>
              <a:chOff x="2654" y="2160"/>
              <a:chExt cx="861" cy="227"/>
            </a:xfrm>
          </p:grpSpPr>
          <p:sp>
            <p:nvSpPr>
              <p:cNvPr id="4122" name="Rectangle 17">
                <a:extLst>
                  <a:ext uri="{FF2B5EF4-FFF2-40B4-BE49-F238E27FC236}">
                    <a16:creationId xmlns:a16="http://schemas.microsoft.com/office/drawing/2014/main" xmlns="" id="{227F8711-D72F-40C7-8C8A-C5B24CB13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4123" name="Rectangle 18">
                <a:extLst>
                  <a:ext uri="{FF2B5EF4-FFF2-40B4-BE49-F238E27FC236}">
                    <a16:creationId xmlns:a16="http://schemas.microsoft.com/office/drawing/2014/main" xmlns="" id="{B3AF1213-825F-4628-A9DD-E73282951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4124" name="Rectangle 19">
                <a:extLst>
                  <a:ext uri="{FF2B5EF4-FFF2-40B4-BE49-F238E27FC236}">
                    <a16:creationId xmlns:a16="http://schemas.microsoft.com/office/drawing/2014/main" xmlns="" id="{A12C36A6-93BA-4FE6-8002-522A18E26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4125" name="Rectangle 20">
                <a:extLst>
                  <a:ext uri="{FF2B5EF4-FFF2-40B4-BE49-F238E27FC236}">
                    <a16:creationId xmlns:a16="http://schemas.microsoft.com/office/drawing/2014/main" xmlns="" id="{6A8215A4-F133-4D5F-BA4B-E73AAF306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</p:grpSp>
        <p:grpSp>
          <p:nvGrpSpPr>
            <p:cNvPr id="4109" name="Group 25">
              <a:extLst>
                <a:ext uri="{FF2B5EF4-FFF2-40B4-BE49-F238E27FC236}">
                  <a16:creationId xmlns:a16="http://schemas.microsoft.com/office/drawing/2014/main" xmlns="" id="{33985947-57BF-4D84-9C92-2958F832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2160"/>
              <a:ext cx="862" cy="227"/>
              <a:chOff x="3560" y="2160"/>
              <a:chExt cx="862" cy="227"/>
            </a:xfrm>
          </p:grpSpPr>
          <p:sp>
            <p:nvSpPr>
              <p:cNvPr id="4118" name="Rectangle 21">
                <a:extLst>
                  <a:ext uri="{FF2B5EF4-FFF2-40B4-BE49-F238E27FC236}">
                    <a16:creationId xmlns:a16="http://schemas.microsoft.com/office/drawing/2014/main" xmlns="" id="{93E85EC0-7359-437A-AE9F-2D1C0DB93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0</a:t>
                </a:r>
              </a:p>
            </p:txBody>
          </p:sp>
          <p:sp>
            <p:nvSpPr>
              <p:cNvPr id="4119" name="Rectangle 22">
                <a:extLst>
                  <a:ext uri="{FF2B5EF4-FFF2-40B4-BE49-F238E27FC236}">
                    <a16:creationId xmlns:a16="http://schemas.microsoft.com/office/drawing/2014/main" xmlns="" id="{E10AAF5D-7174-4E74-970C-519B9A2B6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4120" name="Rectangle 23">
                <a:extLst>
                  <a:ext uri="{FF2B5EF4-FFF2-40B4-BE49-F238E27FC236}">
                    <a16:creationId xmlns:a16="http://schemas.microsoft.com/office/drawing/2014/main" xmlns="" id="{864BE7EC-8AF5-4DEC-B795-22E999BE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4121" name="Rectangle 24">
                <a:extLst>
                  <a:ext uri="{FF2B5EF4-FFF2-40B4-BE49-F238E27FC236}">
                    <a16:creationId xmlns:a16="http://schemas.microsoft.com/office/drawing/2014/main" xmlns="" id="{6F90C6E0-026D-491F-9B40-B92731CC5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</p:grpSp>
        <p:sp>
          <p:nvSpPr>
            <p:cNvPr id="4110" name="AutoShape 29">
              <a:extLst>
                <a:ext uri="{FF2B5EF4-FFF2-40B4-BE49-F238E27FC236}">
                  <a16:creationId xmlns:a16="http://schemas.microsoft.com/office/drawing/2014/main" xmlns="" id="{B5259E52-EF49-413E-93FF-1BD9871B9C8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202" y="2159"/>
              <a:ext cx="136" cy="681"/>
            </a:xfrm>
            <a:prstGeom prst="leftBrace">
              <a:avLst>
                <a:gd name="adj1" fmla="val 4172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4111" name="AutoShape 30">
              <a:extLst>
                <a:ext uri="{FF2B5EF4-FFF2-40B4-BE49-F238E27FC236}">
                  <a16:creationId xmlns:a16="http://schemas.microsoft.com/office/drawing/2014/main" xmlns="" id="{EED83C70-ED60-4F47-8447-A4CDE2FF844C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09" y="2114"/>
              <a:ext cx="136" cy="771"/>
            </a:xfrm>
            <a:prstGeom prst="leftBrace">
              <a:avLst>
                <a:gd name="adj1" fmla="val 472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4112" name="AutoShape 31">
              <a:extLst>
                <a:ext uri="{FF2B5EF4-FFF2-40B4-BE49-F238E27FC236}">
                  <a16:creationId xmlns:a16="http://schemas.microsoft.com/office/drawing/2014/main" xmlns="" id="{8C498692-2073-4D77-8712-3FE1EEF2AC7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16" y="2159"/>
              <a:ext cx="136" cy="681"/>
            </a:xfrm>
            <a:prstGeom prst="leftBrace">
              <a:avLst>
                <a:gd name="adj1" fmla="val 4172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4113" name="AutoShape 32">
              <a:extLst>
                <a:ext uri="{FF2B5EF4-FFF2-40B4-BE49-F238E27FC236}">
                  <a16:creationId xmlns:a16="http://schemas.microsoft.com/office/drawing/2014/main" xmlns="" id="{D10543FF-584B-4D64-9A88-DF9BB8021F2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924" y="2114"/>
              <a:ext cx="136" cy="771"/>
            </a:xfrm>
            <a:prstGeom prst="leftBrace">
              <a:avLst>
                <a:gd name="adj1" fmla="val 472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4114" name="Text Box 33">
              <a:extLst>
                <a:ext uri="{FF2B5EF4-FFF2-40B4-BE49-F238E27FC236}">
                  <a16:creationId xmlns:a16="http://schemas.microsoft.com/office/drawing/2014/main" xmlns="" id="{67FC5704-ABB1-4A7A-93DA-EF58A591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" y="262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4115" name="Text Box 34">
              <a:extLst>
                <a:ext uri="{FF2B5EF4-FFF2-40B4-BE49-F238E27FC236}">
                  <a16:creationId xmlns:a16="http://schemas.microsoft.com/office/drawing/2014/main" xmlns="" id="{3600C312-FBCB-43EB-B547-70D53D3AD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61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4116" name="Text Box 35">
              <a:extLst>
                <a:ext uri="{FF2B5EF4-FFF2-40B4-BE49-F238E27FC236}">
                  <a16:creationId xmlns:a16="http://schemas.microsoft.com/office/drawing/2014/main" xmlns="" id="{957C480D-D143-4EC2-BB1C-2EE140D66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14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4117" name="Text Box 36">
              <a:extLst>
                <a:ext uri="{FF2B5EF4-FFF2-40B4-BE49-F238E27FC236}">
                  <a16:creationId xmlns:a16="http://schemas.microsoft.com/office/drawing/2014/main" xmlns="" id="{E661D3FD-3C1C-4EBE-B85D-92BBF29EE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9" y="2584"/>
              <a:ext cx="2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</a:p>
          </p:txBody>
        </p:sp>
      </p:grpSp>
      <p:sp>
        <p:nvSpPr>
          <p:cNvPr id="4104" name="Text Box 37">
            <a:extLst>
              <a:ext uri="{FF2B5EF4-FFF2-40B4-BE49-F238E27FC236}">
                <a16:creationId xmlns:a16="http://schemas.microsoft.com/office/drawing/2014/main" xmlns="" id="{E09FC391-B605-4562-951F-D3B7576E1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149726"/>
            <a:ext cx="3719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Jadi 1100101001010111</a:t>
            </a:r>
            <a:r>
              <a:rPr lang="en-US" altLang="en-US" baseline="-30000"/>
              <a:t>2</a:t>
            </a:r>
            <a:r>
              <a:rPr lang="en-US" altLang="en-US"/>
              <a:t> = CA57</a:t>
            </a:r>
            <a:r>
              <a:rPr lang="en-US" altLang="en-US" baseline="-30000"/>
              <a:t>16</a:t>
            </a:r>
          </a:p>
        </p:txBody>
      </p:sp>
      <p:sp>
        <p:nvSpPr>
          <p:cNvPr id="4105" name="Text Box 39">
            <a:extLst>
              <a:ext uri="{FF2B5EF4-FFF2-40B4-BE49-F238E27FC236}">
                <a16:creationId xmlns:a16="http://schemas.microsoft.com/office/drawing/2014/main" xmlns="" id="{A32C188E-4073-409D-98D1-D9D8DB549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4605338"/>
            <a:ext cx="505618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dirty="0" err="1"/>
              <a:t>Soal</a:t>
            </a:r>
            <a:r>
              <a:rPr lang="en-US" altLang="en-US" dirty="0"/>
              <a:t> :</a:t>
            </a:r>
          </a:p>
          <a:p>
            <a:pPr eaLnBrk="1" hangingPunct="1"/>
            <a:r>
              <a:rPr lang="en-US" altLang="en-US" dirty="0"/>
              <a:t>1. </a:t>
            </a:r>
            <a:r>
              <a:rPr lang="en-US" altLang="en-US" dirty="0" err="1"/>
              <a:t>Coba</a:t>
            </a:r>
            <a:r>
              <a:rPr lang="en-US" altLang="en-US" dirty="0"/>
              <a:t> </a:t>
            </a:r>
            <a:r>
              <a:rPr lang="en-US" altLang="en-US" dirty="0" err="1"/>
              <a:t>berhitung</a:t>
            </a:r>
            <a:r>
              <a:rPr lang="en-US" altLang="en-US" dirty="0"/>
              <a:t> </a:t>
            </a:r>
            <a:r>
              <a:rPr lang="en-US" altLang="en-US" dirty="0" err="1"/>
              <a:t>mulai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0 </a:t>
            </a:r>
            <a:r>
              <a:rPr lang="en-US" altLang="en-US" dirty="0" err="1"/>
              <a:t>dengan</a:t>
            </a:r>
            <a:r>
              <a:rPr lang="en-US" altLang="en-US" dirty="0"/>
              <a:t> basis 16</a:t>
            </a:r>
          </a:p>
          <a:p>
            <a:pPr eaLnBrk="1" hangingPunct="1"/>
            <a:r>
              <a:rPr lang="en-US" altLang="en-US" dirty="0"/>
              <a:t>2. </a:t>
            </a:r>
            <a:r>
              <a:rPr lang="en-US" altLang="en-US" dirty="0" err="1"/>
              <a:t>Koversikan</a:t>
            </a:r>
            <a:r>
              <a:rPr lang="en-US" altLang="en-US" dirty="0"/>
              <a:t> </a:t>
            </a:r>
            <a:r>
              <a:rPr lang="en-US" altLang="en-US" dirty="0" err="1"/>
              <a:t>biner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hexa</a:t>
            </a:r>
            <a:r>
              <a:rPr lang="en-US" altLang="en-US" dirty="0"/>
              <a:t> :</a:t>
            </a:r>
          </a:p>
          <a:p>
            <a:pPr lvl="1" eaLnBrk="1" hangingPunct="1"/>
            <a:r>
              <a:rPr lang="en-US" altLang="en-US" dirty="0"/>
              <a:t>a. 0101 1111 0001 = </a:t>
            </a:r>
          </a:p>
          <a:p>
            <a:pPr lvl="1" eaLnBrk="1" hangingPunct="1"/>
            <a:r>
              <a:rPr lang="en-US" altLang="en-US" dirty="0"/>
              <a:t>b. 1111 0000 1101 1110 =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xmlns="" id="{2DDB6185-E309-4A02-9084-BFA0269A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7380EA3-3F53-4743-84E5-46C5BB24590D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3" name="Text Box 4">
            <a:extLst>
              <a:ext uri="{FF2B5EF4-FFF2-40B4-BE49-F238E27FC236}">
                <a16:creationId xmlns:a16="http://schemas.microsoft.com/office/drawing/2014/main" xmlns="" id="{64DB7E43-56C4-4714-BBDA-48D441D0B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141288"/>
            <a:ext cx="489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/>
              <a:t>II. KONVERSI HEXADESIMAL</a:t>
            </a:r>
            <a:r>
              <a:rPr lang="en-US" altLang="en-US"/>
              <a:t> </a:t>
            </a:r>
            <a:r>
              <a:rPr lang="en-US" altLang="en-US" b="1"/>
              <a:t>KE BINER</a:t>
            </a:r>
          </a:p>
        </p:txBody>
      </p:sp>
      <p:sp>
        <p:nvSpPr>
          <p:cNvPr id="5124" name="Text Box 5">
            <a:extLst>
              <a:ext uri="{FF2B5EF4-FFF2-40B4-BE49-F238E27FC236}">
                <a16:creationId xmlns:a16="http://schemas.microsoft.com/office/drawing/2014/main" xmlns="" id="{1865C1DA-FDE7-4596-AA4D-D6F506544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6" y="644526"/>
            <a:ext cx="6918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Merupakan kebalikan dari proses konversi biner ke hexadesimal</a:t>
            </a:r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xmlns="" id="{EC82BE85-B285-4B42-A561-2EE53ED5B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1149351"/>
            <a:ext cx="586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Contoh : Konversikan bilangan CA57</a:t>
            </a:r>
            <a:r>
              <a:rPr lang="en-US" altLang="en-US" baseline="-30000"/>
              <a:t>16</a:t>
            </a:r>
            <a:r>
              <a:rPr lang="en-US" altLang="en-US"/>
              <a:t> ke bentuk biner</a:t>
            </a:r>
          </a:p>
        </p:txBody>
      </p:sp>
      <p:sp>
        <p:nvSpPr>
          <p:cNvPr id="5126" name="Text Box 7">
            <a:extLst>
              <a:ext uri="{FF2B5EF4-FFF2-40B4-BE49-F238E27FC236}">
                <a16:creationId xmlns:a16="http://schemas.microsoft.com/office/drawing/2014/main" xmlns="" id="{5398B994-9A5C-4E01-9A66-3E807C1C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6" y="1581151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Jawab :</a:t>
            </a:r>
          </a:p>
        </p:txBody>
      </p:sp>
      <p:grpSp>
        <p:nvGrpSpPr>
          <p:cNvPr id="5127" name="Group 48">
            <a:extLst>
              <a:ext uri="{FF2B5EF4-FFF2-40B4-BE49-F238E27FC236}">
                <a16:creationId xmlns:a16="http://schemas.microsoft.com/office/drawing/2014/main" xmlns="" id="{341F82C4-F574-4CF9-9CB9-E17A8C0E7A38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2054226"/>
            <a:ext cx="5688012" cy="1374775"/>
            <a:chOff x="839" y="1294"/>
            <a:chExt cx="3583" cy="866"/>
          </a:xfrm>
        </p:grpSpPr>
        <p:grpSp>
          <p:nvGrpSpPr>
            <p:cNvPr id="5130" name="Group 9">
              <a:extLst>
                <a:ext uri="{FF2B5EF4-FFF2-40B4-BE49-F238E27FC236}">
                  <a16:creationId xmlns:a16="http://schemas.microsoft.com/office/drawing/2014/main" xmlns="" id="{50C7F93F-8AE4-4304-B31B-D6A031F86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933"/>
              <a:ext cx="862" cy="227"/>
              <a:chOff x="839" y="2160"/>
              <a:chExt cx="862" cy="227"/>
            </a:xfrm>
          </p:grpSpPr>
          <p:sp>
            <p:nvSpPr>
              <p:cNvPr id="5158" name="Rectangle 10">
                <a:extLst>
                  <a:ext uri="{FF2B5EF4-FFF2-40B4-BE49-F238E27FC236}">
                    <a16:creationId xmlns:a16="http://schemas.microsoft.com/office/drawing/2014/main" xmlns="" id="{31EDB931-A779-4C9C-AAB8-242488273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5159" name="Rectangle 11">
                <a:extLst>
                  <a:ext uri="{FF2B5EF4-FFF2-40B4-BE49-F238E27FC236}">
                    <a16:creationId xmlns:a16="http://schemas.microsoft.com/office/drawing/2014/main" xmlns="" id="{943ADEE6-7A63-4128-A031-D8EE14D9C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5160" name="Rectangle 12">
                <a:extLst>
                  <a:ext uri="{FF2B5EF4-FFF2-40B4-BE49-F238E27FC236}">
                    <a16:creationId xmlns:a16="http://schemas.microsoft.com/office/drawing/2014/main" xmlns="" id="{573F9F76-996B-4CE0-97A2-CE5AD1A8E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5161" name="Rectangle 13">
                <a:extLst>
                  <a:ext uri="{FF2B5EF4-FFF2-40B4-BE49-F238E27FC236}">
                    <a16:creationId xmlns:a16="http://schemas.microsoft.com/office/drawing/2014/main" xmlns="" id="{1EA9EEB0-7265-4825-A087-82DC27FD0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5131" name="Group 14">
              <a:extLst>
                <a:ext uri="{FF2B5EF4-FFF2-40B4-BE49-F238E27FC236}">
                  <a16:creationId xmlns:a16="http://schemas.microsoft.com/office/drawing/2014/main" xmlns="" id="{821550DA-C6D1-441C-8B0E-BB366A2A0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1933"/>
              <a:ext cx="862" cy="227"/>
              <a:chOff x="1746" y="2160"/>
              <a:chExt cx="862" cy="227"/>
            </a:xfrm>
          </p:grpSpPr>
          <p:sp>
            <p:nvSpPr>
              <p:cNvPr id="5154" name="Rectangle 15">
                <a:extLst>
                  <a:ext uri="{FF2B5EF4-FFF2-40B4-BE49-F238E27FC236}">
                    <a16:creationId xmlns:a16="http://schemas.microsoft.com/office/drawing/2014/main" xmlns="" id="{AAAD6892-E417-466E-87FD-CFC7236EA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5155" name="Rectangle 16">
                <a:extLst>
                  <a:ext uri="{FF2B5EF4-FFF2-40B4-BE49-F238E27FC236}">
                    <a16:creationId xmlns:a16="http://schemas.microsoft.com/office/drawing/2014/main" xmlns="" id="{FD95CA21-8103-463A-81D7-28A8E0E9B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5156" name="Rectangle 17">
                <a:extLst>
                  <a:ext uri="{FF2B5EF4-FFF2-40B4-BE49-F238E27FC236}">
                    <a16:creationId xmlns:a16="http://schemas.microsoft.com/office/drawing/2014/main" xmlns="" id="{45BEAABD-2D46-4159-8C04-0812DF3C5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5157" name="Rectangle 18">
                <a:extLst>
                  <a:ext uri="{FF2B5EF4-FFF2-40B4-BE49-F238E27FC236}">
                    <a16:creationId xmlns:a16="http://schemas.microsoft.com/office/drawing/2014/main" xmlns="" id="{95A3DEE3-182A-4335-A878-4946DC974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5132" name="Group 19">
              <a:extLst>
                <a:ext uri="{FF2B5EF4-FFF2-40B4-BE49-F238E27FC236}">
                  <a16:creationId xmlns:a16="http://schemas.microsoft.com/office/drawing/2014/main" xmlns="" id="{36A8889B-F2D6-450B-85A0-840443DA1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4" y="1933"/>
              <a:ext cx="861" cy="227"/>
              <a:chOff x="2654" y="2160"/>
              <a:chExt cx="861" cy="227"/>
            </a:xfrm>
          </p:grpSpPr>
          <p:sp>
            <p:nvSpPr>
              <p:cNvPr id="5150" name="Rectangle 20">
                <a:extLst>
                  <a:ext uri="{FF2B5EF4-FFF2-40B4-BE49-F238E27FC236}">
                    <a16:creationId xmlns:a16="http://schemas.microsoft.com/office/drawing/2014/main" xmlns="" id="{BDB118E3-F2AD-4051-8FAE-BF5B637B7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5151" name="Rectangle 21">
                <a:extLst>
                  <a:ext uri="{FF2B5EF4-FFF2-40B4-BE49-F238E27FC236}">
                    <a16:creationId xmlns:a16="http://schemas.microsoft.com/office/drawing/2014/main" xmlns="" id="{AF127571-2382-424A-8CFD-5B04C4BFC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5152" name="Rectangle 22">
                <a:extLst>
                  <a:ext uri="{FF2B5EF4-FFF2-40B4-BE49-F238E27FC236}">
                    <a16:creationId xmlns:a16="http://schemas.microsoft.com/office/drawing/2014/main" xmlns="" id="{9D493179-04B7-4CD9-8BEF-6F7A8A12C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5153" name="Rectangle 23">
                <a:extLst>
                  <a:ext uri="{FF2B5EF4-FFF2-40B4-BE49-F238E27FC236}">
                    <a16:creationId xmlns:a16="http://schemas.microsoft.com/office/drawing/2014/main" xmlns="" id="{D8135BA1-2395-4EEC-940F-81584E294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</p:grpSp>
        <p:grpSp>
          <p:nvGrpSpPr>
            <p:cNvPr id="5133" name="Group 24">
              <a:extLst>
                <a:ext uri="{FF2B5EF4-FFF2-40B4-BE49-F238E27FC236}">
                  <a16:creationId xmlns:a16="http://schemas.microsoft.com/office/drawing/2014/main" xmlns="" id="{63CAD865-0A2D-45DE-AFB0-AF48D6B04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1933"/>
              <a:ext cx="862" cy="227"/>
              <a:chOff x="3560" y="2160"/>
              <a:chExt cx="862" cy="227"/>
            </a:xfrm>
          </p:grpSpPr>
          <p:sp>
            <p:nvSpPr>
              <p:cNvPr id="5146" name="Rectangle 25">
                <a:extLst>
                  <a:ext uri="{FF2B5EF4-FFF2-40B4-BE49-F238E27FC236}">
                    <a16:creationId xmlns:a16="http://schemas.microsoft.com/office/drawing/2014/main" xmlns="" id="{5F423CDF-FAB0-4148-88DE-E0A3EB661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5147" name="Rectangle 26">
                <a:extLst>
                  <a:ext uri="{FF2B5EF4-FFF2-40B4-BE49-F238E27FC236}">
                    <a16:creationId xmlns:a16="http://schemas.microsoft.com/office/drawing/2014/main" xmlns="" id="{DC83C994-A871-4478-AA5B-BF729B112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5148" name="Rectangle 27">
                <a:extLst>
                  <a:ext uri="{FF2B5EF4-FFF2-40B4-BE49-F238E27FC236}">
                    <a16:creationId xmlns:a16="http://schemas.microsoft.com/office/drawing/2014/main" xmlns="" id="{F883CBE3-9FCD-4A2A-9989-E352BB98E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5149" name="Rectangle 28">
                <a:extLst>
                  <a:ext uri="{FF2B5EF4-FFF2-40B4-BE49-F238E27FC236}">
                    <a16:creationId xmlns:a16="http://schemas.microsoft.com/office/drawing/2014/main" xmlns="" id="{0B4D8073-5127-46D3-AD3F-9BEB469BA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</p:grpSp>
        <p:sp>
          <p:nvSpPr>
            <p:cNvPr id="5134" name="AutoShape 29">
              <a:extLst>
                <a:ext uri="{FF2B5EF4-FFF2-40B4-BE49-F238E27FC236}">
                  <a16:creationId xmlns:a16="http://schemas.microsoft.com/office/drawing/2014/main" xmlns="" id="{205F22F6-A32D-4F96-9D43-730C1AFDF6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80" y="1456"/>
              <a:ext cx="182" cy="681"/>
            </a:xfrm>
            <a:prstGeom prst="leftBrace">
              <a:avLst>
                <a:gd name="adj1" fmla="val 3118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5135" name="Text Box 33">
              <a:extLst>
                <a:ext uri="{FF2B5EF4-FFF2-40B4-BE49-F238E27FC236}">
                  <a16:creationId xmlns:a16="http://schemas.microsoft.com/office/drawing/2014/main" xmlns="" id="{70119802-C809-4C7E-A374-05F57D3AF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294"/>
              <a:ext cx="6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7 = 0111</a:t>
              </a:r>
            </a:p>
          </p:txBody>
        </p:sp>
        <p:sp>
          <p:nvSpPr>
            <p:cNvPr id="5136" name="Text Box 34">
              <a:extLst>
                <a:ext uri="{FF2B5EF4-FFF2-40B4-BE49-F238E27FC236}">
                  <a16:creationId xmlns:a16="http://schemas.microsoft.com/office/drawing/2014/main" xmlns="" id="{FC3B8D5A-ADAC-4758-9456-8C5F9B74C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1294"/>
              <a:ext cx="6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5 = 0101</a:t>
              </a:r>
            </a:p>
          </p:txBody>
        </p:sp>
        <p:sp>
          <p:nvSpPr>
            <p:cNvPr id="5137" name="Text Box 35">
              <a:extLst>
                <a:ext uri="{FF2B5EF4-FFF2-40B4-BE49-F238E27FC236}">
                  <a16:creationId xmlns:a16="http://schemas.microsoft.com/office/drawing/2014/main" xmlns="" id="{08F717EA-0FE8-4892-88CE-EB3D6FCFF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294"/>
              <a:ext cx="6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A = 1010</a:t>
              </a:r>
            </a:p>
          </p:txBody>
        </p:sp>
        <p:sp>
          <p:nvSpPr>
            <p:cNvPr id="5138" name="Text Box 36">
              <a:extLst>
                <a:ext uri="{FF2B5EF4-FFF2-40B4-BE49-F238E27FC236}">
                  <a16:creationId xmlns:a16="http://schemas.microsoft.com/office/drawing/2014/main" xmlns="" id="{4C3C6F33-AB7D-45B0-A617-7E81C46D6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294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C = 1100</a:t>
              </a:r>
            </a:p>
          </p:txBody>
        </p:sp>
        <p:sp>
          <p:nvSpPr>
            <p:cNvPr id="5139" name="AutoShape 37">
              <a:extLst>
                <a:ext uri="{FF2B5EF4-FFF2-40B4-BE49-F238E27FC236}">
                  <a16:creationId xmlns:a16="http://schemas.microsoft.com/office/drawing/2014/main" xmlns="" id="{A851714F-EC6D-4E52-B987-2B639E0289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041" y="1456"/>
              <a:ext cx="182" cy="681"/>
            </a:xfrm>
            <a:prstGeom prst="leftBrace">
              <a:avLst>
                <a:gd name="adj1" fmla="val 3118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5140" name="AutoShape 38">
              <a:extLst>
                <a:ext uri="{FF2B5EF4-FFF2-40B4-BE49-F238E27FC236}">
                  <a16:creationId xmlns:a16="http://schemas.microsoft.com/office/drawing/2014/main" xmlns="" id="{F1D51EC6-6083-4720-9BB0-554F2FA8E9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93" y="1456"/>
              <a:ext cx="182" cy="681"/>
            </a:xfrm>
            <a:prstGeom prst="leftBrace">
              <a:avLst>
                <a:gd name="adj1" fmla="val 3118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5141" name="AutoShape 39">
              <a:extLst>
                <a:ext uri="{FF2B5EF4-FFF2-40B4-BE49-F238E27FC236}">
                  <a16:creationId xmlns:a16="http://schemas.microsoft.com/office/drawing/2014/main" xmlns="" id="{29B4894A-F3C2-4876-BAA9-39F1E80151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01" y="1456"/>
              <a:ext cx="182" cy="681"/>
            </a:xfrm>
            <a:prstGeom prst="leftBrace">
              <a:avLst>
                <a:gd name="adj1" fmla="val 3118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5142" name="Line 40">
              <a:extLst>
                <a:ext uri="{FF2B5EF4-FFF2-40B4-BE49-F238E27FC236}">
                  <a16:creationId xmlns:a16="http://schemas.microsoft.com/office/drawing/2014/main" xmlns="" id="{4E7227C3-FC15-4138-B717-1A49F622E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52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41">
              <a:extLst>
                <a:ext uri="{FF2B5EF4-FFF2-40B4-BE49-F238E27FC236}">
                  <a16:creationId xmlns:a16="http://schemas.microsoft.com/office/drawing/2014/main" xmlns="" id="{D7F9FE30-DB4F-4037-B69E-492EAC131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52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42">
              <a:extLst>
                <a:ext uri="{FF2B5EF4-FFF2-40B4-BE49-F238E27FC236}">
                  <a16:creationId xmlns:a16="http://schemas.microsoft.com/office/drawing/2014/main" xmlns="" id="{0A150D62-FBA5-44AE-88DD-77C836B57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52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43">
              <a:extLst>
                <a:ext uri="{FF2B5EF4-FFF2-40B4-BE49-F238E27FC236}">
                  <a16:creationId xmlns:a16="http://schemas.microsoft.com/office/drawing/2014/main" xmlns="" id="{C2127256-47F3-4E35-A374-8503CD9D6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52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8" name="Text Box 46">
            <a:extLst>
              <a:ext uri="{FF2B5EF4-FFF2-40B4-BE49-F238E27FC236}">
                <a16:creationId xmlns:a16="http://schemas.microsoft.com/office/drawing/2014/main" xmlns="" id="{CF7790C2-FA07-423D-8A2E-DD1787D03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3716338"/>
            <a:ext cx="3949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dirty="0" err="1"/>
              <a:t>Jadi</a:t>
            </a:r>
            <a:r>
              <a:rPr lang="en-US" altLang="en-US" dirty="0"/>
              <a:t> = CA57</a:t>
            </a:r>
            <a:r>
              <a:rPr lang="en-US" altLang="en-US" baseline="-30000" dirty="0"/>
              <a:t>16 </a:t>
            </a:r>
            <a:r>
              <a:rPr lang="en-US" altLang="en-US" dirty="0"/>
              <a:t>= 1100101001010111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</a:p>
        </p:txBody>
      </p:sp>
      <p:sp>
        <p:nvSpPr>
          <p:cNvPr id="5129" name="Text Box 47">
            <a:extLst>
              <a:ext uri="{FF2B5EF4-FFF2-40B4-BE49-F238E27FC236}">
                <a16:creationId xmlns:a16="http://schemas.microsoft.com/office/drawing/2014/main" xmlns="" id="{28F30913-5274-4F6E-AAF2-008068968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4" y="4460876"/>
            <a:ext cx="60483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dirty="0" err="1"/>
              <a:t>Soal</a:t>
            </a:r>
            <a:r>
              <a:rPr lang="en-US" altLang="en-US" dirty="0"/>
              <a:t> : </a:t>
            </a:r>
            <a:r>
              <a:rPr lang="en-US" altLang="en-US" dirty="0" err="1"/>
              <a:t>Konversikan</a:t>
            </a:r>
            <a:r>
              <a:rPr lang="en-US" altLang="en-US" dirty="0"/>
              <a:t> </a:t>
            </a:r>
            <a:r>
              <a:rPr lang="en-US" altLang="en-US" dirty="0" err="1"/>
              <a:t>bilangan</a:t>
            </a:r>
            <a:r>
              <a:rPr lang="en-US" altLang="en-US" dirty="0"/>
              <a:t> </a:t>
            </a:r>
            <a:r>
              <a:rPr lang="en-US" altLang="en-US" dirty="0" err="1"/>
              <a:t>hexa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biner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1. </a:t>
            </a:r>
            <a:r>
              <a:rPr lang="en-US" altLang="en-US"/>
              <a:t>3F169 =</a:t>
            </a:r>
            <a:endParaRPr lang="en-US" altLang="en-US" dirty="0"/>
          </a:p>
          <a:p>
            <a:pPr eaLnBrk="1" hangingPunct="1"/>
            <a:r>
              <a:rPr lang="en-US" altLang="en-US" dirty="0"/>
              <a:t>2. E5 = </a:t>
            </a:r>
          </a:p>
          <a:p>
            <a:pPr eaLnBrk="1" hangingPunct="1"/>
            <a:r>
              <a:rPr lang="en-US" altLang="en-US" dirty="0"/>
              <a:t>3. CF8E = </a:t>
            </a:r>
          </a:p>
          <a:p>
            <a:pPr eaLnBrk="1" hangingPunct="1"/>
            <a:r>
              <a:rPr lang="en-US" altLang="en-US" dirty="0"/>
              <a:t>4. 9742 =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D7BAA01F-C755-47EB-9CB9-F35F1A0D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240A3D8-D3CF-4848-83B3-EE0F89B11B88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4">
            <a:extLst>
              <a:ext uri="{FF2B5EF4-FFF2-40B4-BE49-F238E27FC236}">
                <a16:creationId xmlns:a16="http://schemas.microsoft.com/office/drawing/2014/main" xmlns="" id="{E702ED00-423F-4196-AC1C-D7D235A3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141288"/>
            <a:ext cx="567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/>
              <a:t>III. KONVERSI HEXADESIMAL</a:t>
            </a:r>
            <a:r>
              <a:rPr lang="en-US" altLang="en-US"/>
              <a:t> </a:t>
            </a:r>
            <a:r>
              <a:rPr lang="en-US" altLang="en-US" b="1"/>
              <a:t>KE DESIMAL(1)</a:t>
            </a:r>
          </a:p>
        </p:txBody>
      </p:sp>
      <p:sp>
        <p:nvSpPr>
          <p:cNvPr id="6148" name="Text Box 6">
            <a:extLst>
              <a:ext uri="{FF2B5EF4-FFF2-40B4-BE49-F238E27FC236}">
                <a16:creationId xmlns:a16="http://schemas.microsoft.com/office/drawing/2014/main" xmlns="" id="{82D4EAAB-2DCB-4A43-A921-70DFC5F25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788988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Cara I :</a:t>
            </a:r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xmlns="" id="{851B08D7-85D0-4C23-919A-E74FBF0B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9" y="1149350"/>
            <a:ext cx="6048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- Konversikan bilangan hexadesimal ke biner</a:t>
            </a:r>
          </a:p>
          <a:p>
            <a:pPr eaLnBrk="1" hangingPunct="1"/>
            <a:r>
              <a:rPr lang="en-US" altLang="en-US"/>
              <a:t>- kemudian konversikan biner yang diperoleh ke desimal</a:t>
            </a:r>
          </a:p>
        </p:txBody>
      </p:sp>
      <p:sp>
        <p:nvSpPr>
          <p:cNvPr id="6150" name="Text Box 8">
            <a:extLst>
              <a:ext uri="{FF2B5EF4-FFF2-40B4-BE49-F238E27FC236}">
                <a16:creationId xmlns:a16="http://schemas.microsoft.com/office/drawing/2014/main" xmlns="" id="{07D299FB-FB5C-4EB1-86BB-8994BC3B8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7" y="1844676"/>
            <a:ext cx="6824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dirty="0" err="1"/>
              <a:t>Contoh</a:t>
            </a:r>
            <a:r>
              <a:rPr lang="en-US" altLang="en-US" dirty="0"/>
              <a:t> : (1x16)+(12x1)=28    1C</a:t>
            </a:r>
            <a:r>
              <a:rPr lang="en-US" altLang="en-US" baseline="-30000" dirty="0"/>
              <a:t>16</a:t>
            </a:r>
            <a:r>
              <a:rPr lang="en-US" altLang="en-US" dirty="0"/>
              <a:t> = ……….</a:t>
            </a:r>
            <a:r>
              <a:rPr lang="en-US" altLang="en-US" baseline="-30000" dirty="0"/>
              <a:t>10 </a:t>
            </a:r>
          </a:p>
        </p:txBody>
      </p:sp>
      <p:sp>
        <p:nvSpPr>
          <p:cNvPr id="6151" name="Text Box 9">
            <a:extLst>
              <a:ext uri="{FF2B5EF4-FFF2-40B4-BE49-F238E27FC236}">
                <a16:creationId xmlns:a16="http://schemas.microsoft.com/office/drawing/2014/main" xmlns="" id="{6AA4C6E9-1303-46CB-B8C2-C530708FB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6" y="215741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Jawab :</a:t>
            </a:r>
          </a:p>
        </p:txBody>
      </p:sp>
      <p:grpSp>
        <p:nvGrpSpPr>
          <p:cNvPr id="6152" name="Group 45">
            <a:extLst>
              <a:ext uri="{FF2B5EF4-FFF2-40B4-BE49-F238E27FC236}">
                <a16:creationId xmlns:a16="http://schemas.microsoft.com/office/drawing/2014/main" xmlns="" id="{DB7B38AA-5727-4FB9-B141-E04A874251C8}"/>
              </a:ext>
            </a:extLst>
          </p:cNvPr>
          <p:cNvGrpSpPr>
            <a:grpSpLocks/>
          </p:cNvGrpSpPr>
          <p:nvPr/>
        </p:nvGrpSpPr>
        <p:grpSpPr bwMode="auto">
          <a:xfrm>
            <a:off x="2424113" y="2493963"/>
            <a:ext cx="2736850" cy="1439862"/>
            <a:chOff x="1746" y="2296"/>
            <a:chExt cx="1724" cy="907"/>
          </a:xfrm>
        </p:grpSpPr>
        <p:sp>
          <p:nvSpPr>
            <p:cNvPr id="6155" name="Text Box 10">
              <a:extLst>
                <a:ext uri="{FF2B5EF4-FFF2-40B4-BE49-F238E27FC236}">
                  <a16:creationId xmlns:a16="http://schemas.microsoft.com/office/drawing/2014/main" xmlns="" id="{A4E6DEE9-0E88-4F25-A004-80C4B66EE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296"/>
              <a:ext cx="6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1 = 0001</a:t>
              </a:r>
            </a:p>
          </p:txBody>
        </p:sp>
        <p:sp>
          <p:nvSpPr>
            <p:cNvPr id="6156" name="Text Box 11">
              <a:extLst>
                <a:ext uri="{FF2B5EF4-FFF2-40B4-BE49-F238E27FC236}">
                  <a16:creationId xmlns:a16="http://schemas.microsoft.com/office/drawing/2014/main" xmlns="" id="{B980A263-D13A-4EC2-BB77-C615EA8BE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296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C = 1100</a:t>
              </a:r>
            </a:p>
          </p:txBody>
        </p:sp>
        <p:grpSp>
          <p:nvGrpSpPr>
            <p:cNvPr id="6157" name="Group 13">
              <a:extLst>
                <a:ext uri="{FF2B5EF4-FFF2-40B4-BE49-F238E27FC236}">
                  <a16:creationId xmlns:a16="http://schemas.microsoft.com/office/drawing/2014/main" xmlns="" id="{990BBC40-7F71-4949-A9FE-B7A4643635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2976"/>
              <a:ext cx="862" cy="227"/>
              <a:chOff x="839" y="2160"/>
              <a:chExt cx="862" cy="227"/>
            </a:xfrm>
          </p:grpSpPr>
          <p:sp>
            <p:nvSpPr>
              <p:cNvPr id="6167" name="Rectangle 14">
                <a:extLst>
                  <a:ext uri="{FF2B5EF4-FFF2-40B4-BE49-F238E27FC236}">
                    <a16:creationId xmlns:a16="http://schemas.microsoft.com/office/drawing/2014/main" xmlns="" id="{438FD6F1-8E0A-46B8-8288-C41824392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6168" name="Rectangle 15">
                <a:extLst>
                  <a:ext uri="{FF2B5EF4-FFF2-40B4-BE49-F238E27FC236}">
                    <a16:creationId xmlns:a16="http://schemas.microsoft.com/office/drawing/2014/main" xmlns="" id="{51E18240-CC43-4C21-8185-C56F193AE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6169" name="Rectangle 16">
                <a:extLst>
                  <a:ext uri="{FF2B5EF4-FFF2-40B4-BE49-F238E27FC236}">
                    <a16:creationId xmlns:a16="http://schemas.microsoft.com/office/drawing/2014/main" xmlns="" id="{97A6936F-9DF6-4804-908C-4F66C47CA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6170" name="Rectangle 17">
                <a:extLst>
                  <a:ext uri="{FF2B5EF4-FFF2-40B4-BE49-F238E27FC236}">
                    <a16:creationId xmlns:a16="http://schemas.microsoft.com/office/drawing/2014/main" xmlns="" id="{1D9BD9BB-EA16-42B5-8534-26E2A38FB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2160"/>
                <a:ext cx="18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6158" name="Group 18">
              <a:extLst>
                <a:ext uri="{FF2B5EF4-FFF2-40B4-BE49-F238E27FC236}">
                  <a16:creationId xmlns:a16="http://schemas.microsoft.com/office/drawing/2014/main" xmlns="" id="{3CF5BAD4-9A8E-456C-8F54-15F2F8770E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2976"/>
              <a:ext cx="862" cy="227"/>
              <a:chOff x="1746" y="2160"/>
              <a:chExt cx="862" cy="227"/>
            </a:xfrm>
          </p:grpSpPr>
          <p:sp>
            <p:nvSpPr>
              <p:cNvPr id="6163" name="Rectangle 19">
                <a:extLst>
                  <a:ext uri="{FF2B5EF4-FFF2-40B4-BE49-F238E27FC236}">
                    <a16:creationId xmlns:a16="http://schemas.microsoft.com/office/drawing/2014/main" xmlns="" id="{C33A86C0-B156-45B9-98D2-FC387D1A6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6164" name="Rectangle 20">
                <a:extLst>
                  <a:ext uri="{FF2B5EF4-FFF2-40B4-BE49-F238E27FC236}">
                    <a16:creationId xmlns:a16="http://schemas.microsoft.com/office/drawing/2014/main" xmlns="" id="{79CF80B6-B84E-4819-9C25-8B4829605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6165" name="Rectangle 21">
                <a:extLst>
                  <a:ext uri="{FF2B5EF4-FFF2-40B4-BE49-F238E27FC236}">
                    <a16:creationId xmlns:a16="http://schemas.microsoft.com/office/drawing/2014/main" xmlns="" id="{9034C740-D8BD-4290-BDA1-18ADFA1F3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6166" name="Rectangle 22">
                <a:extLst>
                  <a:ext uri="{FF2B5EF4-FFF2-40B4-BE49-F238E27FC236}">
                    <a16:creationId xmlns:a16="http://schemas.microsoft.com/office/drawing/2014/main" xmlns="" id="{8B2D4E80-0D38-4044-95C4-66151B873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" y="2160"/>
                <a:ext cx="181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</p:grpSp>
        <p:sp>
          <p:nvSpPr>
            <p:cNvPr id="6159" name="AutoShape 33">
              <a:extLst>
                <a:ext uri="{FF2B5EF4-FFF2-40B4-BE49-F238E27FC236}">
                  <a16:creationId xmlns:a16="http://schemas.microsoft.com/office/drawing/2014/main" xmlns="" id="{97933E67-A1B0-4605-AD0E-11C91B38E9E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49" y="2500"/>
              <a:ext cx="182" cy="681"/>
            </a:xfrm>
            <a:prstGeom prst="leftBrace">
              <a:avLst>
                <a:gd name="adj1" fmla="val 3118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6160" name="AutoShape 38">
              <a:extLst>
                <a:ext uri="{FF2B5EF4-FFF2-40B4-BE49-F238E27FC236}">
                  <a16:creationId xmlns:a16="http://schemas.microsoft.com/office/drawing/2014/main" xmlns="" id="{874E6DD1-71B3-4AA2-B359-57EA12FCD7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041" y="2499"/>
              <a:ext cx="182" cy="681"/>
            </a:xfrm>
            <a:prstGeom prst="leftBrace">
              <a:avLst>
                <a:gd name="adj1" fmla="val 3118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6161" name="Line 41">
              <a:extLst>
                <a:ext uri="{FF2B5EF4-FFF2-40B4-BE49-F238E27FC236}">
                  <a16:creationId xmlns:a16="http://schemas.microsoft.com/office/drawing/2014/main" xmlns="" id="{01628C8C-164D-45AC-B956-5572207B5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52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42">
              <a:extLst>
                <a:ext uri="{FF2B5EF4-FFF2-40B4-BE49-F238E27FC236}">
                  <a16:creationId xmlns:a16="http://schemas.microsoft.com/office/drawing/2014/main" xmlns="" id="{00E369F4-07CC-4F3F-BF9E-95095E19E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56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Text Box 46">
            <a:extLst>
              <a:ext uri="{FF2B5EF4-FFF2-40B4-BE49-F238E27FC236}">
                <a16:creationId xmlns:a16="http://schemas.microsoft.com/office/drawing/2014/main" xmlns="" id="{AF1106B7-6B30-45B8-B56C-9C2B1D13D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4149726"/>
            <a:ext cx="6967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= (0x2</a:t>
            </a:r>
            <a:r>
              <a:rPr lang="en-US" altLang="en-US" baseline="40000"/>
              <a:t>7</a:t>
            </a:r>
            <a:r>
              <a:rPr lang="en-US" altLang="en-US"/>
              <a:t>)+(0x2</a:t>
            </a:r>
            <a:r>
              <a:rPr lang="en-US" altLang="en-US" baseline="40000"/>
              <a:t>6</a:t>
            </a:r>
            <a:r>
              <a:rPr lang="en-US" altLang="en-US"/>
              <a:t>)+(0x2</a:t>
            </a:r>
            <a:r>
              <a:rPr lang="en-US" altLang="en-US" baseline="40000"/>
              <a:t>5</a:t>
            </a:r>
            <a:r>
              <a:rPr lang="en-US" altLang="en-US"/>
              <a:t>)+(1x2</a:t>
            </a:r>
            <a:r>
              <a:rPr lang="en-US" altLang="en-US" baseline="40000"/>
              <a:t>4</a:t>
            </a:r>
            <a:r>
              <a:rPr lang="en-US" altLang="en-US"/>
              <a:t>)+(1x2</a:t>
            </a:r>
            <a:r>
              <a:rPr lang="en-US" altLang="en-US" baseline="40000"/>
              <a:t>3</a:t>
            </a:r>
            <a:r>
              <a:rPr lang="en-US" altLang="en-US"/>
              <a:t>)+(1x2</a:t>
            </a:r>
            <a:r>
              <a:rPr lang="en-US" altLang="en-US" baseline="40000"/>
              <a:t>2</a:t>
            </a:r>
            <a:r>
              <a:rPr lang="en-US" altLang="en-US"/>
              <a:t>)+(0x2</a:t>
            </a:r>
            <a:r>
              <a:rPr lang="en-US" altLang="en-US" baseline="40000"/>
              <a:t>1</a:t>
            </a:r>
            <a:r>
              <a:rPr lang="en-US" altLang="en-US"/>
              <a:t>)+(0x2</a:t>
            </a:r>
            <a:r>
              <a:rPr lang="en-US" altLang="en-US" baseline="40000"/>
              <a:t>0</a:t>
            </a:r>
            <a:r>
              <a:rPr lang="en-US" altLang="en-US"/>
              <a:t>)=28</a:t>
            </a:r>
            <a:r>
              <a:rPr lang="en-US" altLang="en-US" baseline="-30000"/>
              <a:t>10</a:t>
            </a:r>
          </a:p>
        </p:txBody>
      </p:sp>
      <p:sp>
        <p:nvSpPr>
          <p:cNvPr id="6154" name="Text Box 47">
            <a:extLst>
              <a:ext uri="{FF2B5EF4-FFF2-40B4-BE49-F238E27FC236}">
                <a16:creationId xmlns:a16="http://schemas.microsoft.com/office/drawing/2014/main" xmlns="" id="{A5BE66AE-708D-4296-A70F-6F3E604BD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4678363"/>
            <a:ext cx="69627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Soal : Konversikan bentuk hexa berikut menjadi bentuk desimal </a:t>
            </a:r>
          </a:p>
          <a:p>
            <a:pPr eaLnBrk="1" hangingPunct="1"/>
            <a:r>
              <a:rPr lang="en-US" altLang="en-US"/>
              <a:t>1. CCAB</a:t>
            </a:r>
          </a:p>
          <a:p>
            <a:pPr eaLnBrk="1" hangingPunct="1"/>
            <a:r>
              <a:rPr lang="en-US" altLang="en-US"/>
              <a:t>2. F01</a:t>
            </a:r>
          </a:p>
          <a:p>
            <a:pPr eaLnBrk="1" hangingPunct="1"/>
            <a:r>
              <a:rPr lang="en-US" altLang="en-US"/>
              <a:t>3. D3A6</a:t>
            </a:r>
          </a:p>
          <a:p>
            <a:pPr eaLnBrk="1" hangingPunct="1"/>
            <a:r>
              <a:rPr lang="en-US" altLang="en-US"/>
              <a:t>4. F0FE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xmlns="" id="{F01DC9D5-407E-496F-BF91-A424DA57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074FE8E-2FB7-4616-8C35-CDDDB86F4091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Text Box 4">
            <a:extLst>
              <a:ext uri="{FF2B5EF4-FFF2-40B4-BE49-F238E27FC236}">
                <a16:creationId xmlns:a16="http://schemas.microsoft.com/office/drawing/2014/main" xmlns="" id="{DD7D14A2-79EB-432D-A0E2-7AA5FA706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141288"/>
            <a:ext cx="567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/>
              <a:t>III. KONVERSI HEXADESIMAL</a:t>
            </a:r>
            <a:r>
              <a:rPr lang="en-US" altLang="en-US"/>
              <a:t> </a:t>
            </a:r>
            <a:r>
              <a:rPr lang="en-US" altLang="en-US" b="1"/>
              <a:t>KE DESIMAL(2)</a:t>
            </a:r>
          </a:p>
        </p:txBody>
      </p:sp>
      <p:sp>
        <p:nvSpPr>
          <p:cNvPr id="7172" name="Text Box 5">
            <a:extLst>
              <a:ext uri="{FF2B5EF4-FFF2-40B4-BE49-F238E27FC236}">
                <a16:creationId xmlns:a16="http://schemas.microsoft.com/office/drawing/2014/main" xmlns="" id="{22729C77-DD06-427F-B13F-B0E0EF37C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717551"/>
            <a:ext cx="1122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Cara II :</a:t>
            </a:r>
          </a:p>
        </p:txBody>
      </p:sp>
      <p:sp>
        <p:nvSpPr>
          <p:cNvPr id="7173" name="Text Box 6">
            <a:extLst>
              <a:ext uri="{FF2B5EF4-FFF2-40B4-BE49-F238E27FC236}">
                <a16:creationId xmlns:a16="http://schemas.microsoft.com/office/drawing/2014/main" xmlns="" id="{FCF73958-0CAC-4DA9-91AE-219DDFAE0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1149351"/>
            <a:ext cx="5545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Cara ini menggunakan bobot bilangan hexadesimal :</a:t>
            </a:r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xmlns="" id="{AECFFCCA-4926-4C47-84E8-5E5FF764C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6" y="1725613"/>
            <a:ext cx="4265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  ……16</a:t>
            </a:r>
            <a:r>
              <a:rPr lang="en-US" altLang="en-US" baseline="40000"/>
              <a:t>4</a:t>
            </a:r>
            <a:r>
              <a:rPr lang="en-US" altLang="en-US"/>
              <a:t>          16</a:t>
            </a:r>
            <a:r>
              <a:rPr lang="en-US" altLang="en-US" baseline="40000"/>
              <a:t>3</a:t>
            </a:r>
            <a:r>
              <a:rPr lang="en-US" altLang="en-US"/>
              <a:t>       16</a:t>
            </a:r>
            <a:r>
              <a:rPr lang="en-US" altLang="en-US" baseline="40000"/>
              <a:t>2</a:t>
            </a:r>
            <a:r>
              <a:rPr lang="en-US" altLang="en-US"/>
              <a:t>      16</a:t>
            </a:r>
            <a:r>
              <a:rPr lang="en-US" altLang="en-US" baseline="40000"/>
              <a:t>1</a:t>
            </a:r>
            <a:r>
              <a:rPr lang="en-US" altLang="en-US"/>
              <a:t>      16</a:t>
            </a:r>
            <a:r>
              <a:rPr lang="en-US" altLang="en-US" baseline="40000"/>
              <a:t>0</a:t>
            </a:r>
          </a:p>
          <a:p>
            <a:pPr eaLnBrk="1" hangingPunct="1"/>
            <a:r>
              <a:rPr lang="en-US" altLang="en-US"/>
              <a:t> …65536      4096     256      16        1</a:t>
            </a:r>
          </a:p>
        </p:txBody>
      </p:sp>
      <p:sp>
        <p:nvSpPr>
          <p:cNvPr id="7175" name="Text Box 8">
            <a:extLst>
              <a:ext uri="{FF2B5EF4-FFF2-40B4-BE49-F238E27FC236}">
                <a16:creationId xmlns:a16="http://schemas.microsoft.com/office/drawing/2014/main" xmlns="" id="{D5A4D667-C3E4-4C47-A03F-5BA6840B7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6" y="2557463"/>
            <a:ext cx="2727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Contoh : B2F8</a:t>
            </a:r>
            <a:r>
              <a:rPr lang="en-US" altLang="en-US" baseline="-30000"/>
              <a:t>16</a:t>
            </a:r>
            <a:r>
              <a:rPr lang="en-US" altLang="en-US"/>
              <a:t> = ………</a:t>
            </a:r>
            <a:r>
              <a:rPr lang="en-US" altLang="en-US" baseline="-30000"/>
              <a:t>10</a:t>
            </a:r>
          </a:p>
        </p:txBody>
      </p:sp>
      <p:grpSp>
        <p:nvGrpSpPr>
          <p:cNvPr id="7176" name="Group 46">
            <a:extLst>
              <a:ext uri="{FF2B5EF4-FFF2-40B4-BE49-F238E27FC236}">
                <a16:creationId xmlns:a16="http://schemas.microsoft.com/office/drawing/2014/main" xmlns="" id="{2EBD15E4-4660-4651-A46D-263C5A582600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3141664"/>
            <a:ext cx="6481762" cy="2205037"/>
            <a:chOff x="657" y="2251"/>
            <a:chExt cx="4083" cy="1389"/>
          </a:xfrm>
        </p:grpSpPr>
        <p:sp>
          <p:nvSpPr>
            <p:cNvPr id="7178" name="Rectangle 10">
              <a:extLst>
                <a:ext uri="{FF2B5EF4-FFF2-40B4-BE49-F238E27FC236}">
                  <a16:creationId xmlns:a16="http://schemas.microsoft.com/office/drawing/2014/main" xmlns="" id="{ABA1184F-D201-48B5-84F4-46CC1883B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2251"/>
              <a:ext cx="272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B</a:t>
              </a:r>
            </a:p>
          </p:txBody>
        </p:sp>
        <p:sp>
          <p:nvSpPr>
            <p:cNvPr id="7179" name="Rectangle 12">
              <a:extLst>
                <a:ext uri="{FF2B5EF4-FFF2-40B4-BE49-F238E27FC236}">
                  <a16:creationId xmlns:a16="http://schemas.microsoft.com/office/drawing/2014/main" xmlns="" id="{A56E9939-EB35-4298-9513-26D676184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251"/>
              <a:ext cx="272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7180" name="Rectangle 13">
              <a:extLst>
                <a:ext uri="{FF2B5EF4-FFF2-40B4-BE49-F238E27FC236}">
                  <a16:creationId xmlns:a16="http://schemas.microsoft.com/office/drawing/2014/main" xmlns="" id="{3EDA8A88-BF8C-4505-AB5C-A6E05576A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2251"/>
              <a:ext cx="272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F</a:t>
              </a:r>
            </a:p>
          </p:txBody>
        </p:sp>
        <p:sp>
          <p:nvSpPr>
            <p:cNvPr id="7181" name="Rectangle 14">
              <a:extLst>
                <a:ext uri="{FF2B5EF4-FFF2-40B4-BE49-F238E27FC236}">
                  <a16:creationId xmlns:a16="http://schemas.microsoft.com/office/drawing/2014/main" xmlns="" id="{BE62FBFC-45C5-4600-91F7-3A924D8A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51"/>
              <a:ext cx="272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7182" name="Rectangle 15">
              <a:extLst>
                <a:ext uri="{FF2B5EF4-FFF2-40B4-BE49-F238E27FC236}">
                  <a16:creationId xmlns:a16="http://schemas.microsoft.com/office/drawing/2014/main" xmlns="" id="{3695B890-93C4-406F-954C-DE9E3CEF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800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B x 4096</a:t>
              </a:r>
            </a:p>
          </p:txBody>
        </p:sp>
        <p:sp>
          <p:nvSpPr>
            <p:cNvPr id="7183" name="Rectangle 17">
              <a:extLst>
                <a:ext uri="{FF2B5EF4-FFF2-40B4-BE49-F238E27FC236}">
                  <a16:creationId xmlns:a16="http://schemas.microsoft.com/office/drawing/2014/main" xmlns="" id="{FF7FBAC6-8176-4532-86AC-92DBC1AD6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800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2 x 256</a:t>
              </a:r>
            </a:p>
          </p:txBody>
        </p:sp>
        <p:sp>
          <p:nvSpPr>
            <p:cNvPr id="7184" name="Rectangle 18">
              <a:extLst>
                <a:ext uri="{FF2B5EF4-FFF2-40B4-BE49-F238E27FC236}">
                  <a16:creationId xmlns:a16="http://schemas.microsoft.com/office/drawing/2014/main" xmlns="" id="{3C602704-5505-4DE9-91E9-0B525BA25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800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F x 16</a:t>
              </a:r>
            </a:p>
          </p:txBody>
        </p:sp>
        <p:sp>
          <p:nvSpPr>
            <p:cNvPr id="7185" name="Rectangle 19">
              <a:extLst>
                <a:ext uri="{FF2B5EF4-FFF2-40B4-BE49-F238E27FC236}">
                  <a16:creationId xmlns:a16="http://schemas.microsoft.com/office/drawing/2014/main" xmlns="" id="{F44EDDEC-7253-4271-9755-1AA6F03A6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800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8 x 1</a:t>
              </a:r>
            </a:p>
          </p:txBody>
        </p:sp>
        <p:sp>
          <p:nvSpPr>
            <p:cNvPr id="7186" name="Text Box 22">
              <a:extLst>
                <a:ext uri="{FF2B5EF4-FFF2-40B4-BE49-F238E27FC236}">
                  <a16:creationId xmlns:a16="http://schemas.microsoft.com/office/drawing/2014/main" xmlns="" id="{77E0254D-7EEE-4810-870A-C3D84C4DB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795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7187" name="Text Box 23">
              <a:extLst>
                <a:ext uri="{FF2B5EF4-FFF2-40B4-BE49-F238E27FC236}">
                  <a16:creationId xmlns:a16="http://schemas.microsoft.com/office/drawing/2014/main" xmlns="" id="{DCAD5329-0D11-4AA5-A12C-23AB59F36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" y="2795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7188" name="Text Box 24">
              <a:extLst>
                <a:ext uri="{FF2B5EF4-FFF2-40B4-BE49-F238E27FC236}">
                  <a16:creationId xmlns:a16="http://schemas.microsoft.com/office/drawing/2014/main" xmlns="" id="{683A4B40-A6FF-4375-81E0-059724027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2815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7189" name="Rectangle 25">
              <a:extLst>
                <a:ext uri="{FF2B5EF4-FFF2-40B4-BE49-F238E27FC236}">
                  <a16:creationId xmlns:a16="http://schemas.microsoft.com/office/drawing/2014/main" xmlns="" id="{35E4DB19-B377-4F4C-A68F-B4710F56F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98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11 x 4096</a:t>
              </a:r>
            </a:p>
          </p:txBody>
        </p:sp>
        <p:sp>
          <p:nvSpPr>
            <p:cNvPr id="7190" name="Rectangle 26">
              <a:extLst>
                <a:ext uri="{FF2B5EF4-FFF2-40B4-BE49-F238E27FC236}">
                  <a16:creationId xmlns:a16="http://schemas.microsoft.com/office/drawing/2014/main" xmlns="" id="{B129F063-56CF-4F0F-A11D-4324FA2C8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098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2 x 256</a:t>
              </a:r>
            </a:p>
          </p:txBody>
        </p:sp>
        <p:sp>
          <p:nvSpPr>
            <p:cNvPr id="7191" name="Rectangle 27">
              <a:extLst>
                <a:ext uri="{FF2B5EF4-FFF2-40B4-BE49-F238E27FC236}">
                  <a16:creationId xmlns:a16="http://schemas.microsoft.com/office/drawing/2014/main" xmlns="" id="{CEB44815-FE30-4165-8E55-412F8ED42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098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15 x 16</a:t>
              </a:r>
            </a:p>
          </p:txBody>
        </p:sp>
        <p:sp>
          <p:nvSpPr>
            <p:cNvPr id="7192" name="Rectangle 28">
              <a:extLst>
                <a:ext uri="{FF2B5EF4-FFF2-40B4-BE49-F238E27FC236}">
                  <a16:creationId xmlns:a16="http://schemas.microsoft.com/office/drawing/2014/main" xmlns="" id="{B3E1B131-DE9C-43BA-9E64-A9742C708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3098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8 x 1</a:t>
              </a:r>
            </a:p>
          </p:txBody>
        </p:sp>
        <p:sp>
          <p:nvSpPr>
            <p:cNvPr id="7193" name="Text Box 29">
              <a:extLst>
                <a:ext uri="{FF2B5EF4-FFF2-40B4-BE49-F238E27FC236}">
                  <a16:creationId xmlns:a16="http://schemas.microsoft.com/office/drawing/2014/main" xmlns="" id="{651C57E2-E36B-401F-9E52-F82519813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309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7194" name="Text Box 30">
              <a:extLst>
                <a:ext uri="{FF2B5EF4-FFF2-40B4-BE49-F238E27FC236}">
                  <a16:creationId xmlns:a16="http://schemas.microsoft.com/office/drawing/2014/main" xmlns="" id="{EA285469-1DD1-4E04-9EC8-82398670E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" y="309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7195" name="Text Box 31">
              <a:extLst>
                <a:ext uri="{FF2B5EF4-FFF2-40B4-BE49-F238E27FC236}">
                  <a16:creationId xmlns:a16="http://schemas.microsoft.com/office/drawing/2014/main" xmlns="" id="{FE8B4210-5722-47FE-8661-48D7B8ADE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311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7196" name="Rectangle 32">
              <a:extLst>
                <a:ext uri="{FF2B5EF4-FFF2-40B4-BE49-F238E27FC236}">
                  <a16:creationId xmlns:a16="http://schemas.microsoft.com/office/drawing/2014/main" xmlns="" id="{AE731889-85B7-461C-A2D9-51460A1BC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394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45.056</a:t>
              </a:r>
            </a:p>
          </p:txBody>
        </p:sp>
        <p:sp>
          <p:nvSpPr>
            <p:cNvPr id="7197" name="Rectangle 33">
              <a:extLst>
                <a:ext uri="{FF2B5EF4-FFF2-40B4-BE49-F238E27FC236}">
                  <a16:creationId xmlns:a16="http://schemas.microsoft.com/office/drawing/2014/main" xmlns="" id="{78B06AB1-5FE0-4B51-A924-45CA0AC7A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394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512</a:t>
              </a:r>
            </a:p>
          </p:txBody>
        </p:sp>
        <p:sp>
          <p:nvSpPr>
            <p:cNvPr id="7198" name="Rectangle 34">
              <a:extLst>
                <a:ext uri="{FF2B5EF4-FFF2-40B4-BE49-F238E27FC236}">
                  <a16:creationId xmlns:a16="http://schemas.microsoft.com/office/drawing/2014/main" xmlns="" id="{9597F09A-F978-4B9C-8E4A-15BE4C9D3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394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240</a:t>
              </a:r>
            </a:p>
          </p:txBody>
        </p:sp>
        <p:sp>
          <p:nvSpPr>
            <p:cNvPr id="7199" name="Rectangle 35">
              <a:extLst>
                <a:ext uri="{FF2B5EF4-FFF2-40B4-BE49-F238E27FC236}">
                  <a16:creationId xmlns:a16="http://schemas.microsoft.com/office/drawing/2014/main" xmlns="" id="{3CAE29A8-3050-4A19-8A59-EE6003FF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3394"/>
              <a:ext cx="681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7200" name="Text Box 36">
              <a:extLst>
                <a:ext uri="{FF2B5EF4-FFF2-40B4-BE49-F238E27FC236}">
                  <a16:creationId xmlns:a16="http://schemas.microsoft.com/office/drawing/2014/main" xmlns="" id="{5A56DD7B-7FF0-4717-8F07-2CA53C00D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3389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7201" name="Text Box 37">
              <a:extLst>
                <a:ext uri="{FF2B5EF4-FFF2-40B4-BE49-F238E27FC236}">
                  <a16:creationId xmlns:a16="http://schemas.microsoft.com/office/drawing/2014/main" xmlns="" id="{A21668F0-E14C-4F47-9944-D614E2190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" y="3389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7202" name="Text Box 38">
              <a:extLst>
                <a:ext uri="{FF2B5EF4-FFF2-40B4-BE49-F238E27FC236}">
                  <a16:creationId xmlns:a16="http://schemas.microsoft.com/office/drawing/2014/main" xmlns="" id="{A7FFCE8F-EAAE-49F7-BEF6-E46AAD4C8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3409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cxnSp>
          <p:nvCxnSpPr>
            <p:cNvPr id="7203" name="AutoShape 39">
              <a:extLst>
                <a:ext uri="{FF2B5EF4-FFF2-40B4-BE49-F238E27FC236}">
                  <a16:creationId xmlns:a16="http://schemas.microsoft.com/office/drawing/2014/main" xmlns="" id="{6ED3BCD8-12FA-4276-A398-A02F5FADD8A8}"/>
                </a:ext>
              </a:extLst>
            </p:cNvPr>
            <p:cNvCxnSpPr>
              <a:cxnSpLocks noChangeShapeType="1"/>
              <a:stCxn id="7178" idx="1"/>
              <a:endCxn id="7182" idx="0"/>
            </p:cNvCxnSpPr>
            <p:nvPr/>
          </p:nvCxnSpPr>
          <p:spPr bwMode="auto">
            <a:xfrm rot="10800000" flipV="1">
              <a:off x="998" y="2364"/>
              <a:ext cx="341" cy="43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4" name="AutoShape 40">
              <a:extLst>
                <a:ext uri="{FF2B5EF4-FFF2-40B4-BE49-F238E27FC236}">
                  <a16:creationId xmlns:a16="http://schemas.microsoft.com/office/drawing/2014/main" xmlns="" id="{A727F22D-ED94-4F93-9F96-61531DA7EF41}"/>
                </a:ext>
              </a:extLst>
            </p:cNvPr>
            <p:cNvCxnSpPr>
              <a:cxnSpLocks noChangeShapeType="1"/>
              <a:stCxn id="7179" idx="2"/>
              <a:endCxn id="7183" idx="0"/>
            </p:cNvCxnSpPr>
            <p:nvPr/>
          </p:nvCxnSpPr>
          <p:spPr bwMode="auto">
            <a:xfrm rot="5400000">
              <a:off x="1732" y="2605"/>
              <a:ext cx="323" cy="68"/>
            </a:xfrm>
            <a:prstGeom prst="bentConnector3">
              <a:avLst>
                <a:gd name="adj1" fmla="val 4984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5" name="AutoShape 42">
              <a:extLst>
                <a:ext uri="{FF2B5EF4-FFF2-40B4-BE49-F238E27FC236}">
                  <a16:creationId xmlns:a16="http://schemas.microsoft.com/office/drawing/2014/main" xmlns="" id="{21542EA3-51A3-48DE-8B80-62B0A038EFA6}"/>
                </a:ext>
              </a:extLst>
            </p:cNvPr>
            <p:cNvCxnSpPr>
              <a:cxnSpLocks noChangeShapeType="1"/>
              <a:stCxn id="7180" idx="2"/>
              <a:endCxn id="7184" idx="0"/>
            </p:cNvCxnSpPr>
            <p:nvPr/>
          </p:nvCxnSpPr>
          <p:spPr bwMode="auto">
            <a:xfrm rot="16200000" flipH="1">
              <a:off x="2390" y="2469"/>
              <a:ext cx="323" cy="339"/>
            </a:xfrm>
            <a:prstGeom prst="bentConnector3">
              <a:avLst>
                <a:gd name="adj1" fmla="val 4984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6" name="AutoShape 43">
              <a:extLst>
                <a:ext uri="{FF2B5EF4-FFF2-40B4-BE49-F238E27FC236}">
                  <a16:creationId xmlns:a16="http://schemas.microsoft.com/office/drawing/2014/main" xmlns="" id="{48A5DBB7-429C-4133-AFE5-22BEE5D0C33B}"/>
                </a:ext>
              </a:extLst>
            </p:cNvPr>
            <p:cNvCxnSpPr>
              <a:cxnSpLocks noChangeShapeType="1"/>
              <a:stCxn id="7181" idx="3"/>
              <a:endCxn id="7185" idx="0"/>
            </p:cNvCxnSpPr>
            <p:nvPr/>
          </p:nvCxnSpPr>
          <p:spPr bwMode="auto">
            <a:xfrm>
              <a:off x="2971" y="2364"/>
              <a:ext cx="612" cy="43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7" name="Rectangle 45">
              <a:extLst>
                <a:ext uri="{FF2B5EF4-FFF2-40B4-BE49-F238E27FC236}">
                  <a16:creationId xmlns:a16="http://schemas.microsoft.com/office/drawing/2014/main" xmlns="" id="{54687647-F1F4-45C3-9E71-9CF8F056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385"/>
              <a:ext cx="726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= 45.816</a:t>
              </a:r>
            </a:p>
          </p:txBody>
        </p:sp>
      </p:grpSp>
      <p:sp>
        <p:nvSpPr>
          <p:cNvPr id="7177" name="Text Box 47">
            <a:extLst>
              <a:ext uri="{FF2B5EF4-FFF2-40B4-BE49-F238E27FC236}">
                <a16:creationId xmlns:a16="http://schemas.microsoft.com/office/drawing/2014/main" xmlns="" id="{49E953FB-09FA-4518-86FB-5D0EC2908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5654676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Jadi B2F8</a:t>
            </a:r>
            <a:r>
              <a:rPr lang="en-US" altLang="en-US" baseline="-30000"/>
              <a:t>16</a:t>
            </a:r>
            <a:r>
              <a:rPr lang="en-US" altLang="en-US"/>
              <a:t> = 45.816</a:t>
            </a:r>
            <a:r>
              <a:rPr lang="en-US" altLang="en-US" baseline="-30000"/>
              <a:t>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xmlns="" id="{394F5BDA-7F36-4D60-9B80-0B357A2E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92AC172-6BFD-4571-9AA6-58D701B6162B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xmlns="" id="{B6230860-36F7-4E89-A521-A6D1D17FD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141288"/>
            <a:ext cx="5295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/>
              <a:t>IV. KONVERSI DESIMAL KE HEXADESIMAL</a:t>
            </a: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xmlns="" id="{5AEF383A-98CB-4E62-8205-6AC3E318C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692151"/>
            <a:ext cx="6138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Dilakukan dengan cara melakukan pembagian 16 berulang</a:t>
            </a:r>
          </a:p>
        </p:txBody>
      </p:sp>
      <p:sp>
        <p:nvSpPr>
          <p:cNvPr id="8197" name="Text Box 6">
            <a:extLst>
              <a:ext uri="{FF2B5EF4-FFF2-40B4-BE49-F238E27FC236}">
                <a16:creationId xmlns:a16="http://schemas.microsoft.com/office/drawing/2014/main" xmlns="" id="{FEB1CA6E-C552-4879-A1BB-BA66B69FD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1052513"/>
            <a:ext cx="2430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Contoh : 650</a:t>
            </a:r>
            <a:r>
              <a:rPr lang="en-US" altLang="en-US" baseline="-30000"/>
              <a:t>10</a:t>
            </a:r>
            <a:r>
              <a:rPr lang="en-US" altLang="en-US"/>
              <a:t> = ……</a:t>
            </a:r>
            <a:r>
              <a:rPr lang="en-US" altLang="en-US" baseline="-30000"/>
              <a:t>16</a:t>
            </a:r>
          </a:p>
        </p:txBody>
      </p:sp>
      <p:grpSp>
        <p:nvGrpSpPr>
          <p:cNvPr id="8198" name="Group 48">
            <a:extLst>
              <a:ext uri="{FF2B5EF4-FFF2-40B4-BE49-F238E27FC236}">
                <a16:creationId xmlns:a16="http://schemas.microsoft.com/office/drawing/2014/main" xmlns="" id="{12D1CE4D-EDC7-4774-938C-9FFF47C9799F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1700213"/>
            <a:ext cx="6407150" cy="3600450"/>
            <a:chOff x="567" y="1298"/>
            <a:chExt cx="4036" cy="2268"/>
          </a:xfrm>
        </p:grpSpPr>
        <p:sp>
          <p:nvSpPr>
            <p:cNvPr id="8204" name="Rectangle 8">
              <a:extLst>
                <a:ext uri="{FF2B5EF4-FFF2-40B4-BE49-F238E27FC236}">
                  <a16:creationId xmlns:a16="http://schemas.microsoft.com/office/drawing/2014/main" xmlns="" id="{B545EF31-2101-4B00-9498-BC62F15CD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298"/>
              <a:ext cx="31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650</a:t>
              </a:r>
            </a:p>
          </p:txBody>
        </p:sp>
        <p:sp>
          <p:nvSpPr>
            <p:cNvPr id="8205" name="Rectangle 10">
              <a:extLst>
                <a:ext uri="{FF2B5EF4-FFF2-40B4-BE49-F238E27FC236}">
                  <a16:creationId xmlns:a16="http://schemas.microsoft.com/office/drawing/2014/main" xmlns="" id="{9C7F9103-AE72-4FD2-8202-5C99E812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570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16</a:t>
              </a:r>
            </a:p>
          </p:txBody>
        </p:sp>
        <p:sp>
          <p:nvSpPr>
            <p:cNvPr id="8206" name="Line 11">
              <a:extLst>
                <a:ext uri="{FF2B5EF4-FFF2-40B4-BE49-F238E27FC236}">
                  <a16:creationId xmlns:a16="http://schemas.microsoft.com/office/drawing/2014/main" xmlns="" id="{F824C732-A385-4191-BAED-1A5CB498F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1525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Text Box 12">
              <a:extLst>
                <a:ext uri="{FF2B5EF4-FFF2-40B4-BE49-F238E27FC236}">
                  <a16:creationId xmlns:a16="http://schemas.microsoft.com/office/drawing/2014/main" xmlns="" id="{0C397447-C153-46EB-AD5A-73D2E94BF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1404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=</a:t>
              </a:r>
            </a:p>
          </p:txBody>
        </p:sp>
        <p:sp>
          <p:nvSpPr>
            <p:cNvPr id="8208" name="Rectangle 13">
              <a:extLst>
                <a:ext uri="{FF2B5EF4-FFF2-40B4-BE49-F238E27FC236}">
                  <a16:creationId xmlns:a16="http://schemas.microsoft.com/office/drawing/2014/main" xmlns="" id="{28B92EC1-B7FD-4945-A269-42F8B97C4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435"/>
              <a:ext cx="226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40</a:t>
              </a:r>
            </a:p>
          </p:txBody>
        </p:sp>
        <p:sp>
          <p:nvSpPr>
            <p:cNvPr id="8209" name="Text Box 15">
              <a:extLst>
                <a:ext uri="{FF2B5EF4-FFF2-40B4-BE49-F238E27FC236}">
                  <a16:creationId xmlns:a16="http://schemas.microsoft.com/office/drawing/2014/main" xmlns="" id="{EA270BC7-49F3-4EE7-AE04-A648620F9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404"/>
              <a:ext cx="13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>
                  <a:sym typeface="Wingdings" panose="05000000000000000000" pitchFamily="2" charset="2"/>
                </a:rPr>
                <a:t>0,625 x 16 = 10 = </a:t>
              </a:r>
              <a:endParaRPr lang="en-US" altLang="en-US"/>
            </a:p>
          </p:txBody>
        </p:sp>
        <p:sp>
          <p:nvSpPr>
            <p:cNvPr id="8210" name="Rectangle 16">
              <a:extLst>
                <a:ext uri="{FF2B5EF4-FFF2-40B4-BE49-F238E27FC236}">
                  <a16:creationId xmlns:a16="http://schemas.microsoft.com/office/drawing/2014/main" xmlns="" id="{18DE3CD5-AE4F-4532-90EF-48F426E2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434"/>
              <a:ext cx="4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,625</a:t>
              </a:r>
            </a:p>
          </p:txBody>
        </p:sp>
        <p:sp>
          <p:nvSpPr>
            <p:cNvPr id="8211" name="Rectangle 17">
              <a:extLst>
                <a:ext uri="{FF2B5EF4-FFF2-40B4-BE49-F238E27FC236}">
                  <a16:creationId xmlns:a16="http://schemas.microsoft.com/office/drawing/2014/main" xmlns="" id="{7C2915F0-4E6A-486B-8F3D-ADC0FB29E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025"/>
              <a:ext cx="317" cy="1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40</a:t>
              </a:r>
            </a:p>
          </p:txBody>
        </p:sp>
        <p:sp>
          <p:nvSpPr>
            <p:cNvPr id="8212" name="Rectangle 18">
              <a:extLst>
                <a:ext uri="{FF2B5EF4-FFF2-40B4-BE49-F238E27FC236}">
                  <a16:creationId xmlns:a16="http://schemas.microsoft.com/office/drawing/2014/main" xmlns="" id="{094A1CDF-F9F0-4E7B-8C07-EC6D01AD9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297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16</a:t>
              </a:r>
            </a:p>
          </p:txBody>
        </p:sp>
        <p:sp>
          <p:nvSpPr>
            <p:cNvPr id="8213" name="Line 19">
              <a:extLst>
                <a:ext uri="{FF2B5EF4-FFF2-40B4-BE49-F238E27FC236}">
                  <a16:creationId xmlns:a16="http://schemas.microsoft.com/office/drawing/2014/main" xmlns="" id="{E5EC9591-DB13-4DF5-BC77-63DA6F83F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252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Text Box 20">
              <a:extLst>
                <a:ext uri="{FF2B5EF4-FFF2-40B4-BE49-F238E27FC236}">
                  <a16:creationId xmlns:a16="http://schemas.microsoft.com/office/drawing/2014/main" xmlns="" id="{A9F5E961-9639-403F-948C-9A7DD6B07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131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=</a:t>
              </a:r>
            </a:p>
          </p:txBody>
        </p:sp>
        <p:sp>
          <p:nvSpPr>
            <p:cNvPr id="8215" name="Rectangle 21">
              <a:extLst>
                <a:ext uri="{FF2B5EF4-FFF2-40B4-BE49-F238E27FC236}">
                  <a16:creationId xmlns:a16="http://schemas.microsoft.com/office/drawing/2014/main" xmlns="" id="{D362B340-9FD5-451E-8EA8-1F4D48D54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162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8216" name="Text Box 22">
              <a:extLst>
                <a:ext uri="{FF2B5EF4-FFF2-40B4-BE49-F238E27FC236}">
                  <a16:creationId xmlns:a16="http://schemas.microsoft.com/office/drawing/2014/main" xmlns="" id="{DC741BBC-05E7-440A-B9AD-481C1D5F4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2156"/>
              <a:ext cx="1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>
                  <a:sym typeface="Wingdings" panose="05000000000000000000" pitchFamily="2" charset="2"/>
                </a:rPr>
                <a:t>0,5 x 16 = 8 = </a:t>
              </a:r>
              <a:endParaRPr lang="en-US" altLang="en-US"/>
            </a:p>
          </p:txBody>
        </p:sp>
        <p:sp>
          <p:nvSpPr>
            <p:cNvPr id="8217" name="Rectangle 23">
              <a:extLst>
                <a:ext uri="{FF2B5EF4-FFF2-40B4-BE49-F238E27FC236}">
                  <a16:creationId xmlns:a16="http://schemas.microsoft.com/office/drawing/2014/main" xmlns="" id="{1661A15D-E0B4-497D-8FB4-F801183CA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161"/>
              <a:ext cx="4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,5</a:t>
              </a:r>
            </a:p>
          </p:txBody>
        </p:sp>
        <p:sp>
          <p:nvSpPr>
            <p:cNvPr id="8218" name="Rectangle 24">
              <a:extLst>
                <a:ext uri="{FF2B5EF4-FFF2-40B4-BE49-F238E27FC236}">
                  <a16:creationId xmlns:a16="http://schemas.microsoft.com/office/drawing/2014/main" xmlns="" id="{52AD9D4F-76CD-4CE6-8BA7-901E1D17F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95"/>
              <a:ext cx="317" cy="1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8219" name="Rectangle 25">
              <a:extLst>
                <a:ext uri="{FF2B5EF4-FFF2-40B4-BE49-F238E27FC236}">
                  <a16:creationId xmlns:a16="http://schemas.microsoft.com/office/drawing/2014/main" xmlns="" id="{661A6097-82E0-4949-892F-B5DBBD163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3067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16</a:t>
              </a:r>
            </a:p>
          </p:txBody>
        </p:sp>
        <p:sp>
          <p:nvSpPr>
            <p:cNvPr id="8220" name="Line 26">
              <a:extLst>
                <a:ext uri="{FF2B5EF4-FFF2-40B4-BE49-F238E27FC236}">
                  <a16:creationId xmlns:a16="http://schemas.microsoft.com/office/drawing/2014/main" xmlns="" id="{81651F28-60AB-41C4-891C-9D2E525A2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022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Text Box 27">
              <a:extLst>
                <a:ext uri="{FF2B5EF4-FFF2-40B4-BE49-F238E27FC236}">
                  <a16:creationId xmlns:a16="http://schemas.microsoft.com/office/drawing/2014/main" xmlns="" id="{F4B500A2-8D94-4118-9EBD-B78D7C31E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01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=</a:t>
              </a:r>
            </a:p>
          </p:txBody>
        </p:sp>
        <p:sp>
          <p:nvSpPr>
            <p:cNvPr id="8222" name="Rectangle 28">
              <a:extLst>
                <a:ext uri="{FF2B5EF4-FFF2-40B4-BE49-F238E27FC236}">
                  <a16:creationId xmlns:a16="http://schemas.microsoft.com/office/drawing/2014/main" xmlns="" id="{85C3943F-3F5C-4D02-9326-0157D0EAE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932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0</a:t>
              </a:r>
            </a:p>
          </p:txBody>
        </p:sp>
        <p:sp>
          <p:nvSpPr>
            <p:cNvPr id="8223" name="Text Box 29">
              <a:extLst>
                <a:ext uri="{FF2B5EF4-FFF2-40B4-BE49-F238E27FC236}">
                  <a16:creationId xmlns:a16="http://schemas.microsoft.com/office/drawing/2014/main" xmlns="" id="{55B3E65F-3DE1-416A-8F60-85FDD40D5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886"/>
              <a:ext cx="1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>
                  <a:sym typeface="Wingdings" panose="05000000000000000000" pitchFamily="2" charset="2"/>
                </a:rPr>
                <a:t>0,125 x 16 = 2 = </a:t>
              </a:r>
              <a:endParaRPr lang="en-US" altLang="en-US"/>
            </a:p>
          </p:txBody>
        </p:sp>
        <p:sp>
          <p:nvSpPr>
            <p:cNvPr id="8224" name="Rectangle 30">
              <a:extLst>
                <a:ext uri="{FF2B5EF4-FFF2-40B4-BE49-F238E27FC236}">
                  <a16:creationId xmlns:a16="http://schemas.microsoft.com/office/drawing/2014/main" xmlns="" id="{99430B62-70B2-4518-BAED-8512DF59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31"/>
              <a:ext cx="4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,125</a:t>
              </a:r>
            </a:p>
          </p:txBody>
        </p:sp>
        <p:cxnSp>
          <p:nvCxnSpPr>
            <p:cNvPr id="8225" name="AutoShape 32">
              <a:extLst>
                <a:ext uri="{FF2B5EF4-FFF2-40B4-BE49-F238E27FC236}">
                  <a16:creationId xmlns:a16="http://schemas.microsoft.com/office/drawing/2014/main" xmlns="" id="{901B0FA8-A931-4ACF-8886-0486C2347ACC}"/>
                </a:ext>
              </a:extLst>
            </p:cNvPr>
            <p:cNvCxnSpPr>
              <a:cxnSpLocks noChangeShapeType="1"/>
              <a:stCxn id="8208" idx="2"/>
              <a:endCxn id="8211" idx="0"/>
            </p:cNvCxnSpPr>
            <p:nvPr/>
          </p:nvCxnSpPr>
          <p:spPr bwMode="auto">
            <a:xfrm rot="5400000">
              <a:off x="748" y="1594"/>
              <a:ext cx="409" cy="453"/>
            </a:xfrm>
            <a:prstGeom prst="bentConnector3">
              <a:avLst>
                <a:gd name="adj1" fmla="val 4988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6" name="AutoShape 33">
              <a:extLst>
                <a:ext uri="{FF2B5EF4-FFF2-40B4-BE49-F238E27FC236}">
                  <a16:creationId xmlns:a16="http://schemas.microsoft.com/office/drawing/2014/main" xmlns="" id="{0E81FB7E-362B-47DD-9BA2-7AAE5AA7390A}"/>
                </a:ext>
              </a:extLst>
            </p:cNvPr>
            <p:cNvCxnSpPr>
              <a:cxnSpLocks noChangeShapeType="1"/>
              <a:stCxn id="8215" idx="2"/>
              <a:endCxn id="8218" idx="0"/>
            </p:cNvCxnSpPr>
            <p:nvPr/>
          </p:nvCxnSpPr>
          <p:spPr bwMode="auto">
            <a:xfrm rot="5400000">
              <a:off x="716" y="2353"/>
              <a:ext cx="452" cy="43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7" name="Line 34">
              <a:extLst>
                <a:ext uri="{FF2B5EF4-FFF2-40B4-BE49-F238E27FC236}">
                  <a16:creationId xmlns:a16="http://schemas.microsoft.com/office/drawing/2014/main" xmlns="" id="{8962FB80-D148-426E-A278-08FC13392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52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35">
              <a:extLst>
                <a:ext uri="{FF2B5EF4-FFF2-40B4-BE49-F238E27FC236}">
                  <a16:creationId xmlns:a16="http://schemas.microsoft.com/office/drawing/2014/main" xmlns="" id="{4F62B952-2230-48B2-A506-D20E33CFC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251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36">
              <a:extLst>
                <a:ext uri="{FF2B5EF4-FFF2-40B4-BE49-F238E27FC236}">
                  <a16:creationId xmlns:a16="http://schemas.microsoft.com/office/drawing/2014/main" xmlns="" id="{59EF640D-5BF4-49C0-A186-5D81CA370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02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Rectangle 37">
              <a:extLst>
                <a:ext uri="{FF2B5EF4-FFF2-40B4-BE49-F238E27FC236}">
                  <a16:creationId xmlns:a16="http://schemas.microsoft.com/office/drawing/2014/main" xmlns="" id="{BCBD619E-6A16-4E9B-9E00-C016EB48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434"/>
              <a:ext cx="273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A</a:t>
              </a:r>
            </a:p>
          </p:txBody>
        </p:sp>
        <p:sp>
          <p:nvSpPr>
            <p:cNvPr id="8231" name="Rectangle 38">
              <a:extLst>
                <a:ext uri="{FF2B5EF4-FFF2-40B4-BE49-F238E27FC236}">
                  <a16:creationId xmlns:a16="http://schemas.microsoft.com/office/drawing/2014/main" xmlns="" id="{B1553ED4-5C21-4A5B-A105-B15D68CEF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205"/>
              <a:ext cx="273" cy="1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8232" name="Rectangle 39">
              <a:extLst>
                <a:ext uri="{FF2B5EF4-FFF2-40B4-BE49-F238E27FC236}">
                  <a16:creationId xmlns:a16="http://schemas.microsoft.com/office/drawing/2014/main" xmlns="" id="{F0AF21FF-EDD2-4F8F-BE10-00A8CB388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886"/>
              <a:ext cx="273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b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8233" name="Rectangle 40">
              <a:extLst>
                <a:ext uri="{FF2B5EF4-FFF2-40B4-BE49-F238E27FC236}">
                  <a16:creationId xmlns:a16="http://schemas.microsoft.com/office/drawing/2014/main" xmlns="" id="{73544649-0DB2-4F13-9E92-B3AB9E15A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661"/>
              <a:ext cx="272" cy="5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8234" name="Rectangle 41">
              <a:extLst>
                <a:ext uri="{FF2B5EF4-FFF2-40B4-BE49-F238E27FC236}">
                  <a16:creationId xmlns:a16="http://schemas.microsoft.com/office/drawing/2014/main" xmlns="" id="{79558ACF-684A-4FF6-8DBE-82ADA26CA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387"/>
              <a:ext cx="272" cy="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8235" name="Rectangle 42">
              <a:extLst>
                <a:ext uri="{FF2B5EF4-FFF2-40B4-BE49-F238E27FC236}">
                  <a16:creationId xmlns:a16="http://schemas.microsoft.com/office/drawing/2014/main" xmlns="" id="{894978C5-E960-48CE-A69D-9F1C2CD8E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3385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8236" name="Rectangle 43">
              <a:extLst>
                <a:ext uri="{FF2B5EF4-FFF2-40B4-BE49-F238E27FC236}">
                  <a16:creationId xmlns:a16="http://schemas.microsoft.com/office/drawing/2014/main" xmlns="" id="{0ABAA49F-368B-4401-ACB3-946906120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385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8237" name="Rectangle 44">
              <a:extLst>
                <a:ext uri="{FF2B5EF4-FFF2-40B4-BE49-F238E27FC236}">
                  <a16:creationId xmlns:a16="http://schemas.microsoft.com/office/drawing/2014/main" xmlns="" id="{78144A90-FB93-4BB1-BBAE-C63D0B88A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385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/>
                <a:t>A</a:t>
              </a:r>
            </a:p>
          </p:txBody>
        </p:sp>
        <p:cxnSp>
          <p:nvCxnSpPr>
            <p:cNvPr id="8238" name="AutoShape 45">
              <a:extLst>
                <a:ext uri="{FF2B5EF4-FFF2-40B4-BE49-F238E27FC236}">
                  <a16:creationId xmlns:a16="http://schemas.microsoft.com/office/drawing/2014/main" xmlns="" id="{1F10BE56-8688-45BE-AD51-DD5EC3CACF2D}"/>
                </a:ext>
              </a:extLst>
            </p:cNvPr>
            <p:cNvCxnSpPr>
              <a:cxnSpLocks noChangeShapeType="1"/>
              <a:stCxn id="8232" idx="3"/>
              <a:endCxn id="8235" idx="0"/>
            </p:cNvCxnSpPr>
            <p:nvPr/>
          </p:nvCxnSpPr>
          <p:spPr bwMode="auto">
            <a:xfrm>
              <a:off x="3471" y="3000"/>
              <a:ext cx="498" cy="38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9" name="AutoShape 46">
              <a:extLst>
                <a:ext uri="{FF2B5EF4-FFF2-40B4-BE49-F238E27FC236}">
                  <a16:creationId xmlns:a16="http://schemas.microsoft.com/office/drawing/2014/main" xmlns="" id="{FDD9BDF5-3FDD-4F00-92FF-8E9BA4025084}"/>
                </a:ext>
              </a:extLst>
            </p:cNvPr>
            <p:cNvCxnSpPr>
              <a:cxnSpLocks noChangeShapeType="1"/>
              <a:stCxn id="8231" idx="3"/>
              <a:endCxn id="8236" idx="0"/>
            </p:cNvCxnSpPr>
            <p:nvPr/>
          </p:nvCxnSpPr>
          <p:spPr bwMode="auto">
            <a:xfrm>
              <a:off x="3471" y="2296"/>
              <a:ext cx="770" cy="108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0" name="AutoShape 47">
              <a:extLst>
                <a:ext uri="{FF2B5EF4-FFF2-40B4-BE49-F238E27FC236}">
                  <a16:creationId xmlns:a16="http://schemas.microsoft.com/office/drawing/2014/main" xmlns="" id="{FD41C3B0-37FE-4CFC-87B2-4DC2328BC7F8}"/>
                </a:ext>
              </a:extLst>
            </p:cNvPr>
            <p:cNvCxnSpPr>
              <a:cxnSpLocks noChangeShapeType="1"/>
              <a:stCxn id="8230" idx="3"/>
              <a:endCxn id="8237" idx="0"/>
            </p:cNvCxnSpPr>
            <p:nvPr/>
          </p:nvCxnSpPr>
          <p:spPr bwMode="auto">
            <a:xfrm>
              <a:off x="3471" y="1548"/>
              <a:ext cx="1042" cy="18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99" name="Text Box 49">
            <a:extLst>
              <a:ext uri="{FF2B5EF4-FFF2-40B4-BE49-F238E27FC236}">
                <a16:creationId xmlns:a16="http://schemas.microsoft.com/office/drawing/2014/main" xmlns="" id="{0361A448-ECF6-4C68-A6DB-E15D65973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5805488"/>
            <a:ext cx="2162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/>
              <a:t>Jadi 650</a:t>
            </a:r>
            <a:r>
              <a:rPr lang="en-US" altLang="en-US" baseline="-30000"/>
              <a:t>10</a:t>
            </a:r>
            <a:r>
              <a:rPr lang="en-US" altLang="en-US"/>
              <a:t> = 28A</a:t>
            </a:r>
            <a:r>
              <a:rPr lang="en-US" altLang="en-US" baseline="-30000"/>
              <a:t>16</a:t>
            </a:r>
          </a:p>
        </p:txBody>
      </p:sp>
      <p:sp>
        <p:nvSpPr>
          <p:cNvPr id="8200" name="Rectangle 50">
            <a:extLst>
              <a:ext uri="{FF2B5EF4-FFF2-40B4-BE49-F238E27FC236}">
                <a16:creationId xmlns:a16="http://schemas.microsoft.com/office/drawing/2014/main" xmlns="" id="{24067090-4894-4EAB-9502-192EA8F49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5157788"/>
            <a:ext cx="230505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/>
              <a:t>Selesai setelah 0</a:t>
            </a:r>
          </a:p>
        </p:txBody>
      </p:sp>
      <p:cxnSp>
        <p:nvCxnSpPr>
          <p:cNvPr id="8201" name="AutoShape 51">
            <a:extLst>
              <a:ext uri="{FF2B5EF4-FFF2-40B4-BE49-F238E27FC236}">
                <a16:creationId xmlns:a16="http://schemas.microsoft.com/office/drawing/2014/main" xmlns="" id="{870FDEDD-466D-467A-8900-DD50541FBCDD}"/>
              </a:ext>
            </a:extLst>
          </p:cNvPr>
          <p:cNvCxnSpPr>
            <a:cxnSpLocks noChangeShapeType="1"/>
            <a:stCxn id="8200" idx="1"/>
            <a:endCxn id="8222" idx="2"/>
          </p:cNvCxnSpPr>
          <p:nvPr/>
        </p:nvCxnSpPr>
        <p:spPr bwMode="auto">
          <a:xfrm rot="10800000">
            <a:off x="3794125" y="4581526"/>
            <a:ext cx="285750" cy="7921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2" name="Text Box 52">
            <a:extLst>
              <a:ext uri="{FF2B5EF4-FFF2-40B4-BE49-F238E27FC236}">
                <a16:creationId xmlns:a16="http://schemas.microsoft.com/office/drawing/2014/main" xmlns="" id="{0BACFC8B-E5F4-4BE5-9274-E8663C656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1557338"/>
            <a:ext cx="693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3300"/>
                </a:solidFill>
              </a:rPr>
              <a:t>hexa</a:t>
            </a:r>
          </a:p>
        </p:txBody>
      </p:sp>
      <p:sp>
        <p:nvSpPr>
          <p:cNvPr id="8203" name="Text Box 53">
            <a:extLst>
              <a:ext uri="{FF2B5EF4-FFF2-40B4-BE49-F238E27FC236}">
                <a16:creationId xmlns:a16="http://schemas.microsoft.com/office/drawing/2014/main" xmlns="" id="{25325DF5-EFC8-4D7B-A3E8-CC5529A4E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1549401"/>
            <a:ext cx="555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3300"/>
                </a:solidFill>
              </a:rPr>
              <a:t>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1215</Words>
  <Application>Microsoft Office PowerPoint</Application>
  <PresentationFormat>Widescreen</PresentationFormat>
  <Paragraphs>336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Arial</vt:lpstr>
      <vt:lpstr>Calibri</vt:lpstr>
      <vt:lpstr>Calibri Light</vt:lpstr>
      <vt:lpstr>Comic Sans MS</vt:lpstr>
      <vt:lpstr>Courier New</vt:lpstr>
      <vt:lpstr>Times New Roman</vt:lpstr>
      <vt:lpstr>Wingdings</vt:lpstr>
      <vt:lpstr>6_Office Theme</vt:lpstr>
      <vt:lpstr>7_Office Theme</vt:lpstr>
      <vt:lpstr>4_Office Theme</vt:lpstr>
      <vt:lpstr>3_Office Theme</vt:lpstr>
      <vt:lpstr>2_Office Theme</vt:lpstr>
      <vt:lpstr>Office Theme</vt:lpstr>
      <vt:lpstr>5_Office Theme</vt:lpstr>
      <vt:lpstr>1_Office Theme</vt:lpstr>
      <vt:lpstr>Pertemuan 12</vt:lpstr>
      <vt:lpstr>PENGANTAR KONSEP DIGITAL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DAFTAR PUSTAKA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lisda masitoh</dc:creator>
  <cp:lastModifiedBy>GO A HEAD</cp:lastModifiedBy>
  <cp:revision>29</cp:revision>
  <dcterms:created xsi:type="dcterms:W3CDTF">2021-08-16T10:58:02Z</dcterms:created>
  <dcterms:modified xsi:type="dcterms:W3CDTF">2022-10-29T14:23:56Z</dcterms:modified>
</cp:coreProperties>
</file>