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3802A-F68D-4A72-8E0F-1B5D8371B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70D88-3481-4836-908E-C0DBC0758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E047A-803E-4EC5-8FDF-552532EC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78BF-B7C5-4D62-9F08-C80622FE9CE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3BFBC-C604-450E-B391-4F6B81F06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2BDC4-D31B-4ABD-9533-E8BCD9D36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3BED-25DD-42B5-A53D-500E50433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7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B25A1-68DE-4F4D-BD75-E61AA00D2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06708-640F-4838-B780-1C431FB1A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752C8-910F-4EAD-B969-DEEC316E2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78BF-B7C5-4D62-9F08-C80622FE9CE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AC8ED-9082-4233-9159-1DD4B9C3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B9ABC-E039-4128-BC5B-BE3F5C942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3BED-25DD-42B5-A53D-500E50433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5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25073-39ED-4832-8023-50CA2EA8B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163B02-1C2A-4A1D-B32D-B04F2C44B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3BE34-B108-4AEF-9C66-D3BE3BA9D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78BF-B7C5-4D62-9F08-C80622FE9CE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2D97C-9671-4FD3-98F8-345EB9D26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870BC-9639-4F82-9E62-CE48B31D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3BED-25DD-42B5-A53D-500E50433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3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5FBA-16DF-48FE-86C1-83C1FAB07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FF9CA-D69A-47F1-B6F9-8A0116DEA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9E851-6CE2-41A4-95D8-BB5382A7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78BF-B7C5-4D62-9F08-C80622FE9CE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8F6AA-4075-4A43-99E8-18DC1049A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1F4A6-DB18-4FA0-B5B8-5FF1228D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3BED-25DD-42B5-A53D-500E50433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2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82F49-9B72-467C-9761-CD656D2ED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CB66A-1470-42A2-AE93-DBCE0D6DD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3124C-4A38-467B-9B42-84DB2CEF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78BF-B7C5-4D62-9F08-C80622FE9CE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D4DB7-F199-456E-AD63-5F345866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33548-E959-4ABD-9FE2-2CD6D89D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3BED-25DD-42B5-A53D-500E50433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7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8F373-04A0-4676-947F-57BCCFE5F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F4FDC-0AE5-4D75-8ED6-BFD6BCE404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011E5-DCC0-453D-8546-7E3BB8BA7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2B4DE-31A6-480C-80DF-3B7281CE5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78BF-B7C5-4D62-9F08-C80622FE9CE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CDB9B-FFA1-4315-BC89-D0571ACAA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A5DBC-F2BD-4E8C-9B56-247CA8B39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3BED-25DD-42B5-A53D-500E50433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8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2BC04-082B-48FA-8869-609A692E5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3EE29-E75D-450B-90B4-342C6488E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90156-925D-4138-AD05-9F95C2647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BBD44C-54FB-4BAE-8738-4F43B5EBF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532C53-8B5F-427E-AD25-6BAE4957C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A2F15E-E738-4AC6-9CC3-B7B1BD478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78BF-B7C5-4D62-9F08-C80622FE9CE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A8577F-A956-4CB6-AD34-A7A617A85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28616A-0C41-4B8A-884E-216D30C1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3BED-25DD-42B5-A53D-500E50433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3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FA6F-7841-4475-B8E5-C2ACD9540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7A60BB-F87F-42CF-AEDB-DF434241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78BF-B7C5-4D62-9F08-C80622FE9CE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E24E4-A5BE-4ABD-8CDB-A0B20569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D7B7C-D871-4C09-8DD0-3E393B36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3BED-25DD-42B5-A53D-500E50433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8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26BEAA-7486-4075-AE5C-EC8767B5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78BF-B7C5-4D62-9F08-C80622FE9CE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C8C90A-9009-4CA3-B333-EBEFD4014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5514A-B21F-49E2-86AD-9C6BC6AD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3BED-25DD-42B5-A53D-500E50433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8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8C562-1201-4B7C-8EF5-0115679A5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E80AF-F087-40C4-A509-026561B11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F0FE4-5B96-42A6-9362-CB80F11C4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A8FC8-615D-42C6-8963-526342A8D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78BF-B7C5-4D62-9F08-C80622FE9CE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FBA02-FE4D-46B8-9F44-2FC44F612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801D0-E89F-423C-8FBD-66356381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3BED-25DD-42B5-A53D-500E50433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75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CED4C-AE0C-4F89-8982-1CA908F4C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B3951B-1DB5-4ABB-B88F-4DD044F7C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29C7C-A90E-4FC6-B910-DA451B390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081EC-D3E6-43E5-8CE6-1B5FAFB4A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78BF-B7C5-4D62-9F08-C80622FE9CE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288AA-750D-42AE-9E28-186825C1C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1D2AC-493A-4055-8117-7C2730B4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3BED-25DD-42B5-A53D-500E50433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9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E83A11-94BB-4456-A47B-11B3B0D19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2E7EA-45F7-4857-B02F-62023C0BD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B97F2-D19E-4BB4-85EC-67720B72D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978BF-B7C5-4D62-9F08-C80622FE9CE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B48D2-0B21-4E79-AB64-FA509B1A9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6BE07-C30F-4DC9-8804-9F8AA7884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3BED-25DD-42B5-A53D-500E50433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8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76C3E3-1D2C-46F1-B7CD-04B396164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Gerak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Harmonik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Sederhana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FB704-197F-42C6-88F0-680E91AF0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FISIKA DASAR 2</a:t>
            </a:r>
          </a:p>
          <a:p>
            <a:r>
              <a:rPr lang="en-US" dirty="0">
                <a:solidFill>
                  <a:srgbClr val="FFFFFF"/>
                </a:solidFill>
              </a:rPr>
              <a:t>SHELVI EKA TASSIA</a:t>
            </a:r>
          </a:p>
        </p:txBody>
      </p:sp>
    </p:spTree>
    <p:extLst>
      <p:ext uri="{BB962C8B-B14F-4D97-AF65-F5344CB8AC3E}">
        <p14:creationId xmlns:p14="http://schemas.microsoft.com/office/powerpoint/2010/main" val="1861276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9470-9B00-4627-9CF0-06161EE2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58728-32A7-4ED9-86D8-66B64D03C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getaran</a:t>
            </a:r>
            <a:r>
              <a:rPr lang="en-US" dirty="0"/>
              <a:t> </a:t>
            </a:r>
            <a:r>
              <a:rPr lang="en-US" dirty="0" err="1"/>
              <a:t>harmonik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y = 20 sin 10 π t</a:t>
            </a:r>
          </a:p>
          <a:p>
            <a:pPr marL="0" indent="0">
              <a:buNone/>
            </a:pPr>
            <a:r>
              <a:rPr lang="en-US" dirty="0"/>
              <a:t>Dimana y </a:t>
            </a:r>
            <a:r>
              <a:rPr lang="en-US" dirty="0" err="1"/>
              <a:t>dalam</a:t>
            </a:r>
            <a:r>
              <a:rPr lang="en-US" dirty="0"/>
              <a:t> cm dan t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sekon</a:t>
            </a:r>
            <a:r>
              <a:rPr lang="en-US" dirty="0"/>
              <a:t>. </a:t>
            </a:r>
            <a:r>
              <a:rPr lang="en-US" dirty="0" err="1"/>
              <a:t>Tentukanlah</a:t>
            </a:r>
            <a:endParaRPr lang="en-US" dirty="0"/>
          </a:p>
          <a:p>
            <a:pPr marL="514350" indent="-514350">
              <a:buAutoNum type="alphaLcPeriod"/>
            </a:pPr>
            <a:r>
              <a:rPr lang="en-US" dirty="0" err="1"/>
              <a:t>Simpangan</a:t>
            </a:r>
            <a:r>
              <a:rPr lang="en-US" dirty="0"/>
              <a:t> </a:t>
            </a:r>
            <a:r>
              <a:rPr lang="en-US" dirty="0" err="1"/>
              <a:t>maksimum</a:t>
            </a:r>
            <a:endParaRPr lang="en-US" dirty="0"/>
          </a:p>
          <a:p>
            <a:pPr marL="514350" indent="-514350">
              <a:buAutoNum type="alphaLcPeriod"/>
            </a:pPr>
            <a:r>
              <a:rPr lang="en-US" dirty="0" err="1"/>
              <a:t>Frekuensi</a:t>
            </a:r>
            <a:r>
              <a:rPr lang="en-US" dirty="0"/>
              <a:t> dan </a:t>
            </a:r>
            <a:r>
              <a:rPr lang="en-US" dirty="0" err="1"/>
              <a:t>periode</a:t>
            </a:r>
            <a:endParaRPr lang="en-US" dirty="0"/>
          </a:p>
          <a:p>
            <a:pPr marL="514350" indent="-514350">
              <a:buAutoNum type="alphaLcPeriod"/>
            </a:pPr>
            <a:r>
              <a:rPr lang="en-US" dirty="0" err="1"/>
              <a:t>Simpangan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getaran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0.025 s</a:t>
            </a:r>
          </a:p>
        </p:txBody>
      </p:sp>
    </p:spTree>
    <p:extLst>
      <p:ext uri="{BB962C8B-B14F-4D97-AF65-F5344CB8AC3E}">
        <p14:creationId xmlns:p14="http://schemas.microsoft.com/office/powerpoint/2010/main" val="1436295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E6C31-3C03-4ED6-827D-98260771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22D1D-8ADB-40A7-A28A-05A04BA4A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Jawab :</a:t>
            </a:r>
          </a:p>
          <a:p>
            <a:pPr marL="0" indent="0">
              <a:buNone/>
            </a:pPr>
            <a:r>
              <a:rPr lang="en-US" dirty="0"/>
              <a:t>Y = 20 sin 10 π t</a:t>
            </a:r>
          </a:p>
          <a:p>
            <a:pPr marL="0" indent="0">
              <a:buNone/>
            </a:pPr>
            <a:r>
              <a:rPr lang="en-US" dirty="0"/>
              <a:t>Y = A sin ω t        : </a:t>
            </a:r>
            <a:r>
              <a:rPr lang="en-US" dirty="0" err="1"/>
              <a:t>nilai</a:t>
            </a:r>
            <a:r>
              <a:rPr lang="en-US" dirty="0"/>
              <a:t> A = 20 cm   </a:t>
            </a:r>
            <a:r>
              <a:rPr lang="en-US" dirty="0" err="1"/>
              <a:t>nilai</a:t>
            </a:r>
            <a:r>
              <a:rPr lang="en-US" dirty="0"/>
              <a:t> ω = 10 π</a:t>
            </a:r>
          </a:p>
          <a:p>
            <a:pPr marL="514350" indent="-514350">
              <a:buAutoNum type="alphaLcPeriod"/>
            </a:pPr>
            <a:r>
              <a:rPr lang="en-US" dirty="0"/>
              <a:t>Y max. = A = 20 cm = 0.2 m</a:t>
            </a:r>
          </a:p>
          <a:p>
            <a:pPr marL="514350" indent="-514350">
              <a:buAutoNum type="alphaLcPeriod"/>
            </a:pPr>
            <a:r>
              <a:rPr lang="el-GR" dirty="0"/>
              <a:t>ω</a:t>
            </a:r>
            <a:r>
              <a:rPr lang="en-US" dirty="0"/>
              <a:t> = 2πf ; f = </a:t>
            </a:r>
            <a:r>
              <a:rPr lang="el-GR" dirty="0"/>
              <a:t>ω</a:t>
            </a:r>
            <a:r>
              <a:rPr lang="en-US" dirty="0"/>
              <a:t>/2π</a:t>
            </a:r>
          </a:p>
          <a:p>
            <a:pPr marL="0" indent="0">
              <a:buNone/>
            </a:pPr>
            <a:r>
              <a:rPr lang="en-US" dirty="0"/>
              <a:t>       f = 10π/2π = 5 Hz </a:t>
            </a:r>
          </a:p>
          <a:p>
            <a:pPr marL="0" indent="0">
              <a:buNone/>
            </a:pPr>
            <a:r>
              <a:rPr lang="en-US" dirty="0"/>
              <a:t>       T = 1/f = 1/5 Hz = 0.2 s</a:t>
            </a:r>
          </a:p>
          <a:p>
            <a:pPr marL="514350" indent="-514350">
              <a:buAutoNum type="alphaLcPeriod"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0A72A83-B573-4687-96F6-9F7F17F03BC9}"/>
              </a:ext>
            </a:extLst>
          </p:cNvPr>
          <p:cNvSpPr/>
          <p:nvPr/>
        </p:nvSpPr>
        <p:spPr>
          <a:xfrm>
            <a:off x="1304925" y="2333625"/>
            <a:ext cx="466725" cy="97155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81106A4-616F-402B-A31C-9856C541A190}"/>
              </a:ext>
            </a:extLst>
          </p:cNvPr>
          <p:cNvSpPr/>
          <p:nvPr/>
        </p:nvSpPr>
        <p:spPr>
          <a:xfrm>
            <a:off x="2142383" y="2333625"/>
            <a:ext cx="943717" cy="991291"/>
          </a:xfrm>
          <a:custGeom>
            <a:avLst/>
            <a:gdLst>
              <a:gd name="connsiteX0" fmla="*/ 896092 w 943717"/>
              <a:gd name="connsiteY0" fmla="*/ 133350 h 991291"/>
              <a:gd name="connsiteX1" fmla="*/ 877042 w 943717"/>
              <a:gd name="connsiteY1" fmla="*/ 85725 h 991291"/>
              <a:gd name="connsiteX2" fmla="*/ 848467 w 943717"/>
              <a:gd name="connsiteY2" fmla="*/ 66675 h 991291"/>
              <a:gd name="connsiteX3" fmla="*/ 781792 w 943717"/>
              <a:gd name="connsiteY3" fmla="*/ 47625 h 991291"/>
              <a:gd name="connsiteX4" fmla="*/ 753217 w 943717"/>
              <a:gd name="connsiteY4" fmla="*/ 38100 h 991291"/>
              <a:gd name="connsiteX5" fmla="*/ 486517 w 943717"/>
              <a:gd name="connsiteY5" fmla="*/ 9525 h 991291"/>
              <a:gd name="connsiteX6" fmla="*/ 381742 w 943717"/>
              <a:gd name="connsiteY6" fmla="*/ 0 h 991291"/>
              <a:gd name="connsiteX7" fmla="*/ 286492 w 943717"/>
              <a:gd name="connsiteY7" fmla="*/ 9525 h 991291"/>
              <a:gd name="connsiteX8" fmla="*/ 257917 w 943717"/>
              <a:gd name="connsiteY8" fmla="*/ 19050 h 991291"/>
              <a:gd name="connsiteX9" fmla="*/ 219817 w 943717"/>
              <a:gd name="connsiteY9" fmla="*/ 28575 h 991291"/>
              <a:gd name="connsiteX10" fmla="*/ 162667 w 943717"/>
              <a:gd name="connsiteY10" fmla="*/ 47625 h 991291"/>
              <a:gd name="connsiteX11" fmla="*/ 115042 w 943717"/>
              <a:gd name="connsiteY11" fmla="*/ 104775 h 991291"/>
              <a:gd name="connsiteX12" fmla="*/ 105517 w 943717"/>
              <a:gd name="connsiteY12" fmla="*/ 133350 h 991291"/>
              <a:gd name="connsiteX13" fmla="*/ 67417 w 943717"/>
              <a:gd name="connsiteY13" fmla="*/ 190500 h 991291"/>
              <a:gd name="connsiteX14" fmla="*/ 48367 w 943717"/>
              <a:gd name="connsiteY14" fmla="*/ 247650 h 991291"/>
              <a:gd name="connsiteX15" fmla="*/ 38842 w 943717"/>
              <a:gd name="connsiteY15" fmla="*/ 276225 h 991291"/>
              <a:gd name="connsiteX16" fmla="*/ 29317 w 943717"/>
              <a:gd name="connsiteY16" fmla="*/ 314325 h 991291"/>
              <a:gd name="connsiteX17" fmla="*/ 19792 w 943717"/>
              <a:gd name="connsiteY17" fmla="*/ 342900 h 991291"/>
              <a:gd name="connsiteX18" fmla="*/ 742 w 943717"/>
              <a:gd name="connsiteY18" fmla="*/ 476250 h 991291"/>
              <a:gd name="connsiteX19" fmla="*/ 29317 w 943717"/>
              <a:gd name="connsiteY19" fmla="*/ 828675 h 991291"/>
              <a:gd name="connsiteX20" fmla="*/ 38842 w 943717"/>
              <a:gd name="connsiteY20" fmla="*/ 857250 h 991291"/>
              <a:gd name="connsiteX21" fmla="*/ 86467 w 943717"/>
              <a:gd name="connsiteY21" fmla="*/ 914400 h 991291"/>
              <a:gd name="connsiteX22" fmla="*/ 134092 w 943717"/>
              <a:gd name="connsiteY22" fmla="*/ 962025 h 991291"/>
              <a:gd name="connsiteX23" fmla="*/ 153142 w 943717"/>
              <a:gd name="connsiteY23" fmla="*/ 990600 h 991291"/>
              <a:gd name="connsiteX24" fmla="*/ 315067 w 943717"/>
              <a:gd name="connsiteY24" fmla="*/ 962025 h 991291"/>
              <a:gd name="connsiteX25" fmla="*/ 372217 w 943717"/>
              <a:gd name="connsiteY25" fmla="*/ 923925 h 991291"/>
              <a:gd name="connsiteX26" fmla="*/ 381742 w 943717"/>
              <a:gd name="connsiteY26" fmla="*/ 895350 h 991291"/>
              <a:gd name="connsiteX27" fmla="*/ 400792 w 943717"/>
              <a:gd name="connsiteY27" fmla="*/ 866775 h 991291"/>
              <a:gd name="connsiteX28" fmla="*/ 381742 w 943717"/>
              <a:gd name="connsiteY28" fmla="*/ 723900 h 991291"/>
              <a:gd name="connsiteX29" fmla="*/ 353167 w 943717"/>
              <a:gd name="connsiteY29" fmla="*/ 657225 h 991291"/>
              <a:gd name="connsiteX30" fmla="*/ 334117 w 943717"/>
              <a:gd name="connsiteY30" fmla="*/ 600075 h 991291"/>
              <a:gd name="connsiteX31" fmla="*/ 343642 w 943717"/>
              <a:gd name="connsiteY31" fmla="*/ 542925 h 991291"/>
              <a:gd name="connsiteX32" fmla="*/ 372217 w 943717"/>
              <a:gd name="connsiteY32" fmla="*/ 523875 h 991291"/>
              <a:gd name="connsiteX33" fmla="*/ 457942 w 943717"/>
              <a:gd name="connsiteY33" fmla="*/ 504825 h 991291"/>
              <a:gd name="connsiteX34" fmla="*/ 838942 w 943717"/>
              <a:gd name="connsiteY34" fmla="*/ 495300 h 991291"/>
              <a:gd name="connsiteX35" fmla="*/ 915142 w 943717"/>
              <a:gd name="connsiteY35" fmla="*/ 428625 h 991291"/>
              <a:gd name="connsiteX36" fmla="*/ 934192 w 943717"/>
              <a:gd name="connsiteY36" fmla="*/ 371475 h 991291"/>
              <a:gd name="connsiteX37" fmla="*/ 943717 w 943717"/>
              <a:gd name="connsiteY37" fmla="*/ 342900 h 991291"/>
              <a:gd name="connsiteX38" fmla="*/ 934192 w 943717"/>
              <a:gd name="connsiteY38" fmla="*/ 209550 h 991291"/>
              <a:gd name="connsiteX39" fmla="*/ 905617 w 943717"/>
              <a:gd name="connsiteY39" fmla="*/ 171450 h 991291"/>
              <a:gd name="connsiteX40" fmla="*/ 848467 w 943717"/>
              <a:gd name="connsiteY40" fmla="*/ 152400 h 99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43717" h="991291">
                <a:moveTo>
                  <a:pt x="896092" y="133350"/>
                </a:moveTo>
                <a:cubicBezTo>
                  <a:pt x="889742" y="117475"/>
                  <a:pt x="886980" y="99638"/>
                  <a:pt x="877042" y="85725"/>
                </a:cubicBezTo>
                <a:cubicBezTo>
                  <a:pt x="870388" y="76410"/>
                  <a:pt x="858706" y="71795"/>
                  <a:pt x="848467" y="66675"/>
                </a:cubicBezTo>
                <a:cubicBezTo>
                  <a:pt x="833242" y="59062"/>
                  <a:pt x="796034" y="51694"/>
                  <a:pt x="781792" y="47625"/>
                </a:cubicBezTo>
                <a:cubicBezTo>
                  <a:pt x="772138" y="44867"/>
                  <a:pt x="763104" y="39845"/>
                  <a:pt x="753217" y="38100"/>
                </a:cubicBezTo>
                <a:cubicBezTo>
                  <a:pt x="621639" y="14880"/>
                  <a:pt x="619113" y="20133"/>
                  <a:pt x="486517" y="9525"/>
                </a:cubicBezTo>
                <a:cubicBezTo>
                  <a:pt x="451560" y="6728"/>
                  <a:pt x="416667" y="3175"/>
                  <a:pt x="381742" y="0"/>
                </a:cubicBezTo>
                <a:cubicBezTo>
                  <a:pt x="349992" y="3175"/>
                  <a:pt x="318029" y="4673"/>
                  <a:pt x="286492" y="9525"/>
                </a:cubicBezTo>
                <a:cubicBezTo>
                  <a:pt x="276569" y="11052"/>
                  <a:pt x="267571" y="16292"/>
                  <a:pt x="257917" y="19050"/>
                </a:cubicBezTo>
                <a:cubicBezTo>
                  <a:pt x="245330" y="22646"/>
                  <a:pt x="232356" y="24813"/>
                  <a:pt x="219817" y="28575"/>
                </a:cubicBezTo>
                <a:cubicBezTo>
                  <a:pt x="200583" y="34345"/>
                  <a:pt x="162667" y="47625"/>
                  <a:pt x="162667" y="47625"/>
                </a:cubicBezTo>
                <a:cubicBezTo>
                  <a:pt x="141601" y="68691"/>
                  <a:pt x="128303" y="78253"/>
                  <a:pt x="115042" y="104775"/>
                </a:cubicBezTo>
                <a:cubicBezTo>
                  <a:pt x="110552" y="113755"/>
                  <a:pt x="110393" y="124573"/>
                  <a:pt x="105517" y="133350"/>
                </a:cubicBezTo>
                <a:cubicBezTo>
                  <a:pt x="94398" y="153364"/>
                  <a:pt x="74657" y="168780"/>
                  <a:pt x="67417" y="190500"/>
                </a:cubicBezTo>
                <a:lnTo>
                  <a:pt x="48367" y="247650"/>
                </a:lnTo>
                <a:cubicBezTo>
                  <a:pt x="45192" y="257175"/>
                  <a:pt x="41277" y="266485"/>
                  <a:pt x="38842" y="276225"/>
                </a:cubicBezTo>
                <a:cubicBezTo>
                  <a:pt x="35667" y="288925"/>
                  <a:pt x="32913" y="301738"/>
                  <a:pt x="29317" y="314325"/>
                </a:cubicBezTo>
                <a:cubicBezTo>
                  <a:pt x="26559" y="323979"/>
                  <a:pt x="22227" y="333160"/>
                  <a:pt x="19792" y="342900"/>
                </a:cubicBezTo>
                <a:cubicBezTo>
                  <a:pt x="7661" y="391423"/>
                  <a:pt x="6669" y="422907"/>
                  <a:pt x="742" y="476250"/>
                </a:cubicBezTo>
                <a:cubicBezTo>
                  <a:pt x="10914" y="791595"/>
                  <a:pt x="-20874" y="678102"/>
                  <a:pt x="29317" y="828675"/>
                </a:cubicBezTo>
                <a:cubicBezTo>
                  <a:pt x="32492" y="838200"/>
                  <a:pt x="33273" y="848896"/>
                  <a:pt x="38842" y="857250"/>
                </a:cubicBezTo>
                <a:cubicBezTo>
                  <a:pt x="86140" y="928196"/>
                  <a:pt x="25351" y="841061"/>
                  <a:pt x="86467" y="914400"/>
                </a:cubicBezTo>
                <a:cubicBezTo>
                  <a:pt x="126154" y="962025"/>
                  <a:pt x="81705" y="927100"/>
                  <a:pt x="134092" y="962025"/>
                </a:cubicBezTo>
                <a:cubicBezTo>
                  <a:pt x="140442" y="971550"/>
                  <a:pt x="141827" y="988859"/>
                  <a:pt x="153142" y="990600"/>
                </a:cubicBezTo>
                <a:cubicBezTo>
                  <a:pt x="176545" y="994200"/>
                  <a:pt x="282692" y="983608"/>
                  <a:pt x="315067" y="962025"/>
                </a:cubicBezTo>
                <a:lnTo>
                  <a:pt x="372217" y="923925"/>
                </a:lnTo>
                <a:cubicBezTo>
                  <a:pt x="375392" y="914400"/>
                  <a:pt x="377252" y="904330"/>
                  <a:pt x="381742" y="895350"/>
                </a:cubicBezTo>
                <a:cubicBezTo>
                  <a:pt x="386862" y="885111"/>
                  <a:pt x="400031" y="878197"/>
                  <a:pt x="400792" y="866775"/>
                </a:cubicBezTo>
                <a:cubicBezTo>
                  <a:pt x="407776" y="762015"/>
                  <a:pt x="398803" y="783612"/>
                  <a:pt x="381742" y="723900"/>
                </a:cubicBezTo>
                <a:cubicBezTo>
                  <a:pt x="346467" y="600437"/>
                  <a:pt x="399568" y="761628"/>
                  <a:pt x="353167" y="657225"/>
                </a:cubicBezTo>
                <a:cubicBezTo>
                  <a:pt x="345012" y="638875"/>
                  <a:pt x="334117" y="600075"/>
                  <a:pt x="334117" y="600075"/>
                </a:cubicBezTo>
                <a:cubicBezTo>
                  <a:pt x="337292" y="581025"/>
                  <a:pt x="335005" y="560199"/>
                  <a:pt x="343642" y="542925"/>
                </a:cubicBezTo>
                <a:cubicBezTo>
                  <a:pt x="348762" y="532686"/>
                  <a:pt x="361978" y="528995"/>
                  <a:pt x="372217" y="523875"/>
                </a:cubicBezTo>
                <a:cubicBezTo>
                  <a:pt x="392586" y="513690"/>
                  <a:pt x="441915" y="505522"/>
                  <a:pt x="457942" y="504825"/>
                </a:cubicBezTo>
                <a:cubicBezTo>
                  <a:pt x="584862" y="499307"/>
                  <a:pt x="711942" y="498475"/>
                  <a:pt x="838942" y="495300"/>
                </a:cubicBezTo>
                <a:cubicBezTo>
                  <a:pt x="875538" y="470903"/>
                  <a:pt x="898431" y="466224"/>
                  <a:pt x="915142" y="428625"/>
                </a:cubicBezTo>
                <a:cubicBezTo>
                  <a:pt x="923297" y="410275"/>
                  <a:pt x="927842" y="390525"/>
                  <a:pt x="934192" y="371475"/>
                </a:cubicBezTo>
                <a:lnTo>
                  <a:pt x="943717" y="342900"/>
                </a:lnTo>
                <a:cubicBezTo>
                  <a:pt x="940542" y="298450"/>
                  <a:pt x="943859" y="253052"/>
                  <a:pt x="934192" y="209550"/>
                </a:cubicBezTo>
                <a:cubicBezTo>
                  <a:pt x="930748" y="194053"/>
                  <a:pt x="918826" y="180256"/>
                  <a:pt x="905617" y="171450"/>
                </a:cubicBezTo>
                <a:cubicBezTo>
                  <a:pt x="888909" y="160311"/>
                  <a:pt x="848467" y="152400"/>
                  <a:pt x="848467" y="152400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59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7511-C06C-40FB-817D-CADCA5B8D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647C6-3D96-4936-95FC-0334CB893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c. Y pada </a:t>
            </a:r>
            <a:r>
              <a:rPr lang="en-US" dirty="0" err="1"/>
              <a:t>saat</a:t>
            </a:r>
            <a:r>
              <a:rPr lang="en-US" dirty="0"/>
              <a:t> t = 0.025 s</a:t>
            </a:r>
          </a:p>
          <a:p>
            <a:pPr marL="0" indent="0">
              <a:buNone/>
            </a:pPr>
            <a:r>
              <a:rPr lang="en-US" dirty="0"/>
              <a:t>    y = 20 sin 10 π t</a:t>
            </a:r>
          </a:p>
          <a:p>
            <a:pPr marL="0" indent="0">
              <a:buNone/>
            </a:pPr>
            <a:r>
              <a:rPr lang="en-US" dirty="0"/>
              <a:t>    Y = 20 sin 10 π (0.025)</a:t>
            </a:r>
          </a:p>
          <a:p>
            <a:pPr marL="0" indent="0">
              <a:buNone/>
            </a:pPr>
            <a:r>
              <a:rPr lang="en-US" dirty="0"/>
              <a:t>    Y = 20 sin 0.25 π</a:t>
            </a:r>
          </a:p>
          <a:p>
            <a:pPr marL="0" indent="0">
              <a:buNone/>
            </a:pPr>
            <a:r>
              <a:rPr lang="en-US" dirty="0"/>
              <a:t>    Y = 20 sin 0.25 (180</a:t>
            </a:r>
            <a:r>
              <a:rPr lang="en-US" baseline="30000" dirty="0"/>
              <a:t>0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Y = 20 sin 45</a:t>
            </a:r>
            <a:r>
              <a:rPr lang="en-US" baseline="30000" dirty="0"/>
              <a:t>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Y = 14,14 cm = 0,1414 m</a:t>
            </a:r>
          </a:p>
        </p:txBody>
      </p:sp>
    </p:spTree>
    <p:extLst>
      <p:ext uri="{BB962C8B-B14F-4D97-AF65-F5344CB8AC3E}">
        <p14:creationId xmlns:p14="http://schemas.microsoft.com/office/powerpoint/2010/main" val="120004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F3716-B7B2-4BF3-8DC2-6B1D13CC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Gerak</a:t>
            </a:r>
            <a:r>
              <a:rPr lang="en-US" dirty="0"/>
              <a:t> </a:t>
            </a:r>
            <a:r>
              <a:rPr lang="en-US" dirty="0" err="1"/>
              <a:t>Harmonik</a:t>
            </a:r>
            <a:r>
              <a:rPr lang="en-US" dirty="0"/>
              <a:t> </a:t>
            </a:r>
            <a:r>
              <a:rPr lang="en-US" dirty="0" err="1"/>
              <a:t>Sederhana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C37C8-CB62-4A81-8729-00971E467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: </a:t>
            </a:r>
            <a:r>
              <a:rPr lang="en-US" dirty="0" err="1"/>
              <a:t>gerak</a:t>
            </a:r>
            <a:r>
              <a:rPr lang="en-US" dirty="0"/>
              <a:t> </a:t>
            </a:r>
            <a:r>
              <a:rPr lang="en-US" dirty="0" err="1"/>
              <a:t>bolak</a:t>
            </a:r>
            <a:r>
              <a:rPr lang="en-US" dirty="0"/>
              <a:t> </a:t>
            </a:r>
            <a:r>
              <a:rPr lang="en-US" dirty="0" err="1"/>
              <a:t>balik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keseimbangan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getaran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sekon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konstan</a:t>
            </a:r>
            <a:endParaRPr lang="en-US" dirty="0"/>
          </a:p>
          <a:p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2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err="1"/>
              <a:t>Gerak</a:t>
            </a:r>
            <a:r>
              <a:rPr lang="en-US" dirty="0"/>
              <a:t> </a:t>
            </a:r>
            <a:r>
              <a:rPr lang="en-US" dirty="0" err="1"/>
              <a:t>harmonik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linier. </a:t>
            </a:r>
            <a:r>
              <a:rPr lang="en-US" dirty="0" err="1"/>
              <a:t>Cth</a:t>
            </a:r>
            <a:r>
              <a:rPr lang="en-US" dirty="0"/>
              <a:t>: </a:t>
            </a:r>
            <a:r>
              <a:rPr lang="en-US" dirty="0" err="1"/>
              <a:t>gerak</a:t>
            </a:r>
            <a:r>
              <a:rPr lang="en-US" dirty="0"/>
              <a:t> horizontal/</a:t>
            </a:r>
            <a:r>
              <a:rPr lang="en-US" dirty="0" err="1"/>
              <a:t>vertikal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pegas</a:t>
            </a:r>
            <a:r>
              <a:rPr lang="en-US" dirty="0"/>
              <a:t>, </a:t>
            </a:r>
            <a:r>
              <a:rPr lang="en-US" dirty="0" err="1"/>
              <a:t>gerak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pipa U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err="1"/>
              <a:t>Gerak</a:t>
            </a:r>
            <a:r>
              <a:rPr lang="en-US" dirty="0"/>
              <a:t> </a:t>
            </a:r>
            <a:r>
              <a:rPr lang="en-US" dirty="0" err="1"/>
              <a:t>harmonik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angular. </a:t>
            </a:r>
            <a:r>
              <a:rPr lang="en-US" dirty="0" err="1"/>
              <a:t>Cth</a:t>
            </a:r>
            <a:r>
              <a:rPr lang="en-US" dirty="0"/>
              <a:t>: </a:t>
            </a:r>
            <a:r>
              <a:rPr lang="en-US" dirty="0" err="1"/>
              <a:t>gerak</a:t>
            </a:r>
            <a:r>
              <a:rPr lang="en-US" dirty="0"/>
              <a:t> </a:t>
            </a:r>
            <a:r>
              <a:rPr lang="en-US" dirty="0" err="1"/>
              <a:t>bandul</a:t>
            </a:r>
            <a:r>
              <a:rPr lang="en-US" dirty="0"/>
              <a:t>, </a:t>
            </a:r>
            <a:r>
              <a:rPr lang="en-US" dirty="0" err="1"/>
              <a:t>osilasi</a:t>
            </a:r>
            <a:r>
              <a:rPr lang="en-US" dirty="0"/>
              <a:t> </a:t>
            </a:r>
            <a:r>
              <a:rPr lang="en-US" dirty="0" err="1"/>
              <a:t>ayunan</a:t>
            </a:r>
            <a:r>
              <a:rPr lang="en-US" dirty="0"/>
              <a:t> torsi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30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13342-142B-47D1-BB1D-517434CFF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Gerak</a:t>
            </a:r>
            <a:r>
              <a:rPr lang="en-US" dirty="0"/>
              <a:t> </a:t>
            </a:r>
            <a:r>
              <a:rPr lang="en-US" dirty="0" err="1"/>
              <a:t>Harmonik</a:t>
            </a:r>
            <a:r>
              <a:rPr lang="en-US" dirty="0"/>
              <a:t> Pada </a:t>
            </a:r>
            <a:r>
              <a:rPr lang="en-US" dirty="0" err="1"/>
              <a:t>Bandul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265628-E698-4003-B36A-E51C68A14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7274" y="1825625"/>
            <a:ext cx="6486525" cy="4351338"/>
          </a:xfrm>
        </p:spPr>
        <p:txBody>
          <a:bodyPr/>
          <a:lstStyle/>
          <a:p>
            <a:pPr algn="just"/>
            <a:r>
              <a:rPr lang="en-US" dirty="0"/>
              <a:t>Ketika </a:t>
            </a:r>
            <a:r>
              <a:rPr lang="en-US" dirty="0" err="1"/>
              <a:t>beban</a:t>
            </a:r>
            <a:r>
              <a:rPr lang="en-US" dirty="0"/>
              <a:t> </a:t>
            </a:r>
            <a:r>
              <a:rPr lang="en-US" dirty="0" err="1"/>
              <a:t>digantung</a:t>
            </a:r>
            <a:r>
              <a:rPr lang="en-US" dirty="0"/>
              <a:t> pada </a:t>
            </a:r>
            <a:r>
              <a:rPr lang="en-US" dirty="0" err="1"/>
              <a:t>ayunan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diam </a:t>
            </a:r>
            <a:r>
              <a:rPr lang="en-US" dirty="0" err="1"/>
              <a:t>dititik</a:t>
            </a:r>
            <a:r>
              <a:rPr lang="en-US" dirty="0"/>
              <a:t> </a:t>
            </a:r>
            <a:r>
              <a:rPr lang="en-US" dirty="0" err="1"/>
              <a:t>keseimbangan</a:t>
            </a:r>
            <a:r>
              <a:rPr lang="en-US" dirty="0"/>
              <a:t> P.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beban</a:t>
            </a:r>
            <a:r>
              <a:rPr lang="en-US" dirty="0"/>
              <a:t> </a:t>
            </a:r>
            <a:r>
              <a:rPr lang="en-US" dirty="0" err="1"/>
              <a:t>ditarik</a:t>
            </a:r>
            <a:r>
              <a:rPr lang="en-US" dirty="0"/>
              <a:t> </a:t>
            </a:r>
            <a:r>
              <a:rPr lang="en-US" dirty="0" err="1"/>
              <a:t>ketitik</a:t>
            </a:r>
            <a:r>
              <a:rPr lang="en-US" dirty="0"/>
              <a:t> O dan </a:t>
            </a:r>
            <a:r>
              <a:rPr lang="en-US" dirty="0" err="1"/>
              <a:t>dilepaskan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beban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bergerak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P, Q,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O. Gerakan </a:t>
            </a:r>
            <a:r>
              <a:rPr lang="en-US" dirty="0" err="1"/>
              <a:t>beban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periodik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kata lain </a:t>
            </a:r>
            <a:r>
              <a:rPr lang="en-US" dirty="0" err="1"/>
              <a:t>beban</a:t>
            </a:r>
            <a:r>
              <a:rPr lang="en-US" dirty="0"/>
              <a:t> pada </a:t>
            </a:r>
            <a:r>
              <a:rPr lang="en-US" dirty="0" err="1"/>
              <a:t>ayunan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gerak</a:t>
            </a:r>
            <a:r>
              <a:rPr lang="en-US" dirty="0"/>
              <a:t> </a:t>
            </a:r>
            <a:r>
              <a:rPr lang="en-US" dirty="0" err="1"/>
              <a:t>harmonik</a:t>
            </a:r>
            <a:r>
              <a:rPr lang="en-US" dirty="0"/>
              <a:t> </a:t>
            </a:r>
            <a:r>
              <a:rPr lang="en-US" dirty="0" err="1"/>
              <a:t>sederhana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2958DA-F643-4A35-B4F7-5DCF89D72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1825624"/>
            <a:ext cx="3624263" cy="394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48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63660-860F-4171-8A73-1262D93E1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Periode</a:t>
            </a:r>
            <a:r>
              <a:rPr lang="en-US" dirty="0"/>
              <a:t> dan </a:t>
            </a:r>
            <a:r>
              <a:rPr lang="en-US" dirty="0" err="1"/>
              <a:t>Frekuensi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977CA-4365-463A-B222-C473294D0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Periode</a:t>
            </a:r>
            <a:r>
              <a:rPr lang="en-US" dirty="0"/>
              <a:t> :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kali </a:t>
            </a:r>
            <a:r>
              <a:rPr lang="en-US" dirty="0" err="1"/>
              <a:t>gerak</a:t>
            </a:r>
            <a:r>
              <a:rPr lang="en-US" dirty="0"/>
              <a:t> </a:t>
            </a:r>
            <a:r>
              <a:rPr lang="en-US" dirty="0" err="1"/>
              <a:t>bolak</a:t>
            </a:r>
            <a:r>
              <a:rPr lang="en-US" dirty="0"/>
              <a:t> </a:t>
            </a:r>
            <a:r>
              <a:rPr lang="en-US" dirty="0" err="1"/>
              <a:t>balik</a:t>
            </a:r>
            <a:endParaRPr lang="en-US" dirty="0"/>
          </a:p>
          <a:p>
            <a:r>
              <a:rPr lang="en-US" dirty="0" err="1"/>
              <a:t>Frekuensi</a:t>
            </a:r>
            <a:r>
              <a:rPr lang="en-US" dirty="0"/>
              <a:t> :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getaran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1 </a:t>
            </a:r>
            <a:r>
              <a:rPr lang="en-US" dirty="0" err="1"/>
              <a:t>detik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Pada </a:t>
            </a:r>
            <a:r>
              <a:rPr lang="en-US" dirty="0" err="1"/>
              <a:t>ayunan</a:t>
            </a:r>
            <a:r>
              <a:rPr lang="en-US" dirty="0"/>
              <a:t> </a:t>
            </a:r>
            <a:r>
              <a:rPr lang="en-US" dirty="0" err="1"/>
              <a:t>bandul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tali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“ ℓ “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E0DCA-9286-4375-9F19-FF7ACA965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62" y="3429000"/>
            <a:ext cx="3446414" cy="1076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B6183B-35D1-4B3C-AC7C-CE0D9839B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562" y="5189538"/>
            <a:ext cx="1628775" cy="98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41CE6-3F97-4E29-A302-D2312DF2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Gerak</a:t>
            </a:r>
            <a:r>
              <a:rPr lang="en-US" dirty="0"/>
              <a:t> </a:t>
            </a:r>
            <a:r>
              <a:rPr lang="en-US" dirty="0" err="1"/>
              <a:t>Harmonik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BA958-CAB4-47C9-BA67-F52FC47DA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Parameter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gerak</a:t>
            </a:r>
            <a:r>
              <a:rPr lang="en-US" dirty="0"/>
              <a:t> </a:t>
            </a:r>
            <a:r>
              <a:rPr lang="en-US" dirty="0" err="1"/>
              <a:t>harmonik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:</a:t>
            </a:r>
          </a:p>
          <a:p>
            <a:pPr marL="514350" indent="-514350">
              <a:buAutoNum type="alphaLcPeriod"/>
            </a:pPr>
            <a:r>
              <a:rPr lang="en-US" dirty="0" err="1"/>
              <a:t>Simpangan</a:t>
            </a:r>
            <a:r>
              <a:rPr lang="en-US" dirty="0"/>
              <a:t> (Y) </a:t>
            </a:r>
            <a:r>
              <a:rPr lang="en-US" dirty="0" err="1"/>
              <a:t>satuannya</a:t>
            </a:r>
            <a:r>
              <a:rPr lang="en-US" dirty="0"/>
              <a:t> meter (m)</a:t>
            </a:r>
          </a:p>
          <a:p>
            <a:pPr marL="514350" indent="-514350">
              <a:buAutoNum type="alphaLcPeriod"/>
            </a:pPr>
            <a:r>
              <a:rPr lang="en-US" dirty="0" err="1"/>
              <a:t>Kecepatan</a:t>
            </a:r>
            <a:r>
              <a:rPr lang="en-US" dirty="0"/>
              <a:t> (v) </a:t>
            </a:r>
            <a:r>
              <a:rPr lang="en-US" dirty="0" err="1"/>
              <a:t>satuannya</a:t>
            </a:r>
            <a:r>
              <a:rPr lang="en-US" dirty="0"/>
              <a:t> (m/s)</a:t>
            </a:r>
          </a:p>
          <a:p>
            <a:pPr marL="514350" indent="-514350">
              <a:buAutoNum type="alphaLcPeriod"/>
            </a:pPr>
            <a:r>
              <a:rPr lang="en-US" dirty="0" err="1"/>
              <a:t>Percepatan</a:t>
            </a:r>
            <a:r>
              <a:rPr lang="en-US" dirty="0"/>
              <a:t> (a) </a:t>
            </a:r>
            <a:r>
              <a:rPr lang="en-US" dirty="0" err="1"/>
              <a:t>satuannya</a:t>
            </a:r>
            <a:r>
              <a:rPr lang="en-US" dirty="0"/>
              <a:t> (m/s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2829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FEFD2-FAF9-49EF-98AB-8A16984A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B0922D-EECF-448A-B297-E487CA226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016" y="2000249"/>
            <a:ext cx="7226783" cy="4638676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Simpangan</a:t>
            </a:r>
            <a:r>
              <a:rPr lang="en-US" dirty="0"/>
              <a:t> ( Y )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satuan</a:t>
            </a:r>
            <a:r>
              <a:rPr lang="en-US" dirty="0"/>
              <a:t> meter (m) :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perpindahan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yang </a:t>
            </a:r>
            <a:r>
              <a:rPr lang="en-US" dirty="0" err="1"/>
              <a:t>diukur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setimbang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Y max. = A</a:t>
            </a:r>
          </a:p>
          <a:p>
            <a:pPr marL="0" indent="0">
              <a:buNone/>
            </a:pPr>
            <a:r>
              <a:rPr lang="en-US" dirty="0"/>
              <a:t>   Y max.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simpangan</a:t>
            </a:r>
            <a:r>
              <a:rPr lang="en-US" dirty="0"/>
              <a:t> </a:t>
            </a:r>
            <a:r>
              <a:rPr lang="en-US" dirty="0" err="1"/>
              <a:t>maksimum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Amplitudo</a:t>
            </a:r>
            <a:r>
              <a:rPr lang="en-US" dirty="0"/>
              <a:t> (</a:t>
            </a:r>
            <a:r>
              <a:rPr lang="en-US" dirty="0" err="1"/>
              <a:t>simpangan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Kapan </a:t>
            </a:r>
            <a:r>
              <a:rPr lang="en-US" dirty="0" err="1"/>
              <a:t>terjadi</a:t>
            </a:r>
            <a:r>
              <a:rPr lang="en-US" dirty="0"/>
              <a:t> Y max.? Ketika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sin </a:t>
            </a:r>
            <a:r>
              <a:rPr lang="en-US" dirty="0" err="1"/>
              <a:t>ωt</a:t>
            </a:r>
            <a:r>
              <a:rPr lang="en-US" dirty="0"/>
              <a:t> = 1</a:t>
            </a:r>
          </a:p>
          <a:p>
            <a:pPr marL="0" indent="0">
              <a:buNone/>
            </a:pPr>
            <a:r>
              <a:rPr lang="en-US" dirty="0"/>
              <a:t>                                           </a:t>
            </a:r>
            <a:r>
              <a:rPr lang="el-GR" dirty="0"/>
              <a:t>ω</a:t>
            </a:r>
            <a:r>
              <a:rPr lang="en-US" dirty="0"/>
              <a:t>t = </a:t>
            </a:r>
            <a:r>
              <a:rPr lang="el-GR" dirty="0"/>
              <a:t>ϴ</a:t>
            </a:r>
            <a:r>
              <a:rPr lang="en-US" dirty="0"/>
              <a:t> = 90</a:t>
            </a:r>
            <a:r>
              <a:rPr lang="en-US" baseline="30000" dirty="0"/>
              <a:t>0</a:t>
            </a:r>
            <a:r>
              <a:rPr lang="en-US" dirty="0"/>
              <a:t>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4D8829C-DC9E-4FE3-B4F5-22B695971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66" y="2076448"/>
            <a:ext cx="3107818" cy="40243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F6125E3-1F2F-4567-896C-9BFF169ED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975" y="3086100"/>
            <a:ext cx="4305300" cy="904875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4DE18E-F519-4328-98BA-AEACEF37B524}"/>
              </a:ext>
            </a:extLst>
          </p:cNvPr>
          <p:cNvSpPr/>
          <p:nvPr/>
        </p:nvSpPr>
        <p:spPr>
          <a:xfrm>
            <a:off x="1962150" y="3256085"/>
            <a:ext cx="495300" cy="134815"/>
          </a:xfrm>
          <a:custGeom>
            <a:avLst/>
            <a:gdLst>
              <a:gd name="connsiteX0" fmla="*/ 0 w 495300"/>
              <a:gd name="connsiteY0" fmla="*/ 20515 h 134815"/>
              <a:gd name="connsiteX1" fmla="*/ 47625 w 495300"/>
              <a:gd name="connsiteY1" fmla="*/ 1465 h 134815"/>
              <a:gd name="connsiteX2" fmla="*/ 85725 w 495300"/>
              <a:gd name="connsiteY2" fmla="*/ 58615 h 134815"/>
              <a:gd name="connsiteX3" fmla="*/ 161925 w 495300"/>
              <a:gd name="connsiteY3" fmla="*/ 77665 h 134815"/>
              <a:gd name="connsiteX4" fmla="*/ 219075 w 495300"/>
              <a:gd name="connsiteY4" fmla="*/ 115765 h 134815"/>
              <a:gd name="connsiteX5" fmla="*/ 276225 w 495300"/>
              <a:gd name="connsiteY5" fmla="*/ 134815 h 134815"/>
              <a:gd name="connsiteX6" fmla="*/ 466725 w 495300"/>
              <a:gd name="connsiteY6" fmla="*/ 115765 h 134815"/>
              <a:gd name="connsiteX7" fmla="*/ 495300 w 495300"/>
              <a:gd name="connsiteY7" fmla="*/ 125290 h 134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300" h="134815">
                <a:moveTo>
                  <a:pt x="0" y="20515"/>
                </a:moveTo>
                <a:cubicBezTo>
                  <a:pt x="15875" y="14165"/>
                  <a:pt x="32001" y="-5479"/>
                  <a:pt x="47625" y="1465"/>
                </a:cubicBezTo>
                <a:cubicBezTo>
                  <a:pt x="68547" y="10764"/>
                  <a:pt x="63274" y="54125"/>
                  <a:pt x="85725" y="58615"/>
                </a:cubicBezTo>
                <a:cubicBezTo>
                  <a:pt x="98920" y="61254"/>
                  <a:pt x="145450" y="68512"/>
                  <a:pt x="161925" y="77665"/>
                </a:cubicBezTo>
                <a:cubicBezTo>
                  <a:pt x="181939" y="88784"/>
                  <a:pt x="197355" y="108525"/>
                  <a:pt x="219075" y="115765"/>
                </a:cubicBezTo>
                <a:lnTo>
                  <a:pt x="276225" y="134815"/>
                </a:lnTo>
                <a:cubicBezTo>
                  <a:pt x="307318" y="131360"/>
                  <a:pt x="442469" y="115765"/>
                  <a:pt x="466725" y="115765"/>
                </a:cubicBezTo>
                <a:cubicBezTo>
                  <a:pt x="476765" y="115765"/>
                  <a:pt x="495300" y="125290"/>
                  <a:pt x="495300" y="12529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91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C0D5C-D5A7-4CD4-8835-9FB9CBD76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E4996-1605-4505-8F24-BFB5CE880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70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l-GR" dirty="0"/>
              <a:t>ω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(rad/s) 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l-GR" dirty="0"/>
              <a:t>ω</a:t>
            </a:r>
            <a:r>
              <a:rPr lang="en-US" dirty="0"/>
              <a:t> = 2</a:t>
            </a:r>
            <a:r>
              <a:rPr lang="el-GR" dirty="0"/>
              <a:t>π</a:t>
            </a:r>
            <a:r>
              <a:rPr lang="en-US" dirty="0"/>
              <a:t>f = 2</a:t>
            </a:r>
            <a:r>
              <a:rPr lang="el-GR" dirty="0"/>
              <a:t>π</a:t>
            </a:r>
            <a:r>
              <a:rPr lang="en-US" dirty="0"/>
              <a:t>. 1/T= 2</a:t>
            </a:r>
            <a:r>
              <a:rPr lang="el-GR" dirty="0"/>
              <a:t>π</a:t>
            </a:r>
            <a:r>
              <a:rPr lang="en-US" dirty="0"/>
              <a:t>/T</a:t>
            </a:r>
          </a:p>
          <a:p>
            <a:pPr marL="0" indent="0">
              <a:buNone/>
            </a:pPr>
            <a:r>
              <a:rPr lang="en-US" dirty="0"/>
              <a:t>ϴ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getaran</a:t>
            </a:r>
            <a:r>
              <a:rPr lang="en-US" dirty="0"/>
              <a:t> (</a:t>
            </a:r>
            <a:r>
              <a:rPr lang="en-US" dirty="0" err="1"/>
              <a:t>derajat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        ϴ = </a:t>
            </a:r>
            <a:r>
              <a:rPr lang="el-GR" dirty="0"/>
              <a:t>ω</a:t>
            </a:r>
            <a:r>
              <a:rPr lang="en-US" dirty="0"/>
              <a:t>t</a:t>
            </a:r>
          </a:p>
          <a:p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getaran</a:t>
            </a:r>
            <a:r>
              <a:rPr lang="en-US" dirty="0"/>
              <a:t> ( </a:t>
            </a:r>
            <a:r>
              <a:rPr lang="el-GR" dirty="0"/>
              <a:t>ϕ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l-GR" dirty="0"/>
              <a:t>ϕ</a:t>
            </a:r>
            <a:r>
              <a:rPr lang="en-US" dirty="0"/>
              <a:t> = </a:t>
            </a:r>
            <a:r>
              <a:rPr lang="el-GR" dirty="0"/>
              <a:t>ϴ</a:t>
            </a:r>
            <a:r>
              <a:rPr lang="en-US" dirty="0"/>
              <a:t>/2</a:t>
            </a:r>
            <a:r>
              <a:rPr lang="el-GR" dirty="0"/>
              <a:t>π</a:t>
            </a:r>
            <a:r>
              <a:rPr lang="en-US" dirty="0"/>
              <a:t> = </a:t>
            </a:r>
            <a:r>
              <a:rPr lang="el-GR" dirty="0"/>
              <a:t>ω</a:t>
            </a:r>
            <a:r>
              <a:rPr lang="en-US" dirty="0"/>
              <a:t>t/2</a:t>
            </a:r>
            <a:r>
              <a:rPr lang="el-GR" dirty="0"/>
              <a:t>π</a:t>
            </a:r>
            <a:r>
              <a:rPr lang="en-US" dirty="0"/>
              <a:t> = 2</a:t>
            </a:r>
            <a:r>
              <a:rPr lang="el-GR" dirty="0"/>
              <a:t>π</a:t>
            </a:r>
            <a:r>
              <a:rPr lang="en-US" dirty="0"/>
              <a:t>f.t/2</a:t>
            </a:r>
            <a:r>
              <a:rPr lang="el-GR" dirty="0"/>
              <a:t>π</a:t>
            </a:r>
            <a:endParaRPr lang="en-US" dirty="0"/>
          </a:p>
          <a:p>
            <a:pPr marL="0" indent="0">
              <a:buNone/>
            </a:pPr>
            <a:r>
              <a:rPr lang="el-GR" dirty="0"/>
              <a:t>ϕ</a:t>
            </a:r>
            <a:r>
              <a:rPr lang="en-US" dirty="0"/>
              <a:t> = f.t </a:t>
            </a:r>
          </a:p>
          <a:p>
            <a:pPr marL="0" indent="0">
              <a:buNone/>
            </a:pPr>
            <a:r>
              <a:rPr lang="el-GR" dirty="0"/>
              <a:t>ϕ</a:t>
            </a:r>
            <a:r>
              <a:rPr lang="en-US" dirty="0"/>
              <a:t> = 1/T.t</a:t>
            </a:r>
          </a:p>
          <a:p>
            <a:pPr marL="0" indent="0">
              <a:buNone/>
            </a:pPr>
            <a:r>
              <a:rPr lang="el-GR" dirty="0"/>
              <a:t>ϕ</a:t>
            </a:r>
            <a:r>
              <a:rPr lang="en-US" dirty="0"/>
              <a:t> = t/T </a:t>
            </a:r>
          </a:p>
        </p:txBody>
      </p:sp>
    </p:spTree>
    <p:extLst>
      <p:ext uri="{BB962C8B-B14F-4D97-AF65-F5344CB8AC3E}">
        <p14:creationId xmlns:p14="http://schemas.microsoft.com/office/powerpoint/2010/main" val="2121149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0E967-36B6-48F3-8371-3F330BF1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C1EA5-B6FF-406B-B60E-0EC1A14D4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Kecepatan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yang 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ϴ</a:t>
            </a:r>
            <a:r>
              <a:rPr lang="en-US" baseline="-25000" dirty="0"/>
              <a:t>0</a:t>
            </a:r>
            <a:r>
              <a:rPr lang="en-US" dirty="0"/>
              <a:t> = 0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kecepatannya</a:t>
            </a:r>
            <a:r>
              <a:rPr lang="en-US" dirty="0"/>
              <a:t> </a:t>
            </a:r>
            <a:r>
              <a:rPr lang="en-US" dirty="0" err="1"/>
              <a:t>adalah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V max.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dititik</a:t>
            </a:r>
            <a:r>
              <a:rPr lang="en-US" dirty="0"/>
              <a:t> </a:t>
            </a:r>
            <a:r>
              <a:rPr lang="en-US" dirty="0" err="1"/>
              <a:t>setimbang</a:t>
            </a:r>
            <a:r>
              <a:rPr lang="en-US" dirty="0"/>
              <a:t> (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simpangan</a:t>
            </a:r>
            <a:r>
              <a:rPr lang="en-US" dirty="0"/>
              <a:t> Y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Nilai </a:t>
            </a:r>
            <a:r>
              <a:rPr lang="en-US" dirty="0" err="1"/>
              <a:t>kecepatan</a:t>
            </a:r>
            <a:r>
              <a:rPr lang="en-US" dirty="0"/>
              <a:t> v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pada </a:t>
            </a:r>
            <a:r>
              <a:rPr lang="en-US" dirty="0" err="1"/>
              <a:t>saat</a:t>
            </a:r>
            <a:r>
              <a:rPr lang="en-US" dirty="0"/>
              <a:t> cos </a:t>
            </a:r>
            <a:r>
              <a:rPr lang="el-GR" dirty="0"/>
              <a:t>ω</a:t>
            </a:r>
            <a:r>
              <a:rPr lang="en-US" dirty="0"/>
              <a:t>t = 1 (</a:t>
            </a:r>
            <a:r>
              <a:rPr lang="en-US" dirty="0" err="1"/>
              <a:t>sudut</a:t>
            </a:r>
            <a:r>
              <a:rPr lang="en-US" dirty="0"/>
              <a:t> 0</a:t>
            </a:r>
            <a:r>
              <a:rPr lang="en-US" baseline="30000" dirty="0"/>
              <a:t>0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88EE44-1ABF-43A7-8BDC-CEEF04C38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12" y="2909887"/>
            <a:ext cx="4905375" cy="1038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05465D-74E9-4308-9953-D541FA6B1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912" y="5454650"/>
            <a:ext cx="15335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23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F3F7-BEE2-48BB-AE72-8AF9E520A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85383-2A65-4A3E-A1C0-4A5E282C3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18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di </a:t>
            </a:r>
            <a:r>
              <a:rPr lang="en-US" dirty="0" err="1"/>
              <a:t>sembarang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Y </a:t>
            </a:r>
            <a:r>
              <a:rPr lang="en-US" dirty="0" err="1"/>
              <a:t>adalah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Percepatan</a:t>
            </a:r>
            <a:r>
              <a:rPr lang="en-US" dirty="0"/>
              <a:t> (m/s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yang 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ϴ</a:t>
            </a:r>
            <a:r>
              <a:rPr lang="en-US" baseline="-25000" dirty="0"/>
              <a:t>0</a:t>
            </a:r>
            <a:r>
              <a:rPr lang="en-US" dirty="0"/>
              <a:t> = 0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percepatannya</a:t>
            </a:r>
            <a:r>
              <a:rPr lang="en-US" dirty="0"/>
              <a:t> </a:t>
            </a:r>
            <a:r>
              <a:rPr lang="en-US" dirty="0" err="1"/>
              <a:t>adalah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Nilai </a:t>
            </a:r>
            <a:r>
              <a:rPr lang="en-US" dirty="0" err="1"/>
              <a:t>percepatan</a:t>
            </a:r>
            <a:r>
              <a:rPr lang="en-US" dirty="0"/>
              <a:t> 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pada </a:t>
            </a:r>
            <a:r>
              <a:rPr lang="en-US" dirty="0" err="1"/>
              <a:t>saat</a:t>
            </a:r>
            <a:r>
              <a:rPr lang="en-US" dirty="0"/>
              <a:t> sin </a:t>
            </a:r>
            <a:r>
              <a:rPr lang="el-GR" dirty="0"/>
              <a:t>ω</a:t>
            </a:r>
            <a:r>
              <a:rPr lang="en-US" dirty="0"/>
              <a:t>t = 1 (</a:t>
            </a:r>
            <a:r>
              <a:rPr lang="en-US" dirty="0" err="1"/>
              <a:t>sudut</a:t>
            </a:r>
            <a:r>
              <a:rPr lang="en-US" dirty="0"/>
              <a:t> 90</a:t>
            </a:r>
            <a:r>
              <a:rPr lang="en-US" baseline="30000" dirty="0"/>
              <a:t>0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78EDFF-5C55-42FD-9476-E979BF96A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4343400"/>
            <a:ext cx="5715000" cy="971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E89135-9F26-4F6A-9841-05BBFEEC3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575" y="2208212"/>
            <a:ext cx="2638425" cy="933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53DF66-4F1C-4AD9-A7DD-9322F7894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625" y="5821360"/>
            <a:ext cx="18573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99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606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Gerak Harmonik Sederhana</vt:lpstr>
      <vt:lpstr>Gerak Harmonik Sederhana</vt:lpstr>
      <vt:lpstr>Gerak Harmonik Pada Bandul</vt:lpstr>
      <vt:lpstr>Periode dan Frekuensi</vt:lpstr>
      <vt:lpstr>Gerak Harmonik Sederhana </vt:lpstr>
      <vt:lpstr>PowerPoint Presentation</vt:lpstr>
      <vt:lpstr>PowerPoint Presentation</vt:lpstr>
      <vt:lpstr>PowerPoint Presentation</vt:lpstr>
      <vt:lpstr>PowerPoint Presentation</vt:lpstr>
      <vt:lpstr>Contoh soal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Gerak Harmonik Sederhana</dc:title>
  <dc:creator>Lenovo</dc:creator>
  <cp:lastModifiedBy>Lenovo</cp:lastModifiedBy>
  <cp:revision>19</cp:revision>
  <dcterms:created xsi:type="dcterms:W3CDTF">2021-02-28T16:26:56Z</dcterms:created>
  <dcterms:modified xsi:type="dcterms:W3CDTF">2021-03-01T05:04:12Z</dcterms:modified>
</cp:coreProperties>
</file>