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32"/>
  </p:notesMasterIdLst>
  <p:sldIdLst>
    <p:sldId id="261" r:id="rId4"/>
    <p:sldId id="358" r:id="rId5"/>
    <p:sldId id="328" r:id="rId6"/>
    <p:sldId id="276" r:id="rId7"/>
    <p:sldId id="266" r:id="rId8"/>
    <p:sldId id="357" r:id="rId9"/>
    <p:sldId id="286" r:id="rId10"/>
    <p:sldId id="360" r:id="rId11"/>
    <p:sldId id="361" r:id="rId12"/>
    <p:sldId id="362" r:id="rId13"/>
    <p:sldId id="363" r:id="rId14"/>
    <p:sldId id="364" r:id="rId15"/>
    <p:sldId id="376" r:id="rId16"/>
    <p:sldId id="377" r:id="rId17"/>
    <p:sldId id="378" r:id="rId18"/>
    <p:sldId id="379" r:id="rId19"/>
    <p:sldId id="274" r:id="rId20"/>
    <p:sldId id="365" r:id="rId21"/>
    <p:sldId id="366" r:id="rId22"/>
    <p:sldId id="367" r:id="rId23"/>
    <p:sldId id="368" r:id="rId24"/>
    <p:sldId id="369" r:id="rId25"/>
    <p:sldId id="371" r:id="rId26"/>
    <p:sldId id="373" r:id="rId27"/>
    <p:sldId id="374" r:id="rId28"/>
    <p:sldId id="375" r:id="rId29"/>
    <p:sldId id="348" r:id="rId30"/>
    <p:sldId id="350" r:id="rId31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460" autoAdjust="0"/>
  </p:normalViewPr>
  <p:slideViewPr>
    <p:cSldViewPr snapToGrid="0">
      <p:cViewPr varScale="1">
        <p:scale>
          <a:sx n="41" d="100"/>
          <a:sy n="41" d="100"/>
        </p:scale>
        <p:origin x="-1236" y="-10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1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15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5" r:id="rId28"/>
    <p:sldLayoutId id="2147483776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2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VEGA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POWERPOINT TEMPLATE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 smtClean="0"/>
              <a:t>Akizaki</a:t>
            </a:r>
            <a:r>
              <a:rPr kumimoji="1" lang="en-US" altLang="ja-JP" dirty="0" smtClean="0"/>
              <a:t> &amp; </a:t>
            </a:r>
            <a:r>
              <a:rPr kumimoji="1" lang="en-US" altLang="ja-JP" dirty="0" err="1" smtClean="0"/>
              <a:t>Aa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Kurniawan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0" b="9980"/>
          <a:stretch>
            <a:fillRect/>
          </a:stretch>
        </p:blipFill>
        <p:spPr>
          <a:xfrm>
            <a:off x="15943384" y="2472836"/>
            <a:ext cx="1663090" cy="155990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37" y="1055077"/>
            <a:ext cx="13874046" cy="5627075"/>
          </a:xfrm>
          <a:prstGeom prst="rect">
            <a:avLst/>
          </a:prstGeo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65661" y="6439643"/>
            <a:ext cx="6336704" cy="3173279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analitis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Contoh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13784" y="2131515"/>
                <a:ext cx="10011508" cy="4075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𝑑𝑎𝑛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Hitunglah</a:t>
                </a:r>
                <a:r>
                  <a:rPr lang="en-US" dirty="0"/>
                  <a:t> 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lvl="0"/>
                <a:r>
                  <a:rPr lang="en-US" dirty="0" smtClean="0"/>
                  <a:t>a.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  <a:p>
                <a:pPr lvl="0"/>
                <a:r>
                  <a:rPr lang="en-US" dirty="0" smtClean="0"/>
                  <a:t>b.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n-US" dirty="0"/>
              </a:p>
              <a:p>
                <a:pPr lvl="0"/>
                <a:r>
                  <a:rPr lang="en-US" dirty="0" smtClean="0"/>
                  <a:t>c.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784" y="2131515"/>
                <a:ext cx="10011508" cy="4075539"/>
              </a:xfrm>
              <a:prstGeom prst="rect">
                <a:avLst/>
              </a:prstGeom>
              <a:blipFill rotWithShape="1">
                <a:blip r:embed="rId3"/>
                <a:stretch>
                  <a:fillRect l="-1522" b="-4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4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 b="13185"/>
          <a:stretch>
            <a:fillRect/>
          </a:stretch>
        </p:blipFill>
        <p:spPr>
          <a:xfrm>
            <a:off x="12332677" y="0"/>
            <a:ext cx="5953736" cy="334926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61" y="164123"/>
            <a:ext cx="10752151" cy="8488540"/>
          </a:xfrm>
          <a:prstGeom prst="rect">
            <a:avLst/>
          </a:prstGeo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jawab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7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Contoh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13784" y="2131515"/>
                <a:ext cx="10011508" cy="2944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𝑑𝑎𝑛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𝑑𝑎𝑛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segaris</a:t>
                </a:r>
                <a:r>
                  <a:rPr lang="en-US" dirty="0"/>
                  <a:t> (</a:t>
                </a:r>
                <a:r>
                  <a:rPr lang="en-US" dirty="0" err="1"/>
                  <a:t>kolinear</a:t>
                </a:r>
                <a:r>
                  <a:rPr lang="en-US" dirty="0"/>
                  <a:t>)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perbandingan</a:t>
                </a:r>
                <a:r>
                  <a:rPr lang="en-US" dirty="0"/>
                  <a:t> AB:BC </a:t>
                </a:r>
                <a:r>
                  <a:rPr lang="en-US" dirty="0" err="1"/>
                  <a:t>adalah</a:t>
                </a:r>
                <a:r>
                  <a:rPr lang="en-US" dirty="0"/>
                  <a:t>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784" y="2131515"/>
                <a:ext cx="10011508" cy="2944845"/>
              </a:xfrm>
              <a:prstGeom prst="rect">
                <a:avLst/>
              </a:prstGeom>
              <a:blipFill rotWithShape="1">
                <a:blip r:embed="rId3"/>
                <a:stretch>
                  <a:fillRect l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 b="13185"/>
          <a:stretch>
            <a:fillRect/>
          </a:stretch>
        </p:blipFill>
        <p:spPr>
          <a:xfrm>
            <a:off x="12332677" y="0"/>
            <a:ext cx="5953736" cy="334926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5" y="281354"/>
            <a:ext cx="13183718" cy="5861538"/>
          </a:xfrm>
          <a:prstGeom prst="rect">
            <a:avLst/>
          </a:prstGeo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xfrm>
            <a:off x="-968048" y="3212123"/>
            <a:ext cx="6768554" cy="67685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>
          <a:xfrm>
            <a:off x="1933842" y="5143872"/>
            <a:ext cx="1152363" cy="1152363"/>
          </a:xfrm>
        </p:spPr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>
          <a:xfrm>
            <a:off x="-986573" y="6439644"/>
            <a:ext cx="6336704" cy="1008112"/>
          </a:xfrm>
        </p:spPr>
        <p:txBody>
          <a:bodyPr/>
          <a:lstStyle/>
          <a:p>
            <a:r>
              <a:rPr lang="en-US" altLang="ja-JP" dirty="0" err="1" smtClean="0"/>
              <a:t>jawab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Contoh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13784" y="2131515"/>
                <a:ext cx="10011508" cy="3198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2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saling</a:t>
                </a:r>
                <a:r>
                  <a:rPr lang="en-US" dirty="0"/>
                  <a:t> </a:t>
                </a:r>
                <a:r>
                  <a:rPr lang="en-US" dirty="0" err="1"/>
                  <a:t>tegak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. </a:t>
                </a:r>
                <a:r>
                  <a:rPr lang="en-US" dirty="0" err="1"/>
                  <a:t>Tentukanlah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p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784" y="2131515"/>
                <a:ext cx="10011508" cy="3198761"/>
              </a:xfrm>
              <a:prstGeom prst="rect">
                <a:avLst/>
              </a:prstGeom>
              <a:blipFill rotWithShape="1">
                <a:blip r:embed="rId3"/>
                <a:stretch>
                  <a:fillRect l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6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 b="13185"/>
          <a:stretch>
            <a:fillRect/>
          </a:stretch>
        </p:blipFill>
        <p:spPr>
          <a:xfrm>
            <a:off x="12332677" y="0"/>
            <a:ext cx="5953736" cy="334926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49" y="136125"/>
            <a:ext cx="14822250" cy="5561290"/>
          </a:xfrm>
          <a:prstGeom prst="rect">
            <a:avLst/>
          </a:prstGeo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xfrm>
            <a:off x="-968048" y="3212123"/>
            <a:ext cx="6768554" cy="67685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>
          <a:xfrm>
            <a:off x="1933842" y="5143872"/>
            <a:ext cx="1152363" cy="1152363"/>
          </a:xfrm>
        </p:spPr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>
          <a:xfrm>
            <a:off x="-986573" y="6439644"/>
            <a:ext cx="6336704" cy="1008112"/>
          </a:xfrm>
        </p:spPr>
        <p:txBody>
          <a:bodyPr/>
          <a:lstStyle/>
          <a:p>
            <a:r>
              <a:rPr lang="en-US" altLang="ja-JP" dirty="0" err="1" smtClean="0"/>
              <a:t>jawab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54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perkalian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titik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/dot/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skalar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9" y="2057634"/>
            <a:ext cx="10331330" cy="849313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perkalian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titik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/dot/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skalar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88" y="1564356"/>
            <a:ext cx="10685666" cy="87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9270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perkalian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titik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/dot/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skalar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30769" y="1543099"/>
            <a:ext cx="14565365" cy="1082869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Sifat-sifat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perkalian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titik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86" y="2227385"/>
            <a:ext cx="10840833" cy="76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49283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1764926" y="6933805"/>
            <a:ext cx="15553728" cy="864046"/>
          </a:xfrm>
        </p:spPr>
        <p:txBody>
          <a:bodyPr/>
          <a:lstStyle/>
          <a:p>
            <a:r>
              <a:rPr lang="en-US" altLang="ja-JP" dirty="0" err="1" smtClean="0"/>
              <a:t>Aljabar</a:t>
            </a:r>
            <a:r>
              <a:rPr lang="en-US" altLang="ja-JP" dirty="0" smtClean="0"/>
              <a:t> Linier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Matriks</a:t>
            </a:r>
            <a:endParaRPr lang="ja-JP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26" y="3710432"/>
            <a:ext cx="2816096" cy="28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Contoh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21415" y="797170"/>
                <a:ext cx="10668000" cy="4607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Misalkan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3 </a:t>
                </a:r>
                <a:r>
                  <a:rPr lang="en-US" dirty="0" err="1"/>
                  <a:t>buah</a:t>
                </a:r>
                <a:r>
                  <a:rPr lang="en-US" dirty="0"/>
                  <a:t> vector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𝑑𝑎𝑛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Tentukanlah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 </a:t>
                </a:r>
              </a:p>
              <a:p>
                <a:pPr marL="457200" lvl="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0" lvl="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457200" lvl="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15" y="797170"/>
                <a:ext cx="10668000" cy="4607480"/>
              </a:xfrm>
              <a:prstGeom prst="rect">
                <a:avLst/>
              </a:prstGeom>
              <a:blipFill rotWithShape="1">
                <a:blip r:embed="rId3"/>
                <a:stretch>
                  <a:fillRect l="-1486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1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 b="13185"/>
          <a:stretch>
            <a:fillRect/>
          </a:stretch>
        </p:blipFill>
        <p:spPr>
          <a:xfrm>
            <a:off x="12332677" y="0"/>
            <a:ext cx="5953736" cy="334926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12" y="-1"/>
            <a:ext cx="11928543" cy="10287001"/>
          </a:xfrm>
          <a:prstGeom prst="rect">
            <a:avLst/>
          </a:prstGeo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jawab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6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42" y="1739098"/>
            <a:ext cx="13188758" cy="8547902"/>
          </a:xfrm>
          <a:prstGeom prst="rect">
            <a:avLst/>
          </a:prstGeom>
        </p:spPr>
      </p:pic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perkalian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silang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1651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perkalian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silang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15" y="7495320"/>
            <a:ext cx="10029372" cy="279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46" y="1891611"/>
            <a:ext cx="11245153" cy="56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7259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Contoh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21415" y="2555632"/>
                <a:ext cx="10668000" cy="2903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err="1"/>
                  <a:t>Jika</a:t>
                </a:r>
                <a:r>
                  <a:rPr lang="en-US" sz="3600" dirty="0"/>
                  <a:t> 2 </a:t>
                </a:r>
                <a:r>
                  <a:rPr lang="en-US" sz="3600" dirty="0" err="1"/>
                  <a:t>buah</a:t>
                </a:r>
                <a:r>
                  <a:rPr lang="en-US" sz="3600" dirty="0"/>
                  <a:t> vector </a:t>
                </a:r>
                <a:r>
                  <a:rPr lang="en-US" sz="3600" dirty="0" err="1"/>
                  <a:t>yaitu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=2</m:t>
                    </m:r>
                    <m:r>
                      <a:rPr lang="en-US" sz="3600" i="1">
                        <a:latin typeface="Cambria Math"/>
                      </a:rPr>
                      <m:t>𝑖</m:t>
                    </m:r>
                    <m:r>
                      <a:rPr lang="en-US" sz="3600" i="1">
                        <a:latin typeface="Cambria Math"/>
                      </a:rPr>
                      <m:t>−3</m:t>
                    </m:r>
                    <m:r>
                      <a:rPr lang="en-US" sz="3600" i="1">
                        <a:latin typeface="Cambria Math"/>
                      </a:rPr>
                      <m:t>𝑗</m:t>
                    </m:r>
                    <m:r>
                      <a:rPr lang="en-US" sz="3600" i="1">
                        <a:latin typeface="Cambria Math"/>
                      </a:rPr>
                      <m:t>+4</m:t>
                    </m:r>
                    <m:r>
                      <a:rPr lang="en-US" sz="36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err="1"/>
                  <a:t>dan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=−</m:t>
                    </m:r>
                    <m:r>
                      <a:rPr lang="en-US" sz="3600" i="1">
                        <a:latin typeface="Cambria Math"/>
                      </a:rPr>
                      <m:t>𝑖</m:t>
                    </m:r>
                    <m:r>
                      <a:rPr lang="en-US" sz="3600" i="1">
                        <a:latin typeface="Cambria Math"/>
                      </a:rPr>
                      <m:t>+4</m:t>
                    </m:r>
                    <m:r>
                      <a:rPr lang="en-US" sz="3600" i="1">
                        <a:latin typeface="Cambria Math"/>
                      </a:rPr>
                      <m:t>𝑗</m:t>
                    </m:r>
                    <m:r>
                      <a:rPr lang="en-US" sz="3600" i="1">
                        <a:latin typeface="Cambria Math"/>
                      </a:rPr>
                      <m:t>−2</m:t>
                    </m:r>
                    <m:r>
                      <a:rPr lang="en-US" sz="36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600" dirty="0"/>
                  <a:t>. </a:t>
                </a:r>
                <a:r>
                  <a:rPr lang="en-US" sz="3600" dirty="0" err="1"/>
                  <a:t>Hitunglah</a:t>
                </a:r>
                <a:r>
                  <a:rPr lang="en-US" sz="3600" dirty="0"/>
                  <a:t> </a:t>
                </a:r>
                <a:r>
                  <a:rPr lang="en-US" sz="3600" dirty="0" err="1"/>
                  <a:t>hasil</a:t>
                </a:r>
                <a:r>
                  <a:rPr lang="en-US" sz="3600" dirty="0"/>
                  <a:t> </a:t>
                </a:r>
                <a:r>
                  <a:rPr lang="en-US" sz="3600" dirty="0" err="1"/>
                  <a:t>perkalian</a:t>
                </a:r>
                <a:r>
                  <a:rPr lang="en-US" sz="3600" dirty="0"/>
                  <a:t> </a:t>
                </a:r>
                <a:r>
                  <a:rPr lang="en-US" sz="3600" dirty="0" err="1"/>
                  <a:t>silang</a:t>
                </a:r>
                <a:r>
                  <a:rPr lang="en-US" sz="3600" dirty="0"/>
                  <a:t> </a:t>
                </a:r>
                <a:r>
                  <a:rPr lang="en-US" sz="3600" dirty="0" err="1"/>
                  <a:t>dari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=…</m:t>
                    </m:r>
                  </m:oMath>
                </a14:m>
                <a:endParaRPr lang="en-US" sz="3600" dirty="0"/>
              </a:p>
              <a:p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15" y="2555632"/>
                <a:ext cx="10668000" cy="2903102"/>
              </a:xfrm>
              <a:prstGeom prst="rect">
                <a:avLst/>
              </a:prstGeom>
              <a:blipFill rotWithShape="1">
                <a:blip r:embed="rId3"/>
                <a:stretch>
                  <a:fillRect l="-1771" t="-3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77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 b="13185"/>
          <a:stretch>
            <a:fillRect/>
          </a:stretch>
        </p:blipFill>
        <p:spPr>
          <a:xfrm>
            <a:off x="12010786" y="2414954"/>
            <a:ext cx="5953736" cy="334926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86" y="656493"/>
            <a:ext cx="12343581" cy="6353908"/>
          </a:xfrm>
          <a:prstGeom prst="rect">
            <a:avLst/>
          </a:prstGeo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jawab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2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 b="13185"/>
          <a:stretch>
            <a:fillRect/>
          </a:stretch>
        </p:blipFill>
        <p:spPr>
          <a:xfrm>
            <a:off x="11799771" y="2475335"/>
            <a:ext cx="5953736" cy="334926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9" y="1828800"/>
            <a:ext cx="14874484" cy="6049107"/>
          </a:xfrm>
          <a:prstGeom prst="rect">
            <a:avLst/>
          </a:prstGeo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xfrm>
            <a:off x="-1718325" y="3518446"/>
            <a:ext cx="6768554" cy="67685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>
          <a:xfrm>
            <a:off x="738096" y="5143872"/>
            <a:ext cx="1152363" cy="1152363"/>
          </a:xfrm>
        </p:spPr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>
          <a:xfrm>
            <a:off x="-1549277" y="6439644"/>
            <a:ext cx="6336704" cy="1008112"/>
          </a:xfrm>
        </p:spPr>
        <p:txBody>
          <a:bodyPr/>
          <a:lstStyle/>
          <a:p>
            <a:r>
              <a:rPr lang="en-US" altLang="ja-JP" dirty="0" err="1" smtClean="0"/>
              <a:t>jawab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7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Life can only be understood backwards;</a:t>
            </a:r>
            <a:br>
              <a:rPr lang="en-US" altLang="ja-JP" dirty="0"/>
            </a:br>
            <a:r>
              <a:rPr lang="en-US" altLang="ja-JP" dirty="0"/>
              <a:t>but it must be lived forwards.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4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55">
        <p:fade/>
      </p:transition>
    </mc:Choice>
    <mc:Fallback xmlns="">
      <p:transition spd="med" advTm="545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Pertemuan</a:t>
            </a:r>
            <a:r>
              <a:rPr lang="en-US" altLang="ja-JP" dirty="0" smtClean="0"/>
              <a:t> Ke-2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Tujuan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Pembelajaran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709065" y="4874006"/>
            <a:ext cx="13938025" cy="3227826"/>
          </a:xfrm>
        </p:spPr>
        <p:txBody>
          <a:bodyPr>
            <a:normAutofit/>
          </a:bodyPr>
          <a:lstStyle/>
          <a:p>
            <a:r>
              <a:rPr lang="en-US" altLang="ja-JP" sz="3600" dirty="0" err="1"/>
              <a:t>Setelah</a:t>
            </a:r>
            <a:r>
              <a:rPr lang="en-US" altLang="ja-JP" sz="3600" dirty="0"/>
              <a:t>   </a:t>
            </a:r>
            <a:r>
              <a:rPr lang="en-US" altLang="ja-JP" sz="3600" dirty="0" err="1"/>
              <a:t>menyelesaikan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materi</a:t>
            </a:r>
            <a:r>
              <a:rPr lang="en-US" altLang="ja-JP" sz="3600" dirty="0"/>
              <a:t> </a:t>
            </a:r>
            <a:r>
              <a:rPr lang="en-US" altLang="ja-JP" sz="3600" dirty="0" err="1"/>
              <a:t>pada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pertemuan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ini</a:t>
            </a:r>
            <a:r>
              <a:rPr lang="en-US" altLang="ja-JP" sz="3600" dirty="0"/>
              <a:t> </a:t>
            </a:r>
            <a:r>
              <a:rPr lang="en-US" altLang="ja-JP" sz="3600" dirty="0" err="1"/>
              <a:t>mahasiswa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mampu</a:t>
            </a:r>
            <a:r>
              <a:rPr lang="en-US" altLang="ja-JP" sz="3600" dirty="0"/>
              <a:t> </a:t>
            </a:r>
            <a:r>
              <a:rPr lang="en-US" altLang="ja-JP" sz="3600" dirty="0" err="1"/>
              <a:t>memahami</a:t>
            </a:r>
            <a:r>
              <a:rPr lang="en-US" altLang="ja-JP" sz="3600" dirty="0"/>
              <a:t> </a:t>
            </a:r>
            <a:r>
              <a:rPr lang="en-US" altLang="ja-JP" sz="3600" dirty="0" err="1" smtClean="0"/>
              <a:t>operasi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penjumlahan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perkalian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pada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vektor</a:t>
            </a:r>
            <a:r>
              <a:rPr lang="en-US" altLang="ja-JP" sz="3600" dirty="0" smtClean="0"/>
              <a:t>.</a:t>
            </a:r>
            <a:endParaRPr lang="ja-JP" altLang="en-US" sz="3600" dirty="0"/>
          </a:p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" r="6258"/>
          <a:stretch>
            <a:fillRect/>
          </a:stretch>
        </p:blipFill>
        <p:spPr/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9525023" y="833109"/>
            <a:ext cx="7990959" cy="1203151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Apa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Saja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yang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akan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kita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pelajari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?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 smtClean="0"/>
              <a:t>Penjumlahan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vektor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dirty="0" err="1" smtClean="0"/>
              <a:t>Pengurangan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vektor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dirty="0" err="1" smtClean="0"/>
              <a:t>Perkalian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titik</a:t>
            </a:r>
            <a:r>
              <a:rPr lang="en-US" altLang="ja-JP" dirty="0" smtClean="0"/>
              <a:t>/dot/</a:t>
            </a:r>
            <a:r>
              <a:rPr lang="en-US" altLang="ja-JP" dirty="0" err="1" smtClean="0"/>
              <a:t>skalar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ja-JP" dirty="0" err="1" smtClean="0"/>
              <a:t>Perkalian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silang</a:t>
            </a:r>
            <a:r>
              <a:rPr lang="en-US" altLang="ja-JP" dirty="0" smtClean="0"/>
              <a:t>/cross/</a:t>
            </a:r>
            <a:r>
              <a:rPr lang="en-US" altLang="ja-JP" dirty="0" err="1" smtClean="0"/>
              <a:t>vektor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0312"/>
      </p:ext>
    </p:extLst>
  </p:cSld>
  <p:clrMapOvr>
    <a:masterClrMapping/>
  </p:clrMapOvr>
  <p:transition spd="slow" advTm="807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r="2427"/>
          <a:stretch>
            <a:fillRect/>
          </a:stretch>
        </p:blipFill>
        <p:spPr>
          <a:xfrm>
            <a:off x="6999344" y="1758463"/>
            <a:ext cx="10807090" cy="6079516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pic>
        <p:nvPicPr>
          <p:cNvPr id="23" name="図プレースホルダー 2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865661" y="6439644"/>
            <a:ext cx="6336704" cy="300915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Penjumlahan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vektor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secara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grafis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58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73">
        <p14:flip dir="r"/>
      </p:transition>
    </mc:Choice>
    <mc:Fallback xmlns="">
      <p:transition spd="slow" advTm="42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0" b="9980"/>
          <a:stretch>
            <a:fillRect/>
          </a:stretch>
        </p:blipFill>
        <p:spPr>
          <a:xfrm>
            <a:off x="15427569" y="445476"/>
            <a:ext cx="1663090" cy="155990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6" y="328245"/>
            <a:ext cx="10675082" cy="7502769"/>
          </a:xfrm>
          <a:prstGeom prst="rect">
            <a:avLst/>
          </a:prstGeo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65661" y="6439643"/>
            <a:ext cx="6336704" cy="3173279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smtClean="0"/>
              <a:t>analitis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Contoh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13784" y="2131515"/>
                <a:ext cx="10011508" cy="4075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𝑑𝑎𝑛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Hitunglah</a:t>
                </a:r>
                <a:r>
                  <a:rPr lang="en-US" dirty="0"/>
                  <a:t> 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lvl="0"/>
                <a:r>
                  <a:rPr lang="en-US" dirty="0" smtClean="0"/>
                  <a:t>a.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  <a:p>
                <a:pPr lvl="0"/>
                <a:r>
                  <a:rPr lang="en-US" dirty="0" smtClean="0"/>
                  <a:t>b.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n-US" dirty="0"/>
              </a:p>
              <a:p>
                <a:pPr lvl="0"/>
                <a:r>
                  <a:rPr lang="en-US" dirty="0" smtClean="0"/>
                  <a:t>c.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+4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784" y="2131515"/>
                <a:ext cx="10011508" cy="4075539"/>
              </a:xfrm>
              <a:prstGeom prst="rect">
                <a:avLst/>
              </a:prstGeom>
              <a:blipFill rotWithShape="1">
                <a:blip r:embed="rId3"/>
                <a:stretch>
                  <a:fillRect l="-1522" b="-4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8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 b="13185"/>
          <a:stretch>
            <a:fillRect/>
          </a:stretch>
        </p:blipFill>
        <p:spPr>
          <a:xfrm>
            <a:off x="12332677" y="0"/>
            <a:ext cx="5953736" cy="33492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0" y="-1"/>
            <a:ext cx="10673613" cy="8154887"/>
          </a:xfrm>
          <a:prstGeom prst="rect">
            <a:avLst/>
          </a:prstGeo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jawab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soal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61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r="2427"/>
          <a:stretch>
            <a:fillRect/>
          </a:stretch>
        </p:blipFill>
        <p:spPr>
          <a:xfrm flipV="1">
            <a:off x="13036063" y="1555312"/>
            <a:ext cx="2321168" cy="1305771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23" name="図プレースホルダー 2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865661" y="6439644"/>
            <a:ext cx="6336704" cy="300915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Pengurangan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vektor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secara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grafis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15" name="テキスト プレースホルダー 9"/>
          <p:cNvSpPr txBox="1">
            <a:spLocks/>
          </p:cNvSpPr>
          <p:nvPr/>
        </p:nvSpPr>
        <p:spPr>
          <a:xfrm>
            <a:off x="4572000" y="376068"/>
            <a:ext cx="13059827" cy="2953286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err="1" smtClean="0"/>
              <a:t>Misalkan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kita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memiliki</a:t>
            </a:r>
            <a:r>
              <a:rPr lang="en-US" altLang="ja-JP" sz="3600" dirty="0" smtClean="0"/>
              <a:t> 3 </a:t>
            </a:r>
            <a:r>
              <a:rPr lang="en-US" altLang="ja-JP" sz="3600" dirty="0" err="1" smtClean="0"/>
              <a:t>buah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vektor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sebagai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berikut</a:t>
            </a:r>
            <a:r>
              <a:rPr lang="en-US" altLang="ja-JP" sz="3600" dirty="0" smtClean="0"/>
              <a:t>:</a:t>
            </a:r>
            <a:endParaRPr lang="ja-JP" altLang="en-US" sz="3600" dirty="0" smtClean="0"/>
          </a:p>
          <a:p>
            <a:endParaRPr lang="ja-JP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573609"/>
            <a:ext cx="8179194" cy="19498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90" y="5931878"/>
            <a:ext cx="11127471" cy="35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73">
        <p14:flip dir="r"/>
      </p:transition>
    </mc:Choice>
    <mc:Fallback xmlns="">
      <p:transition spd="slow" advTm="42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16081</TotalTime>
  <Words>511</Words>
  <Application>Microsoft Office PowerPoint</Application>
  <PresentationFormat>Custom</PresentationFormat>
  <Paragraphs>90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Vega - Header</vt:lpstr>
      <vt:lpstr>Vega - Footer Only</vt:lpstr>
      <vt:lpstr>Vega - Free</vt:lpstr>
      <vt:lpstr>VEGA</vt:lpstr>
      <vt:lpstr>PowerPoint Presentation</vt:lpstr>
      <vt:lpstr>Pertemuan Ke-2</vt:lpstr>
      <vt:lpstr>Apa Saja yang akan kita pelajari?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perkalian titik/dot/skalar</vt:lpstr>
      <vt:lpstr>perkalian titik/dot/skalar</vt:lpstr>
      <vt:lpstr>perkalian titik/dot/skalar</vt:lpstr>
      <vt:lpstr>PowerPoint Presentation</vt:lpstr>
      <vt:lpstr>PowerPoint Presentation</vt:lpstr>
      <vt:lpstr>perkalian silang</vt:lpstr>
      <vt:lpstr>perkalian silang</vt:lpstr>
      <vt:lpstr>PowerPoint Presentation</vt:lpstr>
      <vt:lpstr>PowerPoint Presentation</vt:lpstr>
      <vt:lpstr>PowerPoint Presentation</vt:lpstr>
      <vt:lpstr>Life can only be understood backwards; but it must be lived forwards.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Hp</cp:lastModifiedBy>
  <cp:revision>374</cp:revision>
  <dcterms:created xsi:type="dcterms:W3CDTF">2015-09-05T11:42:45Z</dcterms:created>
  <dcterms:modified xsi:type="dcterms:W3CDTF">2021-09-16T22:07:32Z</dcterms:modified>
</cp:coreProperties>
</file>