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8"/>
  </p:notesMasterIdLst>
  <p:sldIdLst>
    <p:sldId id="256" r:id="rId2"/>
    <p:sldId id="354" r:id="rId3"/>
    <p:sldId id="365" r:id="rId4"/>
    <p:sldId id="366" r:id="rId5"/>
    <p:sldId id="367" r:id="rId6"/>
    <p:sldId id="368" r:id="rId7"/>
    <p:sldId id="364" r:id="rId8"/>
    <p:sldId id="369" r:id="rId9"/>
    <p:sldId id="349" r:id="rId10"/>
    <p:sldId id="362" r:id="rId11"/>
    <p:sldId id="371" r:id="rId12"/>
    <p:sldId id="344" r:id="rId13"/>
    <p:sldId id="340" r:id="rId14"/>
    <p:sldId id="342" r:id="rId15"/>
    <p:sldId id="347" r:id="rId16"/>
    <p:sldId id="315" r:id="rId17"/>
  </p:sldIdLst>
  <p:sldSz cx="9144000" cy="5143500" type="screen16x9"/>
  <p:notesSz cx="6858000" cy="9144000"/>
  <p:embeddedFontLst>
    <p:embeddedFont>
      <p:font typeface="Arvo" panose="020B0604020202020204" charset="0"/>
      <p:regular r:id="rId19"/>
      <p:bold r:id="rId20"/>
      <p:italic r:id="rId21"/>
      <p:boldItalic r:id="rId22"/>
    </p:embeddedFont>
    <p:embeddedFont>
      <p:font typeface="Barlow Condensed SemiBold" panose="00000706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0C2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CCCFBB-7025-4ACB-8C2E-EF40082DC93E}">
  <a:tblStyle styleId="{24CCCFBB-7025-4ACB-8C2E-EF40082DC9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3186" autoAdjust="0"/>
  </p:normalViewPr>
  <p:slideViewPr>
    <p:cSldViewPr snapToGrid="0">
      <p:cViewPr>
        <p:scale>
          <a:sx n="75" d="100"/>
          <a:sy n="75" d="100"/>
        </p:scale>
        <p:origin x="109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1996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642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013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0888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9c487f8d59_0_1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9c487f8d59_0_1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2857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5928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7394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8275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0633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580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9668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c487f8d59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c487f8d59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8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94950" y="1243575"/>
            <a:ext cx="47463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5950" y="3296175"/>
            <a:ext cx="329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3"/>
          <p:cNvSpPr txBox="1">
            <a:spLocks noGrp="1"/>
          </p:cNvSpPr>
          <p:nvPr>
            <p:ph type="ctrTitle"/>
          </p:nvPr>
        </p:nvSpPr>
        <p:spPr>
          <a:xfrm flipH="1">
            <a:off x="770700" y="468450"/>
            <a:ext cx="3801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407" name="Google Shape;407;p13"/>
          <p:cNvCxnSpPr/>
          <p:nvPr/>
        </p:nvCxnSpPr>
        <p:spPr>
          <a:xfrm>
            <a:off x="498025" y="-63925"/>
            <a:ext cx="0" cy="112410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8" name="Google Shape;408;p13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409" name="Google Shape;409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3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3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3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3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3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3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3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3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3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3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3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3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3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3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3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3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3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5"/>
          <p:cNvSpPr txBox="1">
            <a:spLocks noGrp="1"/>
          </p:cNvSpPr>
          <p:nvPr>
            <p:ph type="ctrTitle"/>
          </p:nvPr>
        </p:nvSpPr>
        <p:spPr>
          <a:xfrm>
            <a:off x="2769125" y="539500"/>
            <a:ext cx="3605700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86" name="Google Shape;486;p15"/>
          <p:cNvSpPr txBox="1">
            <a:spLocks noGrp="1"/>
          </p:cNvSpPr>
          <p:nvPr>
            <p:ph type="subTitle" idx="1"/>
          </p:nvPr>
        </p:nvSpPr>
        <p:spPr>
          <a:xfrm>
            <a:off x="2725300" y="1609975"/>
            <a:ext cx="3693300" cy="10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15"/>
          <p:cNvSpPr txBox="1"/>
          <p:nvPr/>
        </p:nvSpPr>
        <p:spPr>
          <a:xfrm>
            <a:off x="3023550" y="3354600"/>
            <a:ext cx="3096900" cy="8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Arvo"/>
                <a:ea typeface="Arvo"/>
                <a:cs typeface="Arvo"/>
                <a:sym typeface="Ar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88" name="Google Shape;488;p15"/>
          <p:cNvGrpSpPr/>
          <p:nvPr/>
        </p:nvGrpSpPr>
        <p:grpSpPr>
          <a:xfrm flipH="1">
            <a:off x="0" y="2933725"/>
            <a:ext cx="2044793" cy="2209776"/>
            <a:chOff x="1384075" y="241450"/>
            <a:chExt cx="4822625" cy="5215425"/>
          </a:xfrm>
        </p:grpSpPr>
        <p:sp>
          <p:nvSpPr>
            <p:cNvPr id="489" name="Google Shape;489;p15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4827375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4827375" y="1875125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518700" y="2274575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0"/>
                  </a:moveTo>
                  <a:lnTo>
                    <a:pt x="0" y="31823"/>
                  </a:lnTo>
                  <a:lnTo>
                    <a:pt x="27520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4827375" y="3865700"/>
              <a:ext cx="691350" cy="1195050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4830700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518700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0" y="1"/>
                  </a:moveTo>
                  <a:lnTo>
                    <a:pt x="0" y="31824"/>
                  </a:lnTo>
                  <a:lnTo>
                    <a:pt x="27520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518700" y="2670675"/>
              <a:ext cx="688000" cy="798950"/>
            </a:xfrm>
            <a:custGeom>
              <a:avLst/>
              <a:gdLst/>
              <a:ahLst/>
              <a:cxnLst/>
              <a:rect l="l" t="t" r="r" b="b"/>
              <a:pathLst>
                <a:path w="27520" h="31958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5"/>
            <p:cNvSpPr/>
            <p:nvPr/>
          </p:nvSpPr>
          <p:spPr>
            <a:xfrm>
              <a:off x="4827375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4139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5"/>
            <p:cNvSpPr/>
            <p:nvPr/>
          </p:nvSpPr>
          <p:spPr>
            <a:xfrm>
              <a:off x="4139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3451375" y="307015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5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5"/>
            <p:cNvSpPr/>
            <p:nvPr/>
          </p:nvSpPr>
          <p:spPr>
            <a:xfrm>
              <a:off x="3451375" y="1479000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3448050" y="1878450"/>
              <a:ext cx="694675" cy="1191725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5"/>
            <p:cNvSpPr/>
            <p:nvPr/>
          </p:nvSpPr>
          <p:spPr>
            <a:xfrm>
              <a:off x="4139375" y="1878450"/>
              <a:ext cx="688025" cy="1191725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5"/>
            <p:cNvSpPr/>
            <p:nvPr/>
          </p:nvSpPr>
          <p:spPr>
            <a:xfrm>
              <a:off x="4382875" y="241450"/>
              <a:ext cx="201000" cy="22935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5"/>
            <p:cNvSpPr/>
            <p:nvPr/>
          </p:nvSpPr>
          <p:spPr>
            <a:xfrm>
              <a:off x="4139375" y="682600"/>
              <a:ext cx="688025" cy="796425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5"/>
            <p:cNvSpPr/>
            <p:nvPr/>
          </p:nvSpPr>
          <p:spPr>
            <a:xfrm>
              <a:off x="3451375" y="4661275"/>
              <a:ext cx="1376025" cy="795600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5"/>
            <p:cNvSpPr/>
            <p:nvPr/>
          </p:nvSpPr>
          <p:spPr>
            <a:xfrm>
              <a:off x="4139375" y="3865700"/>
              <a:ext cx="688025" cy="1195050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5"/>
            <p:cNvSpPr/>
            <p:nvPr/>
          </p:nvSpPr>
          <p:spPr>
            <a:xfrm>
              <a:off x="4139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4827375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4827375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3451375" y="3469600"/>
              <a:ext cx="688025" cy="795575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5"/>
            <p:cNvSpPr/>
            <p:nvPr/>
          </p:nvSpPr>
          <p:spPr>
            <a:xfrm>
              <a:off x="3451375" y="2670675"/>
              <a:ext cx="1376025" cy="1195050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5"/>
            <p:cNvSpPr/>
            <p:nvPr/>
          </p:nvSpPr>
          <p:spPr>
            <a:xfrm>
              <a:off x="2760050" y="2670675"/>
              <a:ext cx="691350" cy="798950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5"/>
            <p:cNvSpPr/>
            <p:nvPr/>
          </p:nvSpPr>
          <p:spPr>
            <a:xfrm>
              <a:off x="2760050" y="307015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5"/>
            <p:cNvSpPr/>
            <p:nvPr/>
          </p:nvSpPr>
          <p:spPr>
            <a:xfrm>
              <a:off x="3451375" y="2670675"/>
              <a:ext cx="688025" cy="798950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5"/>
            <p:cNvSpPr/>
            <p:nvPr/>
          </p:nvSpPr>
          <p:spPr>
            <a:xfrm>
              <a:off x="2072075" y="14790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5"/>
            <p:cNvSpPr/>
            <p:nvPr/>
          </p:nvSpPr>
          <p:spPr>
            <a:xfrm>
              <a:off x="1967825" y="2486400"/>
              <a:ext cx="322750" cy="371950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5"/>
            <p:cNvSpPr/>
            <p:nvPr/>
          </p:nvSpPr>
          <p:spPr>
            <a:xfrm>
              <a:off x="2065400" y="1412275"/>
              <a:ext cx="218500" cy="254375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5"/>
            <p:cNvSpPr/>
            <p:nvPr/>
          </p:nvSpPr>
          <p:spPr>
            <a:xfrm>
              <a:off x="2760050" y="1878450"/>
              <a:ext cx="691350" cy="1191725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5"/>
            <p:cNvSpPr/>
            <p:nvPr/>
          </p:nvSpPr>
          <p:spPr>
            <a:xfrm>
              <a:off x="2760050" y="1479000"/>
              <a:ext cx="691350" cy="795600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5"/>
            <p:cNvSpPr/>
            <p:nvPr/>
          </p:nvSpPr>
          <p:spPr>
            <a:xfrm>
              <a:off x="2072075" y="3865700"/>
              <a:ext cx="688000" cy="795600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1384075" y="4661275"/>
              <a:ext cx="688025" cy="795600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2760050" y="3865700"/>
              <a:ext cx="691350" cy="1591175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2760050" y="3469600"/>
              <a:ext cx="691350" cy="795575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3448050" y="3469600"/>
              <a:ext cx="691350" cy="159115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2760050" y="2670675"/>
              <a:ext cx="1379350" cy="1195050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15"/>
          <p:cNvGrpSpPr/>
          <p:nvPr/>
        </p:nvGrpSpPr>
        <p:grpSpPr>
          <a:xfrm flipH="1">
            <a:off x="6934090" y="-76200"/>
            <a:ext cx="2286103" cy="2895537"/>
            <a:chOff x="-26858" y="-227337"/>
            <a:chExt cx="2186403" cy="2757917"/>
          </a:xfrm>
        </p:grpSpPr>
        <p:sp>
          <p:nvSpPr>
            <p:cNvPr id="534" name="Google Shape;534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5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5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5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5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5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5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5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5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5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5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5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5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5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5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5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5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5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5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5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5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5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5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5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5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5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5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5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2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6"/>
          <p:cNvSpPr txBox="1">
            <a:spLocks noGrp="1"/>
          </p:cNvSpPr>
          <p:nvPr>
            <p:ph type="title"/>
          </p:nvPr>
        </p:nvSpPr>
        <p:spPr>
          <a:xfrm>
            <a:off x="4306824" y="2036701"/>
            <a:ext cx="3291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6" name="Google Shape;576;p16"/>
          <p:cNvSpPr txBox="1">
            <a:spLocks noGrp="1"/>
          </p:cNvSpPr>
          <p:nvPr>
            <p:ph type="subTitle" idx="1"/>
          </p:nvPr>
        </p:nvSpPr>
        <p:spPr>
          <a:xfrm>
            <a:off x="1865375" y="2706625"/>
            <a:ext cx="4023300" cy="14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77" name="Google Shape;577;p16"/>
          <p:cNvGrpSpPr/>
          <p:nvPr/>
        </p:nvGrpSpPr>
        <p:grpSpPr>
          <a:xfrm rot="-5400000" flipH="1">
            <a:off x="286059" y="-312722"/>
            <a:ext cx="1209907" cy="1782035"/>
            <a:chOff x="700771" y="-227337"/>
            <a:chExt cx="1458774" cy="2138784"/>
          </a:xfrm>
        </p:grpSpPr>
        <p:sp>
          <p:nvSpPr>
            <p:cNvPr id="578" name="Google Shape;578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 rot="10800000">
              <a:off x="702529" y="1455450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1" y="1"/>
                  </a:moveTo>
                  <a:lnTo>
                    <a:pt x="1" y="15845"/>
                  </a:lnTo>
                  <a:lnTo>
                    <a:pt x="27521" y="31823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 rot="10800000">
              <a:off x="700771" y="1034750"/>
              <a:ext cx="367344" cy="630184"/>
            </a:xfrm>
            <a:custGeom>
              <a:avLst/>
              <a:gdLst/>
              <a:ahLst/>
              <a:cxnLst/>
              <a:rect l="l" t="t" r="r" b="b"/>
              <a:pathLst>
                <a:path w="27787" h="47669" extrusionOk="0">
                  <a:moveTo>
                    <a:pt x="1" y="1"/>
                  </a:moveTo>
                  <a:lnTo>
                    <a:pt x="134" y="31823"/>
                  </a:lnTo>
                  <a:lnTo>
                    <a:pt x="27787" y="47668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 rot="10800000">
              <a:off x="702529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1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 rot="10800000">
              <a:off x="1066343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27654" y="1"/>
                  </a:moveTo>
                  <a:lnTo>
                    <a:pt x="1" y="15979"/>
                  </a:lnTo>
                  <a:lnTo>
                    <a:pt x="27654" y="31957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 rot="10800000">
              <a:off x="1066343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654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3651D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 rot="10800000">
              <a:off x="702529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1" y="1"/>
                  </a:moveTo>
                  <a:lnTo>
                    <a:pt x="1" y="31957"/>
                  </a:lnTo>
                  <a:lnTo>
                    <a:pt x="27521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 rot="10800000">
              <a:off x="1431916" y="1455450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845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 rot="10800000">
              <a:off x="1680188" y="1146763"/>
              <a:ext cx="170670" cy="196687"/>
            </a:xfrm>
            <a:custGeom>
              <a:avLst/>
              <a:gdLst/>
              <a:ahLst/>
              <a:cxnLst/>
              <a:rect l="l" t="t" r="r" b="b"/>
              <a:pathLst>
                <a:path w="12910" h="14878" extrusionOk="0">
                  <a:moveTo>
                    <a:pt x="1" y="0"/>
                  </a:moveTo>
                  <a:lnTo>
                    <a:pt x="1" y="14877"/>
                  </a:lnTo>
                  <a:lnTo>
                    <a:pt x="12910" y="750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 rot="10800000">
              <a:off x="1683717" y="1776934"/>
              <a:ext cx="115543" cy="134514"/>
            </a:xfrm>
            <a:custGeom>
              <a:avLst/>
              <a:gdLst/>
              <a:ahLst/>
              <a:cxnLst/>
              <a:rect l="l" t="t" r="r" b="b"/>
              <a:pathLst>
                <a:path w="8740" h="10175" extrusionOk="0">
                  <a:moveTo>
                    <a:pt x="0" y="1"/>
                  </a:moveTo>
                  <a:lnTo>
                    <a:pt x="0" y="10175"/>
                  </a:lnTo>
                  <a:lnTo>
                    <a:pt x="8740" y="50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 rot="10800000">
              <a:off x="1066343" y="1034750"/>
              <a:ext cx="365586" cy="630184"/>
            </a:xfrm>
            <a:custGeom>
              <a:avLst/>
              <a:gdLst/>
              <a:ahLst/>
              <a:cxnLst/>
              <a:rect l="l" t="t" r="r" b="b"/>
              <a:pathLst>
                <a:path w="27654" h="47669" extrusionOk="0">
                  <a:moveTo>
                    <a:pt x="27654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1" y="31823"/>
                  </a:lnTo>
                  <a:lnTo>
                    <a:pt x="27654" y="31690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 rot="10800000">
              <a:off x="1066343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654" y="15979"/>
                  </a:lnTo>
                  <a:lnTo>
                    <a:pt x="27654" y="158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 rot="10800000">
              <a:off x="1431916" y="193363"/>
              <a:ext cx="363814" cy="420713"/>
            </a:xfrm>
            <a:custGeom>
              <a:avLst/>
              <a:gdLst/>
              <a:ahLst/>
              <a:cxnLst/>
              <a:rect l="l" t="t" r="r" b="b"/>
              <a:pathLst>
                <a:path w="27520" h="31824" extrusionOk="0">
                  <a:moveTo>
                    <a:pt x="27520" y="1"/>
                  </a:moveTo>
                  <a:lnTo>
                    <a:pt x="0" y="15979"/>
                  </a:lnTo>
                  <a:lnTo>
                    <a:pt x="27520" y="31824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 rot="10800000">
              <a:off x="1795717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1" y="1"/>
                  </a:moveTo>
                  <a:lnTo>
                    <a:pt x="1" y="31823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 rot="10800000">
              <a:off x="1066343" y="-227337"/>
              <a:ext cx="365586" cy="841413"/>
            </a:xfrm>
            <a:custGeom>
              <a:avLst/>
              <a:gdLst/>
              <a:ahLst/>
              <a:cxnLst/>
              <a:rect l="l" t="t" r="r" b="b"/>
              <a:pathLst>
                <a:path w="27654" h="63647" extrusionOk="0">
                  <a:moveTo>
                    <a:pt x="1" y="1"/>
                  </a:moveTo>
                  <a:lnTo>
                    <a:pt x="1" y="31824"/>
                  </a:lnTo>
                  <a:lnTo>
                    <a:pt x="1" y="63646"/>
                  </a:lnTo>
                  <a:lnTo>
                    <a:pt x="27521" y="47802"/>
                  </a:lnTo>
                  <a:lnTo>
                    <a:pt x="27654" y="47802"/>
                  </a:lnTo>
                  <a:lnTo>
                    <a:pt x="27654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 rot="10800000">
              <a:off x="1066343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4" y="0"/>
                  </a:moveTo>
                  <a:lnTo>
                    <a:pt x="1" y="15845"/>
                  </a:lnTo>
                  <a:lnTo>
                    <a:pt x="27654" y="31823"/>
                  </a:lnTo>
                  <a:lnTo>
                    <a:pt x="276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 rot="10800000">
              <a:off x="702529" y="-17866"/>
              <a:ext cx="365586" cy="841400"/>
            </a:xfrm>
            <a:custGeom>
              <a:avLst/>
              <a:gdLst/>
              <a:ahLst/>
              <a:cxnLst/>
              <a:rect l="l" t="t" r="r" b="b"/>
              <a:pathLst>
                <a:path w="27654" h="63646" extrusionOk="0">
                  <a:moveTo>
                    <a:pt x="134" y="0"/>
                  </a:moveTo>
                  <a:lnTo>
                    <a:pt x="1" y="31823"/>
                  </a:lnTo>
                  <a:lnTo>
                    <a:pt x="134" y="31823"/>
                  </a:lnTo>
                  <a:lnTo>
                    <a:pt x="134" y="63646"/>
                  </a:lnTo>
                  <a:lnTo>
                    <a:pt x="27654" y="47668"/>
                  </a:lnTo>
                  <a:lnTo>
                    <a:pt x="27654" y="15845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 rot="10800000">
              <a:off x="702529" y="614063"/>
              <a:ext cx="729400" cy="631942"/>
            </a:xfrm>
            <a:custGeom>
              <a:avLst/>
              <a:gdLst/>
              <a:ahLst/>
              <a:cxnLst/>
              <a:rect l="l" t="t" r="r" b="b"/>
              <a:pathLst>
                <a:path w="55174" h="47802" extrusionOk="0">
                  <a:moveTo>
                    <a:pt x="27654" y="1"/>
                  </a:moveTo>
                  <a:lnTo>
                    <a:pt x="1" y="15979"/>
                  </a:lnTo>
                  <a:lnTo>
                    <a:pt x="1" y="47802"/>
                  </a:lnTo>
                  <a:lnTo>
                    <a:pt x="27654" y="31957"/>
                  </a:lnTo>
                  <a:lnTo>
                    <a:pt x="55174" y="15979"/>
                  </a:lnTo>
                  <a:lnTo>
                    <a:pt x="276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7" name="Google Shape;597;p16"/>
          <p:cNvGrpSpPr/>
          <p:nvPr/>
        </p:nvGrpSpPr>
        <p:grpSpPr>
          <a:xfrm rot="5400000" flipH="1">
            <a:off x="7613820" y="3611830"/>
            <a:ext cx="877851" cy="2209091"/>
            <a:chOff x="-26858" y="-227337"/>
            <a:chExt cx="1093215" cy="2757917"/>
          </a:xfrm>
        </p:grpSpPr>
        <p:sp>
          <p:nvSpPr>
            <p:cNvPr id="598" name="Google Shape;598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 rot="10800000">
              <a:off x="-26858" y="1455450"/>
              <a:ext cx="365586" cy="420713"/>
            </a:xfrm>
            <a:custGeom>
              <a:avLst/>
              <a:gdLst/>
              <a:ahLst/>
              <a:cxnLst/>
              <a:rect l="l" t="t" r="r" b="b"/>
              <a:pathLst>
                <a:path w="27654" h="31824" extrusionOk="0">
                  <a:moveTo>
                    <a:pt x="27653" y="1"/>
                  </a:moveTo>
                  <a:lnTo>
                    <a:pt x="0" y="15845"/>
                  </a:lnTo>
                  <a:lnTo>
                    <a:pt x="27653" y="31823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 rot="10800000">
              <a:off x="-26858" y="1034750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0" y="0"/>
                  </a:moveTo>
                  <a:lnTo>
                    <a:pt x="0" y="31823"/>
                  </a:lnTo>
                  <a:lnTo>
                    <a:pt x="134" y="31956"/>
                  </a:lnTo>
                  <a:lnTo>
                    <a:pt x="27653" y="47801"/>
                  </a:lnTo>
                  <a:lnTo>
                    <a:pt x="27653" y="15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 rot="10800000">
              <a:off x="-26858" y="-17866"/>
              <a:ext cx="365586" cy="631942"/>
            </a:xfrm>
            <a:custGeom>
              <a:avLst/>
              <a:gdLst/>
              <a:ahLst/>
              <a:cxnLst/>
              <a:rect l="l" t="t" r="r" b="b"/>
              <a:pathLst>
                <a:path w="27654" h="47802" extrusionOk="0">
                  <a:moveTo>
                    <a:pt x="27653" y="1"/>
                  </a:moveTo>
                  <a:lnTo>
                    <a:pt x="0" y="15979"/>
                  </a:lnTo>
                  <a:lnTo>
                    <a:pt x="0" y="47802"/>
                  </a:lnTo>
                  <a:lnTo>
                    <a:pt x="134" y="47802"/>
                  </a:lnTo>
                  <a:lnTo>
                    <a:pt x="27653" y="31824"/>
                  </a:lnTo>
                  <a:lnTo>
                    <a:pt x="276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 rot="10800000">
              <a:off x="-26858" y="-227337"/>
              <a:ext cx="363828" cy="420713"/>
            </a:xfrm>
            <a:custGeom>
              <a:avLst/>
              <a:gdLst/>
              <a:ahLst/>
              <a:cxnLst/>
              <a:rect l="l" t="t" r="r" b="b"/>
              <a:pathLst>
                <a:path w="27521" h="31824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823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6A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 rot="10800000">
              <a:off x="-26858" y="614063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27653" y="0"/>
                  </a:moveTo>
                  <a:lnTo>
                    <a:pt x="0" y="15978"/>
                  </a:lnTo>
                  <a:lnTo>
                    <a:pt x="27653" y="31823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 rot="10800000">
              <a:off x="338715" y="823521"/>
              <a:ext cx="363828" cy="422485"/>
            </a:xfrm>
            <a:custGeom>
              <a:avLst/>
              <a:gdLst/>
              <a:ahLst/>
              <a:cxnLst/>
              <a:rect l="l" t="t" r="r" b="b"/>
              <a:pathLst>
                <a:path w="27521" h="31958" extrusionOk="0">
                  <a:moveTo>
                    <a:pt x="27520" y="1"/>
                  </a:moveTo>
                  <a:lnTo>
                    <a:pt x="1" y="15979"/>
                  </a:lnTo>
                  <a:lnTo>
                    <a:pt x="27520" y="31957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 rot="10800000">
              <a:off x="338715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1" y="0"/>
                  </a:moveTo>
                  <a:lnTo>
                    <a:pt x="1" y="31823"/>
                  </a:lnTo>
                  <a:lnTo>
                    <a:pt x="27520" y="1597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 rot="10800000">
              <a:off x="702529" y="614063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1" y="0"/>
                  </a:moveTo>
                  <a:lnTo>
                    <a:pt x="1" y="15978"/>
                  </a:lnTo>
                  <a:lnTo>
                    <a:pt x="27521" y="31823"/>
                  </a:lnTo>
                  <a:lnTo>
                    <a:pt x="275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 rot="10800000">
              <a:off x="338715" y="1034750"/>
              <a:ext cx="363828" cy="630184"/>
            </a:xfrm>
            <a:custGeom>
              <a:avLst/>
              <a:gdLst/>
              <a:ahLst/>
              <a:cxnLst/>
              <a:rect l="l" t="t" r="r" b="b"/>
              <a:pathLst>
                <a:path w="27521" h="47669" extrusionOk="0">
                  <a:moveTo>
                    <a:pt x="27520" y="1"/>
                  </a:moveTo>
                  <a:lnTo>
                    <a:pt x="1" y="15845"/>
                  </a:lnTo>
                  <a:lnTo>
                    <a:pt x="1" y="47668"/>
                  </a:lnTo>
                  <a:lnTo>
                    <a:pt x="27520" y="31823"/>
                  </a:lnTo>
                  <a:lnTo>
                    <a:pt x="27520" y="31690"/>
                  </a:lnTo>
                  <a:lnTo>
                    <a:pt x="275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 rot="10800000">
              <a:off x="467491" y="2409300"/>
              <a:ext cx="106289" cy="121280"/>
            </a:xfrm>
            <a:custGeom>
              <a:avLst/>
              <a:gdLst/>
              <a:ahLst/>
              <a:cxnLst/>
              <a:rect l="l" t="t" r="r" b="b"/>
              <a:pathLst>
                <a:path w="8040" h="9174" extrusionOk="0">
                  <a:moveTo>
                    <a:pt x="8040" y="0"/>
                  </a:moveTo>
                  <a:lnTo>
                    <a:pt x="1" y="4604"/>
                  </a:lnTo>
                  <a:lnTo>
                    <a:pt x="8040" y="9174"/>
                  </a:lnTo>
                  <a:lnTo>
                    <a:pt x="80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 rot="10800000">
              <a:off x="338715" y="1876150"/>
              <a:ext cx="363828" cy="421150"/>
            </a:xfrm>
            <a:custGeom>
              <a:avLst/>
              <a:gdLst/>
              <a:ahLst/>
              <a:cxnLst/>
              <a:rect l="l" t="t" r="r" b="b"/>
              <a:pathLst>
                <a:path w="27521" h="31857" extrusionOk="0">
                  <a:moveTo>
                    <a:pt x="1" y="0"/>
                  </a:moveTo>
                  <a:lnTo>
                    <a:pt x="1" y="31857"/>
                  </a:lnTo>
                  <a:lnTo>
                    <a:pt x="27520" y="158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 rot="10800000">
              <a:off x="338715" y="-227337"/>
              <a:ext cx="727642" cy="420713"/>
            </a:xfrm>
            <a:custGeom>
              <a:avLst/>
              <a:gdLst/>
              <a:ahLst/>
              <a:cxnLst/>
              <a:rect l="l" t="t" r="r" b="b"/>
              <a:pathLst>
                <a:path w="55041" h="31824" extrusionOk="0">
                  <a:moveTo>
                    <a:pt x="27521" y="1"/>
                  </a:moveTo>
                  <a:lnTo>
                    <a:pt x="1" y="15979"/>
                  </a:lnTo>
                  <a:lnTo>
                    <a:pt x="27521" y="31823"/>
                  </a:lnTo>
                  <a:lnTo>
                    <a:pt x="55040" y="15979"/>
                  </a:lnTo>
                  <a:lnTo>
                    <a:pt x="275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 rot="10800000">
              <a:off x="338715" y="-17866"/>
              <a:ext cx="363828" cy="631942"/>
            </a:xfrm>
            <a:custGeom>
              <a:avLst/>
              <a:gdLst/>
              <a:ahLst/>
              <a:cxnLst/>
              <a:rect l="l" t="t" r="r" b="b"/>
              <a:pathLst>
                <a:path w="27521" h="47802" extrusionOk="0">
                  <a:moveTo>
                    <a:pt x="1" y="1"/>
                  </a:moveTo>
                  <a:lnTo>
                    <a:pt x="1" y="31824"/>
                  </a:lnTo>
                  <a:lnTo>
                    <a:pt x="27520" y="47802"/>
                  </a:lnTo>
                  <a:lnTo>
                    <a:pt x="27520" y="15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 rot="10800000">
              <a:off x="338715" y="402834"/>
              <a:ext cx="363828" cy="420700"/>
            </a:xfrm>
            <a:custGeom>
              <a:avLst/>
              <a:gdLst/>
              <a:ahLst/>
              <a:cxnLst/>
              <a:rect l="l" t="t" r="r" b="b"/>
              <a:pathLst>
                <a:path w="27521" h="31823" extrusionOk="0">
                  <a:moveTo>
                    <a:pt x="27520" y="0"/>
                  </a:moveTo>
                  <a:lnTo>
                    <a:pt x="1" y="15845"/>
                  </a:lnTo>
                  <a:lnTo>
                    <a:pt x="27520" y="31823"/>
                  </a:lnTo>
                  <a:lnTo>
                    <a:pt x="275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 rot="10800000">
              <a:off x="-26858" y="402834"/>
              <a:ext cx="365586" cy="420700"/>
            </a:xfrm>
            <a:custGeom>
              <a:avLst/>
              <a:gdLst/>
              <a:ahLst/>
              <a:cxnLst/>
              <a:rect l="l" t="t" r="r" b="b"/>
              <a:pathLst>
                <a:path w="27654" h="31823" extrusionOk="0">
                  <a:moveTo>
                    <a:pt x="0" y="0"/>
                  </a:moveTo>
                  <a:lnTo>
                    <a:pt x="0" y="31823"/>
                  </a:lnTo>
                  <a:lnTo>
                    <a:pt x="27653" y="158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 rot="10800000">
              <a:off x="-26858" y="823521"/>
              <a:ext cx="365586" cy="422485"/>
            </a:xfrm>
            <a:custGeom>
              <a:avLst/>
              <a:gdLst/>
              <a:ahLst/>
              <a:cxnLst/>
              <a:rect l="l" t="t" r="r" b="b"/>
              <a:pathLst>
                <a:path w="27654" h="31958" extrusionOk="0">
                  <a:moveTo>
                    <a:pt x="0" y="1"/>
                  </a:moveTo>
                  <a:lnTo>
                    <a:pt x="0" y="31957"/>
                  </a:lnTo>
                  <a:lnTo>
                    <a:pt x="27653" y="159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 rot="10800000">
              <a:off x="338715" y="614063"/>
              <a:ext cx="727642" cy="631942"/>
            </a:xfrm>
            <a:custGeom>
              <a:avLst/>
              <a:gdLst/>
              <a:ahLst/>
              <a:cxnLst/>
              <a:rect l="l" t="t" r="r" b="b"/>
              <a:pathLst>
                <a:path w="55041" h="47802" extrusionOk="0">
                  <a:moveTo>
                    <a:pt x="55040" y="1"/>
                  </a:moveTo>
                  <a:lnTo>
                    <a:pt x="27521" y="15979"/>
                  </a:lnTo>
                  <a:lnTo>
                    <a:pt x="1" y="31957"/>
                  </a:lnTo>
                  <a:lnTo>
                    <a:pt x="27521" y="47802"/>
                  </a:lnTo>
                  <a:lnTo>
                    <a:pt x="55040" y="31957"/>
                  </a:lnTo>
                  <a:lnTo>
                    <a:pt x="550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rlow Condensed SemiBold"/>
              <a:buNone/>
              <a:defRPr sz="2800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●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Char char="○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Char char="■"/>
              <a:defRPr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61" r:id="rId3"/>
    <p:sldLayoutId id="214748366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6"/>
          <p:cNvSpPr txBox="1">
            <a:spLocks noGrp="1"/>
          </p:cNvSpPr>
          <p:nvPr>
            <p:ph type="ctrTitle"/>
          </p:nvPr>
        </p:nvSpPr>
        <p:spPr>
          <a:xfrm>
            <a:off x="1453420" y="1284210"/>
            <a:ext cx="6241477" cy="1503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IMPLEMENTASI GAME ANDROID 3D SIMULASI DALAM PEMBELAJARAN BAHASA JEPANG DENGAN UNITY ENGINE MENGGUNAKAN METODE MDLC DAN PUBLIKASI DI PLAY STORE</a:t>
            </a:r>
            <a:endParaRPr lang="en-US" sz="16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47" name="Google Shape;847;p26"/>
          <p:cNvSpPr txBox="1">
            <a:spLocks noGrp="1"/>
          </p:cNvSpPr>
          <p:nvPr>
            <p:ph type="subTitle" idx="1"/>
          </p:nvPr>
        </p:nvSpPr>
        <p:spPr>
          <a:xfrm>
            <a:off x="2826228" y="3044319"/>
            <a:ext cx="3491544" cy="1879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Andri Firman Saputra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201011402125</a:t>
            </a:r>
          </a:p>
          <a:p>
            <a:pPr>
              <a:spcAft>
                <a:spcPts val="600"/>
              </a:spcAft>
            </a:pPr>
            <a:endParaRPr lang="en-US" sz="1400" dirty="0">
              <a:solidFill>
                <a:schemeClr val="tx1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Dosen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Pembimbing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Elfi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Fauziah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S.Si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M.Pd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M.Si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.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48" name="Google Shape;848;p26"/>
          <p:cNvSpPr/>
          <p:nvPr/>
        </p:nvSpPr>
        <p:spPr>
          <a:xfrm rot="10800000">
            <a:off x="-76200" y="1690558"/>
            <a:ext cx="382257" cy="44170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27653" y="1"/>
                </a:moveTo>
                <a:lnTo>
                  <a:pt x="0" y="15845"/>
                </a:lnTo>
                <a:lnTo>
                  <a:pt x="27653" y="31823"/>
                </a:lnTo>
                <a:lnTo>
                  <a:pt x="27653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49" name="Google Shape;849;p26"/>
          <p:cNvSpPr/>
          <p:nvPr/>
        </p:nvSpPr>
        <p:spPr>
          <a:xfrm rot="10800000">
            <a:off x="-76202" y="1248850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0" y="0"/>
                </a:moveTo>
                <a:lnTo>
                  <a:pt x="0" y="31823"/>
                </a:lnTo>
                <a:lnTo>
                  <a:pt x="134" y="31956"/>
                </a:lnTo>
                <a:lnTo>
                  <a:pt x="27653" y="47801"/>
                </a:lnTo>
                <a:lnTo>
                  <a:pt x="27653" y="1597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50" name="Google Shape;850;p26"/>
          <p:cNvSpPr/>
          <p:nvPr/>
        </p:nvSpPr>
        <p:spPr>
          <a:xfrm rot="10800000">
            <a:off x="-76200" y="143724"/>
            <a:ext cx="382257" cy="663476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51" name="Google Shape;851;p26"/>
          <p:cNvSpPr/>
          <p:nvPr/>
        </p:nvSpPr>
        <p:spPr>
          <a:xfrm rot="10800000">
            <a:off x="-76202" y="-76210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52" name="Google Shape;852;p26"/>
          <p:cNvSpPr/>
          <p:nvPr/>
        </p:nvSpPr>
        <p:spPr>
          <a:xfrm rot="10800000">
            <a:off x="-76191" y="80717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3" y="0"/>
                </a:moveTo>
                <a:lnTo>
                  <a:pt x="0" y="15978"/>
                </a:lnTo>
                <a:lnTo>
                  <a:pt x="27653" y="31823"/>
                </a:lnTo>
                <a:lnTo>
                  <a:pt x="276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53" name="Google Shape;853;p26"/>
          <p:cNvSpPr/>
          <p:nvPr/>
        </p:nvSpPr>
        <p:spPr>
          <a:xfrm rot="10800000">
            <a:off x="686447" y="1690558"/>
            <a:ext cx="380418" cy="44170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1" y="1"/>
                </a:moveTo>
                <a:lnTo>
                  <a:pt x="1" y="15845"/>
                </a:lnTo>
                <a:lnTo>
                  <a:pt x="27521" y="31823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54" name="Google Shape;854;p26"/>
          <p:cNvSpPr/>
          <p:nvPr/>
        </p:nvSpPr>
        <p:spPr>
          <a:xfrm rot="10800000">
            <a:off x="684609" y="1248865"/>
            <a:ext cx="384095" cy="661630"/>
          </a:xfrm>
          <a:custGeom>
            <a:avLst/>
            <a:gdLst/>
            <a:ahLst/>
            <a:cxnLst/>
            <a:rect l="l" t="t" r="r" b="b"/>
            <a:pathLst>
              <a:path w="27787" h="47669" extrusionOk="0">
                <a:moveTo>
                  <a:pt x="1" y="1"/>
                </a:moveTo>
                <a:lnTo>
                  <a:pt x="134" y="31823"/>
                </a:lnTo>
                <a:lnTo>
                  <a:pt x="27787" y="47668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55" name="Google Shape;855;p26"/>
          <p:cNvSpPr/>
          <p:nvPr/>
        </p:nvSpPr>
        <p:spPr>
          <a:xfrm rot="10800000">
            <a:off x="306052" y="1248850"/>
            <a:ext cx="380409" cy="661646"/>
          </a:xfrm>
          <a:custGeom>
            <a:avLst/>
            <a:gdLst/>
            <a:ahLst/>
            <a:cxnLst/>
            <a:rect l="l" t="t" r="r" b="b"/>
            <a:pathLst>
              <a:path w="27521" h="47669" extrusionOk="0">
                <a:moveTo>
                  <a:pt x="27520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0" y="31823"/>
                </a:lnTo>
                <a:lnTo>
                  <a:pt x="27520" y="31690"/>
                </a:lnTo>
                <a:lnTo>
                  <a:pt x="2752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56" name="Google Shape;856;p26"/>
          <p:cNvSpPr/>
          <p:nvPr/>
        </p:nvSpPr>
        <p:spPr>
          <a:xfrm rot="10800000">
            <a:off x="680965" y="269200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57" name="Google Shape;857;p26"/>
          <p:cNvSpPr/>
          <p:nvPr/>
        </p:nvSpPr>
        <p:spPr>
          <a:xfrm rot="10800000">
            <a:off x="306043" y="2132251"/>
            <a:ext cx="380418" cy="442165"/>
          </a:xfrm>
          <a:custGeom>
            <a:avLst/>
            <a:gdLst/>
            <a:ahLst/>
            <a:cxnLst/>
            <a:rect l="l" t="t" r="r" b="b"/>
            <a:pathLst>
              <a:path w="27521" h="31857" extrusionOk="0">
                <a:moveTo>
                  <a:pt x="1" y="0"/>
                </a:moveTo>
                <a:lnTo>
                  <a:pt x="1" y="31857"/>
                </a:lnTo>
                <a:lnTo>
                  <a:pt x="27520" y="15845"/>
                </a:lnTo>
                <a:lnTo>
                  <a:pt x="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58" name="Google Shape;858;p26"/>
          <p:cNvSpPr/>
          <p:nvPr/>
        </p:nvSpPr>
        <p:spPr>
          <a:xfrm rot="10800000">
            <a:off x="306043" y="-76200"/>
            <a:ext cx="760822" cy="44170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59" name="Google Shape;859;p26"/>
          <p:cNvSpPr/>
          <p:nvPr/>
        </p:nvSpPr>
        <p:spPr>
          <a:xfrm rot="10800000">
            <a:off x="306043" y="143724"/>
            <a:ext cx="380418" cy="663476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0" name="Google Shape;860;p26"/>
          <p:cNvSpPr/>
          <p:nvPr/>
        </p:nvSpPr>
        <p:spPr>
          <a:xfrm rot="10800000">
            <a:off x="306043" y="585416"/>
            <a:ext cx="380418" cy="441693"/>
          </a:xfrm>
          <a:custGeom>
            <a:avLst/>
            <a:gdLst/>
            <a:ahLst/>
            <a:cxnLst/>
            <a:rect l="l" t="t" r="r" b="b"/>
            <a:pathLst>
              <a:path w="27521" h="31823" extrusionOk="0">
                <a:moveTo>
                  <a:pt x="27520" y="0"/>
                </a:moveTo>
                <a:lnTo>
                  <a:pt x="1" y="15845"/>
                </a:lnTo>
                <a:lnTo>
                  <a:pt x="27520" y="31823"/>
                </a:lnTo>
                <a:lnTo>
                  <a:pt x="275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1" name="Google Shape;861;p26"/>
          <p:cNvSpPr/>
          <p:nvPr/>
        </p:nvSpPr>
        <p:spPr>
          <a:xfrm rot="10800000">
            <a:off x="-76191" y="585406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2" name="Google Shape;862;p26"/>
          <p:cNvSpPr/>
          <p:nvPr/>
        </p:nvSpPr>
        <p:spPr>
          <a:xfrm rot="10800000">
            <a:off x="-76202" y="1027085"/>
            <a:ext cx="382247" cy="443577"/>
          </a:xfrm>
          <a:custGeom>
            <a:avLst/>
            <a:gdLst/>
            <a:ahLst/>
            <a:cxnLst/>
            <a:rect l="l" t="t" r="r" b="b"/>
            <a:pathLst>
              <a:path w="27654" h="31958" extrusionOk="0">
                <a:moveTo>
                  <a:pt x="0" y="1"/>
                </a:moveTo>
                <a:lnTo>
                  <a:pt x="0" y="31957"/>
                </a:lnTo>
                <a:lnTo>
                  <a:pt x="27653" y="15979"/>
                </a:lnTo>
                <a:lnTo>
                  <a:pt x="0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3" name="Google Shape;863;p26"/>
          <p:cNvSpPr/>
          <p:nvPr/>
        </p:nvSpPr>
        <p:spPr>
          <a:xfrm rot="10800000">
            <a:off x="306050" y="807171"/>
            <a:ext cx="760804" cy="663492"/>
          </a:xfrm>
          <a:custGeom>
            <a:avLst/>
            <a:gdLst/>
            <a:ahLst/>
            <a:cxnLst/>
            <a:rect l="l" t="t" r="r" b="b"/>
            <a:pathLst>
              <a:path w="55041" h="47802" extrusionOk="0">
                <a:moveTo>
                  <a:pt x="55040" y="1"/>
                </a:moveTo>
                <a:lnTo>
                  <a:pt x="27521" y="15979"/>
                </a:lnTo>
                <a:lnTo>
                  <a:pt x="1" y="31957"/>
                </a:lnTo>
                <a:lnTo>
                  <a:pt x="27521" y="47802"/>
                </a:lnTo>
                <a:lnTo>
                  <a:pt x="55040" y="31957"/>
                </a:lnTo>
                <a:lnTo>
                  <a:pt x="5504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7" name="Google Shape;867;p26"/>
          <p:cNvSpPr/>
          <p:nvPr/>
        </p:nvSpPr>
        <p:spPr>
          <a:xfrm rot="10800000">
            <a:off x="1066851" y="1248865"/>
            <a:ext cx="382257" cy="661630"/>
          </a:xfrm>
          <a:custGeom>
            <a:avLst/>
            <a:gdLst/>
            <a:ahLst/>
            <a:cxnLst/>
            <a:rect l="l" t="t" r="r" b="b"/>
            <a:pathLst>
              <a:path w="27654" h="47669" extrusionOk="0">
                <a:moveTo>
                  <a:pt x="27654" y="1"/>
                </a:moveTo>
                <a:lnTo>
                  <a:pt x="1" y="15845"/>
                </a:lnTo>
                <a:lnTo>
                  <a:pt x="1" y="47668"/>
                </a:lnTo>
                <a:lnTo>
                  <a:pt x="27521" y="31823"/>
                </a:lnTo>
                <a:lnTo>
                  <a:pt x="27654" y="31690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8" name="Google Shape;868;p26"/>
          <p:cNvSpPr/>
          <p:nvPr/>
        </p:nvSpPr>
        <p:spPr>
          <a:xfrm rot="10800000">
            <a:off x="1066861" y="1690548"/>
            <a:ext cx="382247" cy="441717"/>
          </a:xfrm>
          <a:custGeom>
            <a:avLst/>
            <a:gdLst/>
            <a:ahLst/>
            <a:cxnLst/>
            <a:rect l="l" t="t" r="r" b="b"/>
            <a:pathLst>
              <a:path w="27654" h="31824" extrusionOk="0">
                <a:moveTo>
                  <a:pt x="1" y="1"/>
                </a:moveTo>
                <a:lnTo>
                  <a:pt x="1" y="31823"/>
                </a:lnTo>
                <a:lnTo>
                  <a:pt x="27654" y="15979"/>
                </a:lnTo>
                <a:lnTo>
                  <a:pt x="27654" y="15845"/>
                </a:lnTo>
                <a:lnTo>
                  <a:pt x="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69" name="Google Shape;869;p26"/>
          <p:cNvSpPr/>
          <p:nvPr/>
        </p:nvSpPr>
        <p:spPr>
          <a:xfrm rot="10800000">
            <a:off x="1449103" y="365483"/>
            <a:ext cx="380395" cy="441717"/>
          </a:xfrm>
          <a:custGeom>
            <a:avLst/>
            <a:gdLst/>
            <a:ahLst/>
            <a:cxnLst/>
            <a:rect l="l" t="t" r="r" b="b"/>
            <a:pathLst>
              <a:path w="27520" h="31824" extrusionOk="0">
                <a:moveTo>
                  <a:pt x="27520" y="1"/>
                </a:moveTo>
                <a:lnTo>
                  <a:pt x="0" y="15979"/>
                </a:lnTo>
                <a:lnTo>
                  <a:pt x="27520" y="31824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70" name="Google Shape;870;p26"/>
          <p:cNvSpPr/>
          <p:nvPr/>
        </p:nvSpPr>
        <p:spPr>
          <a:xfrm rot="10800000">
            <a:off x="2069765" y="160459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71" name="Google Shape;871;p26"/>
          <p:cNvSpPr/>
          <p:nvPr/>
        </p:nvSpPr>
        <p:spPr>
          <a:xfrm rot="10800000">
            <a:off x="1066851" y="-76200"/>
            <a:ext cx="382257" cy="883400"/>
          </a:xfrm>
          <a:custGeom>
            <a:avLst/>
            <a:gdLst/>
            <a:ahLst/>
            <a:cxnLst/>
            <a:rect l="l" t="t" r="r" b="b"/>
            <a:pathLst>
              <a:path w="27654" h="63647" extrusionOk="0">
                <a:moveTo>
                  <a:pt x="1" y="1"/>
                </a:moveTo>
                <a:lnTo>
                  <a:pt x="1" y="31824"/>
                </a:lnTo>
                <a:lnTo>
                  <a:pt x="1" y="63646"/>
                </a:lnTo>
                <a:lnTo>
                  <a:pt x="27521" y="47802"/>
                </a:lnTo>
                <a:lnTo>
                  <a:pt x="27654" y="47802"/>
                </a:lnTo>
                <a:lnTo>
                  <a:pt x="27654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72" name="Google Shape;872;p26"/>
          <p:cNvSpPr/>
          <p:nvPr/>
        </p:nvSpPr>
        <p:spPr>
          <a:xfrm rot="10800000">
            <a:off x="1066851" y="585416"/>
            <a:ext cx="382257" cy="44169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27654" y="0"/>
                </a:moveTo>
                <a:lnTo>
                  <a:pt x="1" y="15845"/>
                </a:lnTo>
                <a:lnTo>
                  <a:pt x="27654" y="31823"/>
                </a:lnTo>
                <a:lnTo>
                  <a:pt x="2765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73" name="Google Shape;873;p26"/>
          <p:cNvSpPr/>
          <p:nvPr/>
        </p:nvSpPr>
        <p:spPr>
          <a:xfrm rot="10800000">
            <a:off x="686445" y="143703"/>
            <a:ext cx="382247" cy="883406"/>
          </a:xfrm>
          <a:custGeom>
            <a:avLst/>
            <a:gdLst/>
            <a:ahLst/>
            <a:cxnLst/>
            <a:rect l="l" t="t" r="r" b="b"/>
            <a:pathLst>
              <a:path w="27654" h="63646" extrusionOk="0">
                <a:moveTo>
                  <a:pt x="134" y="0"/>
                </a:moveTo>
                <a:lnTo>
                  <a:pt x="1" y="31823"/>
                </a:lnTo>
                <a:lnTo>
                  <a:pt x="134" y="31823"/>
                </a:lnTo>
                <a:lnTo>
                  <a:pt x="134" y="63646"/>
                </a:lnTo>
                <a:lnTo>
                  <a:pt x="27654" y="47668"/>
                </a:lnTo>
                <a:lnTo>
                  <a:pt x="27654" y="1584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74" name="Google Shape;874;p26"/>
          <p:cNvSpPr/>
          <p:nvPr/>
        </p:nvSpPr>
        <p:spPr>
          <a:xfrm rot="10800000">
            <a:off x="686465" y="807171"/>
            <a:ext cx="762643" cy="663492"/>
          </a:xfrm>
          <a:custGeom>
            <a:avLst/>
            <a:gdLst/>
            <a:ahLst/>
            <a:cxnLst/>
            <a:rect l="l" t="t" r="r" b="b"/>
            <a:pathLst>
              <a:path w="55174" h="47802" extrusionOk="0">
                <a:moveTo>
                  <a:pt x="27654" y="1"/>
                </a:moveTo>
                <a:lnTo>
                  <a:pt x="1" y="15979"/>
                </a:lnTo>
                <a:lnTo>
                  <a:pt x="1" y="47802"/>
                </a:lnTo>
                <a:lnTo>
                  <a:pt x="27654" y="31957"/>
                </a:lnTo>
                <a:lnTo>
                  <a:pt x="55174" y="15979"/>
                </a:lnTo>
                <a:lnTo>
                  <a:pt x="27654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75" name="Google Shape;875;p26"/>
          <p:cNvSpPr/>
          <p:nvPr/>
        </p:nvSpPr>
        <p:spPr>
          <a:xfrm>
            <a:off x="8761740" y="4256839"/>
            <a:ext cx="382247" cy="663492"/>
          </a:xfrm>
          <a:custGeom>
            <a:avLst/>
            <a:gdLst/>
            <a:ahLst/>
            <a:cxnLst/>
            <a:rect l="l" t="t" r="r" b="b"/>
            <a:pathLst>
              <a:path w="27654" h="47802" extrusionOk="0">
                <a:moveTo>
                  <a:pt x="27653" y="1"/>
                </a:moveTo>
                <a:lnTo>
                  <a:pt x="0" y="15979"/>
                </a:lnTo>
                <a:lnTo>
                  <a:pt x="0" y="47802"/>
                </a:lnTo>
                <a:lnTo>
                  <a:pt x="134" y="47802"/>
                </a:lnTo>
                <a:lnTo>
                  <a:pt x="27653" y="31824"/>
                </a:lnTo>
                <a:lnTo>
                  <a:pt x="276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76" name="Google Shape;876;p26"/>
          <p:cNvSpPr/>
          <p:nvPr/>
        </p:nvSpPr>
        <p:spPr>
          <a:xfrm>
            <a:off x="8763590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27520" y="1"/>
                </a:moveTo>
                <a:lnTo>
                  <a:pt x="1" y="15979"/>
                </a:lnTo>
                <a:lnTo>
                  <a:pt x="27520" y="31823"/>
                </a:lnTo>
                <a:lnTo>
                  <a:pt x="27520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77" name="Google Shape;877;p26"/>
          <p:cNvSpPr/>
          <p:nvPr/>
        </p:nvSpPr>
        <p:spPr>
          <a:xfrm>
            <a:off x="8652474" y="3168852"/>
            <a:ext cx="111133" cy="127335"/>
          </a:xfrm>
          <a:custGeom>
            <a:avLst/>
            <a:gdLst/>
            <a:ahLst/>
            <a:cxnLst/>
            <a:rect l="l" t="t" r="r" b="b"/>
            <a:pathLst>
              <a:path w="8040" h="9174" extrusionOk="0">
                <a:moveTo>
                  <a:pt x="8040" y="0"/>
                </a:moveTo>
                <a:lnTo>
                  <a:pt x="1" y="4604"/>
                </a:lnTo>
                <a:lnTo>
                  <a:pt x="8040" y="9174"/>
                </a:lnTo>
                <a:lnTo>
                  <a:pt x="80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78" name="Google Shape;878;p26"/>
          <p:cNvSpPr/>
          <p:nvPr/>
        </p:nvSpPr>
        <p:spPr>
          <a:xfrm>
            <a:off x="8000931" y="4698532"/>
            <a:ext cx="760804" cy="441717"/>
          </a:xfrm>
          <a:custGeom>
            <a:avLst/>
            <a:gdLst/>
            <a:ahLst/>
            <a:cxnLst/>
            <a:rect l="l" t="t" r="r" b="b"/>
            <a:pathLst>
              <a:path w="55041" h="31824" extrusionOk="0">
                <a:moveTo>
                  <a:pt x="27521" y="1"/>
                </a:moveTo>
                <a:lnTo>
                  <a:pt x="1" y="15979"/>
                </a:lnTo>
                <a:lnTo>
                  <a:pt x="27521" y="31823"/>
                </a:lnTo>
                <a:lnTo>
                  <a:pt x="55040" y="15979"/>
                </a:lnTo>
                <a:lnTo>
                  <a:pt x="2752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79" name="Google Shape;879;p26"/>
          <p:cNvSpPr/>
          <p:nvPr/>
        </p:nvSpPr>
        <p:spPr>
          <a:xfrm>
            <a:off x="8381336" y="4256839"/>
            <a:ext cx="380409" cy="663492"/>
          </a:xfrm>
          <a:custGeom>
            <a:avLst/>
            <a:gdLst/>
            <a:ahLst/>
            <a:cxnLst/>
            <a:rect l="l" t="t" r="r" b="b"/>
            <a:pathLst>
              <a:path w="27521" h="47802" extrusionOk="0">
                <a:moveTo>
                  <a:pt x="1" y="1"/>
                </a:moveTo>
                <a:lnTo>
                  <a:pt x="1" y="31824"/>
                </a:lnTo>
                <a:lnTo>
                  <a:pt x="27520" y="47802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80" name="Google Shape;880;p26"/>
          <p:cNvSpPr/>
          <p:nvPr/>
        </p:nvSpPr>
        <p:spPr>
          <a:xfrm>
            <a:off x="8761740" y="4036930"/>
            <a:ext cx="382247" cy="441703"/>
          </a:xfrm>
          <a:custGeom>
            <a:avLst/>
            <a:gdLst/>
            <a:ahLst/>
            <a:cxnLst/>
            <a:rect l="l" t="t" r="r" b="b"/>
            <a:pathLst>
              <a:path w="27654" h="31823" extrusionOk="0">
                <a:moveTo>
                  <a:pt x="0" y="0"/>
                </a:moveTo>
                <a:lnTo>
                  <a:pt x="0" y="31823"/>
                </a:lnTo>
                <a:lnTo>
                  <a:pt x="27653" y="1584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81" name="Google Shape;881;p26"/>
          <p:cNvSpPr/>
          <p:nvPr/>
        </p:nvSpPr>
        <p:spPr>
          <a:xfrm>
            <a:off x="7822482" y="3491070"/>
            <a:ext cx="178448" cy="206507"/>
          </a:xfrm>
          <a:custGeom>
            <a:avLst/>
            <a:gdLst/>
            <a:ahLst/>
            <a:cxnLst/>
            <a:rect l="l" t="t" r="r" b="b"/>
            <a:pathLst>
              <a:path w="12910" h="14878" extrusionOk="0">
                <a:moveTo>
                  <a:pt x="1" y="0"/>
                </a:moveTo>
                <a:lnTo>
                  <a:pt x="1" y="14877"/>
                </a:lnTo>
                <a:lnTo>
                  <a:pt x="12910" y="7505"/>
                </a:lnTo>
                <a:lnTo>
                  <a:pt x="134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82" name="Google Shape;882;p26"/>
          <p:cNvSpPr/>
          <p:nvPr/>
        </p:nvSpPr>
        <p:spPr>
          <a:xfrm>
            <a:off x="7259448" y="4698532"/>
            <a:ext cx="380409" cy="441717"/>
          </a:xfrm>
          <a:custGeom>
            <a:avLst/>
            <a:gdLst/>
            <a:ahLst/>
            <a:cxnLst/>
            <a:rect l="l" t="t" r="r" b="b"/>
            <a:pathLst>
              <a:path w="27521" h="31824" extrusionOk="0">
                <a:moveTo>
                  <a:pt x="1" y="1"/>
                </a:moveTo>
                <a:lnTo>
                  <a:pt x="1" y="31823"/>
                </a:lnTo>
                <a:lnTo>
                  <a:pt x="27520" y="15979"/>
                </a:lnTo>
                <a:lnTo>
                  <a:pt x="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8F22C-0265-4969-BE45-D351C6E56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067" y="65962"/>
            <a:ext cx="1620596" cy="12107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457199" y="2700169"/>
            <a:ext cx="4023300" cy="21622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sz="1800" i="1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Play Store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adalah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layanan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distribusi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 digital yang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dioperasikan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 dan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dikembangkan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 oleh </a:t>
            </a:r>
            <a:r>
              <a:rPr lang="en-US" sz="1800" i="1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Google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.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" name="Google Shape;926;p32">
            <a:extLst>
              <a:ext uri="{FF2B5EF4-FFF2-40B4-BE49-F238E27FC236}">
                <a16:creationId xmlns:a16="http://schemas.microsoft.com/office/drawing/2014/main" id="{5AC0C9F0-4020-D651-1C77-56762B435304}"/>
              </a:ext>
            </a:extLst>
          </p:cNvPr>
          <p:cNvSpPr txBox="1">
            <a:spLocks/>
          </p:cNvSpPr>
          <p:nvPr/>
        </p:nvSpPr>
        <p:spPr>
          <a:xfrm>
            <a:off x="4663502" y="2700169"/>
            <a:ext cx="4023300" cy="2048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id-ID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C# (C </a:t>
            </a:r>
            <a:r>
              <a:rPr lang="id-ID" sz="180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sharp</a:t>
            </a:r>
            <a:r>
              <a:rPr lang="id-ID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) adalah “Sebuah bahasa pemrograman berbasis objek yang didukung oleh Microsoft .NET Framework”.</a:t>
            </a:r>
            <a:endParaRPr lang="id-ID" sz="1800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E62B1-3CAF-7BD0-EFDB-E4508E0CF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553" y="1502528"/>
            <a:ext cx="1197641" cy="11976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AD76E4-7E50-779E-369C-B044F7A58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172" y="1253594"/>
            <a:ext cx="1695507" cy="1695507"/>
          </a:xfrm>
          <a:prstGeom prst="rect">
            <a:avLst/>
          </a:prstGeom>
        </p:spPr>
      </p:pic>
      <p:sp>
        <p:nvSpPr>
          <p:cNvPr id="6" name="Google Shape;925;p32">
            <a:extLst>
              <a:ext uri="{FF2B5EF4-FFF2-40B4-BE49-F238E27FC236}">
                <a16:creationId xmlns:a16="http://schemas.microsoft.com/office/drawing/2014/main" id="{B3F16F44-E06E-AAEB-65F9-34DAC20834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60350" y="400538"/>
            <a:ext cx="4023300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tx1">
                    <a:lumMod val="50000"/>
                  </a:schemeClr>
                </a:solidFill>
              </a:rPr>
              <a:t>Landasan</a:t>
            </a:r>
            <a:r>
              <a:rPr lang="en-US" sz="4000" dirty="0">
                <a:solidFill>
                  <a:schemeClr val="tx1">
                    <a:lumMod val="50000"/>
                  </a:schemeClr>
                </a:solidFill>
              </a:rPr>
              <a:t> Teori</a:t>
            </a:r>
            <a:endParaRPr lang="id-ID" sz="40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" name="Google Shape;927;p32">
            <a:extLst>
              <a:ext uri="{FF2B5EF4-FFF2-40B4-BE49-F238E27FC236}">
                <a16:creationId xmlns:a16="http://schemas.microsoft.com/office/drawing/2014/main" id="{21C733C1-ACE4-3752-28BB-B21B82863B4B}"/>
              </a:ext>
            </a:extLst>
          </p:cNvPr>
          <p:cNvCxnSpPr>
            <a:cxnSpLocks/>
          </p:cNvCxnSpPr>
          <p:nvPr/>
        </p:nvCxnSpPr>
        <p:spPr>
          <a:xfrm>
            <a:off x="2714496" y="1269092"/>
            <a:ext cx="3729335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9068414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5;p32">
            <a:extLst>
              <a:ext uri="{FF2B5EF4-FFF2-40B4-BE49-F238E27FC236}">
                <a16:creationId xmlns:a16="http://schemas.microsoft.com/office/drawing/2014/main" id="{87EF426D-5CB2-CED8-98CB-5E60763C4EBE}"/>
              </a:ext>
            </a:extLst>
          </p:cNvPr>
          <p:cNvSpPr txBox="1">
            <a:spLocks/>
          </p:cNvSpPr>
          <p:nvPr/>
        </p:nvSpPr>
        <p:spPr>
          <a:xfrm>
            <a:off x="2127443" y="386891"/>
            <a:ext cx="4903440" cy="88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rlow Condensed SemiBold"/>
              <a:buNone/>
              <a:defRPr sz="4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>
                <a:solidFill>
                  <a:schemeClr val="tx1">
                    <a:lumMod val="50000"/>
                  </a:schemeClr>
                </a:solidFill>
              </a:rPr>
              <a:t>Analisa &amp; </a:t>
            </a:r>
            <a:r>
              <a:rPr lang="en-US" sz="4000" dirty="0" err="1">
                <a:solidFill>
                  <a:schemeClr val="tx1">
                    <a:lumMod val="50000"/>
                  </a:schemeClr>
                </a:solidFill>
              </a:rPr>
              <a:t>Perancangan</a:t>
            </a:r>
            <a:endParaRPr lang="id-ID" sz="40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" name="Google Shape;927;p32">
            <a:extLst>
              <a:ext uri="{FF2B5EF4-FFF2-40B4-BE49-F238E27FC236}">
                <a16:creationId xmlns:a16="http://schemas.microsoft.com/office/drawing/2014/main" id="{DDFA943D-C969-7F5B-3DCA-211933E7ABA0}"/>
              </a:ext>
            </a:extLst>
          </p:cNvPr>
          <p:cNvCxnSpPr>
            <a:cxnSpLocks/>
          </p:cNvCxnSpPr>
          <p:nvPr/>
        </p:nvCxnSpPr>
        <p:spPr>
          <a:xfrm>
            <a:off x="2057400" y="1269092"/>
            <a:ext cx="50292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926;p32">
            <a:extLst>
              <a:ext uri="{FF2B5EF4-FFF2-40B4-BE49-F238E27FC236}">
                <a16:creationId xmlns:a16="http://schemas.microsoft.com/office/drawing/2014/main" id="{D61E78A6-9EC7-A780-97C2-3C828AA7A4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200" y="1315013"/>
            <a:ext cx="827532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id-ID" sz="2000" dirty="0">
              <a:solidFill>
                <a:schemeClr val="tx1">
                  <a:lumMod val="50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827783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9389E-4F5A-4DCC-AF59-7D1BCECF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381" y="2130719"/>
            <a:ext cx="5581238" cy="572700"/>
          </a:xfrm>
        </p:spPr>
        <p:txBody>
          <a:bodyPr/>
          <a:lstStyle/>
          <a:p>
            <a:pPr algn="ctr"/>
            <a:r>
              <a:rPr lang="en-US" dirty="0"/>
              <a:t>GAMBARAN PERMAINAN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64F22-0E85-4D91-AB05-B7C860DB0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2458" y="2837386"/>
            <a:ext cx="6359084" cy="572700"/>
          </a:xfrm>
        </p:spPr>
        <p:txBody>
          <a:bodyPr/>
          <a:lstStyle/>
          <a:p>
            <a:r>
              <a:rPr lang="en-US" sz="1800" dirty="0" err="1"/>
              <a:t>Deskripsi</a:t>
            </a:r>
            <a:r>
              <a:rPr lang="en-US" sz="1800" dirty="0"/>
              <a:t>, Tema, Target </a:t>
            </a:r>
            <a:r>
              <a:rPr lang="en-US" sz="1800" dirty="0" err="1"/>
              <a:t>Usia</a:t>
            </a:r>
            <a:r>
              <a:rPr lang="en-US" sz="1800" dirty="0"/>
              <a:t>, Platform, dan </a:t>
            </a:r>
            <a:r>
              <a:rPr lang="en-US" sz="1800" dirty="0" err="1"/>
              <a:t>Karakter</a:t>
            </a:r>
            <a:endParaRPr lang="en-ID" sz="1800" dirty="0"/>
          </a:p>
        </p:txBody>
      </p:sp>
      <p:cxnSp>
        <p:nvCxnSpPr>
          <p:cNvPr id="4" name="Google Shape;927;p32">
            <a:extLst>
              <a:ext uri="{FF2B5EF4-FFF2-40B4-BE49-F238E27FC236}">
                <a16:creationId xmlns:a16="http://schemas.microsoft.com/office/drawing/2014/main" id="{F32D100B-9D88-436D-A300-D9996748A837}"/>
              </a:ext>
            </a:extLst>
          </p:cNvPr>
          <p:cNvCxnSpPr>
            <a:cxnSpLocks/>
          </p:cNvCxnSpPr>
          <p:nvPr/>
        </p:nvCxnSpPr>
        <p:spPr>
          <a:xfrm>
            <a:off x="2019300" y="2627227"/>
            <a:ext cx="5105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2399098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926;p32">
            <a:extLst>
              <a:ext uri="{FF2B5EF4-FFF2-40B4-BE49-F238E27FC236}">
                <a16:creationId xmlns:a16="http://schemas.microsoft.com/office/drawing/2014/main" id="{EE514CA2-5857-4660-B457-76F6DDA44FE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1950" y="2329188"/>
            <a:ext cx="844677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JepangCita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adalah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aplikasi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permainan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edukasi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berbasis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Android yang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bertemakan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simulasi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, yang mana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pemain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harus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mempelajari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Bahasa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Jepang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dan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menjawab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soal-soal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untuk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</a:t>
            </a:r>
            <a:r>
              <a:rPr lang="en-ID" sz="1600" dirty="0" err="1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menyelesaikan</a:t>
            </a:r>
            <a:r>
              <a:rPr lang="en-ID" sz="1600" dirty="0">
                <a:solidFill>
                  <a:srgbClr val="434343"/>
                </a:solidFill>
                <a:latin typeface="Arvo" panose="020B0604020202020204" charset="0"/>
                <a:cs typeface="Arial" panose="020B0604020202020204" pitchFamily="34" charset="0"/>
              </a:rPr>
              <a:t> level.</a:t>
            </a:r>
          </a:p>
        </p:txBody>
      </p:sp>
      <p:sp>
        <p:nvSpPr>
          <p:cNvPr id="31" name="Google Shape;925;p32">
            <a:extLst>
              <a:ext uri="{FF2B5EF4-FFF2-40B4-BE49-F238E27FC236}">
                <a16:creationId xmlns:a16="http://schemas.microsoft.com/office/drawing/2014/main" id="{E6F64B94-DA5B-45E4-A972-ACF89963A2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654" y="1371898"/>
            <a:ext cx="5069046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PERMAINAN</a:t>
            </a:r>
            <a:endParaRPr dirty="0"/>
          </a:p>
        </p:txBody>
      </p:sp>
      <p:cxnSp>
        <p:nvCxnSpPr>
          <p:cNvPr id="32" name="Google Shape;927;p32">
            <a:extLst>
              <a:ext uri="{FF2B5EF4-FFF2-40B4-BE49-F238E27FC236}">
                <a16:creationId xmlns:a16="http://schemas.microsoft.com/office/drawing/2014/main" id="{74BACCC7-625B-46DC-9D3D-8DA26EF99D29}"/>
              </a:ext>
            </a:extLst>
          </p:cNvPr>
          <p:cNvCxnSpPr>
            <a:cxnSpLocks/>
          </p:cNvCxnSpPr>
          <p:nvPr/>
        </p:nvCxnSpPr>
        <p:spPr>
          <a:xfrm>
            <a:off x="431800" y="2164088"/>
            <a:ext cx="5105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3134886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C624BF16-65AA-4300-AF94-C86AE5FF8961}"/>
              </a:ext>
            </a:extLst>
          </p:cNvPr>
          <p:cNvSpPr/>
          <p:nvPr/>
        </p:nvSpPr>
        <p:spPr>
          <a:xfrm>
            <a:off x="449580" y="2507493"/>
            <a:ext cx="1124101" cy="1124101"/>
          </a:xfrm>
          <a:prstGeom prst="ellipse">
            <a:avLst/>
          </a:prstGeom>
          <a:solidFill>
            <a:srgbClr val="00B050"/>
          </a:solidFill>
          <a:ln w="28575"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d-ID"/>
          </a:p>
        </p:txBody>
      </p:sp>
      <p:grpSp>
        <p:nvGrpSpPr>
          <p:cNvPr id="43" name="Google Shape;8613;p104">
            <a:extLst>
              <a:ext uri="{FF2B5EF4-FFF2-40B4-BE49-F238E27FC236}">
                <a16:creationId xmlns:a16="http://schemas.microsoft.com/office/drawing/2014/main" id="{C31F3AF5-666E-4A13-8889-DE0800364B7B}"/>
              </a:ext>
            </a:extLst>
          </p:cNvPr>
          <p:cNvGrpSpPr/>
          <p:nvPr/>
        </p:nvGrpSpPr>
        <p:grpSpPr>
          <a:xfrm>
            <a:off x="678474" y="2843302"/>
            <a:ext cx="666312" cy="471531"/>
            <a:chOff x="-13652369" y="3236335"/>
            <a:chExt cx="471537" cy="333660"/>
          </a:xfrm>
          <a:solidFill>
            <a:schemeClr val="bg1"/>
          </a:solidFill>
        </p:grpSpPr>
        <p:sp>
          <p:nvSpPr>
            <p:cNvPr id="44" name="Google Shape;8614;p104">
              <a:extLst>
                <a:ext uri="{FF2B5EF4-FFF2-40B4-BE49-F238E27FC236}">
                  <a16:creationId xmlns:a16="http://schemas.microsoft.com/office/drawing/2014/main" id="{081F6FBE-FF85-4416-86C5-D9FA265BAEA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-13673633" y="3465998"/>
              <a:ext cx="125261" cy="82733"/>
            </a:xfrm>
            <a:custGeom>
              <a:avLst/>
              <a:gdLst/>
              <a:ahLst/>
              <a:cxnLst/>
              <a:rect l="l" t="t" r="r" b="b"/>
              <a:pathLst>
                <a:path w="5011" h="3309" extrusionOk="0">
                  <a:moveTo>
                    <a:pt x="1671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1" y="3308"/>
                  </a:cubicBezTo>
                  <a:cubicBezTo>
                    <a:pt x="2269" y="3308"/>
                    <a:pt x="2584" y="3056"/>
                    <a:pt x="4790" y="1985"/>
                  </a:cubicBezTo>
                  <a:cubicBezTo>
                    <a:pt x="4884" y="1953"/>
                    <a:pt x="5010" y="1796"/>
                    <a:pt x="5010" y="1638"/>
                  </a:cubicBezTo>
                  <a:cubicBezTo>
                    <a:pt x="5010" y="1481"/>
                    <a:pt x="4947" y="1323"/>
                    <a:pt x="4790" y="1292"/>
                  </a:cubicBezTo>
                  <a:cubicBezTo>
                    <a:pt x="2584" y="221"/>
                    <a:pt x="2269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615;p104">
              <a:extLst>
                <a:ext uri="{FF2B5EF4-FFF2-40B4-BE49-F238E27FC236}">
                  <a16:creationId xmlns:a16="http://schemas.microsoft.com/office/drawing/2014/main" id="{DE99F262-6852-4C3D-A17C-54753C08D46F}"/>
                </a:ext>
              </a:extLst>
            </p:cNvPr>
            <p:cNvSpPr/>
            <p:nvPr/>
          </p:nvSpPr>
          <p:spPr>
            <a:xfrm>
              <a:off x="-13534507" y="3275227"/>
              <a:ext cx="353675" cy="249700"/>
            </a:xfrm>
            <a:custGeom>
              <a:avLst/>
              <a:gdLst/>
              <a:ahLst/>
              <a:cxnLst/>
              <a:rect l="l" t="t" r="r" b="b"/>
              <a:pathLst>
                <a:path w="14147" h="9988" extrusionOk="0">
                  <a:moveTo>
                    <a:pt x="6679" y="1702"/>
                  </a:moveTo>
                  <a:cubicBezTo>
                    <a:pt x="7152" y="1702"/>
                    <a:pt x="7499" y="2048"/>
                    <a:pt x="7499" y="2521"/>
                  </a:cubicBezTo>
                  <a:cubicBezTo>
                    <a:pt x="7499" y="2993"/>
                    <a:pt x="7152" y="3340"/>
                    <a:pt x="6679" y="3340"/>
                  </a:cubicBezTo>
                  <a:cubicBezTo>
                    <a:pt x="6207" y="3340"/>
                    <a:pt x="5829" y="2993"/>
                    <a:pt x="5829" y="2521"/>
                  </a:cubicBezTo>
                  <a:cubicBezTo>
                    <a:pt x="5829" y="2048"/>
                    <a:pt x="6207" y="1702"/>
                    <a:pt x="6679" y="1702"/>
                  </a:cubicBezTo>
                  <a:close/>
                  <a:moveTo>
                    <a:pt x="4191" y="2143"/>
                  </a:moveTo>
                  <a:cubicBezTo>
                    <a:pt x="4663" y="2143"/>
                    <a:pt x="5010" y="2489"/>
                    <a:pt x="5010" y="2962"/>
                  </a:cubicBezTo>
                  <a:cubicBezTo>
                    <a:pt x="5010" y="3434"/>
                    <a:pt x="4663" y="3781"/>
                    <a:pt x="4191" y="3781"/>
                  </a:cubicBezTo>
                  <a:cubicBezTo>
                    <a:pt x="3718" y="3781"/>
                    <a:pt x="3371" y="3434"/>
                    <a:pt x="3371" y="2962"/>
                  </a:cubicBezTo>
                  <a:cubicBezTo>
                    <a:pt x="3371" y="2489"/>
                    <a:pt x="3718" y="2143"/>
                    <a:pt x="4191" y="2143"/>
                  </a:cubicBezTo>
                  <a:close/>
                  <a:moveTo>
                    <a:pt x="2521" y="4191"/>
                  </a:moveTo>
                  <a:cubicBezTo>
                    <a:pt x="2993" y="4191"/>
                    <a:pt x="3371" y="4537"/>
                    <a:pt x="3371" y="5010"/>
                  </a:cubicBezTo>
                  <a:cubicBezTo>
                    <a:pt x="3371" y="5482"/>
                    <a:pt x="2993" y="5829"/>
                    <a:pt x="2521" y="5829"/>
                  </a:cubicBezTo>
                  <a:cubicBezTo>
                    <a:pt x="2048" y="5829"/>
                    <a:pt x="1702" y="5482"/>
                    <a:pt x="1702" y="5010"/>
                  </a:cubicBezTo>
                  <a:cubicBezTo>
                    <a:pt x="1702" y="4537"/>
                    <a:pt x="2048" y="4191"/>
                    <a:pt x="2521" y="4191"/>
                  </a:cubicBezTo>
                  <a:close/>
                  <a:moveTo>
                    <a:pt x="10397" y="3340"/>
                  </a:moveTo>
                  <a:cubicBezTo>
                    <a:pt x="11563" y="3340"/>
                    <a:pt x="12508" y="4096"/>
                    <a:pt x="12508" y="5010"/>
                  </a:cubicBezTo>
                  <a:cubicBezTo>
                    <a:pt x="12508" y="5923"/>
                    <a:pt x="11563" y="6648"/>
                    <a:pt x="10397" y="6648"/>
                  </a:cubicBezTo>
                  <a:cubicBezTo>
                    <a:pt x="9263" y="6648"/>
                    <a:pt x="8318" y="5892"/>
                    <a:pt x="8318" y="5010"/>
                  </a:cubicBezTo>
                  <a:cubicBezTo>
                    <a:pt x="8318" y="4096"/>
                    <a:pt x="9263" y="3340"/>
                    <a:pt x="10397" y="3340"/>
                  </a:cubicBezTo>
                  <a:close/>
                  <a:moveTo>
                    <a:pt x="4191" y="6270"/>
                  </a:moveTo>
                  <a:cubicBezTo>
                    <a:pt x="4663" y="6270"/>
                    <a:pt x="5010" y="6616"/>
                    <a:pt x="5010" y="7089"/>
                  </a:cubicBezTo>
                  <a:cubicBezTo>
                    <a:pt x="5010" y="7562"/>
                    <a:pt x="4663" y="7908"/>
                    <a:pt x="4191" y="7908"/>
                  </a:cubicBezTo>
                  <a:cubicBezTo>
                    <a:pt x="3718" y="7908"/>
                    <a:pt x="3371" y="7562"/>
                    <a:pt x="3371" y="7089"/>
                  </a:cubicBezTo>
                  <a:cubicBezTo>
                    <a:pt x="3371" y="6616"/>
                    <a:pt x="3718" y="6270"/>
                    <a:pt x="4191" y="6270"/>
                  </a:cubicBezTo>
                  <a:close/>
                  <a:moveTo>
                    <a:pt x="6679" y="6648"/>
                  </a:moveTo>
                  <a:cubicBezTo>
                    <a:pt x="7152" y="6648"/>
                    <a:pt x="7499" y="6994"/>
                    <a:pt x="7499" y="7499"/>
                  </a:cubicBezTo>
                  <a:cubicBezTo>
                    <a:pt x="7499" y="7971"/>
                    <a:pt x="7152" y="8318"/>
                    <a:pt x="6679" y="8318"/>
                  </a:cubicBezTo>
                  <a:cubicBezTo>
                    <a:pt x="6207" y="8318"/>
                    <a:pt x="5829" y="7971"/>
                    <a:pt x="5829" y="7499"/>
                  </a:cubicBezTo>
                  <a:cubicBezTo>
                    <a:pt x="5829" y="7057"/>
                    <a:pt x="6207" y="6648"/>
                    <a:pt x="6679" y="6648"/>
                  </a:cubicBezTo>
                  <a:close/>
                  <a:moveTo>
                    <a:pt x="7089" y="0"/>
                  </a:moveTo>
                  <a:cubicBezTo>
                    <a:pt x="3245" y="0"/>
                    <a:pt x="63" y="2237"/>
                    <a:pt x="63" y="5010"/>
                  </a:cubicBezTo>
                  <a:cubicBezTo>
                    <a:pt x="0" y="7751"/>
                    <a:pt x="3214" y="9987"/>
                    <a:pt x="7089" y="9987"/>
                  </a:cubicBezTo>
                  <a:cubicBezTo>
                    <a:pt x="10964" y="9987"/>
                    <a:pt x="14146" y="7751"/>
                    <a:pt x="14146" y="5010"/>
                  </a:cubicBezTo>
                  <a:cubicBezTo>
                    <a:pt x="14146" y="2300"/>
                    <a:pt x="10964" y="0"/>
                    <a:pt x="70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616;p104">
              <a:extLst>
                <a:ext uri="{FF2B5EF4-FFF2-40B4-BE49-F238E27FC236}">
                  <a16:creationId xmlns:a16="http://schemas.microsoft.com/office/drawing/2014/main" id="{8833CEC3-E1FC-4BEB-B255-1C9291BC17C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-13660719" y="3245776"/>
              <a:ext cx="100040" cy="81158"/>
            </a:xfrm>
            <a:custGeom>
              <a:avLst/>
              <a:gdLst/>
              <a:ahLst/>
              <a:cxnLst/>
              <a:rect l="l" t="t" r="r" b="b"/>
              <a:pathLst>
                <a:path w="4002" h="3246" extrusionOk="0">
                  <a:moveTo>
                    <a:pt x="4002" y="1"/>
                  </a:moveTo>
                  <a:cubicBezTo>
                    <a:pt x="2206" y="127"/>
                    <a:pt x="63" y="536"/>
                    <a:pt x="63" y="1607"/>
                  </a:cubicBezTo>
                  <a:cubicBezTo>
                    <a:pt x="0" y="2710"/>
                    <a:pt x="2174" y="3120"/>
                    <a:pt x="4002" y="3246"/>
                  </a:cubicBezTo>
                  <a:cubicBezTo>
                    <a:pt x="3592" y="2805"/>
                    <a:pt x="3371" y="2206"/>
                    <a:pt x="3371" y="1607"/>
                  </a:cubicBezTo>
                  <a:cubicBezTo>
                    <a:pt x="3371" y="1040"/>
                    <a:pt x="3592" y="442"/>
                    <a:pt x="400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617;p104">
              <a:extLst>
                <a:ext uri="{FF2B5EF4-FFF2-40B4-BE49-F238E27FC236}">
                  <a16:creationId xmlns:a16="http://schemas.microsoft.com/office/drawing/2014/main" id="{D824252A-2682-4B3A-A1A5-534DC16033C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-13628823" y="3313919"/>
              <a:ext cx="36246" cy="81158"/>
            </a:xfrm>
            <a:custGeom>
              <a:avLst/>
              <a:gdLst/>
              <a:ahLst/>
              <a:cxnLst/>
              <a:rect l="l" t="t" r="r" b="b"/>
              <a:pathLst>
                <a:path w="1450" h="3246" extrusionOk="0">
                  <a:moveTo>
                    <a:pt x="1418" y="1"/>
                  </a:moveTo>
                  <a:lnTo>
                    <a:pt x="1418" y="1"/>
                  </a:lnTo>
                  <a:cubicBezTo>
                    <a:pt x="1103" y="32"/>
                    <a:pt x="788" y="190"/>
                    <a:pt x="505" y="442"/>
                  </a:cubicBezTo>
                  <a:cubicBezTo>
                    <a:pt x="190" y="757"/>
                    <a:pt x="1" y="1166"/>
                    <a:pt x="1" y="1607"/>
                  </a:cubicBezTo>
                  <a:cubicBezTo>
                    <a:pt x="1" y="2048"/>
                    <a:pt x="158" y="2489"/>
                    <a:pt x="505" y="2805"/>
                  </a:cubicBezTo>
                  <a:cubicBezTo>
                    <a:pt x="788" y="3025"/>
                    <a:pt x="1103" y="3183"/>
                    <a:pt x="1450" y="3246"/>
                  </a:cubicBezTo>
                  <a:cubicBezTo>
                    <a:pt x="1072" y="2805"/>
                    <a:pt x="820" y="2206"/>
                    <a:pt x="820" y="1607"/>
                  </a:cubicBezTo>
                  <a:cubicBezTo>
                    <a:pt x="820" y="977"/>
                    <a:pt x="1072" y="442"/>
                    <a:pt x="1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618;p104">
              <a:extLst>
                <a:ext uri="{FF2B5EF4-FFF2-40B4-BE49-F238E27FC236}">
                  <a16:creationId xmlns:a16="http://schemas.microsoft.com/office/drawing/2014/main" id="{6488428E-1D48-453C-A4AF-2A5F954187E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-13645760" y="3369465"/>
              <a:ext cx="70118" cy="76433"/>
            </a:xfrm>
            <a:custGeom>
              <a:avLst/>
              <a:gdLst/>
              <a:ahLst/>
              <a:cxnLst/>
              <a:rect l="l" t="t" r="r" b="b"/>
              <a:pathLst>
                <a:path w="2805" h="3057" extrusionOk="0">
                  <a:moveTo>
                    <a:pt x="1072" y="0"/>
                  </a:moveTo>
                  <a:cubicBezTo>
                    <a:pt x="442" y="221"/>
                    <a:pt x="1" y="819"/>
                    <a:pt x="1" y="1512"/>
                  </a:cubicBezTo>
                  <a:cubicBezTo>
                    <a:pt x="1" y="2237"/>
                    <a:pt x="442" y="2836"/>
                    <a:pt x="1072" y="3056"/>
                  </a:cubicBezTo>
                  <a:cubicBezTo>
                    <a:pt x="1702" y="2962"/>
                    <a:pt x="2301" y="2867"/>
                    <a:pt x="2805" y="2710"/>
                  </a:cubicBezTo>
                  <a:cubicBezTo>
                    <a:pt x="2616" y="2363"/>
                    <a:pt x="2490" y="1953"/>
                    <a:pt x="2490" y="1512"/>
                  </a:cubicBezTo>
                  <a:cubicBezTo>
                    <a:pt x="2490" y="1071"/>
                    <a:pt x="2616" y="693"/>
                    <a:pt x="2805" y="347"/>
                  </a:cubicBezTo>
                  <a:cubicBezTo>
                    <a:pt x="2301" y="189"/>
                    <a:pt x="1702" y="63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DCC463A-BF4E-43DE-945B-CFAA7DCAEBF1}"/>
              </a:ext>
            </a:extLst>
          </p:cNvPr>
          <p:cNvSpPr txBox="1"/>
          <p:nvPr/>
        </p:nvSpPr>
        <p:spPr>
          <a:xfrm>
            <a:off x="454822" y="4162567"/>
            <a:ext cx="1124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434343"/>
                </a:solidFill>
                <a:latin typeface="Arvo" panose="020B0604020202020204" charset="0"/>
              </a:rPr>
              <a:t>Simulasi</a:t>
            </a:r>
            <a:endParaRPr lang="en-ID" dirty="0">
              <a:solidFill>
                <a:srgbClr val="434343"/>
              </a:solidFill>
              <a:latin typeface="Arvo" panose="020B060402020202020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6F45F7F-DC76-4C6A-9DC3-5859EE5C535C}"/>
              </a:ext>
            </a:extLst>
          </p:cNvPr>
          <p:cNvSpPr txBox="1"/>
          <p:nvPr/>
        </p:nvSpPr>
        <p:spPr>
          <a:xfrm>
            <a:off x="449579" y="3709278"/>
            <a:ext cx="112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err="1">
                <a:solidFill>
                  <a:srgbClr val="434343"/>
                </a:solidFill>
                <a:latin typeface="Arvo" panose="020B0604020202020204" charset="0"/>
              </a:rPr>
              <a:t>Tema</a:t>
            </a:r>
            <a:endParaRPr lang="en-ID" sz="1800" b="1" dirty="0">
              <a:solidFill>
                <a:srgbClr val="434343"/>
              </a:solidFill>
              <a:latin typeface="Arvo" panose="020B060402020202020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81BF481-A1E9-409D-AD79-D061AFE22FB5}"/>
              </a:ext>
            </a:extLst>
          </p:cNvPr>
          <p:cNvSpPr/>
          <p:nvPr/>
        </p:nvSpPr>
        <p:spPr>
          <a:xfrm>
            <a:off x="2273723" y="2507493"/>
            <a:ext cx="1124101" cy="1124101"/>
          </a:xfrm>
          <a:prstGeom prst="ellipse">
            <a:avLst/>
          </a:prstGeom>
          <a:solidFill>
            <a:schemeClr val="accent4"/>
          </a:solidFill>
          <a:ln w="28575"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d-ID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889B87-F2B9-41F2-81EF-F71B83E6BF73}"/>
              </a:ext>
            </a:extLst>
          </p:cNvPr>
          <p:cNvSpPr txBox="1"/>
          <p:nvPr/>
        </p:nvSpPr>
        <p:spPr>
          <a:xfrm>
            <a:off x="2140124" y="4156294"/>
            <a:ext cx="1391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434343"/>
                </a:solidFill>
                <a:latin typeface="Arvo" panose="020B0604020202020204" charset="0"/>
              </a:rPr>
              <a:t>Single-player</a:t>
            </a:r>
            <a:endParaRPr lang="en-ID" dirty="0">
              <a:solidFill>
                <a:srgbClr val="434343"/>
              </a:solidFill>
              <a:latin typeface="Arvo" panose="020B060402020202020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BD62E58-FCC1-4D0B-B807-83E3E3304340}"/>
              </a:ext>
            </a:extLst>
          </p:cNvPr>
          <p:cNvSpPr txBox="1"/>
          <p:nvPr/>
        </p:nvSpPr>
        <p:spPr>
          <a:xfrm>
            <a:off x="2273723" y="3708164"/>
            <a:ext cx="112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solidFill>
                  <a:srgbClr val="434343"/>
                </a:solidFill>
                <a:latin typeface="Arvo" panose="020B0604020202020204" charset="0"/>
              </a:rPr>
              <a:t>Mode</a:t>
            </a:r>
            <a:endParaRPr lang="en-ID" sz="1800" b="1" dirty="0">
              <a:solidFill>
                <a:srgbClr val="434343"/>
              </a:solidFill>
              <a:latin typeface="Arvo" panose="020B0604020202020204" charset="0"/>
            </a:endParaRPr>
          </a:p>
        </p:txBody>
      </p:sp>
      <p:grpSp>
        <p:nvGrpSpPr>
          <p:cNvPr id="60" name="Google Shape;7740;p103">
            <a:extLst>
              <a:ext uri="{FF2B5EF4-FFF2-40B4-BE49-F238E27FC236}">
                <a16:creationId xmlns:a16="http://schemas.microsoft.com/office/drawing/2014/main" id="{6227CC63-D4FF-4D42-981C-8922E495F8A7}"/>
              </a:ext>
            </a:extLst>
          </p:cNvPr>
          <p:cNvGrpSpPr/>
          <p:nvPr/>
        </p:nvGrpSpPr>
        <p:grpSpPr>
          <a:xfrm>
            <a:off x="2570771" y="2770709"/>
            <a:ext cx="597808" cy="598044"/>
            <a:chOff x="-55987225" y="3591025"/>
            <a:chExt cx="317450" cy="317575"/>
          </a:xfrm>
          <a:solidFill>
            <a:schemeClr val="bg1"/>
          </a:solidFill>
        </p:grpSpPr>
        <p:sp>
          <p:nvSpPr>
            <p:cNvPr id="61" name="Google Shape;7741;p103">
              <a:extLst>
                <a:ext uri="{FF2B5EF4-FFF2-40B4-BE49-F238E27FC236}">
                  <a16:creationId xmlns:a16="http://schemas.microsoft.com/office/drawing/2014/main" id="{4DA86AD1-C056-4CF1-83E8-583DBDA76294}"/>
                </a:ext>
              </a:extLst>
            </p:cNvPr>
            <p:cNvSpPr/>
            <p:nvPr/>
          </p:nvSpPr>
          <p:spPr>
            <a:xfrm>
              <a:off x="-55950200" y="3740025"/>
              <a:ext cx="204800" cy="168575"/>
            </a:xfrm>
            <a:custGeom>
              <a:avLst/>
              <a:gdLst/>
              <a:ahLst/>
              <a:cxnLst/>
              <a:rect l="l" t="t" r="r" b="b"/>
              <a:pathLst>
                <a:path w="8192" h="6743" extrusionOk="0">
                  <a:moveTo>
                    <a:pt x="2647" y="756"/>
                  </a:moveTo>
                  <a:cubicBezTo>
                    <a:pt x="2836" y="756"/>
                    <a:pt x="2994" y="914"/>
                    <a:pt x="2994" y="1103"/>
                  </a:cubicBezTo>
                  <a:cubicBezTo>
                    <a:pt x="2994" y="1323"/>
                    <a:pt x="2836" y="1449"/>
                    <a:pt x="2647" y="1449"/>
                  </a:cubicBezTo>
                  <a:cubicBezTo>
                    <a:pt x="2458" y="1449"/>
                    <a:pt x="2301" y="1323"/>
                    <a:pt x="2301" y="1103"/>
                  </a:cubicBezTo>
                  <a:cubicBezTo>
                    <a:pt x="2238" y="914"/>
                    <a:pt x="2395" y="756"/>
                    <a:pt x="2647" y="756"/>
                  </a:cubicBezTo>
                  <a:close/>
                  <a:moveTo>
                    <a:pt x="5609" y="756"/>
                  </a:moveTo>
                  <a:cubicBezTo>
                    <a:pt x="5798" y="756"/>
                    <a:pt x="5955" y="914"/>
                    <a:pt x="5955" y="1103"/>
                  </a:cubicBezTo>
                  <a:cubicBezTo>
                    <a:pt x="5955" y="1323"/>
                    <a:pt x="5798" y="1449"/>
                    <a:pt x="5609" y="1449"/>
                  </a:cubicBezTo>
                  <a:cubicBezTo>
                    <a:pt x="5388" y="1449"/>
                    <a:pt x="5262" y="1323"/>
                    <a:pt x="5262" y="1103"/>
                  </a:cubicBezTo>
                  <a:cubicBezTo>
                    <a:pt x="5231" y="914"/>
                    <a:pt x="5388" y="756"/>
                    <a:pt x="5609" y="756"/>
                  </a:cubicBezTo>
                  <a:close/>
                  <a:moveTo>
                    <a:pt x="5160" y="3316"/>
                  </a:moveTo>
                  <a:cubicBezTo>
                    <a:pt x="5254" y="3316"/>
                    <a:pt x="5341" y="3355"/>
                    <a:pt x="5388" y="3434"/>
                  </a:cubicBezTo>
                  <a:cubicBezTo>
                    <a:pt x="5546" y="3592"/>
                    <a:pt x="5546" y="3812"/>
                    <a:pt x="5388" y="3938"/>
                  </a:cubicBezTo>
                  <a:cubicBezTo>
                    <a:pt x="5041" y="4285"/>
                    <a:pt x="4569" y="4505"/>
                    <a:pt x="4065" y="4505"/>
                  </a:cubicBezTo>
                  <a:cubicBezTo>
                    <a:pt x="3561" y="4505"/>
                    <a:pt x="3088" y="4285"/>
                    <a:pt x="2773" y="3938"/>
                  </a:cubicBezTo>
                  <a:cubicBezTo>
                    <a:pt x="2616" y="3781"/>
                    <a:pt x="2616" y="3560"/>
                    <a:pt x="2773" y="3434"/>
                  </a:cubicBezTo>
                  <a:cubicBezTo>
                    <a:pt x="2868" y="3355"/>
                    <a:pt x="2970" y="3316"/>
                    <a:pt x="3065" y="3316"/>
                  </a:cubicBezTo>
                  <a:cubicBezTo>
                    <a:pt x="3159" y="3316"/>
                    <a:pt x="3246" y="3355"/>
                    <a:pt x="3309" y="3434"/>
                  </a:cubicBezTo>
                  <a:cubicBezTo>
                    <a:pt x="3529" y="3655"/>
                    <a:pt x="3813" y="3765"/>
                    <a:pt x="4096" y="3765"/>
                  </a:cubicBezTo>
                  <a:cubicBezTo>
                    <a:pt x="4380" y="3765"/>
                    <a:pt x="4663" y="3655"/>
                    <a:pt x="4884" y="3434"/>
                  </a:cubicBezTo>
                  <a:cubicBezTo>
                    <a:pt x="4963" y="3355"/>
                    <a:pt x="5065" y="3316"/>
                    <a:pt x="5160" y="3316"/>
                  </a:cubicBezTo>
                  <a:close/>
                  <a:moveTo>
                    <a:pt x="1" y="0"/>
                  </a:moveTo>
                  <a:lnTo>
                    <a:pt x="1" y="2615"/>
                  </a:lnTo>
                  <a:cubicBezTo>
                    <a:pt x="1" y="4852"/>
                    <a:pt x="1859" y="6742"/>
                    <a:pt x="4096" y="6742"/>
                  </a:cubicBezTo>
                  <a:cubicBezTo>
                    <a:pt x="6333" y="6742"/>
                    <a:pt x="8192" y="4883"/>
                    <a:pt x="8192" y="2615"/>
                  </a:cubicBezTo>
                  <a:lnTo>
                    <a:pt x="819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742;p103">
              <a:extLst>
                <a:ext uri="{FF2B5EF4-FFF2-40B4-BE49-F238E27FC236}">
                  <a16:creationId xmlns:a16="http://schemas.microsoft.com/office/drawing/2014/main" id="{9A5DAEA1-82CD-49A1-A2B3-814A0E80A232}"/>
                </a:ext>
              </a:extLst>
            </p:cNvPr>
            <p:cNvSpPr/>
            <p:nvPr/>
          </p:nvSpPr>
          <p:spPr>
            <a:xfrm>
              <a:off x="-55967525" y="3591025"/>
              <a:ext cx="297750" cy="131700"/>
            </a:xfrm>
            <a:custGeom>
              <a:avLst/>
              <a:gdLst/>
              <a:ahLst/>
              <a:cxnLst/>
              <a:rect l="l" t="t" r="r" b="b"/>
              <a:pathLst>
                <a:path w="11910" h="5268" extrusionOk="0">
                  <a:moveTo>
                    <a:pt x="4810" y="0"/>
                  </a:moveTo>
                  <a:cubicBezTo>
                    <a:pt x="4730" y="0"/>
                    <a:pt x="4650" y="2"/>
                    <a:pt x="4569" y="6"/>
                  </a:cubicBezTo>
                  <a:cubicBezTo>
                    <a:pt x="1954" y="163"/>
                    <a:pt x="1" y="2463"/>
                    <a:pt x="1" y="5047"/>
                  </a:cubicBezTo>
                  <a:cubicBezTo>
                    <a:pt x="1" y="5173"/>
                    <a:pt x="64" y="5267"/>
                    <a:pt x="190" y="5267"/>
                  </a:cubicBezTo>
                  <a:lnTo>
                    <a:pt x="2994" y="5267"/>
                  </a:lnTo>
                  <a:lnTo>
                    <a:pt x="2994" y="4920"/>
                  </a:lnTo>
                  <a:cubicBezTo>
                    <a:pt x="2994" y="4259"/>
                    <a:pt x="3498" y="3818"/>
                    <a:pt x="4096" y="3818"/>
                  </a:cubicBezTo>
                  <a:lnTo>
                    <a:pt x="5577" y="3818"/>
                  </a:lnTo>
                  <a:cubicBezTo>
                    <a:pt x="6207" y="3818"/>
                    <a:pt x="6680" y="4322"/>
                    <a:pt x="6680" y="4920"/>
                  </a:cubicBezTo>
                  <a:lnTo>
                    <a:pt x="6680" y="5267"/>
                  </a:lnTo>
                  <a:lnTo>
                    <a:pt x="11563" y="5267"/>
                  </a:lnTo>
                  <a:cubicBezTo>
                    <a:pt x="11752" y="5267"/>
                    <a:pt x="11909" y="5110"/>
                    <a:pt x="11909" y="4920"/>
                  </a:cubicBezTo>
                  <a:cubicBezTo>
                    <a:pt x="11909" y="4637"/>
                    <a:pt x="11752" y="4479"/>
                    <a:pt x="11563" y="4479"/>
                  </a:cubicBezTo>
                  <a:lnTo>
                    <a:pt x="9673" y="4479"/>
                  </a:lnTo>
                  <a:cubicBezTo>
                    <a:pt x="9489" y="1943"/>
                    <a:pt x="7380" y="0"/>
                    <a:pt x="48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743;p103">
              <a:extLst>
                <a:ext uri="{FF2B5EF4-FFF2-40B4-BE49-F238E27FC236}">
                  <a16:creationId xmlns:a16="http://schemas.microsoft.com/office/drawing/2014/main" id="{10A3835C-34BA-422C-8FAC-520D81C8938E}"/>
                </a:ext>
              </a:extLst>
            </p:cNvPr>
            <p:cNvSpPr/>
            <p:nvPr/>
          </p:nvSpPr>
          <p:spPr>
            <a:xfrm>
              <a:off x="-55875375" y="3703000"/>
              <a:ext cx="55950" cy="17350"/>
            </a:xfrm>
            <a:custGeom>
              <a:avLst/>
              <a:gdLst/>
              <a:ahLst/>
              <a:cxnLst/>
              <a:rect l="l" t="t" r="r" b="b"/>
              <a:pathLst>
                <a:path w="223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4"/>
                  </a:lnTo>
                  <a:lnTo>
                    <a:pt x="2238" y="694"/>
                  </a:lnTo>
                  <a:lnTo>
                    <a:pt x="2238" y="347"/>
                  </a:lnTo>
                  <a:cubicBezTo>
                    <a:pt x="2238" y="158"/>
                    <a:pt x="2080" y="0"/>
                    <a:pt x="18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7744;p103">
              <a:extLst>
                <a:ext uri="{FF2B5EF4-FFF2-40B4-BE49-F238E27FC236}">
                  <a16:creationId xmlns:a16="http://schemas.microsoft.com/office/drawing/2014/main" id="{1BD2B688-FC9D-4287-8EA0-659FC31C8D26}"/>
                </a:ext>
              </a:extLst>
            </p:cNvPr>
            <p:cNvSpPr/>
            <p:nvPr/>
          </p:nvSpPr>
          <p:spPr>
            <a:xfrm>
              <a:off x="-55987225" y="3746325"/>
              <a:ext cx="18150" cy="63825"/>
            </a:xfrm>
            <a:custGeom>
              <a:avLst/>
              <a:gdLst/>
              <a:ahLst/>
              <a:cxnLst/>
              <a:rect l="l" t="t" r="r" b="b"/>
              <a:pathLst>
                <a:path w="726" h="2553" extrusionOk="0">
                  <a:moveTo>
                    <a:pt x="726" y="0"/>
                  </a:moveTo>
                  <a:cubicBezTo>
                    <a:pt x="253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26" y="2552"/>
                  </a:cubicBezTo>
                  <a:lnTo>
                    <a:pt x="7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7745;p103">
              <a:extLst>
                <a:ext uri="{FF2B5EF4-FFF2-40B4-BE49-F238E27FC236}">
                  <a16:creationId xmlns:a16="http://schemas.microsoft.com/office/drawing/2014/main" id="{8C3A30A2-31F7-46D4-AF65-C167F5DCF87A}"/>
                </a:ext>
              </a:extLst>
            </p:cNvPr>
            <p:cNvSpPr/>
            <p:nvPr/>
          </p:nvSpPr>
          <p:spPr>
            <a:xfrm>
              <a:off x="-55725725" y="3745525"/>
              <a:ext cx="18925" cy="63825"/>
            </a:xfrm>
            <a:custGeom>
              <a:avLst/>
              <a:gdLst/>
              <a:ahLst/>
              <a:cxnLst/>
              <a:rect l="l" t="t" r="r" b="b"/>
              <a:pathLst>
                <a:path w="757" h="2553" extrusionOk="0">
                  <a:moveTo>
                    <a:pt x="1" y="1"/>
                  </a:moveTo>
                  <a:lnTo>
                    <a:pt x="1" y="2553"/>
                  </a:lnTo>
                  <a:cubicBezTo>
                    <a:pt x="442" y="2269"/>
                    <a:pt x="757" y="1796"/>
                    <a:pt x="757" y="1229"/>
                  </a:cubicBezTo>
                  <a:cubicBezTo>
                    <a:pt x="757" y="725"/>
                    <a:pt x="442" y="253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Oval 65">
            <a:extLst>
              <a:ext uri="{FF2B5EF4-FFF2-40B4-BE49-F238E27FC236}">
                <a16:creationId xmlns:a16="http://schemas.microsoft.com/office/drawing/2014/main" id="{B1A806C5-AFF2-4ADF-8689-E1C7CCE7EFED}"/>
              </a:ext>
            </a:extLst>
          </p:cNvPr>
          <p:cNvSpPr/>
          <p:nvPr/>
        </p:nvSpPr>
        <p:spPr>
          <a:xfrm>
            <a:off x="4170987" y="2507493"/>
            <a:ext cx="1124101" cy="1124101"/>
          </a:xfrm>
          <a:prstGeom prst="ellipse">
            <a:avLst/>
          </a:prstGeom>
          <a:solidFill>
            <a:srgbClr val="00B0F0"/>
          </a:solidFill>
          <a:ln w="28575"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d-ID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EA5DE6-65BA-4696-99E9-AFA6CD1C8CBB}"/>
              </a:ext>
            </a:extLst>
          </p:cNvPr>
          <p:cNvSpPr txBox="1"/>
          <p:nvPr/>
        </p:nvSpPr>
        <p:spPr>
          <a:xfrm>
            <a:off x="4033888" y="4156294"/>
            <a:ext cx="1391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34343"/>
                </a:solidFill>
                <a:latin typeface="Arvo" panose="020B0604020202020204" charset="0"/>
              </a:rPr>
              <a:t>8 – 21 </a:t>
            </a:r>
            <a:r>
              <a:rPr lang="en-US" dirty="0" err="1">
                <a:solidFill>
                  <a:srgbClr val="434343"/>
                </a:solidFill>
                <a:latin typeface="Arvo" panose="020B0604020202020204" charset="0"/>
              </a:rPr>
              <a:t>Tahun</a:t>
            </a:r>
            <a:endParaRPr lang="en-ID" dirty="0">
              <a:solidFill>
                <a:srgbClr val="434343"/>
              </a:solidFill>
              <a:latin typeface="Arvo" panose="020B060402020202020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F1E112A-BC45-456C-ACBE-AA07851C61CC}"/>
              </a:ext>
            </a:extLst>
          </p:cNvPr>
          <p:cNvSpPr txBox="1"/>
          <p:nvPr/>
        </p:nvSpPr>
        <p:spPr>
          <a:xfrm>
            <a:off x="3870795" y="3708164"/>
            <a:ext cx="172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434343"/>
                </a:solidFill>
                <a:latin typeface="Arvo" panose="020B0604020202020204" charset="0"/>
              </a:rPr>
              <a:t>Target </a:t>
            </a:r>
            <a:r>
              <a:rPr lang="en-US" sz="1800" b="1" dirty="0" err="1">
                <a:solidFill>
                  <a:srgbClr val="434343"/>
                </a:solidFill>
                <a:latin typeface="Arvo" panose="020B0604020202020204" charset="0"/>
              </a:rPr>
              <a:t>Usia</a:t>
            </a:r>
            <a:endParaRPr lang="en-ID" sz="1800" b="1" dirty="0">
              <a:solidFill>
                <a:srgbClr val="434343"/>
              </a:solidFill>
              <a:latin typeface="Arvo" panose="020B0604020202020204" charset="0"/>
            </a:endParaRPr>
          </a:p>
        </p:txBody>
      </p:sp>
      <p:grpSp>
        <p:nvGrpSpPr>
          <p:cNvPr id="75" name="Google Shape;7823;p103">
            <a:extLst>
              <a:ext uri="{FF2B5EF4-FFF2-40B4-BE49-F238E27FC236}">
                <a16:creationId xmlns:a16="http://schemas.microsoft.com/office/drawing/2014/main" id="{AABF7332-8AEA-4ED7-ADA3-958B90D1F72A}"/>
              </a:ext>
            </a:extLst>
          </p:cNvPr>
          <p:cNvGrpSpPr/>
          <p:nvPr/>
        </p:nvGrpSpPr>
        <p:grpSpPr>
          <a:xfrm>
            <a:off x="4469647" y="2754266"/>
            <a:ext cx="515404" cy="588026"/>
            <a:chOff x="-53615675" y="3584850"/>
            <a:chExt cx="279625" cy="319025"/>
          </a:xfrm>
          <a:solidFill>
            <a:schemeClr val="bg1"/>
          </a:solidFill>
        </p:grpSpPr>
        <p:sp>
          <p:nvSpPr>
            <p:cNvPr id="76" name="Google Shape;7824;p103">
              <a:extLst>
                <a:ext uri="{FF2B5EF4-FFF2-40B4-BE49-F238E27FC236}">
                  <a16:creationId xmlns:a16="http://schemas.microsoft.com/office/drawing/2014/main" id="{1FBBAE20-0560-4220-8943-6BB0E514724F}"/>
                </a:ext>
              </a:extLst>
            </p:cNvPr>
            <p:cNvSpPr/>
            <p:nvPr/>
          </p:nvSpPr>
          <p:spPr>
            <a:xfrm>
              <a:off x="-53577075" y="3584850"/>
              <a:ext cx="204800" cy="319025"/>
            </a:xfrm>
            <a:custGeom>
              <a:avLst/>
              <a:gdLst/>
              <a:ahLst/>
              <a:cxnLst/>
              <a:rect l="l" t="t" r="r" b="b"/>
              <a:pathLst>
                <a:path w="8192" h="12761" extrusionOk="0">
                  <a:moveTo>
                    <a:pt x="2552" y="6774"/>
                  </a:moveTo>
                  <a:cubicBezTo>
                    <a:pt x="2741" y="6774"/>
                    <a:pt x="2899" y="6932"/>
                    <a:pt x="2899" y="7121"/>
                  </a:cubicBezTo>
                  <a:cubicBezTo>
                    <a:pt x="2899" y="7310"/>
                    <a:pt x="2741" y="7467"/>
                    <a:pt x="2552" y="7467"/>
                  </a:cubicBezTo>
                  <a:cubicBezTo>
                    <a:pt x="2363" y="7467"/>
                    <a:pt x="2205" y="7310"/>
                    <a:pt x="2205" y="7121"/>
                  </a:cubicBezTo>
                  <a:cubicBezTo>
                    <a:pt x="2205" y="6932"/>
                    <a:pt x="2363" y="6774"/>
                    <a:pt x="2552" y="6774"/>
                  </a:cubicBezTo>
                  <a:close/>
                  <a:moveTo>
                    <a:pt x="5545" y="6774"/>
                  </a:moveTo>
                  <a:cubicBezTo>
                    <a:pt x="5734" y="6774"/>
                    <a:pt x="5892" y="6932"/>
                    <a:pt x="5892" y="7121"/>
                  </a:cubicBezTo>
                  <a:cubicBezTo>
                    <a:pt x="5892" y="7310"/>
                    <a:pt x="5734" y="7467"/>
                    <a:pt x="5545" y="7467"/>
                  </a:cubicBezTo>
                  <a:cubicBezTo>
                    <a:pt x="5356" y="7467"/>
                    <a:pt x="5198" y="7310"/>
                    <a:pt x="5198" y="7121"/>
                  </a:cubicBezTo>
                  <a:cubicBezTo>
                    <a:pt x="5198" y="6932"/>
                    <a:pt x="5356" y="6774"/>
                    <a:pt x="5545" y="6774"/>
                  </a:cubicBezTo>
                  <a:close/>
                  <a:moveTo>
                    <a:pt x="5104" y="9302"/>
                  </a:moveTo>
                  <a:cubicBezTo>
                    <a:pt x="5198" y="9302"/>
                    <a:pt x="5293" y="9342"/>
                    <a:pt x="5356" y="9421"/>
                  </a:cubicBezTo>
                  <a:cubicBezTo>
                    <a:pt x="5513" y="9578"/>
                    <a:pt x="5513" y="9799"/>
                    <a:pt x="5387" y="9925"/>
                  </a:cubicBezTo>
                  <a:cubicBezTo>
                    <a:pt x="5041" y="10271"/>
                    <a:pt x="4568" y="10460"/>
                    <a:pt x="4096" y="10460"/>
                  </a:cubicBezTo>
                  <a:cubicBezTo>
                    <a:pt x="3560" y="10460"/>
                    <a:pt x="3088" y="10271"/>
                    <a:pt x="2741" y="9925"/>
                  </a:cubicBezTo>
                  <a:cubicBezTo>
                    <a:pt x="2584" y="9767"/>
                    <a:pt x="2584" y="9515"/>
                    <a:pt x="2741" y="9421"/>
                  </a:cubicBezTo>
                  <a:cubicBezTo>
                    <a:pt x="2820" y="9342"/>
                    <a:pt x="2922" y="9302"/>
                    <a:pt x="3021" y="9302"/>
                  </a:cubicBezTo>
                  <a:cubicBezTo>
                    <a:pt x="3119" y="9302"/>
                    <a:pt x="3214" y="9342"/>
                    <a:pt x="3277" y="9421"/>
                  </a:cubicBezTo>
                  <a:cubicBezTo>
                    <a:pt x="3481" y="9625"/>
                    <a:pt x="3765" y="9728"/>
                    <a:pt x="4052" y="9728"/>
                  </a:cubicBezTo>
                  <a:cubicBezTo>
                    <a:pt x="4340" y="9728"/>
                    <a:pt x="4631" y="9625"/>
                    <a:pt x="4852" y="9421"/>
                  </a:cubicBezTo>
                  <a:cubicBezTo>
                    <a:pt x="4915" y="9342"/>
                    <a:pt x="5009" y="9302"/>
                    <a:pt x="5104" y="9302"/>
                  </a:cubicBezTo>
                  <a:close/>
                  <a:moveTo>
                    <a:pt x="5577" y="1"/>
                  </a:moveTo>
                  <a:cubicBezTo>
                    <a:pt x="4568" y="1"/>
                    <a:pt x="3749" y="820"/>
                    <a:pt x="3749" y="1859"/>
                  </a:cubicBezTo>
                  <a:lnTo>
                    <a:pt x="3749" y="3025"/>
                  </a:lnTo>
                  <a:cubicBezTo>
                    <a:pt x="1638" y="3214"/>
                    <a:pt x="0" y="4947"/>
                    <a:pt x="0" y="7121"/>
                  </a:cubicBezTo>
                  <a:lnTo>
                    <a:pt x="0" y="9358"/>
                  </a:lnTo>
                  <a:cubicBezTo>
                    <a:pt x="0" y="11216"/>
                    <a:pt x="1481" y="12760"/>
                    <a:pt x="3340" y="12760"/>
                  </a:cubicBezTo>
                  <a:lnTo>
                    <a:pt x="4852" y="12760"/>
                  </a:lnTo>
                  <a:cubicBezTo>
                    <a:pt x="6679" y="12760"/>
                    <a:pt x="8191" y="11216"/>
                    <a:pt x="8191" y="9358"/>
                  </a:cubicBezTo>
                  <a:lnTo>
                    <a:pt x="8191" y="7121"/>
                  </a:lnTo>
                  <a:cubicBezTo>
                    <a:pt x="8128" y="5010"/>
                    <a:pt x="6522" y="3214"/>
                    <a:pt x="4442" y="3025"/>
                  </a:cubicBezTo>
                  <a:lnTo>
                    <a:pt x="4442" y="1859"/>
                  </a:lnTo>
                  <a:cubicBezTo>
                    <a:pt x="4442" y="1229"/>
                    <a:pt x="4946" y="757"/>
                    <a:pt x="5545" y="757"/>
                  </a:cubicBezTo>
                  <a:cubicBezTo>
                    <a:pt x="6144" y="757"/>
                    <a:pt x="6648" y="1261"/>
                    <a:pt x="6648" y="1859"/>
                  </a:cubicBezTo>
                  <a:cubicBezTo>
                    <a:pt x="6648" y="2049"/>
                    <a:pt x="6490" y="2206"/>
                    <a:pt x="6301" y="2206"/>
                  </a:cubicBezTo>
                  <a:cubicBezTo>
                    <a:pt x="6081" y="2206"/>
                    <a:pt x="5955" y="2049"/>
                    <a:pt x="5955" y="1859"/>
                  </a:cubicBezTo>
                  <a:cubicBezTo>
                    <a:pt x="5955" y="1639"/>
                    <a:pt x="5797" y="1481"/>
                    <a:pt x="5577" y="1481"/>
                  </a:cubicBezTo>
                  <a:cubicBezTo>
                    <a:pt x="5387" y="1481"/>
                    <a:pt x="5230" y="1639"/>
                    <a:pt x="5230" y="1859"/>
                  </a:cubicBezTo>
                  <a:cubicBezTo>
                    <a:pt x="5230" y="2490"/>
                    <a:pt x="5734" y="2962"/>
                    <a:pt x="6333" y="2962"/>
                  </a:cubicBezTo>
                  <a:cubicBezTo>
                    <a:pt x="6963" y="2962"/>
                    <a:pt x="7435" y="2427"/>
                    <a:pt x="7435" y="1859"/>
                  </a:cubicBezTo>
                  <a:cubicBezTo>
                    <a:pt x="7435" y="820"/>
                    <a:pt x="6616" y="1"/>
                    <a:pt x="55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825;p103">
              <a:extLst>
                <a:ext uri="{FF2B5EF4-FFF2-40B4-BE49-F238E27FC236}">
                  <a16:creationId xmlns:a16="http://schemas.microsoft.com/office/drawing/2014/main" id="{7C25B117-70E6-461A-8158-E9403F9080CD}"/>
                </a:ext>
              </a:extLst>
            </p:cNvPr>
            <p:cNvSpPr/>
            <p:nvPr/>
          </p:nvSpPr>
          <p:spPr>
            <a:xfrm>
              <a:off x="-53615675" y="3739225"/>
              <a:ext cx="20500" cy="65400"/>
            </a:xfrm>
            <a:custGeom>
              <a:avLst/>
              <a:gdLst/>
              <a:ahLst/>
              <a:cxnLst/>
              <a:rect l="l" t="t" r="r" b="b"/>
              <a:pathLst>
                <a:path w="820" h="2616" extrusionOk="0">
                  <a:moveTo>
                    <a:pt x="820" y="1"/>
                  </a:moveTo>
                  <a:cubicBezTo>
                    <a:pt x="347" y="253"/>
                    <a:pt x="0" y="694"/>
                    <a:pt x="0" y="1292"/>
                  </a:cubicBezTo>
                  <a:cubicBezTo>
                    <a:pt x="0" y="1859"/>
                    <a:pt x="315" y="2332"/>
                    <a:pt x="757" y="2616"/>
                  </a:cubicBezTo>
                  <a:lnTo>
                    <a:pt x="757" y="946"/>
                  </a:lnTo>
                  <a:cubicBezTo>
                    <a:pt x="757" y="631"/>
                    <a:pt x="788" y="284"/>
                    <a:pt x="8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26;p103">
              <a:extLst>
                <a:ext uri="{FF2B5EF4-FFF2-40B4-BE49-F238E27FC236}">
                  <a16:creationId xmlns:a16="http://schemas.microsoft.com/office/drawing/2014/main" id="{8D034C75-1431-4897-A39C-CDB151B8342C}"/>
                </a:ext>
              </a:extLst>
            </p:cNvPr>
            <p:cNvSpPr/>
            <p:nvPr/>
          </p:nvSpPr>
          <p:spPr>
            <a:xfrm>
              <a:off x="-53356550" y="3738450"/>
              <a:ext cx="20500" cy="64600"/>
            </a:xfrm>
            <a:custGeom>
              <a:avLst/>
              <a:gdLst/>
              <a:ahLst/>
              <a:cxnLst/>
              <a:rect l="l" t="t" r="r" b="b"/>
              <a:pathLst>
                <a:path w="820" h="2584" extrusionOk="0">
                  <a:moveTo>
                    <a:pt x="1" y="0"/>
                  </a:moveTo>
                  <a:cubicBezTo>
                    <a:pt x="64" y="315"/>
                    <a:pt x="64" y="630"/>
                    <a:pt x="64" y="945"/>
                  </a:cubicBezTo>
                  <a:lnTo>
                    <a:pt x="64" y="2584"/>
                  </a:lnTo>
                  <a:cubicBezTo>
                    <a:pt x="505" y="2300"/>
                    <a:pt x="820" y="1859"/>
                    <a:pt x="820" y="1292"/>
                  </a:cubicBezTo>
                  <a:cubicBezTo>
                    <a:pt x="820" y="725"/>
                    <a:pt x="505" y="284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Oval 78">
            <a:extLst>
              <a:ext uri="{FF2B5EF4-FFF2-40B4-BE49-F238E27FC236}">
                <a16:creationId xmlns:a16="http://schemas.microsoft.com/office/drawing/2014/main" id="{23285C71-0CD3-4913-8344-49099BFFDB9E}"/>
              </a:ext>
            </a:extLst>
          </p:cNvPr>
          <p:cNvSpPr/>
          <p:nvPr/>
        </p:nvSpPr>
        <p:spPr>
          <a:xfrm>
            <a:off x="6154995" y="2508764"/>
            <a:ext cx="1124101" cy="1124101"/>
          </a:xfrm>
          <a:prstGeom prst="ellipse">
            <a:avLst/>
          </a:prstGeom>
          <a:solidFill>
            <a:srgbClr val="FFC000"/>
          </a:solidFill>
          <a:ln w="28575">
            <a:noFill/>
          </a:ln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d-ID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154B8CF-34E2-4E6A-B3B0-137E24AF45B4}"/>
              </a:ext>
            </a:extLst>
          </p:cNvPr>
          <p:cNvSpPr txBox="1"/>
          <p:nvPr/>
        </p:nvSpPr>
        <p:spPr>
          <a:xfrm>
            <a:off x="6021395" y="4156294"/>
            <a:ext cx="1391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34343"/>
                </a:solidFill>
                <a:latin typeface="Arvo" panose="020B0604020202020204" charset="0"/>
              </a:rPr>
              <a:t>Android</a:t>
            </a:r>
            <a:endParaRPr lang="en-ID" dirty="0">
              <a:solidFill>
                <a:srgbClr val="434343"/>
              </a:solidFill>
              <a:latin typeface="Arvo" panose="020B060402020202020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B85F64-13ED-4E07-9D5F-75266A080C81}"/>
              </a:ext>
            </a:extLst>
          </p:cNvPr>
          <p:cNvSpPr txBox="1"/>
          <p:nvPr/>
        </p:nvSpPr>
        <p:spPr>
          <a:xfrm>
            <a:off x="5854803" y="3708164"/>
            <a:ext cx="172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434343"/>
                </a:solidFill>
                <a:latin typeface="Arvo" panose="020B0604020202020204" charset="0"/>
              </a:rPr>
              <a:t>Platform</a:t>
            </a:r>
            <a:endParaRPr lang="en-ID" sz="1800" b="1" dirty="0">
              <a:solidFill>
                <a:srgbClr val="434343"/>
              </a:solidFill>
              <a:latin typeface="Arvo" panose="020B0604020202020204" charset="0"/>
            </a:endParaRP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7FD3F5D9-FF4C-4157-A3F6-E7A787065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7333" y="2786214"/>
            <a:ext cx="579422" cy="579422"/>
          </a:xfrm>
          <a:prstGeom prst="rect">
            <a:avLst/>
          </a:prstGeom>
        </p:spPr>
      </p:pic>
      <p:sp>
        <p:nvSpPr>
          <p:cNvPr id="92" name="Google Shape;925;p32">
            <a:extLst>
              <a:ext uri="{FF2B5EF4-FFF2-40B4-BE49-F238E27FC236}">
                <a16:creationId xmlns:a16="http://schemas.microsoft.com/office/drawing/2014/main" id="{9C867CFF-AE28-48A2-8F9B-FEDDB8D3A3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7654" y="1371898"/>
            <a:ext cx="5069046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DESKRIPSI PERMAINAN</a:t>
            </a:r>
            <a:endParaRPr dirty="0"/>
          </a:p>
        </p:txBody>
      </p:sp>
      <p:cxnSp>
        <p:nvCxnSpPr>
          <p:cNvPr id="93" name="Google Shape;927;p32">
            <a:extLst>
              <a:ext uri="{FF2B5EF4-FFF2-40B4-BE49-F238E27FC236}">
                <a16:creationId xmlns:a16="http://schemas.microsoft.com/office/drawing/2014/main" id="{BF963DEB-9554-470B-9669-233B46F0C5F3}"/>
              </a:ext>
            </a:extLst>
          </p:cNvPr>
          <p:cNvCxnSpPr>
            <a:cxnSpLocks/>
          </p:cNvCxnSpPr>
          <p:nvPr/>
        </p:nvCxnSpPr>
        <p:spPr>
          <a:xfrm>
            <a:off x="431800" y="2164088"/>
            <a:ext cx="51054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1399893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D468-DBF4-4574-9671-C04974E96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70700" y="468450"/>
            <a:ext cx="3984180" cy="577800"/>
          </a:xfrm>
        </p:spPr>
        <p:txBody>
          <a:bodyPr/>
          <a:lstStyle/>
          <a:p>
            <a:r>
              <a:rPr lang="en-US" dirty="0"/>
              <a:t>KARAKTER</a:t>
            </a:r>
            <a:endParaRPr lang="en-ID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5B91081-DEAE-41D2-BE2F-D1A094EAEE4C}"/>
              </a:ext>
            </a:extLst>
          </p:cNvPr>
          <p:cNvSpPr txBox="1">
            <a:spLocks/>
          </p:cNvSpPr>
          <p:nvPr/>
        </p:nvSpPr>
        <p:spPr>
          <a:xfrm>
            <a:off x="4679580" y="3828758"/>
            <a:ext cx="1721622" cy="485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l"/>
            <a:r>
              <a:rPr lang="en-US" dirty="0"/>
              <a:t>Perempuan</a:t>
            </a:r>
            <a:endParaRPr lang="en-ID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F4A061A-5E2C-46DB-BAB9-D65AD8F40660}"/>
              </a:ext>
            </a:extLst>
          </p:cNvPr>
          <p:cNvSpPr txBox="1">
            <a:spLocks/>
          </p:cNvSpPr>
          <p:nvPr/>
        </p:nvSpPr>
        <p:spPr>
          <a:xfrm>
            <a:off x="2762790" y="3828758"/>
            <a:ext cx="1357075" cy="52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vo"/>
              <a:buNone/>
              <a:defRPr sz="18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l"/>
            <a:r>
              <a:rPr lang="en-US" dirty="0" err="1"/>
              <a:t>Laki-laki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5879E-4139-E163-3026-719C3D1C6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631" t="33024" r="42960" b="10983"/>
          <a:stretch/>
        </p:blipFill>
        <p:spPr>
          <a:xfrm>
            <a:off x="5007262" y="1353743"/>
            <a:ext cx="1066259" cy="2500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D048B7-8AEE-092E-5993-A0E5AECE2B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452" t="14520" r="38435" b="6386"/>
          <a:stretch/>
        </p:blipFill>
        <p:spPr>
          <a:xfrm>
            <a:off x="2915791" y="1242252"/>
            <a:ext cx="1204074" cy="265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6166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85"/>
          <p:cNvSpPr txBox="1">
            <a:spLocks noGrp="1"/>
          </p:cNvSpPr>
          <p:nvPr>
            <p:ph type="ctrTitle"/>
          </p:nvPr>
        </p:nvSpPr>
        <p:spPr>
          <a:xfrm>
            <a:off x="2373181" y="736948"/>
            <a:ext cx="4397435" cy="83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TERIMA KASIH!</a:t>
            </a:r>
            <a:endParaRPr dirty="0"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1573" name="Google Shape;1573;p85"/>
          <p:cNvSpPr txBox="1"/>
          <p:nvPr/>
        </p:nvSpPr>
        <p:spPr>
          <a:xfrm>
            <a:off x="2507300" y="4271900"/>
            <a:ext cx="41292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rPr>
              <a:t>Please keep this slide for attribution</a:t>
            </a:r>
            <a:endParaRPr sz="1000">
              <a:solidFill>
                <a:schemeClr val="dk1"/>
              </a:solidFill>
              <a:latin typeface="Arvo"/>
              <a:ea typeface="Arvo"/>
              <a:cs typeface="Arvo"/>
              <a:sym typeface="Arvo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B7E493-1281-4A8E-99B0-986E830DD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526" y="1897587"/>
            <a:ext cx="1804744" cy="1348325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2560350" y="400538"/>
            <a:ext cx="4023300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dirty="0">
                <a:solidFill>
                  <a:schemeClr val="tx1">
                    <a:lumMod val="50000"/>
                  </a:schemeClr>
                </a:solidFill>
              </a:rPr>
              <a:t>Latar Belakang</a:t>
            </a:r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445770" y="1309887"/>
            <a:ext cx="828675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25000"/>
              </a:lnSpc>
            </a:pPr>
            <a:r>
              <a:rPr lang="id-ID" sz="1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Pada </a:t>
            </a:r>
            <a:r>
              <a:rPr lang="id-ID" sz="1800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era globalisasi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saat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ini</a:t>
            </a:r>
            <a:r>
              <a:rPr lang="id-ID" sz="1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, kemampuan </a:t>
            </a:r>
            <a:r>
              <a:rPr lang="id-ID" sz="1800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b</a:t>
            </a:r>
            <a:r>
              <a:rPr lang="en-US" sz="1800" b="1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erb</a:t>
            </a:r>
            <a:r>
              <a:rPr lang="id-ID" sz="1800" b="1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ahasa</a:t>
            </a:r>
            <a:r>
              <a:rPr lang="id-ID" sz="1800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asing</a:t>
            </a:r>
            <a:r>
              <a:rPr lang="id-ID" sz="1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sangat </a:t>
            </a:r>
            <a:r>
              <a:rPr lang="id-ID" sz="1800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penting</a:t>
            </a:r>
            <a:r>
              <a:rPr lang="id-ID" sz="1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, terutama setelah </a:t>
            </a:r>
            <a:r>
              <a:rPr lang="id-ID" sz="1800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deklarasi </a:t>
            </a:r>
            <a:r>
              <a:rPr lang="id-ID" sz="1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Masyarakat Ekonomi ASEAN </a:t>
            </a:r>
            <a:r>
              <a:rPr lang="id-ID" sz="1800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(MEA)</a:t>
            </a:r>
            <a:r>
              <a:rPr lang="id-ID" sz="1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pada 2007 yang </a:t>
            </a:r>
            <a:r>
              <a:rPr lang="id-ID" sz="1800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menerapkan pasar bebas tenaga kerja </a:t>
            </a:r>
            <a:r>
              <a:rPr lang="id-ID" sz="1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pada 2015, </a:t>
            </a:r>
            <a:r>
              <a:rPr lang="id-ID" sz="1800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meningkatkan persaingan </a:t>
            </a:r>
            <a:r>
              <a:rPr lang="id-ID" sz="1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di </a:t>
            </a:r>
            <a:r>
              <a:rPr lang="id-ID" sz="1800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ASEAN.</a:t>
            </a:r>
            <a:endParaRPr lang="en-US" sz="1800" b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0" indent="0" algn="just">
              <a:lnSpc>
                <a:spcPct val="125000"/>
              </a:lnSpc>
            </a:pPr>
            <a:endParaRPr lang="en-US" sz="1000" b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0" indent="0" algn="just">
              <a:lnSpc>
                <a:spcPct val="125000"/>
              </a:lnSpc>
            </a:pPr>
            <a:r>
              <a:rPr lang="id-ID" sz="1800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Keahlian </a:t>
            </a:r>
            <a:r>
              <a:rPr lang="id-ID" sz="1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berbahasa asing menjadi </a:t>
            </a:r>
            <a:r>
              <a:rPr lang="id-ID" sz="1800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kompetensi </a:t>
            </a:r>
            <a:r>
              <a:rPr lang="id-ID" sz="1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untuk menghadapi persaingan saat ini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dan </a:t>
            </a:r>
            <a:r>
              <a:rPr lang="id-ID" sz="1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memunculkan </a:t>
            </a:r>
            <a:r>
              <a:rPr lang="id-ID" sz="1800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minat </a:t>
            </a:r>
            <a:r>
              <a:rPr lang="id-ID" sz="1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terhadap </a:t>
            </a:r>
            <a:r>
              <a:rPr lang="id-ID" sz="1800" b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bahasa Jepang.</a:t>
            </a:r>
            <a:endParaRPr lang="en-US" sz="1800" b="1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2714496" y="1269092"/>
            <a:ext cx="3729335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4980187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2560350" y="400538"/>
            <a:ext cx="4023300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tx1">
                    <a:lumMod val="50000"/>
                  </a:schemeClr>
                </a:solidFill>
              </a:rPr>
              <a:t>Rumusan</a:t>
            </a:r>
            <a:r>
              <a:rPr lang="en-US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tx1">
                    <a:lumMod val="50000"/>
                  </a:schemeClr>
                </a:solidFill>
              </a:rPr>
              <a:t>Masalah</a:t>
            </a:r>
            <a:endParaRPr lang="id-ID" sz="4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457200" y="1315013"/>
            <a:ext cx="827532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lnSpc>
                <a:spcPct val="125000"/>
              </a:lnSpc>
              <a:buFont typeface="+mj-lt"/>
              <a:buAutoNum type="arabicPeriod"/>
            </a:pPr>
            <a:r>
              <a:rPr lang="id-ID" sz="1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Bagaimana mengoptimalkan permainan yang mampu mempertahankan minat pengguna dan merangsang partisipasi aktif mereka dalam proses belajar?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342900" indent="-342900" algn="just">
              <a:lnSpc>
                <a:spcPct val="125000"/>
              </a:lnSpc>
              <a:buFont typeface="+mj-lt"/>
              <a:buAutoNum type="arabicPeriod"/>
            </a:pPr>
            <a:r>
              <a:rPr lang="id-ID" sz="1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Bagaimana memanfaatkan pembelajaran bahasa Jepang secara efektif untuk pengguna yang tidak mampu mengikuti kursus karena keterbatasan biaya?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342900" indent="-342900" algn="just">
              <a:lnSpc>
                <a:spcPct val="125000"/>
              </a:lnSpc>
              <a:buFont typeface="+mj-lt"/>
              <a:buAutoNum type="arabicPeriod"/>
            </a:pPr>
            <a:r>
              <a:rPr lang="id-ID" sz="1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Bagaimana mengatasi tantangan dalam memastikan ketersediaan sumber daya digital yang relevan, berkualitas, dan beragam untuk mendukung pembelajaran bahasa Jepang?</a:t>
            </a:r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2714496" y="1269092"/>
            <a:ext cx="3729335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57522583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2560350" y="400538"/>
            <a:ext cx="4023300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000" dirty="0">
                <a:solidFill>
                  <a:schemeClr val="tx1">
                    <a:lumMod val="50000"/>
                  </a:schemeClr>
                </a:solidFill>
              </a:rPr>
              <a:t>Batasan Penelitian</a:t>
            </a:r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457200" y="1315013"/>
            <a:ext cx="827532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lnSpc>
                <a:spcPct val="125000"/>
              </a:lnSpc>
              <a:buFont typeface="+mj-lt"/>
              <a:buAutoNum type="arabicPeriod"/>
            </a:pPr>
            <a:r>
              <a:rPr lang="id-ID" sz="1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Penelitian ini akan fokus pada implementasi game “</a:t>
            </a:r>
            <a:r>
              <a:rPr lang="id-ID" sz="18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JepangCita</a:t>
            </a:r>
            <a:r>
              <a:rPr lang="id-ID" sz="1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: Game Simulasi 3D” untuk pembelajaran bahasa Jepang dengan menggunakan </a:t>
            </a:r>
            <a:r>
              <a:rPr lang="id-ID" sz="1800" i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Unity Engine</a:t>
            </a:r>
            <a:r>
              <a:rPr lang="id-ID" sz="1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.</a:t>
            </a:r>
          </a:p>
          <a:p>
            <a:pPr marL="342900" indent="-342900" algn="just">
              <a:lnSpc>
                <a:spcPct val="125000"/>
              </a:lnSpc>
              <a:buFont typeface="+mj-lt"/>
              <a:buAutoNum type="arabicPeriod"/>
            </a:pPr>
            <a:r>
              <a:rPr lang="id-ID" sz="1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Metode implementasi yang akan digunakan dalam penelitian ini akan berlandaskan pada prinsip-prinsip game design dan pendekatan </a:t>
            </a:r>
            <a:r>
              <a:rPr lang="id-ID" sz="1800" i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Multimedia Development Life Cycle</a:t>
            </a:r>
            <a:r>
              <a:rPr lang="id-ID" sz="1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 (</a:t>
            </a:r>
            <a:r>
              <a:rPr lang="id-ID" sz="1800" i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MDLC</a:t>
            </a:r>
            <a:r>
              <a:rPr lang="id-ID" sz="1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).</a:t>
            </a:r>
          </a:p>
          <a:p>
            <a:pPr marL="342900" indent="-342900" algn="just">
              <a:lnSpc>
                <a:spcPct val="125000"/>
              </a:lnSpc>
              <a:buFont typeface="+mj-lt"/>
              <a:buAutoNum type="arabicPeriod"/>
            </a:pPr>
            <a:r>
              <a:rPr lang="id-ID" sz="1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Penelitian ini akan menggabungkan beberapa aspek pembelajaran bahasa Jepang dengan elemen interaktif dalam </a:t>
            </a:r>
            <a:r>
              <a:rPr lang="id-ID" sz="1800" i="1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game</a:t>
            </a:r>
            <a:r>
              <a:rPr lang="id-ID" sz="18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. Namun, keterbatasan dalam penerapan bahasa tulisan atau karakter kanji secara mendalam tidak akan dicakup secara menyeluruh.</a:t>
            </a:r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2714496" y="1269092"/>
            <a:ext cx="3729335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5425876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2560350" y="400538"/>
            <a:ext cx="4023300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tx1">
                    <a:lumMod val="50000"/>
                  </a:schemeClr>
                </a:solidFill>
              </a:rPr>
              <a:t>Tujuan</a:t>
            </a:r>
            <a:r>
              <a:rPr lang="id-ID" sz="4000" dirty="0">
                <a:solidFill>
                  <a:schemeClr val="tx1">
                    <a:lumMod val="50000"/>
                  </a:schemeClr>
                </a:solidFill>
              </a:rPr>
              <a:t> Penelitian</a:t>
            </a:r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457200" y="1315013"/>
            <a:ext cx="827532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lnSpc>
                <a:spcPct val="125000"/>
              </a:lnSpc>
              <a:buFont typeface="+mj-lt"/>
              <a:buAutoNum type="arabicPeriod"/>
            </a:pPr>
            <a:r>
              <a:rPr lang="id-ID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Mengimplementasikan game “</a:t>
            </a:r>
            <a:r>
              <a:rPr lang="id-ID" sz="1600" dirty="0" err="1">
                <a:solidFill>
                  <a:schemeClr val="tx1">
                    <a:lumMod val="50000"/>
                  </a:schemeClr>
                </a:solidFill>
                <a:latin typeface="+mj-lt"/>
              </a:rPr>
              <a:t>JepangCita</a:t>
            </a:r>
            <a:r>
              <a:rPr lang="id-ID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: Game Simulasi 3D” yang inovatif dan edukatif berfokus pada pembelajaran bahasa Jepang, dengan tujuan untuk menginspirasi minat dalam belajar dan meningkatkan keterlibatan pengguna yang memanfaatkan teknologi Unity Engine.</a:t>
            </a:r>
          </a:p>
          <a:p>
            <a:pPr marL="342900" indent="-342900" algn="just">
              <a:lnSpc>
                <a:spcPct val="125000"/>
              </a:lnSpc>
              <a:buFont typeface="+mj-lt"/>
              <a:buAutoNum type="arabicPeriod"/>
            </a:pPr>
            <a:r>
              <a:rPr lang="id-ID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Menjelajahi potensi pemanfaatan game simulasi sebagai alternatif pembelajaran bagi pengguna yang tidak mampu mengikuti kur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a</a:t>
            </a:r>
            <a:r>
              <a:rPr lang="id-ID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sus formal akibat keterbatasan biaya dan menciptakan kesempatan belajar yang lebih merata serta menyeluruh.</a:t>
            </a:r>
          </a:p>
          <a:p>
            <a:pPr marL="342900" indent="-342900" algn="just">
              <a:lnSpc>
                <a:spcPct val="125000"/>
              </a:lnSpc>
              <a:buFont typeface="+mj-lt"/>
              <a:buAutoNum type="arabicPeriod"/>
            </a:pPr>
            <a:r>
              <a:rPr lang="id-ID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Menggunakan sumber-sumber yang tepat dan beragam seperti buku, jurnal, dan sumber internet yang sudah diakui kebenarannya agar membuat proses belajar jadi lebih didasarkan pada pengetahuan yang benar dan terbukti.</a:t>
            </a:r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2714496" y="1269092"/>
            <a:ext cx="3729335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8253674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2"/>
          <p:cNvSpPr txBox="1">
            <a:spLocks noGrp="1"/>
          </p:cNvSpPr>
          <p:nvPr>
            <p:ph type="title"/>
          </p:nvPr>
        </p:nvSpPr>
        <p:spPr>
          <a:xfrm>
            <a:off x="2560350" y="400538"/>
            <a:ext cx="4023300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tx1">
                    <a:lumMod val="50000"/>
                  </a:schemeClr>
                </a:solidFill>
              </a:rPr>
              <a:t>Metode Penelitian</a:t>
            </a:r>
            <a:endParaRPr lang="id-ID" sz="4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457200" y="1315013"/>
            <a:ext cx="827532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id-ID" sz="1600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Metode penelitian yang digunakan adalah Multimedia Development Life Cycle (MDLC), di mana terdiri dari enam tahapan penelitian yaitu konsep, desain, pengumpulan material, pembuatan, pengujian, dan pendistribusian.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927" name="Google Shape;927;p32"/>
          <p:cNvCxnSpPr>
            <a:cxnSpLocks/>
          </p:cNvCxnSpPr>
          <p:nvPr/>
        </p:nvCxnSpPr>
        <p:spPr>
          <a:xfrm>
            <a:off x="2714496" y="1269092"/>
            <a:ext cx="3729335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687E05F-FC05-39D2-B5D3-93E72B6322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587" y="2628538"/>
            <a:ext cx="3580825" cy="2354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861774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5;p32">
            <a:extLst>
              <a:ext uri="{FF2B5EF4-FFF2-40B4-BE49-F238E27FC236}">
                <a16:creationId xmlns:a16="http://schemas.microsoft.com/office/drawing/2014/main" id="{87EF426D-5CB2-CED8-98CB-5E60763C4EBE}"/>
              </a:ext>
            </a:extLst>
          </p:cNvPr>
          <p:cNvSpPr txBox="1">
            <a:spLocks/>
          </p:cNvSpPr>
          <p:nvPr/>
        </p:nvSpPr>
        <p:spPr>
          <a:xfrm>
            <a:off x="2127443" y="386891"/>
            <a:ext cx="4903440" cy="88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arlow Condensed SemiBold"/>
              <a:buNone/>
              <a:defRPr sz="4800" b="0" i="0" u="none" strike="noStrike" cap="non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marR="0"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>
                <a:solidFill>
                  <a:schemeClr val="tx1">
                    <a:lumMod val="50000"/>
                  </a:schemeClr>
                </a:solidFill>
              </a:rPr>
              <a:t>Teknik </a:t>
            </a:r>
            <a:r>
              <a:rPr lang="en-US" sz="4000" dirty="0" err="1">
                <a:solidFill>
                  <a:schemeClr val="tx1">
                    <a:lumMod val="50000"/>
                  </a:schemeClr>
                </a:solidFill>
              </a:rPr>
              <a:t>Pengumpulan</a:t>
            </a:r>
            <a:r>
              <a:rPr lang="en-US" sz="4000" dirty="0">
                <a:solidFill>
                  <a:schemeClr val="tx1">
                    <a:lumMod val="50000"/>
                  </a:schemeClr>
                </a:solidFill>
              </a:rPr>
              <a:t> Data</a:t>
            </a:r>
            <a:endParaRPr lang="id-ID" sz="40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3" name="Google Shape;927;p32">
            <a:extLst>
              <a:ext uri="{FF2B5EF4-FFF2-40B4-BE49-F238E27FC236}">
                <a16:creationId xmlns:a16="http://schemas.microsoft.com/office/drawing/2014/main" id="{DDFA943D-C969-7F5B-3DCA-211933E7ABA0}"/>
              </a:ext>
            </a:extLst>
          </p:cNvPr>
          <p:cNvCxnSpPr>
            <a:cxnSpLocks/>
          </p:cNvCxnSpPr>
          <p:nvPr/>
        </p:nvCxnSpPr>
        <p:spPr>
          <a:xfrm>
            <a:off x="2057400" y="1269092"/>
            <a:ext cx="50292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926;p32">
            <a:extLst>
              <a:ext uri="{FF2B5EF4-FFF2-40B4-BE49-F238E27FC236}">
                <a16:creationId xmlns:a16="http://schemas.microsoft.com/office/drawing/2014/main" id="{D61E78A6-9EC7-A780-97C2-3C828AA7A4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200" y="1315013"/>
            <a:ext cx="827532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800" b="0" i="0" kern="1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Metode Kuesioner</a:t>
            </a:r>
            <a:endParaRPr lang="id-ID" sz="2000" dirty="0">
              <a:solidFill>
                <a:schemeClr val="tx1">
                  <a:lumMod val="50000"/>
                </a:schemeClr>
              </a:solidFill>
              <a:effectLst/>
              <a:latin typeface="+mj-lt"/>
            </a:endParaRPr>
          </a:p>
          <a:p>
            <a:pPr marL="0" marR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800" b="0" i="0" kern="1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Metode pengumpulan data kuantitatif yang diterapkan adalah dengan menyajikan kumpulan pertanyaan kepada responden untuk mendapatkan jawaban.</a:t>
            </a:r>
            <a:endParaRPr lang="en-US" sz="1800" b="0" i="0" kern="1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endParaRPr lang="id-ID" sz="1000" dirty="0">
              <a:solidFill>
                <a:schemeClr val="tx1">
                  <a:lumMod val="50000"/>
                </a:schemeClr>
              </a:solidFill>
              <a:effectLst/>
              <a:latin typeface="+mj-lt"/>
            </a:endParaRPr>
          </a:p>
          <a:p>
            <a:pPr marL="0" marR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800" b="0" i="0" kern="1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Metode Kepustakaan</a:t>
            </a:r>
            <a:endParaRPr lang="id-ID" sz="2000" dirty="0">
              <a:solidFill>
                <a:schemeClr val="tx1">
                  <a:lumMod val="50000"/>
                </a:schemeClr>
              </a:solidFill>
              <a:effectLst/>
              <a:latin typeface="+mj-lt"/>
            </a:endParaRPr>
          </a:p>
          <a:p>
            <a:pPr marL="0" marR="0" indent="0" algn="just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</a:pPr>
            <a:r>
              <a:rPr lang="id-ID" sz="1800" b="0" i="0" kern="1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Pemahaman dan penggalian data melalui literatur akan dilakukan dengan merujuk</a:t>
            </a:r>
            <a:r>
              <a:rPr lang="en-US" sz="1800" b="0" i="0" kern="1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id-ID" sz="1800" b="0" i="0" kern="1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pada buku, jurnal, dan penelitian terkait yang relevan dengan topik penelitian ini.</a:t>
            </a:r>
            <a:endParaRPr lang="id-ID" sz="2000" dirty="0">
              <a:solidFill>
                <a:schemeClr val="tx1">
                  <a:lumMod val="50000"/>
                </a:schemeClr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340544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32"/>
          <p:cNvSpPr txBox="1">
            <a:spLocks noGrp="1"/>
          </p:cNvSpPr>
          <p:nvPr>
            <p:ph type="subTitle" idx="1"/>
          </p:nvPr>
        </p:nvSpPr>
        <p:spPr>
          <a:xfrm>
            <a:off x="431800" y="1337635"/>
            <a:ext cx="8280400" cy="2818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sz="1800" i="1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Unity Game Engine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merupakan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 program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komputer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 yang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digunakan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untuk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membuat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 video </a:t>
            </a:r>
            <a:r>
              <a:rPr lang="en-US" sz="1800" i="1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game 3D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atau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konten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 yang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interaktif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lainnya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seperti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, visual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arsitektur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 dan </a:t>
            </a:r>
            <a:r>
              <a:rPr lang="en-US" sz="1800" i="1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real-time 3D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animasi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.</a:t>
            </a:r>
          </a:p>
          <a:p>
            <a:pPr marL="0" indent="0" algn="just">
              <a:lnSpc>
                <a:spcPct val="150000"/>
              </a:lnSpc>
            </a:pP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Menurut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Rifki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Nurcholis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 (2021)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01FB1-3EEE-F7A0-4F6C-C3DF1BCEF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568" y="3366111"/>
            <a:ext cx="2756863" cy="1016593"/>
          </a:xfrm>
          <a:prstGeom prst="rect">
            <a:avLst/>
          </a:prstGeom>
        </p:spPr>
      </p:pic>
      <p:sp>
        <p:nvSpPr>
          <p:cNvPr id="6" name="Google Shape;925;p32">
            <a:extLst>
              <a:ext uri="{FF2B5EF4-FFF2-40B4-BE49-F238E27FC236}">
                <a16:creationId xmlns:a16="http://schemas.microsoft.com/office/drawing/2014/main" id="{1A38E828-4D87-98B1-20D5-AB5DAD60BE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60350" y="400538"/>
            <a:ext cx="4023300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tx1">
                    <a:lumMod val="50000"/>
                  </a:schemeClr>
                </a:solidFill>
              </a:rPr>
              <a:t>Landasan</a:t>
            </a:r>
            <a:r>
              <a:rPr lang="en-US" sz="4000" dirty="0">
                <a:solidFill>
                  <a:schemeClr val="tx1">
                    <a:lumMod val="50000"/>
                  </a:schemeClr>
                </a:solidFill>
              </a:rPr>
              <a:t> Teori</a:t>
            </a:r>
            <a:endParaRPr lang="id-ID" sz="40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" name="Google Shape;927;p32">
            <a:extLst>
              <a:ext uri="{FF2B5EF4-FFF2-40B4-BE49-F238E27FC236}">
                <a16:creationId xmlns:a16="http://schemas.microsoft.com/office/drawing/2014/main" id="{85119C37-10EB-3E6D-0C65-295C96DB9629}"/>
              </a:ext>
            </a:extLst>
          </p:cNvPr>
          <p:cNvCxnSpPr>
            <a:cxnSpLocks/>
          </p:cNvCxnSpPr>
          <p:nvPr/>
        </p:nvCxnSpPr>
        <p:spPr>
          <a:xfrm>
            <a:off x="2714496" y="1269092"/>
            <a:ext cx="3729335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5226438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26;p32">
            <a:extLst>
              <a:ext uri="{FF2B5EF4-FFF2-40B4-BE49-F238E27FC236}">
                <a16:creationId xmlns:a16="http://schemas.microsoft.com/office/drawing/2014/main" id="{5AC0C9F0-4020-D651-1C77-56762B435304}"/>
              </a:ext>
            </a:extLst>
          </p:cNvPr>
          <p:cNvSpPr txBox="1">
            <a:spLocks/>
          </p:cNvSpPr>
          <p:nvPr/>
        </p:nvSpPr>
        <p:spPr>
          <a:xfrm>
            <a:off x="431799" y="1357713"/>
            <a:ext cx="8280401" cy="281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vo"/>
              <a:buNone/>
              <a:defRPr sz="1400" b="0" i="0" u="none" strike="noStrike" cap="none">
                <a:solidFill>
                  <a:schemeClr val="dk2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id-ID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Metode </a:t>
            </a:r>
            <a:r>
              <a:rPr lang="id-ID" sz="1800" i="1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MDLC</a:t>
            </a:r>
            <a:r>
              <a:rPr lang="id-ID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 adalah metode yang sesuai dalam merancang dan</a:t>
            </a:r>
            <a:r>
              <a:rPr lang="ja-JP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id-ID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mengembangkan suatu aplikasi media yang merupakan gabungan dari media</a:t>
            </a:r>
            <a:r>
              <a:rPr lang="ja-JP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　</a:t>
            </a:r>
            <a:r>
              <a:rPr lang="id-ID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gambar, suara, video, animasi dan lainnya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</a:rPr>
              <a:t>.</a:t>
            </a:r>
          </a:p>
          <a:p>
            <a:pPr marL="0" indent="0" algn="just">
              <a:lnSpc>
                <a:spcPct val="150000"/>
              </a:lnSpc>
            </a:pPr>
            <a:r>
              <a:rPr lang="id-ID" sz="1800" kern="1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Yu Mincho" panose="02020400000000000000" pitchFamily="18" charset="-128"/>
                <a:cs typeface="Times New Roman" panose="02020603050405020304" pitchFamily="18" charset="0"/>
              </a:rPr>
              <a:t>(Rahman &amp; Tresnawati, 2016)</a:t>
            </a:r>
          </a:p>
        </p:txBody>
      </p:sp>
      <p:pic>
        <p:nvPicPr>
          <p:cNvPr id="2057" name="Picture 9" descr="Multimedia Development Life Cycle (MDLC) [23] | Download Scientific Diagram">
            <a:extLst>
              <a:ext uri="{FF2B5EF4-FFF2-40B4-BE49-F238E27FC236}">
                <a16:creationId xmlns:a16="http://schemas.microsoft.com/office/drawing/2014/main" id="{C97AE12D-6A52-EC51-729D-8C740E1BD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819" y="3152031"/>
            <a:ext cx="2140362" cy="1928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925;p32">
            <a:extLst>
              <a:ext uri="{FF2B5EF4-FFF2-40B4-BE49-F238E27FC236}">
                <a16:creationId xmlns:a16="http://schemas.microsoft.com/office/drawing/2014/main" id="{1A38E828-4D87-98B1-20D5-AB5DAD60BE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60350" y="400538"/>
            <a:ext cx="4023300" cy="882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tx1">
                    <a:lumMod val="50000"/>
                  </a:schemeClr>
                </a:solidFill>
              </a:rPr>
              <a:t>Landasan</a:t>
            </a:r>
            <a:r>
              <a:rPr lang="en-US" sz="4000" dirty="0">
                <a:solidFill>
                  <a:schemeClr val="tx1">
                    <a:lumMod val="50000"/>
                  </a:schemeClr>
                </a:solidFill>
              </a:rPr>
              <a:t> Teori</a:t>
            </a:r>
            <a:endParaRPr lang="id-ID" sz="4000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" name="Google Shape;927;p32">
            <a:extLst>
              <a:ext uri="{FF2B5EF4-FFF2-40B4-BE49-F238E27FC236}">
                <a16:creationId xmlns:a16="http://schemas.microsoft.com/office/drawing/2014/main" id="{85119C37-10EB-3E6D-0C65-295C96DB9629}"/>
              </a:ext>
            </a:extLst>
          </p:cNvPr>
          <p:cNvCxnSpPr>
            <a:cxnSpLocks/>
          </p:cNvCxnSpPr>
          <p:nvPr/>
        </p:nvCxnSpPr>
        <p:spPr>
          <a:xfrm>
            <a:off x="2714496" y="1269092"/>
            <a:ext cx="3729335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7773110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My Creative CV XL by Slidesgo">
  <a:themeElements>
    <a:clrScheme name="Simple Light">
      <a:dk1>
        <a:srgbClr val="434343"/>
      </a:dk1>
      <a:lt1>
        <a:srgbClr val="E9E6E1"/>
      </a:lt1>
      <a:dk2>
        <a:srgbClr val="0C2E3A"/>
      </a:dk2>
      <a:lt2>
        <a:srgbClr val="018790"/>
      </a:lt2>
      <a:accent1>
        <a:srgbClr val="FFD497"/>
      </a:accent1>
      <a:accent2>
        <a:srgbClr val="1DCDC3"/>
      </a:accent2>
      <a:accent3>
        <a:srgbClr val="78001B"/>
      </a:accent3>
      <a:accent4>
        <a:srgbClr val="F5340B"/>
      </a:accent4>
      <a:accent5>
        <a:srgbClr val="FF823B"/>
      </a:accent5>
      <a:accent6>
        <a:srgbClr val="FFA73B"/>
      </a:accent6>
      <a:hlink>
        <a:srgbClr val="1DCDC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602</Words>
  <Application>Microsoft Office PowerPoint</Application>
  <PresentationFormat>On-screen Show (16:9)</PresentationFormat>
  <Paragraphs>58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Arvo</vt:lpstr>
      <vt:lpstr>Arial</vt:lpstr>
      <vt:lpstr>Barlow Condensed SemiBold</vt:lpstr>
      <vt:lpstr>My Creative CV XL by Slidesgo</vt:lpstr>
      <vt:lpstr>IMPLEMENTASI GAME ANDROID 3D SIMULASI DALAM PEMBELAJARAN BAHASA JEPANG DENGAN UNITY ENGINE MENGGUNAKAN METODE MDLC DAN PUBLIKASI DI PLAY STORE</vt:lpstr>
      <vt:lpstr>Latar Belakang</vt:lpstr>
      <vt:lpstr>Rumusan Masalah</vt:lpstr>
      <vt:lpstr>Batasan Penelitian</vt:lpstr>
      <vt:lpstr>Tujuan Penelitian</vt:lpstr>
      <vt:lpstr>Metode Penelitian</vt:lpstr>
      <vt:lpstr>PowerPoint Presentation</vt:lpstr>
      <vt:lpstr>Landasan Teori</vt:lpstr>
      <vt:lpstr>Landasan Teori</vt:lpstr>
      <vt:lpstr>Landasan Teori</vt:lpstr>
      <vt:lpstr>PowerPoint Presentation</vt:lpstr>
      <vt:lpstr>GAMBARAN PERMAINAN</vt:lpstr>
      <vt:lpstr>DESKRIPSI PERMAINAN</vt:lpstr>
      <vt:lpstr>DESKRIPSI PERMAINAN</vt:lpstr>
      <vt:lpstr>KARAKTER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CREATIVE RESUME</dc:title>
  <cp:lastModifiedBy>Andri Firman Saputra</cp:lastModifiedBy>
  <cp:revision>192</cp:revision>
  <dcterms:modified xsi:type="dcterms:W3CDTF">2024-07-12T21:22:03Z</dcterms:modified>
</cp:coreProperties>
</file>