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62" r:id="rId3"/>
    <p:sldId id="380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15" r:id="rId12"/>
  </p:sldIdLst>
  <p:sldSz cx="9144000" cy="5143500" type="screen16x9"/>
  <p:notesSz cx="6858000" cy="9144000"/>
  <p:embeddedFontLst>
    <p:embeddedFont>
      <p:font typeface="Arvo" panose="020B0604020202020204" charset="0"/>
      <p:regular r:id="rId14"/>
      <p:bold r:id="rId15"/>
      <p:italic r:id="rId16"/>
      <p:boldItalic r:id="rId17"/>
    </p:embeddedFont>
    <p:embeddedFont>
      <p:font typeface="Barlow Condensed SemiBold" panose="00000706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0C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CCCFBB-7025-4ACB-8C2E-EF40082DC93E}">
  <a:tblStyle styleId="{24CCCFBB-7025-4ACB-8C2E-EF40082DC9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3186" autoAdjust="0"/>
  </p:normalViewPr>
  <p:slideViewPr>
    <p:cSldViewPr snapToGrid="0">
      <p:cViewPr varScale="1">
        <p:scale>
          <a:sx n="89" d="100"/>
          <a:sy n="89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0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9c487f8d59_0_1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9c487f8d59_0_1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054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259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22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375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146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599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02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"/>
          <p:cNvSpPr txBox="1">
            <a:spLocks noGrp="1"/>
          </p:cNvSpPr>
          <p:nvPr>
            <p:ph type="ctrTitle"/>
          </p:nvPr>
        </p:nvSpPr>
        <p:spPr>
          <a:xfrm>
            <a:off x="2769125" y="539500"/>
            <a:ext cx="36057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86" name="Google Shape;486;p15"/>
          <p:cNvSpPr txBox="1">
            <a:spLocks noGrp="1"/>
          </p:cNvSpPr>
          <p:nvPr>
            <p:ph type="subTitle" idx="1"/>
          </p:nvPr>
        </p:nvSpPr>
        <p:spPr>
          <a:xfrm>
            <a:off x="2725300" y="1609975"/>
            <a:ext cx="3693300" cy="1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5"/>
          <p:cNvSpPr txBox="1"/>
          <p:nvPr/>
        </p:nvSpPr>
        <p:spPr>
          <a:xfrm>
            <a:off x="3023550" y="3354600"/>
            <a:ext cx="3096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88" name="Google Shape;488;p15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489" name="Google Shape;489;p1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15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534" name="Google Shape;534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2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 txBox="1">
            <a:spLocks noGrp="1"/>
          </p:cNvSpPr>
          <p:nvPr>
            <p:ph type="title"/>
          </p:nvPr>
        </p:nvSpPr>
        <p:spPr>
          <a:xfrm>
            <a:off x="4306824" y="2036701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subTitle" idx="1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7" name="Google Shape;577;p16"/>
          <p:cNvGrpSpPr/>
          <p:nvPr/>
        </p:nvGrpSpPr>
        <p:grpSpPr>
          <a:xfrm rot="-5400000" flipH="1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578" name="Google Shape;578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6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598" name="Google Shape;598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6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6"/>
          <p:cNvSpPr txBox="1">
            <a:spLocks noGrp="1"/>
          </p:cNvSpPr>
          <p:nvPr>
            <p:ph type="ctrTitle"/>
          </p:nvPr>
        </p:nvSpPr>
        <p:spPr>
          <a:xfrm>
            <a:off x="1453420" y="1284210"/>
            <a:ext cx="6241477" cy="1503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TERAPAN</a:t>
            </a:r>
            <a:endParaRPr sz="4800" dirty="0"/>
          </a:p>
        </p:txBody>
      </p:sp>
      <p:sp>
        <p:nvSpPr>
          <p:cNvPr id="847" name="Google Shape;847;p26"/>
          <p:cNvSpPr txBox="1">
            <a:spLocks noGrp="1"/>
          </p:cNvSpPr>
          <p:nvPr>
            <p:ph type="subTitle" idx="1"/>
          </p:nvPr>
        </p:nvSpPr>
        <p:spPr>
          <a:xfrm>
            <a:off x="1684501" y="2692002"/>
            <a:ext cx="5774998" cy="2086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KELOMPOK 8 – 03TPLP016 – MODUL 8:</a:t>
            </a: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Andri </a:t>
            </a:r>
            <a:r>
              <a:rPr lang="en-US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firman</a:t>
            </a: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 Saputra	 - 201011402125</a:t>
            </a: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Ashil</a:t>
            </a: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 Ramadhan	 - 201011400699</a:t>
            </a: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Muhammad </a:t>
            </a:r>
            <a:r>
              <a:rPr lang="en-US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lutfi</a:t>
            </a: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ariski</a:t>
            </a:r>
            <a:r>
              <a:rPr lang="en-US" dirty="0">
                <a:solidFill>
                  <a:schemeClr val="tx1"/>
                </a:solidFill>
                <a:latin typeface="Arvo" panose="020B0604020202020204" charset="0"/>
                <a:cs typeface="Arial" panose="020B0604020202020204" pitchFamily="34" charset="0"/>
              </a:rPr>
              <a:t>	 - 201011401871</a:t>
            </a:r>
          </a:p>
          <a:p>
            <a:pPr algn="l">
              <a:lnSpc>
                <a:spcPct val="150000"/>
              </a:lnSpc>
              <a:spcAft>
                <a:spcPts val="600"/>
              </a:spcAft>
            </a:pPr>
            <a:endParaRPr lang="en-US" dirty="0">
              <a:solidFill>
                <a:schemeClr val="tx1"/>
              </a:solidFill>
              <a:latin typeface="Arvo" panose="020B0604020202020204" charset="0"/>
              <a:cs typeface="Arial" panose="020B0604020202020204" pitchFamily="34" charset="0"/>
            </a:endParaRPr>
          </a:p>
        </p:txBody>
      </p:sp>
      <p:sp>
        <p:nvSpPr>
          <p:cNvPr id="848" name="Google Shape;848;p26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9" name="Google Shape;849;p26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0" name="Google Shape;850;p26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1" name="Google Shape;851;p26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2" name="Google Shape;852;p26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3" name="Google Shape;853;p26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4" name="Google Shape;854;p26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5" name="Google Shape;855;p26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6" name="Google Shape;856;p26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7" name="Google Shape;857;p26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8" name="Google Shape;858;p26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9" name="Google Shape;859;p26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0" name="Google Shape;860;p26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1" name="Google Shape;861;p26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2" name="Google Shape;862;p26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3" name="Google Shape;863;p26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4" name="Google Shape;864;p26"/>
          <p:cNvSpPr/>
          <p:nvPr/>
        </p:nvSpPr>
        <p:spPr>
          <a:xfrm rot="10800000">
            <a:off x="1449103" y="1690548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845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5" name="Google Shape;865;p26"/>
          <p:cNvSpPr/>
          <p:nvPr/>
        </p:nvSpPr>
        <p:spPr>
          <a:xfrm rot="10800000">
            <a:off x="1708691" y="1366463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6" name="Google Shape;866;p26"/>
          <p:cNvSpPr/>
          <p:nvPr/>
        </p:nvSpPr>
        <p:spPr>
          <a:xfrm rot="10800000">
            <a:off x="1712381" y="2028081"/>
            <a:ext cx="120809" cy="141229"/>
          </a:xfrm>
          <a:custGeom>
            <a:avLst/>
            <a:gdLst/>
            <a:ahLst/>
            <a:cxnLst/>
            <a:rect l="l" t="t" r="r" b="b"/>
            <a:pathLst>
              <a:path w="8740" h="10175" extrusionOk="0">
                <a:moveTo>
                  <a:pt x="0" y="1"/>
                </a:moveTo>
                <a:lnTo>
                  <a:pt x="0" y="10175"/>
                </a:lnTo>
                <a:lnTo>
                  <a:pt x="8740" y="500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7" name="Google Shape;867;p26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8" name="Google Shape;868;p26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9" name="Google Shape;869;p26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0" name="Google Shape;870;p26"/>
          <p:cNvSpPr/>
          <p:nvPr/>
        </p:nvSpPr>
        <p:spPr>
          <a:xfrm rot="10800000">
            <a:off x="2069765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1" name="Google Shape;871;p26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2" name="Google Shape;872;p26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3" name="Google Shape;873;p26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4" name="Google Shape;874;p26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5" name="Google Shape;875;p26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6" name="Google Shape;876;p26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7" name="Google Shape;877;p26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8" name="Google Shape;878;p26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9" name="Google Shape;879;p26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0" name="Google Shape;880;p26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1" name="Google Shape;881;p26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2" name="Google Shape;882;p26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8F22C-0265-4969-BE45-D351C6E5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926;p32">
            <a:extLst>
              <a:ext uri="{FF2B5EF4-FFF2-40B4-BE49-F238E27FC236}">
                <a16:creationId xmlns:a16="http://schemas.microsoft.com/office/drawing/2014/main" id="{647BC891-3EFB-43CC-85D4-222F60958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8456" y="1162050"/>
            <a:ext cx="8447088" cy="1572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Graf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mengandung</a:t>
            </a:r>
            <a:r>
              <a:rPr lang="en-US" sz="2000" dirty="0"/>
              <a:t>: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 err="1"/>
              <a:t>Lintasan</a:t>
            </a:r>
            <a:r>
              <a:rPr lang="en-US" sz="2000" dirty="0"/>
              <a:t> Euler </a:t>
            </a:r>
            <a:r>
              <a:rPr lang="en-US" sz="2000" dirty="0" err="1"/>
              <a:t>namun</a:t>
            </a:r>
            <a:r>
              <a:rPr lang="en-US" sz="2000" dirty="0"/>
              <a:t> </a:t>
            </a:r>
            <a:r>
              <a:rPr lang="en-US" sz="2000" dirty="0" err="1"/>
              <a:t>mengandung</a:t>
            </a:r>
            <a:r>
              <a:rPr lang="en-US" sz="2000" dirty="0"/>
              <a:t> </a:t>
            </a:r>
            <a:r>
              <a:rPr lang="en-US" sz="2000" dirty="0" err="1"/>
              <a:t>sirkuit</a:t>
            </a:r>
            <a:r>
              <a:rPr lang="en-US" sz="2000" dirty="0"/>
              <a:t> Hamilton.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Dan lain </a:t>
            </a:r>
            <a:r>
              <a:rPr lang="en-US" sz="2000" dirty="0" err="1"/>
              <a:t>sebagainya</a:t>
            </a:r>
            <a:r>
              <a:rPr lang="en-US" sz="20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DEEEB3-82BD-4D2F-A9C4-27E0F93B3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62" y="2809762"/>
            <a:ext cx="2171177" cy="1880573"/>
          </a:xfrm>
          <a:prstGeom prst="rect">
            <a:avLst/>
          </a:prstGeom>
        </p:spPr>
      </p:pic>
      <p:sp>
        <p:nvSpPr>
          <p:cNvPr id="12" name="Google Shape;926;p32">
            <a:extLst>
              <a:ext uri="{FF2B5EF4-FFF2-40B4-BE49-F238E27FC236}">
                <a16:creationId xmlns:a16="http://schemas.microsoft.com/office/drawing/2014/main" id="{E53B5AC5-ABD1-4CD5-B057-4A093C523306}"/>
              </a:ext>
            </a:extLst>
          </p:cNvPr>
          <p:cNvSpPr txBox="1">
            <a:spLocks/>
          </p:cNvSpPr>
          <p:nvPr/>
        </p:nvSpPr>
        <p:spPr>
          <a:xfrm>
            <a:off x="2599139" y="3076687"/>
            <a:ext cx="6196405" cy="90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da-DK" sz="2000" dirty="0"/>
              <a:t>(a) Graf Hamilton sekaligus graf Euler.</a:t>
            </a:r>
          </a:p>
          <a:p>
            <a:pPr marL="0" indent="0" algn="just">
              <a:lnSpc>
                <a:spcPct val="150000"/>
              </a:lnSpc>
            </a:pPr>
            <a:r>
              <a:rPr lang="da-DK" sz="2000" dirty="0"/>
              <a:t>(b) Graf Hamilton sekaligus graf semi-Euler.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68714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85"/>
          <p:cNvSpPr txBox="1">
            <a:spLocks noGrp="1"/>
          </p:cNvSpPr>
          <p:nvPr>
            <p:ph type="ctrTitle"/>
          </p:nvPr>
        </p:nvSpPr>
        <p:spPr>
          <a:xfrm>
            <a:off x="2373181" y="736948"/>
            <a:ext cx="4397435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TERIMA KASIH!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73" name="Google Shape;1573;p85"/>
          <p:cNvSpPr txBox="1"/>
          <p:nvPr/>
        </p:nvSpPr>
        <p:spPr>
          <a:xfrm>
            <a:off x="2507300" y="4271900"/>
            <a:ext cx="41292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Please keep this slide for attribution</a:t>
            </a:r>
            <a:endParaRPr sz="100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B7E493-1281-4A8E-99B0-986E830DD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526" y="1897587"/>
            <a:ext cx="1804744" cy="134832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361950" y="1371898"/>
            <a:ext cx="7372798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LINTASAN DAN SIRKUIT HAMILTON</a:t>
            </a:r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61950" y="2329188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D" sz="2000" dirty="0" err="1"/>
              <a:t>Lintasan</a:t>
            </a:r>
            <a:r>
              <a:rPr lang="en-ID" sz="2000" dirty="0"/>
              <a:t> Hamilton </a:t>
            </a:r>
            <a:r>
              <a:rPr lang="en-ID" sz="2000" dirty="0" err="1"/>
              <a:t>ialah</a:t>
            </a:r>
            <a:r>
              <a:rPr lang="en-ID" sz="2000" dirty="0"/>
              <a:t> </a:t>
            </a:r>
            <a:r>
              <a:rPr lang="en-ID" sz="2000" dirty="0" err="1"/>
              <a:t>lintasan</a:t>
            </a:r>
            <a:r>
              <a:rPr lang="en-ID" sz="2000" dirty="0"/>
              <a:t> yang </a:t>
            </a:r>
            <a:r>
              <a:rPr lang="en-ID" sz="2000" dirty="0" err="1"/>
              <a:t>melalui</a:t>
            </a:r>
            <a:r>
              <a:rPr lang="en-ID" sz="2000" dirty="0"/>
              <a:t> </a:t>
            </a:r>
            <a:r>
              <a:rPr lang="en-ID" sz="2000" dirty="0" err="1"/>
              <a:t>tiap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di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graf</a:t>
            </a:r>
            <a:r>
              <a:rPr lang="en-ID" sz="2000" dirty="0"/>
              <a:t> </a:t>
            </a:r>
            <a:r>
              <a:rPr lang="en-ID" sz="2000" dirty="0" err="1"/>
              <a:t>tepat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kali. 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D" sz="2000" dirty="0" err="1"/>
              <a:t>Sirkuit</a:t>
            </a:r>
            <a:r>
              <a:rPr lang="en-ID" sz="2000" dirty="0"/>
              <a:t> Hamilton </a:t>
            </a:r>
            <a:r>
              <a:rPr lang="en-ID" sz="2000" dirty="0" err="1"/>
              <a:t>ialah</a:t>
            </a:r>
            <a:r>
              <a:rPr lang="en-ID" sz="2000" dirty="0"/>
              <a:t> </a:t>
            </a:r>
            <a:r>
              <a:rPr lang="en-ID" sz="2000" dirty="0" err="1"/>
              <a:t>sirkuit</a:t>
            </a:r>
            <a:r>
              <a:rPr lang="en-ID" sz="2000" dirty="0"/>
              <a:t> yang </a:t>
            </a:r>
            <a:r>
              <a:rPr lang="en-ID" sz="2000" dirty="0" err="1"/>
              <a:t>melalui</a:t>
            </a:r>
            <a:r>
              <a:rPr lang="en-ID" sz="2000" dirty="0"/>
              <a:t> </a:t>
            </a:r>
            <a:r>
              <a:rPr lang="en-ID" sz="2000" dirty="0" err="1"/>
              <a:t>tiap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di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graf</a:t>
            </a:r>
            <a:r>
              <a:rPr lang="en-ID" sz="2000" dirty="0"/>
              <a:t> </a:t>
            </a:r>
            <a:r>
              <a:rPr lang="en-ID" sz="2000" dirty="0" err="1"/>
              <a:t>tepat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kali, </a:t>
            </a:r>
            <a:r>
              <a:rPr lang="en-ID" sz="2000" dirty="0" err="1"/>
              <a:t>kecuali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</a:t>
            </a:r>
            <a:r>
              <a:rPr lang="en-ID" sz="2000" dirty="0" err="1"/>
              <a:t>asal</a:t>
            </a:r>
            <a:r>
              <a:rPr lang="en-ID" sz="2000" dirty="0"/>
              <a:t> (</a:t>
            </a:r>
            <a:r>
              <a:rPr lang="en-ID" sz="2000" dirty="0" err="1"/>
              <a:t>sekaligus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</a:t>
            </a:r>
            <a:r>
              <a:rPr lang="en-ID" sz="2000" dirty="0" err="1"/>
              <a:t>akhir</a:t>
            </a:r>
            <a:r>
              <a:rPr lang="en-ID" sz="2000" dirty="0"/>
              <a:t>) yang </a:t>
            </a:r>
            <a:r>
              <a:rPr lang="en-ID" sz="2000" dirty="0" err="1"/>
              <a:t>dilalui</a:t>
            </a:r>
            <a:r>
              <a:rPr lang="en-ID" sz="2000" dirty="0"/>
              <a:t> </a:t>
            </a:r>
            <a:r>
              <a:rPr lang="en-ID" sz="2000" dirty="0" err="1"/>
              <a:t>dua</a:t>
            </a:r>
            <a:r>
              <a:rPr lang="en-ID" sz="2000" dirty="0"/>
              <a:t> kali.</a:t>
            </a:r>
            <a:endParaRPr lang="en-US" sz="1600" dirty="0"/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464073" y="2164088"/>
            <a:ext cx="7173856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361950" y="1371898"/>
            <a:ext cx="7372798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GRAF HAMILTON</a:t>
            </a:r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61950" y="2329188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D" sz="2000" dirty="0"/>
              <a:t>Graf yang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sirkuit</a:t>
            </a:r>
            <a:r>
              <a:rPr lang="en-ID" sz="2000" dirty="0"/>
              <a:t> Hamilton </a:t>
            </a:r>
            <a:r>
              <a:rPr lang="en-ID" sz="2000" dirty="0" err="1"/>
              <a:t>dinamakan</a:t>
            </a:r>
            <a:r>
              <a:rPr lang="en-ID" sz="2000" dirty="0"/>
              <a:t> </a:t>
            </a:r>
            <a:r>
              <a:rPr lang="en-ID" sz="2000" dirty="0" err="1"/>
              <a:t>graf</a:t>
            </a:r>
            <a:r>
              <a:rPr lang="en-ID" sz="2000" dirty="0"/>
              <a:t> Hamilton.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D" sz="2000" dirty="0"/>
              <a:t>Graf yang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ID" sz="2000" dirty="0" err="1"/>
              <a:t>lintasan</a:t>
            </a:r>
            <a:r>
              <a:rPr lang="en-ID" sz="2000" dirty="0"/>
              <a:t> Hamilton </a:t>
            </a:r>
            <a:r>
              <a:rPr lang="en-ID" sz="2000" dirty="0" err="1"/>
              <a:t>disebut</a:t>
            </a:r>
            <a:r>
              <a:rPr lang="en-ID" sz="2000" dirty="0"/>
              <a:t> </a:t>
            </a:r>
            <a:br>
              <a:rPr lang="en-ID" sz="2000" dirty="0"/>
            </a:br>
            <a:r>
              <a:rPr lang="en-ID" sz="2000" dirty="0" err="1"/>
              <a:t>graf</a:t>
            </a:r>
            <a:r>
              <a:rPr lang="en-ID" sz="2000" dirty="0"/>
              <a:t> semi-Hamilton.</a:t>
            </a:r>
            <a:endParaRPr lang="en-US" sz="1600" dirty="0"/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464073" y="2164088"/>
            <a:ext cx="3322619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0403305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361950" y="1371898"/>
            <a:ext cx="7372798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CONTOH GRAF HAMILTON</a:t>
            </a: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464073" y="2164088"/>
            <a:ext cx="5205207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99B03D0-D38C-4CB9-98B3-D959173A4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72" y="2329188"/>
            <a:ext cx="5209457" cy="23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0003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361950" y="1371898"/>
            <a:ext cx="7372798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TEORAMA GRAF</a:t>
            </a:r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61950" y="2329188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D" sz="2000" dirty="0" err="1"/>
              <a:t>Syarat</a:t>
            </a:r>
            <a:r>
              <a:rPr lang="en-ID" sz="2000" dirty="0"/>
              <a:t> </a:t>
            </a:r>
            <a:r>
              <a:rPr lang="en-ID" sz="2000" dirty="0" err="1"/>
              <a:t>cukup</a:t>
            </a:r>
            <a:r>
              <a:rPr lang="en-ID" sz="2000" dirty="0"/>
              <a:t> </a:t>
            </a:r>
            <a:r>
              <a:rPr lang="en-ID" sz="2000" dirty="0" err="1"/>
              <a:t>supaya</a:t>
            </a:r>
            <a:r>
              <a:rPr lang="en-ID" sz="2000" dirty="0"/>
              <a:t> </a:t>
            </a:r>
            <a:r>
              <a:rPr lang="en-ID" sz="2000" dirty="0" err="1"/>
              <a:t>graf</a:t>
            </a:r>
            <a:r>
              <a:rPr lang="en-ID" sz="2000" dirty="0"/>
              <a:t> </a:t>
            </a:r>
            <a:r>
              <a:rPr lang="en-ID" sz="2000" dirty="0" err="1"/>
              <a:t>sederhana</a:t>
            </a:r>
            <a:r>
              <a:rPr lang="en-ID" sz="2000" dirty="0"/>
              <a:t> G </a:t>
            </a:r>
            <a:r>
              <a:rPr lang="en-ID" sz="2000" dirty="0" err="1"/>
              <a:t>dengan</a:t>
            </a:r>
            <a:r>
              <a:rPr lang="en-ID" sz="2000" dirty="0"/>
              <a:t> n (≥ 3) </a:t>
            </a:r>
            <a:r>
              <a:rPr lang="en-ID" sz="2000" dirty="0" err="1"/>
              <a:t>buah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graf</a:t>
            </a:r>
            <a:r>
              <a:rPr lang="en-ID" sz="2000" dirty="0"/>
              <a:t> Hamilton </a:t>
            </a:r>
            <a:r>
              <a:rPr lang="en-ID" sz="2000" dirty="0" err="1"/>
              <a:t>ialah</a:t>
            </a:r>
            <a:r>
              <a:rPr lang="en-ID" sz="2000" dirty="0"/>
              <a:t> </a:t>
            </a:r>
            <a:r>
              <a:rPr lang="en-ID" sz="2000" dirty="0" err="1"/>
              <a:t>bila</a:t>
            </a:r>
            <a:r>
              <a:rPr lang="en-ID" sz="2000" dirty="0"/>
              <a:t> </a:t>
            </a:r>
            <a:r>
              <a:rPr lang="en-ID" sz="2000" dirty="0" err="1"/>
              <a:t>derajat</a:t>
            </a:r>
            <a:r>
              <a:rPr lang="en-ID" sz="2000" dirty="0"/>
              <a:t> </a:t>
            </a:r>
            <a:r>
              <a:rPr lang="en-ID" sz="2000" dirty="0" err="1"/>
              <a:t>tiap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paling </a:t>
            </a:r>
            <a:r>
              <a:rPr lang="en-ID" sz="2000" dirty="0" err="1"/>
              <a:t>sedikit</a:t>
            </a:r>
            <a:r>
              <a:rPr lang="en-ID" sz="2000" dirty="0"/>
              <a:t> n/2 (</a:t>
            </a:r>
            <a:r>
              <a:rPr lang="en-ID" sz="2000" dirty="0" err="1"/>
              <a:t>yaitu</a:t>
            </a:r>
            <a:r>
              <a:rPr lang="en-ID" sz="2000" dirty="0"/>
              <a:t>, d(v) ≥ n/2 </a:t>
            </a:r>
            <a:r>
              <a:rPr lang="it-IT" sz="2000" dirty="0"/>
              <a:t>untuk setiap simpul v di G).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graf</a:t>
            </a:r>
            <a:r>
              <a:rPr lang="en-US" sz="2000" dirty="0"/>
              <a:t> </a:t>
            </a:r>
            <a:r>
              <a:rPr lang="en-US" sz="2000" dirty="0" err="1"/>
              <a:t>lengkap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graf</a:t>
            </a:r>
            <a:r>
              <a:rPr lang="en-US" sz="2000" dirty="0"/>
              <a:t> Hamilton.</a:t>
            </a: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464073" y="2164088"/>
            <a:ext cx="3322619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8059247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48615" y="952210"/>
            <a:ext cx="8446770" cy="3555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nn-NO" sz="2000" dirty="0"/>
              <a:t>Di dalam graf lengkap G dengan n buah simpul (n </a:t>
            </a:r>
            <a:r>
              <a:rPr lang="en-ID" sz="2000" dirty="0"/>
              <a:t>≥</a:t>
            </a:r>
            <a:r>
              <a:rPr lang="nn-NO" sz="2000" dirty="0"/>
              <a:t> 3), terdapat (n - 1)!/2 buah sirkuit Hamilton.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D" sz="2000" dirty="0"/>
              <a:t>Di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graf</a:t>
            </a:r>
            <a:r>
              <a:rPr lang="en-ID" sz="2000" dirty="0"/>
              <a:t> </a:t>
            </a:r>
            <a:r>
              <a:rPr lang="en-ID" sz="2000" dirty="0" err="1"/>
              <a:t>lengkap</a:t>
            </a:r>
            <a:r>
              <a:rPr lang="en-ID" sz="2000" dirty="0"/>
              <a:t> G </a:t>
            </a:r>
            <a:r>
              <a:rPr lang="en-ID" sz="2000" dirty="0" err="1"/>
              <a:t>dengan</a:t>
            </a:r>
            <a:r>
              <a:rPr lang="en-ID" sz="2000" dirty="0"/>
              <a:t> n </a:t>
            </a:r>
            <a:r>
              <a:rPr lang="en-ID" sz="2000" dirty="0" err="1"/>
              <a:t>buah</a:t>
            </a:r>
            <a:r>
              <a:rPr lang="en-ID" sz="2000" dirty="0"/>
              <a:t> </a:t>
            </a:r>
            <a:r>
              <a:rPr lang="en-ID" sz="2000" dirty="0" err="1"/>
              <a:t>simpul</a:t>
            </a:r>
            <a:r>
              <a:rPr lang="en-ID" sz="2000" dirty="0"/>
              <a:t> (n ≥ 3 dan n </a:t>
            </a:r>
            <a:r>
              <a:rPr lang="en-ID" sz="2000" dirty="0" err="1"/>
              <a:t>ganjil</a:t>
            </a:r>
            <a:r>
              <a:rPr lang="en-ID" sz="2000" dirty="0"/>
              <a:t>), </a:t>
            </a:r>
            <a:r>
              <a:rPr lang="en-ID" sz="2000" dirty="0" err="1"/>
              <a:t>terdapat</a:t>
            </a:r>
            <a:r>
              <a:rPr lang="en-ID" sz="2000" dirty="0"/>
              <a:t> (n - 1)/2 </a:t>
            </a:r>
            <a:r>
              <a:rPr lang="en-ID" sz="2000" dirty="0" err="1"/>
              <a:t>buah</a:t>
            </a:r>
            <a:r>
              <a:rPr lang="en-ID" sz="2000" dirty="0"/>
              <a:t> </a:t>
            </a:r>
            <a:r>
              <a:rPr lang="en-ID" sz="2000" dirty="0" err="1"/>
              <a:t>sirkuit</a:t>
            </a:r>
            <a:r>
              <a:rPr lang="en-ID" sz="2000" dirty="0"/>
              <a:t> Hamilton yang </a:t>
            </a:r>
            <a:r>
              <a:rPr lang="en-ID" sz="2000" dirty="0" err="1"/>
              <a:t>saling</a:t>
            </a:r>
            <a:r>
              <a:rPr lang="en-ID" sz="2000" dirty="0"/>
              <a:t> </a:t>
            </a:r>
            <a:r>
              <a:rPr lang="en-ID" sz="2000" dirty="0" err="1"/>
              <a:t>lepas</a:t>
            </a:r>
            <a:r>
              <a:rPr lang="en-ID" sz="2000" dirty="0"/>
              <a:t> (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ada</a:t>
            </a:r>
            <a:r>
              <a:rPr lang="en-ID" sz="2000" dirty="0"/>
              <a:t> </a:t>
            </a:r>
            <a:r>
              <a:rPr lang="en-ID" sz="2000" dirty="0" err="1"/>
              <a:t>sisi</a:t>
            </a:r>
            <a:r>
              <a:rPr lang="en-ID" sz="2000" dirty="0"/>
              <a:t> yang </a:t>
            </a:r>
            <a:r>
              <a:rPr lang="en-ID" sz="2000" dirty="0" err="1"/>
              <a:t>beririsan</a:t>
            </a:r>
            <a:r>
              <a:rPr lang="en-ID" sz="2000" dirty="0"/>
              <a:t>). Jika n </a:t>
            </a:r>
            <a:r>
              <a:rPr lang="en-ID" sz="2000" dirty="0" err="1"/>
              <a:t>genap</a:t>
            </a:r>
            <a:r>
              <a:rPr lang="en-ID" sz="2000" dirty="0"/>
              <a:t> dan n ≥ 4, </a:t>
            </a:r>
            <a:r>
              <a:rPr lang="en-ID" sz="2000" dirty="0" err="1"/>
              <a:t>maka</a:t>
            </a:r>
            <a:r>
              <a:rPr lang="en-ID" sz="2000" dirty="0"/>
              <a:t> di </a:t>
            </a:r>
            <a:r>
              <a:rPr lang="en-ID" sz="2000" dirty="0" err="1"/>
              <a:t>dalam</a:t>
            </a:r>
            <a:r>
              <a:rPr lang="en-ID" sz="2000" dirty="0"/>
              <a:t> G </a:t>
            </a:r>
            <a:r>
              <a:rPr lang="en-ID" sz="2000" dirty="0" err="1"/>
              <a:t>terdapat</a:t>
            </a:r>
            <a:r>
              <a:rPr lang="en-ID" sz="2000" dirty="0"/>
              <a:t> (n - 2)/2 </a:t>
            </a:r>
            <a:r>
              <a:rPr lang="en-ID" sz="2000" dirty="0" err="1"/>
              <a:t>buah</a:t>
            </a:r>
            <a:r>
              <a:rPr lang="en-ID" sz="2000" dirty="0"/>
              <a:t> </a:t>
            </a:r>
            <a:r>
              <a:rPr lang="en-ID" sz="2000" dirty="0" err="1"/>
              <a:t>sirkuit</a:t>
            </a:r>
            <a:r>
              <a:rPr lang="en-ID" sz="2000" dirty="0"/>
              <a:t> Hamilton yang </a:t>
            </a:r>
            <a:r>
              <a:rPr lang="en-ID" sz="2000" dirty="0" err="1"/>
              <a:t>saling</a:t>
            </a:r>
            <a:r>
              <a:rPr lang="en-ID" sz="2000" dirty="0"/>
              <a:t> </a:t>
            </a:r>
            <a:r>
              <a:rPr lang="en-ID" sz="2000" dirty="0" err="1"/>
              <a:t>lepas</a:t>
            </a:r>
            <a:r>
              <a:rPr lang="en-ID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480375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361950" y="1371898"/>
            <a:ext cx="7372798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CONTOH</a:t>
            </a:r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61950" y="2184546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000" dirty="0"/>
              <a:t>(</a:t>
            </a:r>
            <a:r>
              <a:rPr lang="en-ID" sz="2000" dirty="0" err="1"/>
              <a:t>Persoalan</a:t>
            </a:r>
            <a:r>
              <a:rPr lang="en-ID" sz="2000" dirty="0"/>
              <a:t> </a:t>
            </a:r>
            <a:r>
              <a:rPr lang="en-ID" sz="2000" dirty="0" err="1"/>
              <a:t>pengaturan</a:t>
            </a:r>
            <a:r>
              <a:rPr lang="en-ID" sz="2000" dirty="0"/>
              <a:t> </a:t>
            </a:r>
            <a:r>
              <a:rPr lang="en-ID" sz="2000" dirty="0" err="1"/>
              <a:t>tempat</a:t>
            </a:r>
            <a:r>
              <a:rPr lang="en-ID" sz="2000" dirty="0"/>
              <a:t> duduk). Sembilan </a:t>
            </a:r>
            <a:r>
              <a:rPr lang="en-ID" sz="2000" dirty="0" err="1"/>
              <a:t>anggota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klub</a:t>
            </a:r>
            <a:r>
              <a:rPr lang="en-ID" sz="2000" dirty="0"/>
              <a:t> </a:t>
            </a:r>
            <a:r>
              <a:rPr lang="en-ID" sz="2000" dirty="0" err="1"/>
              <a:t>bertemu</a:t>
            </a:r>
            <a:r>
              <a:rPr lang="en-ID" sz="2000" dirty="0"/>
              <a:t> </a:t>
            </a:r>
            <a:r>
              <a:rPr lang="en-ID" sz="2000" dirty="0" err="1"/>
              <a:t>tiap</a:t>
            </a:r>
            <a:r>
              <a:rPr lang="en-ID" sz="2000" dirty="0"/>
              <a:t> </a:t>
            </a:r>
            <a:r>
              <a:rPr lang="en-ID" sz="2000" dirty="0" err="1"/>
              <a:t>hari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makan</a:t>
            </a:r>
            <a:r>
              <a:rPr lang="en-ID" sz="2000" dirty="0"/>
              <a:t> </a:t>
            </a:r>
            <a:r>
              <a:rPr lang="en-ID" sz="2000" dirty="0" err="1"/>
              <a:t>siang</a:t>
            </a:r>
            <a:r>
              <a:rPr lang="en-ID" sz="2000" dirty="0"/>
              <a:t> pada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meja</a:t>
            </a:r>
            <a:r>
              <a:rPr lang="en-ID" sz="2000" dirty="0"/>
              <a:t> </a:t>
            </a:r>
            <a:r>
              <a:rPr lang="en-ID" sz="2000" dirty="0" err="1"/>
              <a:t>bundar</a:t>
            </a:r>
            <a:r>
              <a:rPr lang="en-ID" sz="2000" dirty="0"/>
              <a:t>. </a:t>
            </a:r>
            <a:r>
              <a:rPr lang="en-ID" sz="2000" dirty="0" err="1"/>
              <a:t>Mereka</a:t>
            </a:r>
            <a:r>
              <a:rPr lang="en-ID" sz="2000" dirty="0"/>
              <a:t> </a:t>
            </a:r>
            <a:r>
              <a:rPr lang="en-ID" sz="2000" dirty="0" err="1"/>
              <a:t>memutuskan</a:t>
            </a:r>
            <a:r>
              <a:rPr lang="en-ID" sz="2000" dirty="0"/>
              <a:t> duduk </a:t>
            </a:r>
            <a:r>
              <a:rPr lang="en-ID" sz="2000" dirty="0" err="1"/>
              <a:t>sedemikian</a:t>
            </a:r>
            <a:r>
              <a:rPr lang="en-ID" sz="2000" dirty="0"/>
              <a:t>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anggota</a:t>
            </a:r>
            <a:r>
              <a:rPr lang="en-ID" sz="2000" dirty="0"/>
              <a:t> </a:t>
            </a:r>
            <a:r>
              <a:rPr lang="en-ID" sz="2000" dirty="0" err="1"/>
              <a:t>mempunyai</a:t>
            </a:r>
            <a:r>
              <a:rPr lang="en-ID" sz="2000" dirty="0"/>
              <a:t> </a:t>
            </a:r>
            <a:r>
              <a:rPr lang="en-ID" sz="2000" dirty="0" err="1"/>
              <a:t>tetangga</a:t>
            </a:r>
            <a:r>
              <a:rPr lang="en-ID" sz="2000" dirty="0"/>
              <a:t> duduk </a:t>
            </a:r>
            <a:r>
              <a:rPr lang="en-ID" sz="2000" dirty="0" err="1"/>
              <a:t>berbeda</a:t>
            </a:r>
            <a:r>
              <a:rPr lang="en-ID" sz="2000" dirty="0"/>
              <a:t> pada </a:t>
            </a:r>
            <a:r>
              <a:rPr lang="en-ID" sz="2000" dirty="0" err="1"/>
              <a:t>setiap</a:t>
            </a:r>
            <a:r>
              <a:rPr lang="en-ID" sz="2000" dirty="0"/>
              <a:t> </a:t>
            </a:r>
            <a:r>
              <a:rPr lang="en-ID" sz="2000" dirty="0" err="1"/>
              <a:t>makan</a:t>
            </a:r>
            <a:r>
              <a:rPr lang="en-ID" sz="2000" dirty="0"/>
              <a:t> </a:t>
            </a:r>
            <a:r>
              <a:rPr lang="en-ID" sz="2000" dirty="0" err="1"/>
              <a:t>siang</a:t>
            </a:r>
            <a:r>
              <a:rPr lang="en-ID" sz="2000" dirty="0"/>
              <a:t>. </a:t>
            </a:r>
            <a:r>
              <a:rPr lang="en-ID" sz="2000" dirty="0" err="1"/>
              <a:t>Berapa</a:t>
            </a:r>
            <a:r>
              <a:rPr lang="en-ID" sz="2000" dirty="0"/>
              <a:t> </a:t>
            </a:r>
            <a:r>
              <a:rPr lang="en-ID" sz="2000" dirty="0" err="1"/>
              <a:t>hari</a:t>
            </a:r>
            <a:r>
              <a:rPr lang="en-ID" sz="2000" dirty="0"/>
              <a:t> </a:t>
            </a:r>
            <a:r>
              <a:rPr lang="en-ID" sz="2000" dirty="0" err="1"/>
              <a:t>pengaturan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dilaksanakan</a:t>
            </a:r>
            <a:r>
              <a:rPr lang="en-ID" sz="2000" dirty="0"/>
              <a:t>? </a:t>
            </a:r>
            <a:endParaRPr lang="en-US" sz="2000" dirty="0"/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464073" y="2164088"/>
            <a:ext cx="1730487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3626588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348615" y="904386"/>
            <a:ext cx="8446770" cy="42391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000" dirty="0"/>
              <a:t>Jumlah </a:t>
            </a:r>
            <a:r>
              <a:rPr lang="en-ID" sz="2000" dirty="0" err="1"/>
              <a:t>pengaturan</a:t>
            </a:r>
            <a:r>
              <a:rPr lang="en-ID" sz="2000" dirty="0"/>
              <a:t> </a:t>
            </a:r>
            <a:r>
              <a:rPr lang="en-ID" sz="2000" dirty="0" err="1"/>
              <a:t>tempat</a:t>
            </a:r>
            <a:r>
              <a:rPr lang="en-ID" sz="2000" dirty="0"/>
              <a:t> duduk yang </a:t>
            </a:r>
            <a:r>
              <a:rPr lang="en-ID" sz="2000" dirty="0" err="1"/>
              <a:t>berbeda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(9 - 1)/2 = 4.</a:t>
            </a:r>
          </a:p>
          <a:p>
            <a:pPr marL="0" indent="0" algn="just">
              <a:lnSpc>
                <a:spcPct val="150000"/>
              </a:lnSpc>
            </a:pPr>
            <a:r>
              <a:rPr lang="en-ID" sz="2000" dirty="0">
                <a:latin typeface="Arvo" panose="020B0604020202020204" charset="0"/>
              </a:rPr>
              <a:t>			</a:t>
            </a:r>
          </a:p>
          <a:p>
            <a:pPr marL="0" indent="0" algn="just">
              <a:lnSpc>
                <a:spcPct val="150000"/>
              </a:lnSpc>
            </a:pPr>
            <a:r>
              <a:rPr lang="en-ID" sz="2000" dirty="0">
                <a:latin typeface="Arvo" panose="020B0604020202020204" charset="0"/>
              </a:rPr>
              <a:t>			Graf yang </a:t>
            </a:r>
            <a:r>
              <a:rPr lang="en-ID" sz="2000" dirty="0" err="1">
                <a:latin typeface="Arvo" panose="020B0604020202020204" charset="0"/>
              </a:rPr>
              <a:t>merepresentasikan</a:t>
            </a:r>
            <a:r>
              <a:rPr lang="en-ID" sz="2000" dirty="0">
                <a:latin typeface="Arvo" panose="020B0604020202020204" charset="0"/>
              </a:rPr>
              <a:t> </a:t>
            </a:r>
            <a:r>
              <a:rPr lang="en-ID" sz="2000" dirty="0" err="1">
                <a:latin typeface="Arvo" panose="020B0604020202020204" charset="0"/>
              </a:rPr>
              <a:t>persoalan</a:t>
            </a:r>
            <a:r>
              <a:rPr lang="en-ID" sz="2000" dirty="0">
                <a:latin typeface="Arvo" panose="020B0604020202020204" charset="0"/>
              </a:rPr>
              <a:t> 				</a:t>
            </a:r>
            <a:r>
              <a:rPr lang="en-ID" sz="2000" dirty="0" err="1">
                <a:latin typeface="Arvo" panose="020B0604020202020204" charset="0"/>
              </a:rPr>
              <a:t>pengaturan</a:t>
            </a:r>
            <a:r>
              <a:rPr lang="en-ID" sz="2000" dirty="0">
                <a:latin typeface="Arvo" panose="020B0604020202020204" charset="0"/>
              </a:rPr>
              <a:t> </a:t>
            </a:r>
            <a:r>
              <a:rPr lang="en-ID" sz="2000" dirty="0" err="1">
                <a:latin typeface="Arvo" panose="020B0604020202020204" charset="0"/>
              </a:rPr>
              <a:t>tempat</a:t>
            </a:r>
            <a:r>
              <a:rPr lang="en-ID" sz="2000" dirty="0">
                <a:latin typeface="Arvo" panose="020B0604020202020204" charset="0"/>
              </a:rPr>
              <a:t> duduk.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6DDD8-4613-44B6-9338-4E195569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5" y="2037885"/>
            <a:ext cx="2706557" cy="275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2047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30367" y="1281887"/>
            <a:ext cx="9083265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SIRKUIT EULER DAN HAMILTON SEKALIGUS</a:t>
            </a: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139849" y="2164088"/>
            <a:ext cx="8832029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926;p32">
            <a:extLst>
              <a:ext uri="{FF2B5EF4-FFF2-40B4-BE49-F238E27FC236}">
                <a16:creationId xmlns:a16="http://schemas.microsoft.com/office/drawing/2014/main" id="{647BC891-3EFB-43CC-85D4-222F6095862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1950" y="2328863"/>
            <a:ext cx="8447088" cy="28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Graf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mengandung</a:t>
            </a:r>
            <a:r>
              <a:rPr lang="en-US" sz="2000" dirty="0"/>
              <a:t>: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 err="1"/>
              <a:t>Sirkuit</a:t>
            </a:r>
            <a:r>
              <a:rPr lang="en-US" sz="2000" dirty="0"/>
              <a:t> Euler dan </a:t>
            </a:r>
            <a:r>
              <a:rPr lang="en-US" sz="2000" dirty="0" err="1"/>
              <a:t>sirkuit</a:t>
            </a:r>
            <a:r>
              <a:rPr lang="en-US" sz="2000" dirty="0"/>
              <a:t> Hamilton </a:t>
            </a:r>
            <a:r>
              <a:rPr lang="en-US" sz="2000" dirty="0" err="1"/>
              <a:t>sekaligus</a:t>
            </a:r>
            <a:r>
              <a:rPr lang="en-US" sz="2000" dirty="0"/>
              <a:t>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dirty="0" err="1"/>
              <a:t>sirkuit</a:t>
            </a:r>
            <a:r>
              <a:rPr lang="en-US" sz="2000" dirty="0"/>
              <a:t> Euler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mengandung</a:t>
            </a:r>
            <a:r>
              <a:rPr lang="en-US" sz="2000" dirty="0"/>
              <a:t> </a:t>
            </a:r>
            <a:r>
              <a:rPr lang="en-US" sz="2000" dirty="0" err="1"/>
              <a:t>sirkuit</a:t>
            </a:r>
            <a:r>
              <a:rPr lang="en-US" sz="2000" dirty="0"/>
              <a:t> Hamilton.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i-FI" sz="2000" dirty="0"/>
              <a:t>sirkuit Euler dan lintasan Hamilton.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fi-FI" sz="2000" dirty="0"/>
              <a:t>lintsan Euler maupun lintasan Hamilton.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932436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402</Words>
  <Application>Microsoft Office PowerPoint</Application>
  <PresentationFormat>On-screen Show (16:9)</PresentationFormat>
  <Paragraphs>35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Arvo</vt:lpstr>
      <vt:lpstr>Barlow Condensed SemiBold</vt:lpstr>
      <vt:lpstr>Wingdings</vt:lpstr>
      <vt:lpstr>My Creative CV XL by Slidesgo</vt:lpstr>
      <vt:lpstr>GRAPH TERAPAN</vt:lpstr>
      <vt:lpstr>LINTASAN DAN SIRKUIT HAMILTON</vt:lpstr>
      <vt:lpstr>GRAF HAMILTON</vt:lpstr>
      <vt:lpstr>CONTOH GRAF HAMILTON</vt:lpstr>
      <vt:lpstr>TEORAMA GRAF</vt:lpstr>
      <vt:lpstr>PowerPoint Presentation</vt:lpstr>
      <vt:lpstr>CONTOH</vt:lpstr>
      <vt:lpstr>PowerPoint Presentation</vt:lpstr>
      <vt:lpstr>SIRKUIT EULER DAN HAMILTON SEKALIGUS</vt:lpstr>
      <vt:lpstr>PowerPoint Presentation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CREATIVE RESUME</dc:title>
  <cp:lastModifiedBy>Andri Firman Saputra</cp:lastModifiedBy>
  <cp:revision>166</cp:revision>
  <dcterms:modified xsi:type="dcterms:W3CDTF">2021-12-14T01:56:28Z</dcterms:modified>
</cp:coreProperties>
</file>