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054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411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948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209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10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4229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2429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8498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702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50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53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179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179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272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562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98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716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02213-A8A4-4076-8AF3-B1E0F2A4EB8D}" type="datetimeFigureOut">
              <a:rPr lang="en-ID" smtClean="0"/>
              <a:pPr/>
              <a:t>12/12/2021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9B564-4A1B-4FCF-AC81-BD87D0414EF0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3137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F2BD37-DFEE-4E17-A5B4-FDAE3B0110B8}"/>
              </a:ext>
            </a:extLst>
          </p:cNvPr>
          <p:cNvSpPr txBox="1"/>
          <p:nvPr/>
        </p:nvSpPr>
        <p:spPr>
          <a:xfrm>
            <a:off x="7711440" y="1374165"/>
            <a:ext cx="41376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RIZKI FEBRIANSYAH </a:t>
            </a:r>
          </a:p>
          <a:p>
            <a:r>
              <a:rPr lang="en-ID" dirty="0"/>
              <a:t>		</a:t>
            </a:r>
            <a:br>
              <a:rPr lang="en-ID" dirty="0"/>
            </a:br>
            <a:r>
              <a:rPr lang="en-ID" dirty="0"/>
              <a:t>ALDO HERMAWAN SURYANA</a:t>
            </a:r>
          </a:p>
          <a:p>
            <a:br>
              <a:rPr lang="en-ID" dirty="0"/>
            </a:br>
            <a:r>
              <a:rPr lang="sv-SE" dirty="0"/>
              <a:t>AISYAH MAWAR KUSUMA SALSABILLA 	</a:t>
            </a:r>
          </a:p>
          <a:p>
            <a:br>
              <a:rPr lang="sv-SE" dirty="0"/>
            </a:br>
            <a:r>
              <a:rPr lang="sv-SE" dirty="0"/>
              <a:t>ROIZZA DEMA NURIKHWAN	</a:t>
            </a:r>
            <a:br>
              <a:rPr lang="sv-SE" dirty="0"/>
            </a:br>
            <a:r>
              <a:rPr lang="sv-SE" dirty="0"/>
              <a:t>RONI SEFIA		</a:t>
            </a:r>
          </a:p>
          <a:p>
            <a:endParaRPr lang="sv-SE" dirty="0"/>
          </a:p>
          <a:p>
            <a:r>
              <a:rPr lang="sv-SE" dirty="0"/>
              <a:t>MUHAMMAD DJAFAR 	</a:t>
            </a:r>
          </a:p>
          <a:p>
            <a:br>
              <a:rPr lang="sv-SE" dirty="0"/>
            </a:br>
            <a:r>
              <a:rPr lang="sv-SE" dirty="0"/>
              <a:t>MUHAMAD ABDUL MUROD</a:t>
            </a:r>
          </a:p>
          <a:p>
            <a:r>
              <a:rPr lang="sv-SE" dirty="0"/>
              <a:t>	</a:t>
            </a:r>
            <a:br>
              <a:rPr lang="sv-SE" dirty="0"/>
            </a:br>
            <a:r>
              <a:rPr lang="sv-SE" dirty="0"/>
              <a:t>MUHAMMAD NUR IKMALUL ILMI </a:t>
            </a:r>
            <a:r>
              <a:rPr lang="sv-SE" sz="1800" dirty="0"/>
              <a:t>		</a:t>
            </a:r>
            <a:br>
              <a:rPr lang="sv-SE" sz="1800" dirty="0"/>
            </a:b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74D47E-65DF-4A9C-A379-DD8AAA8767DB}"/>
              </a:ext>
            </a:extLst>
          </p:cNvPr>
          <p:cNvSpPr txBox="1"/>
          <p:nvPr/>
        </p:nvSpPr>
        <p:spPr>
          <a:xfrm>
            <a:off x="575310" y="1374165"/>
            <a:ext cx="46748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RANGGA ARIANSYAH</a:t>
            </a:r>
          </a:p>
          <a:p>
            <a:endParaRPr lang="en-US" dirty="0"/>
          </a:p>
          <a:p>
            <a:r>
              <a:rPr lang="en-US" dirty="0"/>
              <a:t>BIMA DARMAJA SURYATAMA</a:t>
            </a:r>
          </a:p>
          <a:p>
            <a:endParaRPr lang="en-US" dirty="0"/>
          </a:p>
          <a:p>
            <a:r>
              <a:rPr lang="en-US" dirty="0"/>
              <a:t>BANI MASKUR MUHAMMAD AL-WALAD</a:t>
            </a:r>
          </a:p>
          <a:p>
            <a:endParaRPr lang="en-US" dirty="0"/>
          </a:p>
          <a:p>
            <a:r>
              <a:rPr lang="en-US" dirty="0"/>
              <a:t>RAHMAT PRASETYO</a:t>
            </a:r>
          </a:p>
          <a:p>
            <a:endParaRPr lang="en-US" dirty="0"/>
          </a:p>
          <a:p>
            <a:r>
              <a:rPr lang="en-US" dirty="0"/>
              <a:t>RIO ANTONO</a:t>
            </a:r>
          </a:p>
          <a:p>
            <a:endParaRPr lang="en-US" dirty="0"/>
          </a:p>
          <a:p>
            <a:r>
              <a:rPr lang="en-US" dirty="0"/>
              <a:t>RIZKI SRIWAHYU PRATAMA</a:t>
            </a:r>
          </a:p>
          <a:p>
            <a:endParaRPr lang="en-US" dirty="0"/>
          </a:p>
          <a:p>
            <a:r>
              <a:rPr lang="en-ID" dirty="0"/>
              <a:t>YOSUA BONA PASIUS MANURUNG </a:t>
            </a:r>
          </a:p>
          <a:p>
            <a:endParaRPr lang="en-ID" dirty="0"/>
          </a:p>
          <a:p>
            <a:r>
              <a:rPr lang="en-ID" dirty="0"/>
              <a:t>YAASMIIN NUHA ASA PUTRI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E3391-D61F-430A-925C-A4930B8274CC}"/>
              </a:ext>
            </a:extLst>
          </p:cNvPr>
          <p:cNvSpPr txBox="1"/>
          <p:nvPr/>
        </p:nvSpPr>
        <p:spPr>
          <a:xfrm>
            <a:off x="2663190" y="601980"/>
            <a:ext cx="686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stellar" panose="020A0402060406010301" pitchFamily="18" charset="0"/>
              </a:rPr>
              <a:t>KELOMPOK 1</a:t>
            </a:r>
            <a:endParaRPr lang="en-ID" sz="2800" b="1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9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5694363"/>
          </a:xfrm>
        </p:spPr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b="1" dirty="0"/>
              <a:t>	Uji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arah</a:t>
            </a:r>
            <a:r>
              <a:rPr lang="en-US" b="1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arahnya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Diduga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b="1" dirty="0" err="1"/>
              <a:t>positif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X </a:t>
            </a:r>
            <a:r>
              <a:rPr lang="en-US" dirty="0" err="1"/>
              <a:t>terhadap</a:t>
            </a:r>
            <a:r>
              <a:rPr lang="en-US" dirty="0"/>
              <a:t> Y’,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. Karna </a:t>
            </a:r>
            <a:r>
              <a:rPr lang="en-US" dirty="0" err="1"/>
              <a:t>telah</a:t>
            </a:r>
            <a:r>
              <a:rPr lang="en-US" dirty="0"/>
              <a:t> di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arahnya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Uji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arah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pengujian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 err="1"/>
              <a:t>hipotesis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arahnya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, ‘</a:t>
            </a:r>
            <a:r>
              <a:rPr lang="en-US" dirty="0" err="1"/>
              <a:t>diduga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X </a:t>
            </a:r>
            <a:r>
              <a:rPr lang="en-US" dirty="0" err="1"/>
              <a:t>terhadap</a:t>
            </a:r>
            <a:r>
              <a:rPr lang="en-US" dirty="0"/>
              <a:t> Y’.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.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arahnya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ketahui</a:t>
            </a:r>
            <a:endParaRPr lang="en-US" dirty="0"/>
          </a:p>
          <a:p>
            <a:pPr>
              <a:buNone/>
            </a:pPr>
            <a:r>
              <a:rPr lang="en-US" b="1" dirty="0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26000" y="-191727"/>
            <a:ext cx="8610600" cy="1295400"/>
          </a:xfrm>
        </p:spPr>
        <p:txBody>
          <a:bodyPr/>
          <a:lstStyle/>
          <a:p>
            <a:r>
              <a:rPr lang="en-US" b="1" dirty="0" err="1"/>
              <a:t>Uji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arah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80" y="802212"/>
            <a:ext cx="5157787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fi-FI" dirty="0"/>
              <a:t>Uji hipotesis satu arah atas (kanan)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41749"/>
            <a:ext cx="5157787" cy="361388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600" dirty="0"/>
              <a:t>	a. </a:t>
            </a:r>
            <a:r>
              <a:rPr lang="en-US" sz="2600" dirty="0" err="1"/>
              <a:t>Apabila</a:t>
            </a:r>
            <a:r>
              <a:rPr lang="en-US" sz="2600" dirty="0"/>
              <a:t> </a:t>
            </a:r>
            <a:r>
              <a:rPr lang="en-US" sz="2600" dirty="0" err="1"/>
              <a:t>hipotesis</a:t>
            </a:r>
            <a:r>
              <a:rPr lang="en-US" sz="2600" dirty="0"/>
              <a:t> </a:t>
            </a:r>
            <a:r>
              <a:rPr lang="en-US" sz="2600" dirty="0" err="1"/>
              <a:t>nol</a:t>
            </a:r>
            <a:r>
              <a:rPr lang="en-US" sz="2600" dirty="0"/>
              <a:t> (Ho)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tanda</a:t>
            </a:r>
            <a:r>
              <a:rPr lang="en-US" sz="2600" dirty="0"/>
              <a:t> ≤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hipotesis</a:t>
            </a:r>
            <a:r>
              <a:rPr lang="en-US" sz="2600" dirty="0"/>
              <a:t> </a:t>
            </a:r>
            <a:r>
              <a:rPr lang="en-US" sz="2600" dirty="0" err="1"/>
              <a:t>alternarif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(Ha)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tanda</a:t>
            </a:r>
            <a:r>
              <a:rPr lang="en-US" sz="2600" dirty="0"/>
              <a:t> &gt;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disebut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pengujian</a:t>
            </a:r>
            <a:r>
              <a:rPr lang="en-US" sz="2600" dirty="0"/>
              <a:t> </a:t>
            </a:r>
            <a:r>
              <a:rPr lang="en-US" sz="2600" dirty="0" err="1"/>
              <a:t>searah</a:t>
            </a:r>
            <a:r>
              <a:rPr lang="en-US" sz="2600" dirty="0"/>
              <a:t> </a:t>
            </a:r>
            <a:r>
              <a:rPr lang="en-US" sz="2600" dirty="0" err="1"/>
              <a:t>atas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(</a:t>
            </a:r>
            <a:r>
              <a:rPr lang="en-US" sz="2600" dirty="0" err="1"/>
              <a:t>kanan</a:t>
            </a:r>
            <a:r>
              <a:rPr lang="en-US" sz="2600" dirty="0"/>
              <a:t>) </a:t>
            </a:r>
            <a:r>
              <a:rPr lang="en-US" sz="2600" dirty="0" err="1"/>
              <a:t>dimana</a:t>
            </a:r>
            <a:r>
              <a:rPr lang="en-US" sz="2600" dirty="0"/>
              <a:t>: </a:t>
            </a:r>
            <a:br>
              <a:rPr lang="en-US" sz="2600" dirty="0"/>
            </a:br>
            <a:r>
              <a:rPr lang="en-US" sz="2600" dirty="0"/>
              <a:t>Ho : 0≤0</a:t>
            </a:r>
            <a:r>
              <a:rPr lang="en-US" sz="1600" dirty="0"/>
              <a:t>0</a:t>
            </a:r>
            <a:r>
              <a:rPr lang="en-US" sz="2600" dirty="0"/>
              <a:t> </a:t>
            </a:r>
            <a:r>
              <a:rPr lang="en-US" sz="2600" dirty="0" err="1"/>
              <a:t>berlawanan</a:t>
            </a:r>
            <a:r>
              <a:rPr lang="en-US" sz="2600" dirty="0"/>
              <a:t> H1 : 0&gt; 0</a:t>
            </a:r>
            <a:r>
              <a:rPr lang="en-US" sz="1600" dirty="0"/>
              <a:t>0</a:t>
            </a:r>
            <a:r>
              <a:rPr lang="en-US" sz="2600" dirty="0"/>
              <a:t> </a:t>
            </a:r>
          </a:p>
          <a:p>
            <a:pPr>
              <a:buNone/>
            </a:pPr>
            <a:br>
              <a:rPr lang="en-US" sz="2600" dirty="0"/>
            </a:br>
            <a:r>
              <a:rPr lang="en-US" sz="2600" dirty="0"/>
              <a:t>b. Wilayah </a:t>
            </a:r>
            <a:r>
              <a:rPr lang="en-US" sz="2600" dirty="0" err="1"/>
              <a:t>penolakan</a:t>
            </a:r>
            <a:r>
              <a:rPr lang="en-US" sz="2600" dirty="0"/>
              <a:t> Ho </a:t>
            </a:r>
            <a:r>
              <a:rPr lang="en-US" sz="2600" dirty="0" err="1"/>
              <a:t>terdapat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luas</a:t>
            </a:r>
            <a:r>
              <a:rPr lang="en-US" sz="2600" dirty="0"/>
              <a:t> </a:t>
            </a:r>
            <a:r>
              <a:rPr lang="en-US" sz="2600" dirty="0" err="1"/>
              <a:t>wilayah</a:t>
            </a:r>
            <a:r>
              <a:rPr lang="en-US" sz="2600" dirty="0"/>
              <a:t> paling </a:t>
            </a:r>
            <a:r>
              <a:rPr lang="en-US" sz="2600" dirty="0" err="1"/>
              <a:t>kanan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 err="1"/>
              <a:t>yaitu</a:t>
            </a:r>
            <a:r>
              <a:rPr lang="en-US" sz="2600" dirty="0"/>
              <a:t> </a:t>
            </a:r>
            <a:r>
              <a:rPr lang="en-US" sz="2600" dirty="0" err="1"/>
              <a:t>sebesar</a:t>
            </a:r>
            <a:r>
              <a:rPr lang="en-US" sz="2600" dirty="0"/>
              <a:t> a. </a:t>
            </a:r>
          </a:p>
          <a:p>
            <a:pPr>
              <a:buNone/>
            </a:pPr>
            <a:br>
              <a:rPr lang="en-US" sz="2600" dirty="0"/>
            </a:br>
            <a:r>
              <a:rPr lang="en-US" sz="2600" dirty="0"/>
              <a:t>c. Wilayah </a:t>
            </a:r>
            <a:r>
              <a:rPr lang="en-US" sz="2600" dirty="0" err="1"/>
              <a:t>penerimaan</a:t>
            </a:r>
            <a:r>
              <a:rPr lang="en-US" sz="2600" dirty="0"/>
              <a:t> Ho </a:t>
            </a:r>
            <a:r>
              <a:rPr lang="en-US" sz="2600" dirty="0" err="1"/>
              <a:t>ditentukan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wilayah</a:t>
            </a:r>
            <a:r>
              <a:rPr lang="en-US" sz="2600" dirty="0"/>
              <a:t> 1 - a </a:t>
            </a:r>
          </a:p>
          <a:p>
            <a:pPr>
              <a:buNone/>
            </a:pPr>
            <a:br>
              <a:rPr lang="en-US" sz="2600" dirty="0"/>
            </a:br>
            <a:r>
              <a:rPr lang="en-US" sz="2600" dirty="0"/>
              <a:t>d. Nilai </a:t>
            </a:r>
            <a:r>
              <a:rPr lang="en-US" sz="2600" dirty="0" err="1"/>
              <a:t>kritisnya</a:t>
            </a:r>
            <a:r>
              <a:rPr lang="en-US" sz="2600" dirty="0"/>
              <a:t> </a:t>
            </a:r>
            <a:r>
              <a:rPr lang="en-US" sz="2600" dirty="0" err="1"/>
              <a:t>yaitu</a:t>
            </a:r>
            <a:r>
              <a:rPr lang="en-US" sz="2600" dirty="0"/>
              <a:t> +z</a:t>
            </a:r>
            <a:r>
              <a:rPr lang="en-US" sz="1800" dirty="0"/>
              <a:t>a</a:t>
            </a:r>
            <a:r>
              <a:rPr lang="en-US" sz="2600" dirty="0"/>
              <a:t> yang </a:t>
            </a:r>
            <a:r>
              <a:rPr lang="en-US" sz="2600" dirty="0" err="1"/>
              <a:t>didapat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tabel</a:t>
            </a:r>
            <a:r>
              <a:rPr lang="en-US" sz="2600" dirty="0"/>
              <a:t> </a:t>
            </a:r>
            <a:r>
              <a:rPr lang="en-US" sz="2600" dirty="0" err="1"/>
              <a:t>kepada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a yang </a:t>
            </a:r>
            <a:br>
              <a:rPr lang="en-US" sz="2600" dirty="0"/>
            </a:br>
            <a:r>
              <a:rPr lang="en-US" sz="2600" dirty="0" err="1"/>
              <a:t>sudah</a:t>
            </a:r>
            <a:r>
              <a:rPr lang="en-US" sz="2600" dirty="0"/>
              <a:t> </a:t>
            </a:r>
            <a:r>
              <a:rPr lang="en-US" sz="2600" dirty="0" err="1"/>
              <a:t>ditentukan</a:t>
            </a:r>
            <a:r>
              <a:rPr lang="en-US" sz="2600" dirty="0"/>
              <a:t> </a:t>
            </a:r>
            <a:r>
              <a:rPr lang="en-US" sz="2600" dirty="0" err="1"/>
              <a:t>sebelumnya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5691" y="802212"/>
            <a:ext cx="5183188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(</a:t>
            </a:r>
            <a:r>
              <a:rPr lang="en-US" dirty="0" err="1"/>
              <a:t>kiri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5691" y="1688330"/>
            <a:ext cx="5183188" cy="516966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1600" dirty="0"/>
              <a:t>	</a:t>
            </a:r>
            <a:r>
              <a:rPr lang="en-US" sz="2600" dirty="0"/>
              <a:t>a. </a:t>
            </a:r>
            <a:r>
              <a:rPr lang="en-US" sz="2600" dirty="0" err="1"/>
              <a:t>Apabila</a:t>
            </a:r>
            <a:r>
              <a:rPr lang="en-US" sz="2600" dirty="0"/>
              <a:t> </a:t>
            </a:r>
            <a:r>
              <a:rPr lang="en-US" sz="2600" dirty="0" err="1"/>
              <a:t>hipotesis</a:t>
            </a:r>
            <a:r>
              <a:rPr lang="en-US" sz="2600" dirty="0"/>
              <a:t> </a:t>
            </a:r>
            <a:r>
              <a:rPr lang="en-US" sz="2600" dirty="0" err="1"/>
              <a:t>nol</a:t>
            </a:r>
            <a:r>
              <a:rPr lang="en-US" sz="2600" dirty="0"/>
              <a:t> (Ho)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tanda</a:t>
            </a:r>
            <a:r>
              <a:rPr lang="en-US" sz="2600" dirty="0"/>
              <a:t> ≥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hipotesis</a:t>
            </a:r>
            <a:r>
              <a:rPr lang="en-US" sz="2600" dirty="0"/>
              <a:t> </a:t>
            </a:r>
            <a:r>
              <a:rPr lang="en-US" sz="2600" dirty="0" err="1"/>
              <a:t>alternarif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(Ha)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dirty="0" err="1"/>
              <a:t>tanda</a:t>
            </a:r>
            <a:r>
              <a:rPr lang="en-US" sz="2600" dirty="0"/>
              <a:t> &lt;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disebut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pengujian</a:t>
            </a:r>
            <a:r>
              <a:rPr lang="en-US" sz="2600" dirty="0"/>
              <a:t> </a:t>
            </a:r>
            <a:r>
              <a:rPr lang="en-US" sz="2600" dirty="0" err="1"/>
              <a:t>searah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 err="1"/>
              <a:t>bawah</a:t>
            </a:r>
            <a:r>
              <a:rPr lang="en-US" sz="2600" dirty="0"/>
              <a:t> (</a:t>
            </a:r>
            <a:r>
              <a:rPr lang="en-US" sz="2600" dirty="0" err="1"/>
              <a:t>kiri</a:t>
            </a:r>
            <a:r>
              <a:rPr lang="en-US" sz="2600" dirty="0"/>
              <a:t>) </a:t>
            </a:r>
            <a:r>
              <a:rPr lang="en-US" sz="2600" dirty="0" err="1"/>
              <a:t>dimana</a:t>
            </a:r>
            <a:r>
              <a:rPr lang="en-US" sz="2600" dirty="0"/>
              <a:t>: </a:t>
            </a:r>
            <a:br>
              <a:rPr lang="en-US" sz="2600" dirty="0"/>
            </a:br>
            <a:r>
              <a:rPr lang="en-US" sz="2600" dirty="0"/>
              <a:t>H0 : 0≥ 00 </a:t>
            </a:r>
            <a:r>
              <a:rPr lang="en-US" sz="2600" dirty="0" err="1"/>
              <a:t>berlawanan</a:t>
            </a:r>
            <a:r>
              <a:rPr lang="en-US" sz="2600" dirty="0"/>
              <a:t> H1 : 0 &lt; 00</a:t>
            </a:r>
          </a:p>
          <a:p>
            <a:pPr>
              <a:buNone/>
            </a:pPr>
            <a:br>
              <a:rPr lang="en-US" sz="2600" dirty="0"/>
            </a:br>
            <a:r>
              <a:rPr lang="en-US" sz="2600" dirty="0"/>
              <a:t>b. Wilayah </a:t>
            </a:r>
            <a:r>
              <a:rPr lang="en-US" sz="2600" dirty="0" err="1"/>
              <a:t>penolakan</a:t>
            </a:r>
            <a:r>
              <a:rPr lang="en-US" sz="2600" dirty="0"/>
              <a:t> Ho </a:t>
            </a:r>
            <a:r>
              <a:rPr lang="en-US" sz="2600" dirty="0" err="1"/>
              <a:t>terdapat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luas</a:t>
            </a:r>
            <a:r>
              <a:rPr lang="en-US" sz="2600" dirty="0"/>
              <a:t> </a:t>
            </a:r>
            <a:r>
              <a:rPr lang="en-US" sz="2600" dirty="0" err="1"/>
              <a:t>wilayah</a:t>
            </a:r>
            <a:r>
              <a:rPr lang="en-US" sz="2600" dirty="0"/>
              <a:t> paling </a:t>
            </a:r>
            <a:r>
              <a:rPr lang="en-US" sz="2600" dirty="0" err="1"/>
              <a:t>kiri</a:t>
            </a:r>
            <a:r>
              <a:rPr lang="en-US" sz="2600" dirty="0"/>
              <a:t> </a:t>
            </a:r>
            <a:r>
              <a:rPr lang="en-US" sz="2600" dirty="0" err="1"/>
              <a:t>yaitu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 err="1"/>
              <a:t>sebesar</a:t>
            </a:r>
            <a:r>
              <a:rPr lang="en-US" sz="2600" dirty="0"/>
              <a:t> a. </a:t>
            </a:r>
          </a:p>
          <a:p>
            <a:pPr>
              <a:buNone/>
            </a:pPr>
            <a:br>
              <a:rPr lang="en-US" sz="2600" dirty="0"/>
            </a:br>
            <a:r>
              <a:rPr lang="en-US" sz="2600" dirty="0"/>
              <a:t>c. Wilayah </a:t>
            </a:r>
            <a:r>
              <a:rPr lang="en-US" sz="2600" dirty="0" err="1"/>
              <a:t>penerimaan</a:t>
            </a:r>
            <a:r>
              <a:rPr lang="en-US" sz="2600" dirty="0"/>
              <a:t> Ho </a:t>
            </a:r>
            <a:r>
              <a:rPr lang="en-US" sz="2600" dirty="0" err="1"/>
              <a:t>ditentukan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wilayah</a:t>
            </a:r>
            <a:r>
              <a:rPr lang="en-US" sz="2600" dirty="0"/>
              <a:t> 1 - a </a:t>
            </a:r>
          </a:p>
          <a:p>
            <a:pPr>
              <a:buNone/>
            </a:pPr>
            <a:br>
              <a:rPr lang="en-US" sz="2600" dirty="0"/>
            </a:br>
            <a:r>
              <a:rPr lang="en-US" sz="2600" dirty="0"/>
              <a:t>d.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dirty="0" err="1"/>
              <a:t>kritisnya</a:t>
            </a:r>
            <a:r>
              <a:rPr lang="en-US" sz="2600" dirty="0"/>
              <a:t> </a:t>
            </a:r>
            <a:r>
              <a:rPr lang="en-US" sz="2600" dirty="0" err="1"/>
              <a:t>yaitu</a:t>
            </a:r>
            <a:r>
              <a:rPr lang="en-US" sz="2600" dirty="0"/>
              <a:t> -</a:t>
            </a:r>
            <a:r>
              <a:rPr lang="en-US" sz="2600" dirty="0" err="1"/>
              <a:t>za</a:t>
            </a:r>
            <a:r>
              <a:rPr lang="en-US" sz="2600" dirty="0"/>
              <a:t> yang </a:t>
            </a:r>
            <a:r>
              <a:rPr lang="en-US" sz="2600" dirty="0" err="1"/>
              <a:t>didapat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tabel</a:t>
            </a:r>
            <a:r>
              <a:rPr lang="en-US" sz="2600" dirty="0"/>
              <a:t> </a:t>
            </a:r>
            <a:r>
              <a:rPr lang="en-US" sz="2600" dirty="0" err="1"/>
              <a:t>kepada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a yang </a:t>
            </a:r>
            <a:br>
              <a:rPr lang="en-US" sz="2600" dirty="0"/>
            </a:br>
            <a:r>
              <a:rPr lang="en-US" sz="2600" dirty="0" err="1"/>
              <a:t>sudah</a:t>
            </a:r>
            <a:r>
              <a:rPr lang="en-US" sz="2600" dirty="0"/>
              <a:t> </a:t>
            </a:r>
            <a:r>
              <a:rPr lang="en-US" sz="2600" dirty="0" err="1"/>
              <a:t>ditentukan</a:t>
            </a:r>
            <a:r>
              <a:rPr lang="en-US" sz="2600" dirty="0"/>
              <a:t> </a:t>
            </a:r>
            <a:r>
              <a:rPr lang="en-US" sz="2600" dirty="0" err="1"/>
              <a:t>sebelumnya</a:t>
            </a:r>
            <a:endParaRPr lang="en-US" sz="2600" dirty="0"/>
          </a:p>
        </p:txBody>
      </p:sp>
      <p:pic>
        <p:nvPicPr>
          <p:cNvPr id="7" name="Picture 6" descr="n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65" y="5155636"/>
            <a:ext cx="3391532" cy="1409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Uji hipotesis dua arah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	1. </a:t>
            </a:r>
            <a:r>
              <a:rPr lang="en-US" dirty="0" err="1"/>
              <a:t>Apabila</a:t>
            </a:r>
            <a:r>
              <a:rPr lang="en-US" dirty="0"/>
              <a:t> Ho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(=) </a:t>
            </a:r>
            <a:r>
              <a:rPr lang="en-US" dirty="0" err="1"/>
              <a:t>maka</a:t>
            </a:r>
            <a:r>
              <a:rPr lang="en-US" dirty="0"/>
              <a:t> H1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(≠) </a:t>
            </a:r>
            <a:r>
              <a:rPr lang="en-US" dirty="0" err="1"/>
              <a:t>sehingga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. </a:t>
            </a:r>
            <a:r>
              <a:rPr lang="en-US" dirty="0" err="1"/>
              <a:t>Dimana</a:t>
            </a:r>
            <a:r>
              <a:rPr lang="en-US" dirty="0"/>
              <a:t> Ho : 0 = 0</a:t>
            </a:r>
            <a:r>
              <a:rPr lang="en-US" sz="1800" dirty="0"/>
              <a:t>0</a:t>
            </a:r>
            <a:r>
              <a:rPr lang="en-US" dirty="0"/>
              <a:t>  </a:t>
            </a:r>
            <a:r>
              <a:rPr lang="en-US" dirty="0" err="1"/>
              <a:t>berlawanan</a:t>
            </a:r>
            <a:r>
              <a:rPr lang="en-US" dirty="0"/>
              <a:t> H1 : 0 ≠ 0</a:t>
            </a:r>
            <a:r>
              <a:rPr lang="en-US" sz="1800" dirty="0"/>
              <a:t>0</a:t>
            </a:r>
            <a:r>
              <a:rPr lang="en-US" dirty="0"/>
              <a:t> 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penolakan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(Ho)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bergantungan</a:t>
            </a:r>
            <a:r>
              <a:rPr lang="en-US" dirty="0"/>
              <a:t> </a:t>
            </a:r>
            <a:r>
              <a:rPr lang="en-US" dirty="0" err="1"/>
              <a:t>tehadap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3. Wilayah </a:t>
            </a:r>
            <a:r>
              <a:rPr lang="en-US" dirty="0" err="1"/>
              <a:t>penolakan</a:t>
            </a:r>
            <a:r>
              <a:rPr lang="en-US" dirty="0"/>
              <a:t> Ho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paling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paling </a:t>
            </a:r>
            <a:r>
              <a:rPr lang="en-US" dirty="0" err="1"/>
              <a:t>kanan</a:t>
            </a:r>
            <a:r>
              <a:rPr lang="en-US" dirty="0"/>
              <a:t>.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a/2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sebelumnya</a:t>
            </a:r>
            <a:r>
              <a:rPr lang="en-US" dirty="0"/>
              <a:t>. 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4. Wilayah </a:t>
            </a:r>
            <a:r>
              <a:rPr lang="en-US" dirty="0" err="1"/>
              <a:t>penerimaan</a:t>
            </a:r>
            <a:r>
              <a:rPr lang="en-US" dirty="0"/>
              <a:t> Ho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1 - a 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- z    </a:t>
            </a:r>
            <a:r>
              <a:rPr lang="en-US" dirty="0" err="1"/>
              <a:t>dengan</a:t>
            </a:r>
            <a:r>
              <a:rPr lang="en-US" dirty="0"/>
              <a:t> +z     yang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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  <p:pic>
        <p:nvPicPr>
          <p:cNvPr id="4" name="Picture 3" descr="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73" y="5419710"/>
            <a:ext cx="200053" cy="209579"/>
          </a:xfrm>
          <a:prstGeom prst="rect">
            <a:avLst/>
          </a:prstGeom>
        </p:spPr>
      </p:pic>
      <p:pic>
        <p:nvPicPr>
          <p:cNvPr id="5" name="Picture 4" descr="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73" y="5445110"/>
            <a:ext cx="200053" cy="209579"/>
          </a:xfrm>
          <a:prstGeom prst="rect">
            <a:avLst/>
          </a:prstGeom>
        </p:spPr>
      </p:pic>
      <p:pic>
        <p:nvPicPr>
          <p:cNvPr id="6" name="Picture 5" descr="dua ara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54" y="458049"/>
            <a:ext cx="2899124" cy="14054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4"/>
            <a:ext cx="9448800" cy="2316013"/>
          </a:xfrm>
        </p:spPr>
        <p:txBody>
          <a:bodyPr/>
          <a:lstStyle/>
          <a:p>
            <a:pPr algn="ctr"/>
            <a:r>
              <a:rPr lang="en-US" b="1" dirty="0" err="1"/>
              <a:t>Langkah</a:t>
            </a:r>
            <a:r>
              <a:rPr lang="en-US" b="1" dirty="0"/>
              <a:t> – </a:t>
            </a:r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b="1" dirty="0" err="1"/>
              <a:t>Pengujian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54773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 err="1"/>
              <a:t>Langkah</a:t>
            </a:r>
            <a:r>
              <a:rPr lang="en-US" b="1" dirty="0"/>
              <a:t> – </a:t>
            </a:r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b="1" dirty="0" err="1"/>
              <a:t>Pengujian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45" y="1252451"/>
            <a:ext cx="11644746" cy="560554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/>
              <a:t>	</a:t>
            </a:r>
            <a:r>
              <a:rPr lang="en-US" sz="5600" dirty="0" err="1"/>
              <a:t>Beberapa</a:t>
            </a:r>
            <a:r>
              <a:rPr lang="en-US" sz="5600" dirty="0"/>
              <a:t> </a:t>
            </a:r>
            <a:r>
              <a:rPr lang="en-US" sz="5600" dirty="0" err="1"/>
              <a:t>langkah</a:t>
            </a:r>
            <a:r>
              <a:rPr lang="en-US" sz="5600" dirty="0"/>
              <a:t> yang </a:t>
            </a:r>
            <a:r>
              <a:rPr lang="en-US" sz="5600" dirty="0" err="1"/>
              <a:t>dilakukan</a:t>
            </a:r>
            <a:r>
              <a:rPr lang="en-US" sz="5600" dirty="0"/>
              <a:t> </a:t>
            </a:r>
            <a:r>
              <a:rPr lang="en-US" sz="5600" dirty="0" err="1"/>
              <a:t>dalam</a:t>
            </a:r>
            <a:r>
              <a:rPr lang="en-US" sz="5600" dirty="0"/>
              <a:t> </a:t>
            </a:r>
            <a:r>
              <a:rPr lang="en-US" sz="5600" dirty="0" err="1"/>
              <a:t>pengujian</a:t>
            </a:r>
            <a:r>
              <a:rPr lang="en-US" sz="5600" dirty="0"/>
              <a:t> </a:t>
            </a:r>
            <a:r>
              <a:rPr lang="en-US" sz="5600" dirty="0" err="1"/>
              <a:t>hipotesis</a:t>
            </a:r>
            <a:r>
              <a:rPr lang="en-US" sz="5600" dirty="0"/>
              <a:t> </a:t>
            </a:r>
            <a:r>
              <a:rPr lang="en-US" sz="5600" dirty="0" err="1"/>
              <a:t>yaitu</a:t>
            </a:r>
            <a:r>
              <a:rPr lang="en-US" sz="5600" dirty="0"/>
              <a:t> </a:t>
            </a:r>
            <a:r>
              <a:rPr lang="en-US" sz="5600" dirty="0" err="1"/>
              <a:t>sebagai</a:t>
            </a:r>
            <a:r>
              <a:rPr lang="en-US" sz="5600" dirty="0"/>
              <a:t> </a:t>
            </a:r>
            <a:br>
              <a:rPr lang="en-US" sz="5600" dirty="0"/>
            </a:br>
            <a:r>
              <a:rPr lang="en-US" sz="5600" dirty="0" err="1"/>
              <a:t>berikut</a:t>
            </a:r>
            <a:r>
              <a:rPr lang="en-US" sz="5600" dirty="0"/>
              <a:t>: </a:t>
            </a:r>
            <a:br>
              <a:rPr lang="en-US" sz="5600" dirty="0"/>
            </a:br>
            <a:r>
              <a:rPr lang="en-US" sz="5600" dirty="0"/>
              <a:t>1. </a:t>
            </a:r>
            <a:r>
              <a:rPr lang="en-US" sz="5600" dirty="0" err="1"/>
              <a:t>Menentukan</a:t>
            </a:r>
            <a:r>
              <a:rPr lang="en-US" sz="5600" dirty="0"/>
              <a:t> </a:t>
            </a:r>
            <a:r>
              <a:rPr lang="en-US" sz="5600" dirty="0" err="1"/>
              <a:t>hipotesis</a:t>
            </a:r>
            <a:r>
              <a:rPr lang="en-US" sz="5600" dirty="0"/>
              <a:t> </a:t>
            </a:r>
            <a:r>
              <a:rPr lang="en-US" sz="5600" dirty="0" err="1"/>
              <a:t>dengan</a:t>
            </a:r>
            <a:r>
              <a:rPr lang="en-US" sz="5600" dirty="0"/>
              <a:t> </a:t>
            </a:r>
            <a:r>
              <a:rPr lang="en-US" sz="5600" dirty="0" err="1"/>
              <a:t>tepat</a:t>
            </a:r>
            <a:r>
              <a:rPr lang="en-US" sz="5600" dirty="0"/>
              <a:t> </a:t>
            </a:r>
            <a:r>
              <a:rPr lang="en-US" sz="5600" dirty="0" err="1"/>
              <a:t>antara</a:t>
            </a:r>
            <a:r>
              <a:rPr lang="en-US" sz="5600" dirty="0"/>
              <a:t> </a:t>
            </a:r>
            <a:r>
              <a:rPr lang="en-US" sz="5600" dirty="0" err="1"/>
              <a:t>hipotesis</a:t>
            </a:r>
            <a:r>
              <a:rPr lang="en-US" sz="5600" dirty="0"/>
              <a:t> </a:t>
            </a:r>
            <a:r>
              <a:rPr lang="en-US" sz="5600" dirty="0" err="1"/>
              <a:t>nol</a:t>
            </a:r>
            <a:r>
              <a:rPr lang="en-US" sz="5600" dirty="0"/>
              <a:t> (Ho) dan </a:t>
            </a:r>
            <a:br>
              <a:rPr lang="en-US" sz="5600" dirty="0"/>
            </a:br>
            <a:r>
              <a:rPr lang="en-US" sz="5600" dirty="0" err="1"/>
              <a:t>hipotesis</a:t>
            </a:r>
            <a:r>
              <a:rPr lang="en-US" sz="5600" dirty="0"/>
              <a:t> </a:t>
            </a:r>
            <a:r>
              <a:rPr lang="en-US" sz="5600" dirty="0" err="1"/>
              <a:t>alternatif</a:t>
            </a:r>
            <a:r>
              <a:rPr lang="en-US" sz="5600" dirty="0"/>
              <a:t> (H1) </a:t>
            </a:r>
            <a:r>
              <a:rPr lang="en-US" sz="5600" dirty="0" err="1"/>
              <a:t>apakah</a:t>
            </a:r>
            <a:r>
              <a:rPr lang="en-US" sz="5600" dirty="0"/>
              <a:t> </a:t>
            </a:r>
            <a:r>
              <a:rPr lang="en-US" sz="5600" dirty="0" err="1"/>
              <a:t>merupakan</a:t>
            </a:r>
            <a:r>
              <a:rPr lang="en-US" sz="5600" dirty="0"/>
              <a:t> uji </a:t>
            </a:r>
            <a:r>
              <a:rPr lang="en-US" sz="5600" dirty="0" err="1"/>
              <a:t>hipotesis</a:t>
            </a:r>
            <a:r>
              <a:rPr lang="en-US" sz="5600" dirty="0"/>
              <a:t> </a:t>
            </a:r>
            <a:r>
              <a:rPr lang="en-US" sz="5600" dirty="0" err="1"/>
              <a:t>satu</a:t>
            </a:r>
            <a:r>
              <a:rPr lang="en-US" sz="5600" dirty="0"/>
              <a:t> </a:t>
            </a:r>
            <a:r>
              <a:rPr lang="en-US" sz="5600" dirty="0" err="1"/>
              <a:t>arah</a:t>
            </a:r>
            <a:r>
              <a:rPr lang="en-US" sz="5600" dirty="0"/>
              <a:t> </a:t>
            </a:r>
            <a:r>
              <a:rPr lang="en-US" sz="5600" dirty="0" err="1"/>
              <a:t>atau</a:t>
            </a:r>
            <a:r>
              <a:rPr lang="en-US" sz="5600" dirty="0"/>
              <a:t> </a:t>
            </a:r>
            <a:br>
              <a:rPr lang="en-US" sz="5600" dirty="0"/>
            </a:br>
            <a:r>
              <a:rPr lang="en-US" sz="5600" dirty="0"/>
              <a:t>uji </a:t>
            </a:r>
            <a:r>
              <a:rPr lang="en-US" sz="5600" dirty="0" err="1"/>
              <a:t>hipotesis</a:t>
            </a:r>
            <a:r>
              <a:rPr lang="en-US" sz="5600" dirty="0"/>
              <a:t> </a:t>
            </a:r>
            <a:r>
              <a:rPr lang="en-US" sz="5600" dirty="0" err="1"/>
              <a:t>dua</a:t>
            </a:r>
            <a:r>
              <a:rPr lang="en-US" sz="5600" dirty="0"/>
              <a:t> </a:t>
            </a:r>
            <a:r>
              <a:rPr lang="en-US" sz="5600" dirty="0" err="1"/>
              <a:t>arah</a:t>
            </a:r>
            <a:r>
              <a:rPr lang="en-US" sz="5600" dirty="0"/>
              <a:t>. </a:t>
            </a:r>
            <a:br>
              <a:rPr lang="en-US" sz="5600" dirty="0"/>
            </a:br>
            <a:r>
              <a:rPr lang="en-US" sz="5600" dirty="0"/>
              <a:t>2. </a:t>
            </a:r>
            <a:r>
              <a:rPr lang="en-US" sz="5600" dirty="0" err="1"/>
              <a:t>Menetapkan</a:t>
            </a:r>
            <a:r>
              <a:rPr lang="en-US" sz="5600" dirty="0"/>
              <a:t> </a:t>
            </a:r>
            <a:r>
              <a:rPr lang="en-US" sz="5600" dirty="0" err="1"/>
              <a:t>taraf</a:t>
            </a:r>
            <a:r>
              <a:rPr lang="en-US" sz="5600" dirty="0"/>
              <a:t> </a:t>
            </a:r>
            <a:r>
              <a:rPr lang="en-US" sz="5600" dirty="0" err="1"/>
              <a:t>nyata</a:t>
            </a:r>
            <a:r>
              <a:rPr lang="en-US" sz="5600" dirty="0"/>
              <a:t> a </a:t>
            </a:r>
            <a:r>
              <a:rPr lang="en-US" sz="5600" dirty="0" err="1"/>
              <a:t>sehingga</a:t>
            </a:r>
            <a:r>
              <a:rPr lang="en-US" sz="5600" dirty="0"/>
              <a:t> </a:t>
            </a:r>
            <a:r>
              <a:rPr lang="en-US" sz="5600" dirty="0" err="1"/>
              <a:t>ketika</a:t>
            </a:r>
            <a:r>
              <a:rPr lang="en-US" sz="5600" dirty="0"/>
              <a:t> </a:t>
            </a:r>
            <a:r>
              <a:rPr lang="en-US" sz="5600" dirty="0" err="1"/>
              <a:t>menggunakan</a:t>
            </a:r>
            <a:r>
              <a:rPr lang="en-US" sz="5600" dirty="0"/>
              <a:t> </a:t>
            </a:r>
            <a:r>
              <a:rPr lang="en-US" sz="5600" dirty="0" err="1"/>
              <a:t>nilai</a:t>
            </a:r>
            <a:r>
              <a:rPr lang="en-US" sz="5600" dirty="0"/>
              <a:t> a</a:t>
            </a:r>
            <a:br>
              <a:rPr lang="en-US" sz="5600" dirty="0"/>
            </a:br>
            <a:r>
              <a:rPr lang="en-US" sz="5600" dirty="0" err="1"/>
              <a:t>tersebut</a:t>
            </a:r>
            <a:r>
              <a:rPr lang="en-US" sz="5600" dirty="0"/>
              <a:t> </a:t>
            </a:r>
            <a:r>
              <a:rPr lang="en-US" sz="5600" dirty="0" err="1"/>
              <a:t>akan</a:t>
            </a:r>
            <a:r>
              <a:rPr lang="en-US" sz="5600" dirty="0"/>
              <a:t> </a:t>
            </a:r>
            <a:r>
              <a:rPr lang="en-US" sz="5600" dirty="0" err="1"/>
              <a:t>mendapatkan</a:t>
            </a:r>
            <a:r>
              <a:rPr lang="en-US" sz="5600" dirty="0"/>
              <a:t> </a:t>
            </a:r>
            <a:r>
              <a:rPr lang="en-US" sz="5600" dirty="0" err="1"/>
              <a:t>sebuah</a:t>
            </a:r>
            <a:r>
              <a:rPr lang="en-US" sz="5600" dirty="0"/>
              <a:t> </a:t>
            </a:r>
            <a:r>
              <a:rPr lang="en-US" sz="5600" dirty="0" err="1"/>
              <a:t>nilai</a:t>
            </a:r>
            <a:r>
              <a:rPr lang="en-US" sz="5600" dirty="0"/>
              <a:t> </a:t>
            </a:r>
            <a:r>
              <a:rPr lang="en-US" sz="5600" dirty="0" err="1"/>
              <a:t>kritis</a:t>
            </a:r>
            <a:r>
              <a:rPr lang="en-US" sz="5600" dirty="0"/>
              <a:t> </a:t>
            </a:r>
            <a:r>
              <a:rPr lang="en-US" sz="5600" dirty="0" err="1"/>
              <a:t>dari</a:t>
            </a:r>
            <a:r>
              <a:rPr lang="en-US" sz="5600" dirty="0"/>
              <a:t> </a:t>
            </a:r>
            <a:r>
              <a:rPr lang="en-US" sz="5600" dirty="0" err="1"/>
              <a:t>tabel</a:t>
            </a:r>
            <a:r>
              <a:rPr lang="en-US" sz="5600" dirty="0"/>
              <a:t>. </a:t>
            </a:r>
            <a:r>
              <a:rPr lang="en-US" sz="5600" dirty="0" err="1"/>
              <a:t>Maka</a:t>
            </a:r>
            <a:r>
              <a:rPr lang="en-US" sz="5600" dirty="0"/>
              <a:t> </a:t>
            </a:r>
            <a:r>
              <a:rPr lang="en-US" sz="5600" dirty="0" err="1"/>
              <a:t>dapat</a:t>
            </a:r>
            <a:r>
              <a:rPr lang="en-US" sz="5600" dirty="0"/>
              <a:t> </a:t>
            </a:r>
            <a:br>
              <a:rPr lang="en-US" sz="5600" dirty="0"/>
            </a:br>
            <a:r>
              <a:rPr lang="en-US" sz="5600" dirty="0" err="1"/>
              <a:t>digambarkan</a:t>
            </a:r>
            <a:r>
              <a:rPr lang="en-US" sz="5600" dirty="0"/>
              <a:t> mana yang </a:t>
            </a:r>
            <a:r>
              <a:rPr lang="en-US" sz="5600" dirty="0" err="1"/>
              <a:t>termasuk</a:t>
            </a:r>
            <a:r>
              <a:rPr lang="en-US" sz="5600" dirty="0"/>
              <a:t> wilayah </a:t>
            </a:r>
            <a:r>
              <a:rPr lang="en-US" sz="5600" dirty="0" err="1"/>
              <a:t>penolakan</a:t>
            </a:r>
            <a:r>
              <a:rPr lang="en-US" sz="5600" dirty="0"/>
              <a:t> H0 dan wilayah </a:t>
            </a:r>
            <a:br>
              <a:rPr lang="en-US" sz="5600" dirty="0"/>
            </a:br>
            <a:r>
              <a:rPr lang="en-US" sz="5600" dirty="0" err="1"/>
              <a:t>penerimaan</a:t>
            </a:r>
            <a:r>
              <a:rPr lang="en-US" sz="5600" dirty="0"/>
              <a:t> Ho. </a:t>
            </a:r>
            <a:br>
              <a:rPr lang="en-US" sz="5600" dirty="0"/>
            </a:br>
            <a:r>
              <a:rPr lang="en-US" sz="5600" dirty="0"/>
              <a:t>3. </a:t>
            </a:r>
            <a:r>
              <a:rPr lang="en-US" sz="5600" dirty="0" err="1"/>
              <a:t>Menetapkan</a:t>
            </a:r>
            <a:r>
              <a:rPr lang="en-US" sz="5600" dirty="0"/>
              <a:t> uji </a:t>
            </a:r>
            <a:r>
              <a:rPr lang="en-US" sz="5600" dirty="0" err="1"/>
              <a:t>statistik</a:t>
            </a:r>
            <a:r>
              <a:rPr lang="en-US" sz="5600" dirty="0"/>
              <a:t> (</a:t>
            </a:r>
            <a:r>
              <a:rPr lang="en-US" sz="5600" dirty="0" err="1"/>
              <a:t>Zh</a:t>
            </a:r>
            <a:r>
              <a:rPr lang="en-US" sz="5600" dirty="0"/>
              <a:t>) yang </a:t>
            </a:r>
            <a:r>
              <a:rPr lang="en-US" sz="5600" dirty="0" err="1"/>
              <a:t>sesuai</a:t>
            </a:r>
            <a:r>
              <a:rPr lang="en-US" sz="5600" dirty="0"/>
              <a:t> </a:t>
            </a:r>
            <a:r>
              <a:rPr lang="en-US" sz="5600" dirty="0" err="1"/>
              <a:t>untuk</a:t>
            </a:r>
            <a:r>
              <a:rPr lang="en-US" sz="5600" dirty="0"/>
              <a:t> </a:t>
            </a:r>
            <a:r>
              <a:rPr lang="en-US" sz="5600" dirty="0" err="1"/>
              <a:t>pengujian</a:t>
            </a:r>
            <a:r>
              <a:rPr lang="en-US" sz="5600" dirty="0"/>
              <a:t> </a:t>
            </a:r>
            <a:r>
              <a:rPr lang="en-US" sz="5600" dirty="0" err="1"/>
              <a:t>hipotesis</a:t>
            </a:r>
            <a:r>
              <a:rPr lang="en-US" sz="5600" dirty="0"/>
              <a:t> </a:t>
            </a:r>
            <a:r>
              <a:rPr lang="en-US" sz="5600" dirty="0" err="1"/>
              <a:t>nol</a:t>
            </a:r>
            <a:r>
              <a:rPr lang="en-US" sz="5600" dirty="0"/>
              <a:t> </a:t>
            </a:r>
            <a:br>
              <a:rPr lang="en-US" sz="5600" dirty="0"/>
            </a:br>
            <a:r>
              <a:rPr lang="en-US" sz="5600" dirty="0"/>
              <a:t>(Ho) </a:t>
            </a:r>
            <a:br>
              <a:rPr lang="en-US" sz="5600" dirty="0"/>
            </a:br>
            <a:r>
              <a:rPr lang="en-US" sz="5600" dirty="0"/>
              <a:t>4. </a:t>
            </a:r>
            <a:r>
              <a:rPr lang="en-US" sz="5600" dirty="0" err="1"/>
              <a:t>Menghitung</a:t>
            </a:r>
            <a:r>
              <a:rPr lang="en-US" sz="5600" dirty="0"/>
              <a:t> </a:t>
            </a:r>
            <a:r>
              <a:rPr lang="en-US" sz="5600" dirty="0" err="1"/>
              <a:t>nilai</a:t>
            </a:r>
            <a:r>
              <a:rPr lang="en-US" sz="5600" dirty="0"/>
              <a:t> </a:t>
            </a:r>
            <a:r>
              <a:rPr lang="en-US" sz="5600" dirty="0" err="1"/>
              <a:t>pengujian</a:t>
            </a:r>
            <a:r>
              <a:rPr lang="en-US" sz="5600" dirty="0"/>
              <a:t> </a:t>
            </a:r>
            <a:r>
              <a:rPr lang="en-US" sz="5600" dirty="0" err="1"/>
              <a:t>statistik</a:t>
            </a:r>
            <a:r>
              <a:rPr lang="en-US" sz="5600" dirty="0"/>
              <a:t> (</a:t>
            </a:r>
            <a:r>
              <a:rPr lang="en-US" sz="5600" dirty="0" err="1"/>
              <a:t>Zh</a:t>
            </a:r>
            <a:r>
              <a:rPr lang="en-US" sz="5600" dirty="0"/>
              <a:t>) </a:t>
            </a:r>
            <a:r>
              <a:rPr lang="en-US" sz="5600" dirty="0" err="1"/>
              <a:t>sesuai</a:t>
            </a:r>
            <a:r>
              <a:rPr lang="en-US" sz="5600" dirty="0"/>
              <a:t> data </a:t>
            </a:r>
            <a:r>
              <a:rPr lang="en-US" sz="5600" dirty="0" err="1"/>
              <a:t>maupun</a:t>
            </a:r>
            <a:r>
              <a:rPr lang="en-US" sz="5600" dirty="0"/>
              <a:t> </a:t>
            </a:r>
            <a:r>
              <a:rPr lang="en-US" sz="5600" dirty="0" err="1"/>
              <a:t>informasi</a:t>
            </a:r>
            <a:r>
              <a:rPr lang="en-US" sz="5600" dirty="0"/>
              <a:t> </a:t>
            </a:r>
            <a:br>
              <a:rPr lang="en-US" sz="5600" dirty="0"/>
            </a:br>
            <a:r>
              <a:rPr lang="en-US" sz="5600" dirty="0"/>
              <a:t>yang </a:t>
            </a:r>
            <a:r>
              <a:rPr lang="en-US" sz="5600" dirty="0" err="1"/>
              <a:t>sudah</a:t>
            </a:r>
            <a:r>
              <a:rPr lang="en-US" sz="5600" dirty="0"/>
              <a:t> </a:t>
            </a:r>
            <a:r>
              <a:rPr lang="en-US" sz="5600" dirty="0" err="1"/>
              <a:t>diperoleh</a:t>
            </a:r>
            <a:r>
              <a:rPr lang="en-US" sz="5600" dirty="0"/>
              <a:t> </a:t>
            </a:r>
            <a:r>
              <a:rPr lang="en-US" sz="5600" dirty="0" err="1"/>
              <a:t>baik</a:t>
            </a:r>
            <a:r>
              <a:rPr lang="en-US" sz="5600" dirty="0"/>
              <a:t> </a:t>
            </a:r>
            <a:r>
              <a:rPr lang="en-US" sz="5600" dirty="0" err="1"/>
              <a:t>dari</a:t>
            </a:r>
            <a:r>
              <a:rPr lang="en-US" sz="5600" dirty="0"/>
              <a:t> </a:t>
            </a:r>
            <a:r>
              <a:rPr lang="en-US" sz="5600" dirty="0" err="1"/>
              <a:t>populasi</a:t>
            </a:r>
            <a:r>
              <a:rPr lang="en-US" sz="5600" dirty="0"/>
              <a:t> </a:t>
            </a:r>
            <a:r>
              <a:rPr lang="en-US" sz="5600" dirty="0" err="1"/>
              <a:t>atau</a:t>
            </a:r>
            <a:r>
              <a:rPr lang="en-US" sz="5600" dirty="0"/>
              <a:t> </a:t>
            </a:r>
            <a:r>
              <a:rPr lang="en-US" sz="5600" dirty="0" err="1"/>
              <a:t>sampel</a:t>
            </a:r>
            <a:r>
              <a:rPr lang="en-US" sz="5600" dirty="0"/>
              <a:t> yang </a:t>
            </a:r>
            <a:r>
              <a:rPr lang="en-US" sz="5600" dirty="0" err="1"/>
              <a:t>diambil</a:t>
            </a:r>
            <a:r>
              <a:rPr lang="en-US" sz="5600" dirty="0"/>
              <a:t> </a:t>
            </a:r>
            <a:r>
              <a:rPr lang="en-US" sz="5600" dirty="0" err="1"/>
              <a:t>dari</a:t>
            </a:r>
            <a:r>
              <a:rPr lang="en-US" sz="5600" dirty="0"/>
              <a:t> </a:t>
            </a:r>
            <a:br>
              <a:rPr lang="en-US" sz="5600" dirty="0"/>
            </a:br>
            <a:r>
              <a:rPr lang="en-US" sz="5600" dirty="0" err="1"/>
              <a:t>suatu</a:t>
            </a:r>
            <a:r>
              <a:rPr lang="en-US" sz="5600" dirty="0"/>
              <a:t> </a:t>
            </a:r>
            <a:r>
              <a:rPr lang="en-US" sz="5600" dirty="0" err="1"/>
              <a:t>populasi</a:t>
            </a:r>
            <a:r>
              <a:rPr lang="en-US" sz="5600" dirty="0"/>
              <a:t>. </a:t>
            </a:r>
            <a:br>
              <a:rPr lang="en-US" sz="5600" dirty="0"/>
            </a:br>
            <a:r>
              <a:rPr lang="en-US" sz="5600" dirty="0"/>
              <a:t>5. </a:t>
            </a:r>
            <a:r>
              <a:rPr lang="en-US" sz="5600" dirty="0" err="1"/>
              <a:t>Menyimpilkan</a:t>
            </a:r>
            <a:r>
              <a:rPr lang="en-US" sz="5600" dirty="0"/>
              <a:t> </a:t>
            </a:r>
            <a:r>
              <a:rPr lang="en-US" sz="5600" dirty="0" err="1"/>
              <a:t>bahwa</a:t>
            </a:r>
            <a:r>
              <a:rPr lang="en-US" sz="5600" dirty="0"/>
              <a:t> </a:t>
            </a:r>
            <a:r>
              <a:rPr lang="en-US" sz="5600" dirty="0" err="1"/>
              <a:t>menolak</a:t>
            </a:r>
            <a:r>
              <a:rPr lang="en-US" sz="5600" dirty="0"/>
              <a:t> Ho </a:t>
            </a:r>
            <a:r>
              <a:rPr lang="en-US" sz="5600" dirty="0" err="1"/>
              <a:t>apabila</a:t>
            </a:r>
            <a:r>
              <a:rPr lang="en-US" sz="5600" dirty="0"/>
              <a:t> </a:t>
            </a:r>
            <a:r>
              <a:rPr lang="en-US" sz="5600" dirty="0" err="1"/>
              <a:t>nilai</a:t>
            </a:r>
            <a:r>
              <a:rPr lang="en-US" sz="5600" dirty="0"/>
              <a:t> </a:t>
            </a:r>
            <a:r>
              <a:rPr lang="en-US" sz="5600" dirty="0" err="1"/>
              <a:t>pengujian</a:t>
            </a:r>
            <a:r>
              <a:rPr lang="en-US" sz="5600" dirty="0"/>
              <a:t> </a:t>
            </a:r>
            <a:r>
              <a:rPr lang="en-US" sz="5600" dirty="0" err="1"/>
              <a:t>statistik</a:t>
            </a:r>
            <a:r>
              <a:rPr lang="en-US" sz="5600" dirty="0"/>
              <a:t> </a:t>
            </a:r>
            <a:r>
              <a:rPr lang="en-US" sz="5600" dirty="0" err="1"/>
              <a:t>Zh</a:t>
            </a:r>
            <a:r>
              <a:rPr lang="en-US" sz="5600" dirty="0"/>
              <a:t> </a:t>
            </a:r>
            <a:br>
              <a:rPr lang="en-US" sz="5600" dirty="0"/>
            </a:br>
            <a:r>
              <a:rPr lang="en-US" sz="5600" dirty="0" err="1"/>
              <a:t>berada</a:t>
            </a:r>
            <a:r>
              <a:rPr lang="en-US" sz="5600" dirty="0"/>
              <a:t> </a:t>
            </a:r>
            <a:r>
              <a:rPr lang="en-US" sz="5600" dirty="0" err="1"/>
              <a:t>di</a:t>
            </a:r>
            <a:r>
              <a:rPr lang="en-US" sz="5600" dirty="0"/>
              <a:t> </a:t>
            </a:r>
            <a:r>
              <a:rPr lang="en-US" sz="5600" dirty="0" err="1"/>
              <a:t>wilayah</a:t>
            </a:r>
            <a:r>
              <a:rPr lang="en-US" sz="5600" dirty="0"/>
              <a:t> </a:t>
            </a:r>
            <a:r>
              <a:rPr lang="en-US" sz="5600" dirty="0" err="1"/>
              <a:t>penolakan</a:t>
            </a:r>
            <a:r>
              <a:rPr lang="en-US" sz="5600" dirty="0"/>
              <a:t> Ho </a:t>
            </a:r>
            <a:r>
              <a:rPr lang="en-US" sz="5600" dirty="0" err="1"/>
              <a:t>dan</a:t>
            </a:r>
            <a:r>
              <a:rPr lang="en-US" sz="5600" dirty="0"/>
              <a:t> </a:t>
            </a:r>
            <a:r>
              <a:rPr lang="en-US" sz="5600" dirty="0" err="1"/>
              <a:t>akan</a:t>
            </a:r>
            <a:r>
              <a:rPr lang="en-US" sz="5600" dirty="0"/>
              <a:t> </a:t>
            </a:r>
            <a:r>
              <a:rPr lang="en-US" sz="5600" dirty="0" err="1"/>
              <a:t>menerima</a:t>
            </a:r>
            <a:r>
              <a:rPr lang="en-US" sz="5600" dirty="0"/>
              <a:t> Ho </a:t>
            </a:r>
            <a:r>
              <a:rPr lang="en-US" sz="5600" dirty="0" err="1"/>
              <a:t>apabila</a:t>
            </a:r>
            <a:r>
              <a:rPr lang="en-US" sz="5600" dirty="0"/>
              <a:t> </a:t>
            </a:r>
            <a:r>
              <a:rPr lang="en-US" sz="5600" dirty="0" err="1"/>
              <a:t>nilai</a:t>
            </a:r>
            <a:r>
              <a:rPr lang="en-US" sz="5600" dirty="0"/>
              <a:t> </a:t>
            </a:r>
            <a:br>
              <a:rPr lang="en-US" sz="5600" dirty="0"/>
            </a:br>
            <a:r>
              <a:rPr lang="en-US" sz="5600" dirty="0" err="1"/>
              <a:t>pengujian</a:t>
            </a:r>
            <a:r>
              <a:rPr lang="en-US" sz="5600" dirty="0"/>
              <a:t> statistic </a:t>
            </a:r>
            <a:r>
              <a:rPr lang="en-US" sz="5600" dirty="0" err="1"/>
              <a:t>berada</a:t>
            </a:r>
            <a:r>
              <a:rPr lang="en-US" sz="5600" dirty="0"/>
              <a:t> </a:t>
            </a:r>
            <a:r>
              <a:rPr lang="en-US" sz="5600" dirty="0" err="1"/>
              <a:t>di</a:t>
            </a:r>
            <a:r>
              <a:rPr lang="en-US" sz="5600" dirty="0"/>
              <a:t> </a:t>
            </a:r>
            <a:r>
              <a:rPr lang="en-US" sz="5600" dirty="0" err="1"/>
              <a:t>wilayah</a:t>
            </a:r>
            <a:r>
              <a:rPr lang="en-US" sz="5600" dirty="0"/>
              <a:t> </a:t>
            </a:r>
            <a:r>
              <a:rPr lang="en-US" sz="5600" dirty="0" err="1"/>
              <a:t>penerimaan</a:t>
            </a:r>
            <a:r>
              <a:rPr lang="en-US" sz="5600" dirty="0"/>
              <a:t> Ho.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618"/>
            <a:ext cx="10515600" cy="625648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>
              <a:lnSpc>
                <a:spcPct val="170000"/>
              </a:lnSpc>
              <a:buNone/>
            </a:pP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gula </a:t>
            </a:r>
            <a:r>
              <a:rPr lang="en-US" dirty="0" err="1"/>
              <a:t>manis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rata-rata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kaleng</a:t>
            </a:r>
            <a:r>
              <a:rPr lang="en-US" dirty="0"/>
              <a:t> susu </a:t>
            </a:r>
            <a:r>
              <a:rPr lang="en-US" dirty="0" err="1"/>
              <a:t>bubuk</a:t>
            </a:r>
            <a:r>
              <a:rPr lang="en-US" dirty="0"/>
              <a:t> yang di </a:t>
            </a:r>
            <a:r>
              <a:rPr lang="en-US" dirty="0" err="1"/>
              <a:t>produksi</a:t>
            </a:r>
            <a:r>
              <a:rPr lang="en-US" dirty="0"/>
              <a:t> dan di </a:t>
            </a:r>
            <a:r>
              <a:rPr lang="en-US" dirty="0" err="1"/>
              <a:t>pasarkan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400 gram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Dari data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per </a:t>
            </a:r>
            <a:r>
              <a:rPr lang="en-US" dirty="0" err="1"/>
              <a:t>kaleng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125 gram. Dari sample 50 </a:t>
            </a:r>
            <a:r>
              <a:rPr lang="en-US" dirty="0" err="1"/>
              <a:t>kaleng</a:t>
            </a:r>
            <a:r>
              <a:rPr lang="en-US" dirty="0"/>
              <a:t> yang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,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peroleh</a:t>
            </a:r>
            <a:r>
              <a:rPr lang="en-US" dirty="0"/>
              <a:t> rata-rata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375 gram. </a:t>
            </a:r>
            <a:r>
              <a:rPr lang="en-US" dirty="0" err="1"/>
              <a:t>Dapatkah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rata-rata yang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pasarkan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400 gram? </a:t>
            </a:r>
            <a:r>
              <a:rPr lang="en-US" dirty="0" err="1"/>
              <a:t>Ujilah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5 % 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Diketahui</a:t>
            </a:r>
            <a:r>
              <a:rPr lang="en-US" dirty="0"/>
              <a:t> :					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n = 50, X = 375, </a:t>
            </a:r>
            <a:r>
              <a:rPr lang="el-GR" dirty="0"/>
              <a:t>σ = 125, µ</a:t>
            </a:r>
            <a:r>
              <a:rPr lang="en-US" baseline="-25000" dirty="0"/>
              <a:t>o </a:t>
            </a:r>
            <a:r>
              <a:rPr lang="en-US" dirty="0"/>
              <a:t>= 400</a:t>
            </a:r>
          </a:p>
          <a:p>
            <a:pPr>
              <a:buNone/>
            </a:pPr>
            <a:r>
              <a:rPr lang="en-US" dirty="0" err="1"/>
              <a:t>Jawab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hipotesisnya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 : µ = 400</a:t>
            </a:r>
          </a:p>
          <a:p>
            <a:pPr>
              <a:buNone/>
            </a:pP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: µ &lt; 400</a:t>
            </a:r>
          </a:p>
          <a:p>
            <a:pPr>
              <a:buNone/>
            </a:pP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  </a:t>
            </a:r>
            <a:r>
              <a:rPr lang="en-US" dirty="0" err="1"/>
              <a:t>tabelnya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l-GR" dirty="0"/>
              <a:t>α       = 5% = 0,05</a:t>
            </a:r>
          </a:p>
          <a:p>
            <a:pPr>
              <a:buNone/>
            </a:pPr>
            <a:r>
              <a:rPr lang="en-US" dirty="0"/>
              <a:t>Z</a:t>
            </a:r>
            <a:r>
              <a:rPr lang="en-US" baseline="-25000" dirty="0"/>
              <a:t>0,05</a:t>
            </a:r>
            <a:r>
              <a:rPr lang="en-US" dirty="0"/>
              <a:t>  = -1,64 (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o   H</a:t>
            </a:r>
            <a:r>
              <a:rPr lang="en-US" baseline="-25000" dirty="0"/>
              <a:t>o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Z</a:t>
            </a:r>
            <a:r>
              <a:rPr lang="en-US" baseline="-25000" dirty="0" err="1"/>
              <a:t>o</a:t>
            </a:r>
            <a:r>
              <a:rPr lang="en-US" dirty="0"/>
              <a:t> ≥ – 1,64</a:t>
            </a:r>
          </a:p>
          <a:p>
            <a:pPr>
              <a:buNone/>
            </a:pPr>
            <a:r>
              <a:rPr lang="en-US" dirty="0"/>
              <a:t>o   H</a:t>
            </a:r>
            <a:r>
              <a:rPr lang="en-US" baseline="-25000" dirty="0"/>
              <a:t>o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tolak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Z</a:t>
            </a:r>
            <a:r>
              <a:rPr lang="en-US" baseline="-25000" dirty="0" err="1"/>
              <a:t>o</a:t>
            </a:r>
            <a:r>
              <a:rPr lang="en-US" dirty="0"/>
              <a:t> &lt; – 1,64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Kesimpulan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Z</a:t>
            </a:r>
            <a:r>
              <a:rPr lang="en-US" baseline="-25000" dirty="0" err="1"/>
              <a:t>o</a:t>
            </a:r>
            <a:r>
              <a:rPr lang="en-US" dirty="0"/>
              <a:t> = -1,41 ≥ – Z</a:t>
            </a:r>
            <a:r>
              <a:rPr lang="en-US" baseline="-25000" dirty="0"/>
              <a:t>0,05</a:t>
            </a:r>
            <a:r>
              <a:rPr lang="en-US" dirty="0"/>
              <a:t> = – 1,64 </a:t>
            </a:r>
            <a:r>
              <a:rPr lang="en-US" dirty="0" err="1"/>
              <a:t>maka</a:t>
            </a:r>
            <a:r>
              <a:rPr lang="en-US" dirty="0"/>
              <a:t> H</a:t>
            </a:r>
            <a:r>
              <a:rPr lang="en-US" baseline="-25000" dirty="0"/>
              <a:t>o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rata-rata </a:t>
            </a:r>
            <a:r>
              <a:rPr lang="en-US" dirty="0" err="1"/>
              <a:t>gula</a:t>
            </a:r>
            <a:r>
              <a:rPr lang="en-US" dirty="0"/>
              <a:t> </a:t>
            </a:r>
            <a:r>
              <a:rPr lang="en-US" dirty="0" err="1"/>
              <a:t>manis</a:t>
            </a:r>
            <a:r>
              <a:rPr lang="en-US" dirty="0"/>
              <a:t> per </a:t>
            </a:r>
            <a:r>
              <a:rPr lang="en-US" dirty="0" err="1"/>
              <a:t>kaleng</a:t>
            </a:r>
            <a:r>
              <a:rPr lang="en-US" dirty="0"/>
              <a:t> yang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pasarkan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400 gram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ujisetati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36" y="1903042"/>
            <a:ext cx="3315163" cy="3238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1FE2-62A1-490D-90B1-176703469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8709" y="2341423"/>
            <a:ext cx="8834582" cy="1087577"/>
          </a:xfrm>
        </p:spPr>
        <p:txBody>
          <a:bodyPr>
            <a:prstTxWarp prst="textDeflate">
              <a:avLst/>
            </a:prstTxWarp>
          </a:bodyPr>
          <a:lstStyle/>
          <a:p>
            <a:r>
              <a:rPr lang="en-US" dirty="0">
                <a:latin typeface="Castellar" panose="020A0402060406010301" pitchFamily="18" charset="0"/>
              </a:rPr>
              <a:t>TERIMA KASIH </a:t>
            </a:r>
            <a:endParaRPr lang="en-ID" dirty="0"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2D94-55D1-42FA-A9B7-356CBB14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53677"/>
            <a:ext cx="8610600" cy="1293028"/>
          </a:xfrm>
        </p:spPr>
        <p:txBody>
          <a:bodyPr/>
          <a:lstStyle/>
          <a:p>
            <a:r>
              <a:rPr kumimoji="0" lang="en-US" sz="54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Poplar Std" panose="04020903030B02020202" pitchFamily="82" charset="0"/>
              </a:rPr>
              <a:t>Interpolasi</a:t>
            </a:r>
            <a:endParaRPr lang="en-ID" b="1" dirty="0">
              <a:latin typeface="Poplar Std" panose="04020903030B0202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7284D-2B8F-4727-B640-A4D43930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705"/>
            <a:ext cx="10999694" cy="495991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2200" dirty="0"/>
              <a:t>suatu proses </a:t>
            </a:r>
            <a:r>
              <a:rPr lang="en-ID" sz="2200" dirty="0" err="1"/>
              <a:t>perhitungan</a:t>
            </a:r>
            <a:r>
              <a:rPr lang="en-ID" sz="2200" dirty="0"/>
              <a:t> </a:t>
            </a:r>
            <a:r>
              <a:rPr lang="en-ID" sz="2200" dirty="0" err="1"/>
              <a:t>maupun</a:t>
            </a:r>
            <a:r>
              <a:rPr lang="en-ID" sz="2200" dirty="0"/>
              <a:t> </a:t>
            </a:r>
            <a:r>
              <a:rPr lang="en-ID" sz="2200" dirty="0" err="1"/>
              <a:t>pencarian</a:t>
            </a:r>
            <a:r>
              <a:rPr lang="en-ID" sz="2200" dirty="0"/>
              <a:t> </a:t>
            </a:r>
            <a:r>
              <a:rPr lang="en-ID" sz="2200" dirty="0" err="1"/>
              <a:t>terhadap</a:t>
            </a:r>
            <a:r>
              <a:rPr lang="en-ID" sz="2200" dirty="0"/>
              <a:t> suatu </a:t>
            </a:r>
            <a:r>
              <a:rPr lang="en-ID" sz="2200" dirty="0" err="1"/>
              <a:t>nilai</a:t>
            </a:r>
            <a:r>
              <a:rPr lang="en-ID" sz="2200" dirty="0"/>
              <a:t> </a:t>
            </a:r>
            <a:r>
              <a:rPr lang="en-ID" sz="2200" dirty="0" err="1"/>
              <a:t>fungsi</a:t>
            </a:r>
            <a:r>
              <a:rPr lang="en-ID" sz="2200" dirty="0"/>
              <a:t> </a:t>
            </a:r>
            <a:r>
              <a:rPr lang="en-ID" sz="2200" dirty="0" err="1"/>
              <a:t>dimana</a:t>
            </a:r>
            <a:r>
              <a:rPr lang="en-ID" sz="2200" dirty="0"/>
              <a:t> </a:t>
            </a:r>
            <a:r>
              <a:rPr lang="en-ID" sz="2200" dirty="0" err="1"/>
              <a:t>grafiknya</a:t>
            </a:r>
            <a:r>
              <a:rPr lang="en-ID" sz="2200" dirty="0"/>
              <a:t> </a:t>
            </a:r>
            <a:r>
              <a:rPr lang="en-ID" sz="2200" dirty="0" err="1"/>
              <a:t>akan</a:t>
            </a:r>
            <a:r>
              <a:rPr lang="en-ID" sz="2200" dirty="0"/>
              <a:t> </a:t>
            </a:r>
            <a:r>
              <a:rPr lang="en-ID" sz="2200" dirty="0" err="1"/>
              <a:t>melewati</a:t>
            </a:r>
            <a:r>
              <a:rPr lang="en-ID" sz="2200" dirty="0"/>
              <a:t> </a:t>
            </a:r>
            <a:r>
              <a:rPr lang="en-ID" sz="2200" dirty="0" err="1"/>
              <a:t>titik</a:t>
            </a:r>
            <a:r>
              <a:rPr lang="en-ID" sz="2200" dirty="0"/>
              <a:t> yang </a:t>
            </a:r>
            <a:r>
              <a:rPr lang="en-ID" sz="2200" dirty="0" err="1"/>
              <a:t>akan</a:t>
            </a:r>
            <a:r>
              <a:rPr lang="en-ID" sz="2200" dirty="0"/>
              <a:t> </a:t>
            </a:r>
            <a:r>
              <a:rPr lang="en-ID" sz="2200" dirty="0" err="1"/>
              <a:t>diberikan</a:t>
            </a:r>
            <a:r>
              <a:rPr lang="en-ID" sz="22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D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ID" sz="2200" dirty="0" err="1"/>
              <a:t>Metode</a:t>
            </a:r>
            <a:r>
              <a:rPr lang="en-ID" sz="2200" dirty="0"/>
              <a:t> </a:t>
            </a:r>
            <a:r>
              <a:rPr lang="en-ID" sz="2200" dirty="0" err="1"/>
              <a:t>penyelesaian</a:t>
            </a:r>
            <a:r>
              <a:rPr lang="en-ID" sz="2200" dirty="0"/>
              <a:t> </a:t>
            </a:r>
            <a:r>
              <a:rPr lang="en-ID" sz="2200" dirty="0" err="1"/>
              <a:t>interpolasi</a:t>
            </a:r>
            <a:r>
              <a:rPr lang="en-ID" sz="2200" dirty="0"/>
              <a:t> 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2200" dirty="0" err="1"/>
              <a:t>Interpolasi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perbandingan</a:t>
            </a:r>
            <a:r>
              <a:rPr lang="en-ID" sz="2200" dirty="0"/>
              <a:t> segitiga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ID" sz="2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ID" sz="22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2200" dirty="0" err="1"/>
              <a:t>Interpolasi</a:t>
            </a:r>
            <a:r>
              <a:rPr lang="en-ID" sz="2200" dirty="0"/>
              <a:t> Linier = </a:t>
            </a:r>
            <a:r>
              <a:rPr lang="en-ID" sz="2200" dirty="0" err="1"/>
              <a:t>cara</a:t>
            </a:r>
            <a:r>
              <a:rPr lang="en-ID" sz="2200" dirty="0"/>
              <a:t> </a:t>
            </a:r>
            <a:r>
              <a:rPr lang="en-ID" sz="2200" dirty="0" err="1"/>
              <a:t>memperoleh</a:t>
            </a:r>
            <a:r>
              <a:rPr lang="en-ID" sz="2200" dirty="0"/>
              <a:t> suatu </a:t>
            </a:r>
            <a:r>
              <a:rPr lang="en-ID" sz="2200" dirty="0" err="1"/>
              <a:t>nilai</a:t>
            </a:r>
            <a:r>
              <a:rPr lang="en-ID" sz="2200" dirty="0"/>
              <a:t> yang </a:t>
            </a:r>
            <a:r>
              <a:rPr lang="en-ID" sz="2200" dirty="0" err="1"/>
              <a:t>berada</a:t>
            </a:r>
            <a:r>
              <a:rPr lang="en-ID" sz="2200" dirty="0"/>
              <a:t> di </a:t>
            </a:r>
            <a:r>
              <a:rPr lang="en-ID" sz="2200" dirty="0" err="1"/>
              <a:t>antara</a:t>
            </a:r>
            <a:r>
              <a:rPr lang="en-ID" sz="2200" dirty="0"/>
              <a:t> </a:t>
            </a:r>
            <a:r>
              <a:rPr lang="en-ID" sz="2200" dirty="0" err="1"/>
              <a:t>dua</a:t>
            </a:r>
            <a:r>
              <a:rPr lang="en-ID" sz="2200" dirty="0"/>
              <a:t> data </a:t>
            </a:r>
            <a:r>
              <a:rPr lang="en-ID" sz="2200" dirty="0" err="1"/>
              <a:t>berdasarkan</a:t>
            </a:r>
            <a:r>
              <a:rPr lang="en-ID" sz="2200" dirty="0"/>
              <a:t> </a:t>
            </a:r>
            <a:r>
              <a:rPr lang="en-ID" sz="2200" dirty="0" err="1"/>
              <a:t>persamaan</a:t>
            </a:r>
            <a:r>
              <a:rPr lang="en-ID" sz="2200" dirty="0"/>
              <a:t> yang </a:t>
            </a:r>
            <a:r>
              <a:rPr lang="en-ID" sz="2200" dirty="0" err="1"/>
              <a:t>liniernya</a:t>
            </a:r>
            <a:r>
              <a:rPr lang="en-ID" sz="22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D" sz="2200" dirty="0" err="1"/>
              <a:t>Interpolasi</a:t>
            </a:r>
            <a:r>
              <a:rPr lang="en-ID" sz="2200" dirty="0"/>
              <a:t> </a:t>
            </a: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statistika</a:t>
            </a:r>
            <a:r>
              <a:rPr lang="en-ID" sz="2200" dirty="0"/>
              <a:t>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sz="2200" dirty="0"/>
              <a:t>	I = </a:t>
            </a:r>
            <a:r>
              <a:rPr lang="en-ID" sz="2200" dirty="0" err="1"/>
              <a:t>nilai</a:t>
            </a:r>
            <a:r>
              <a:rPr lang="en-ID" sz="2200" dirty="0"/>
              <a:t> </a:t>
            </a:r>
            <a:r>
              <a:rPr lang="en-ID" sz="2200" dirty="0" err="1"/>
              <a:t>interpolasi</a:t>
            </a:r>
            <a:endParaRPr lang="en-ID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ID" sz="2200" dirty="0"/>
              <a:t>	r-</a:t>
            </a:r>
            <a:r>
              <a:rPr lang="en-ID" sz="2200" dirty="0" err="1"/>
              <a:t>tvalue</a:t>
            </a:r>
            <a:r>
              <a:rPr lang="en-ID" sz="2200" dirty="0"/>
              <a:t> = range (</a:t>
            </a:r>
            <a:r>
              <a:rPr lang="en-ID" sz="2200" dirty="0" err="1"/>
              <a:t>selisih</a:t>
            </a:r>
            <a:r>
              <a:rPr lang="en-ID" sz="2200" dirty="0"/>
              <a:t>) </a:t>
            </a:r>
            <a:r>
              <a:rPr lang="en-ID" sz="2200" dirty="0" err="1"/>
              <a:t>nilai</a:t>
            </a:r>
            <a:r>
              <a:rPr lang="en-ID" sz="2200" dirty="0"/>
              <a:t> t pada </a:t>
            </a:r>
            <a:r>
              <a:rPr lang="en-ID" sz="2200" dirty="0" err="1"/>
              <a:t>tabel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en-ID" sz="2200" dirty="0" err="1"/>
              <a:t>dua</a:t>
            </a:r>
            <a:r>
              <a:rPr lang="en-ID" sz="2200" dirty="0"/>
              <a:t> </a:t>
            </a:r>
            <a:r>
              <a:rPr lang="en-ID" sz="2200" dirty="0" err="1"/>
              <a:t>d.k.</a:t>
            </a:r>
            <a:r>
              <a:rPr lang="en-ID" sz="2200" dirty="0"/>
              <a:t> yang </a:t>
            </a:r>
            <a:r>
              <a:rPr lang="en-ID" sz="2200" dirty="0" err="1"/>
              <a:t>terdekat</a:t>
            </a:r>
            <a:endParaRPr lang="en-ID" sz="2200" dirty="0"/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2BAA6-CC05-41EA-9B30-0058DDF0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322" y="2689672"/>
            <a:ext cx="2938527" cy="1609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19B96-006D-4F75-83F7-0E5C93BD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489" y="5342122"/>
            <a:ext cx="3060457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5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437D-3AC4-4CF2-97BD-1FAA6D1E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6DEA-E16B-4A97-BC99-81A68F0A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1825625"/>
            <a:ext cx="106276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200" dirty="0"/>
              <a:t>4. </a:t>
            </a:r>
            <a:r>
              <a:rPr lang="en-ID" sz="2200" dirty="0" err="1"/>
              <a:t>Interpolasi</a:t>
            </a:r>
            <a:r>
              <a:rPr lang="en-ID" sz="2200" dirty="0"/>
              <a:t> </a:t>
            </a:r>
            <a:r>
              <a:rPr lang="en-ID" sz="2200" dirty="0" err="1"/>
              <a:t>Kuadratik</a:t>
            </a:r>
            <a:r>
              <a:rPr lang="en-ID" sz="2200" dirty="0"/>
              <a:t> = </a:t>
            </a:r>
            <a:r>
              <a:rPr lang="en-ID" sz="2200" dirty="0" err="1"/>
              <a:t>dipakai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mencari</a:t>
            </a:r>
            <a:r>
              <a:rPr lang="en-ID" sz="2200" dirty="0"/>
              <a:t> </a:t>
            </a:r>
            <a:r>
              <a:rPr lang="en-ID" sz="2200" dirty="0" err="1"/>
              <a:t>titik-titik</a:t>
            </a:r>
            <a:r>
              <a:rPr lang="en-ID" sz="2200" dirty="0"/>
              <a:t> </a:t>
            </a:r>
            <a:r>
              <a:rPr lang="en-ID" sz="2200" dirty="0" err="1"/>
              <a:t>antara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3 </a:t>
            </a:r>
            <a:r>
              <a:rPr lang="en-ID" sz="2200" dirty="0" err="1"/>
              <a:t>buah</a:t>
            </a:r>
            <a:r>
              <a:rPr lang="en-ID" sz="2200" dirty="0"/>
              <a:t> </a:t>
            </a:r>
            <a:r>
              <a:rPr lang="en-ID" sz="2200" dirty="0" err="1"/>
              <a:t>titik</a:t>
            </a:r>
            <a:r>
              <a:rPr lang="en-ID" sz="2200" dirty="0"/>
              <a:t> P1(x1,y1), P2(x2,y2) dan P3(x3,y3)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memakai</a:t>
            </a:r>
            <a:r>
              <a:rPr lang="en-ID" sz="2200" dirty="0"/>
              <a:t> </a:t>
            </a:r>
            <a:r>
              <a:rPr lang="en-ID" sz="2200" dirty="0" err="1"/>
              <a:t>pendekatan</a:t>
            </a:r>
            <a:r>
              <a:rPr lang="en-ID" sz="2200" dirty="0"/>
              <a:t> </a:t>
            </a:r>
            <a:r>
              <a:rPr lang="en-ID" sz="2200" dirty="0" err="1"/>
              <a:t>fungsi</a:t>
            </a:r>
            <a:r>
              <a:rPr lang="en-ID" sz="2200" dirty="0"/>
              <a:t> </a:t>
            </a:r>
            <a:r>
              <a:rPr lang="en-ID" sz="2200" dirty="0" err="1"/>
              <a:t>kuadrat</a:t>
            </a:r>
            <a:r>
              <a:rPr lang="en-ID" sz="2200" dirty="0"/>
              <a:t>.</a:t>
            </a:r>
          </a:p>
          <a:p>
            <a:pPr marL="0" indent="0">
              <a:buNone/>
            </a:pPr>
            <a:endParaRPr lang="en-ID" sz="2200" dirty="0"/>
          </a:p>
          <a:p>
            <a:pPr marL="0" indent="0">
              <a:buNone/>
            </a:pPr>
            <a:endParaRPr lang="en-ID" sz="2200" dirty="0"/>
          </a:p>
          <a:p>
            <a:pPr marL="0" indent="0">
              <a:buNone/>
            </a:pPr>
            <a:endParaRPr lang="en-ID" sz="2200" dirty="0"/>
          </a:p>
          <a:p>
            <a:pPr marL="0" indent="0">
              <a:buNone/>
            </a:pPr>
            <a:r>
              <a:rPr lang="en-ID" sz="2200" dirty="0"/>
              <a:t>5. </a:t>
            </a:r>
            <a:r>
              <a:rPr lang="en-ID" sz="2200" dirty="0" err="1"/>
              <a:t>Interpolasi</a:t>
            </a:r>
            <a:r>
              <a:rPr lang="en-ID" sz="2200" dirty="0"/>
              <a:t> polynomial =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mencari</a:t>
            </a:r>
            <a:r>
              <a:rPr lang="en-ID" sz="2200" dirty="0"/>
              <a:t> </a:t>
            </a:r>
            <a:r>
              <a:rPr lang="en-ID" sz="2200" dirty="0" err="1"/>
              <a:t>titik-titik</a:t>
            </a:r>
            <a:r>
              <a:rPr lang="en-ID" sz="2200" dirty="0"/>
              <a:t> </a:t>
            </a:r>
            <a:r>
              <a:rPr lang="en-ID" sz="2200" dirty="0" err="1"/>
              <a:t>antara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n </a:t>
            </a:r>
            <a:r>
              <a:rPr lang="en-ID" sz="2200" dirty="0" err="1"/>
              <a:t>buah</a:t>
            </a:r>
            <a:r>
              <a:rPr lang="en-ID" sz="2200" dirty="0"/>
              <a:t> </a:t>
            </a:r>
            <a:r>
              <a:rPr lang="en-ID" sz="2200" dirty="0" err="1"/>
              <a:t>titik</a:t>
            </a:r>
            <a:r>
              <a:rPr lang="en-ID" sz="2200" dirty="0"/>
              <a:t> P1(x1,y1), P2(x2,y2), P3(x3,y3), PN(</a:t>
            </a:r>
            <a:r>
              <a:rPr lang="en-ID" sz="2200" dirty="0" err="1"/>
              <a:t>xN,yN</a:t>
            </a:r>
            <a:r>
              <a:rPr lang="en-ID" sz="2200" dirty="0"/>
              <a:t>)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memakai</a:t>
            </a:r>
            <a:r>
              <a:rPr lang="en-ID" sz="2200" dirty="0"/>
              <a:t> </a:t>
            </a:r>
            <a:r>
              <a:rPr lang="en-ID" sz="2200" dirty="0" err="1"/>
              <a:t>pendekatan</a:t>
            </a:r>
            <a:r>
              <a:rPr lang="en-ID" sz="2200" dirty="0"/>
              <a:t> </a:t>
            </a:r>
            <a:r>
              <a:rPr lang="en-ID" sz="2200" dirty="0" err="1"/>
              <a:t>fungsi</a:t>
            </a:r>
            <a:r>
              <a:rPr lang="en-ID" dirty="0"/>
              <a:t> </a:t>
            </a:r>
            <a:r>
              <a:rPr lang="en-ID" sz="2200" dirty="0"/>
              <a:t>polynomial </a:t>
            </a:r>
            <a:r>
              <a:rPr lang="en-ID" sz="2200" dirty="0" err="1"/>
              <a:t>pangkat</a:t>
            </a:r>
            <a:r>
              <a:rPr lang="en-ID" sz="2200" dirty="0"/>
              <a:t> n-1.</a:t>
            </a:r>
          </a:p>
          <a:p>
            <a:pPr marL="0" indent="0">
              <a:buNone/>
            </a:pPr>
            <a:endParaRPr lang="en-ID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93C96-3EA6-4EBD-B442-1F672193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97" y="2904454"/>
            <a:ext cx="6492690" cy="798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74E23E-BB35-4C0F-8805-3AAF2ED9A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039" y="5348915"/>
            <a:ext cx="4446920" cy="47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840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2BC0-40BD-4D80-84C0-811DB2E1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it-IT" sz="49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Poplar Std" panose="04020903030B02020202" pitchFamily="82" charset="0"/>
              </a:rPr>
              <a:t>Mencari Nilai Tabel Dengan Interpolasi</a:t>
            </a:r>
            <a:endParaRPr lang="en-ID" dirty="0">
              <a:latin typeface="Poplar Std" panose="04020903030B0202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5A06-A491-4546-ABC7-F585B3DD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 </a:t>
            </a:r>
            <a:r>
              <a:rPr lang="en-ID" sz="2000" dirty="0" err="1"/>
              <a:t>Rumus</a:t>
            </a:r>
            <a:r>
              <a:rPr lang="en-ID" sz="2000" dirty="0"/>
              <a:t> </a:t>
            </a:r>
            <a:r>
              <a:rPr lang="en-ID" sz="2000" dirty="0" err="1"/>
              <a:t>interpolasi</a:t>
            </a:r>
            <a:r>
              <a:rPr lang="en-ID" sz="2000" dirty="0"/>
              <a:t> :</a:t>
            </a:r>
          </a:p>
          <a:p>
            <a:pPr marL="0" indent="0">
              <a:buNone/>
            </a:pPr>
            <a:endParaRPr lang="en-ID" sz="2000" dirty="0"/>
          </a:p>
          <a:p>
            <a:pPr marL="0" indent="0">
              <a:buNone/>
            </a:pPr>
            <a:endParaRPr lang="en-ID" sz="2000" dirty="0"/>
          </a:p>
          <a:p>
            <a:r>
              <a:rPr lang="en-ID" sz="2000" dirty="0"/>
              <a:t>B   =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derajat</a:t>
            </a:r>
            <a:r>
              <a:rPr lang="en-ID" sz="2000" dirty="0"/>
              <a:t> </a:t>
            </a:r>
            <a:r>
              <a:rPr lang="en-ID" sz="2000" dirty="0" err="1"/>
              <a:t>kuadrat</a:t>
            </a:r>
            <a:r>
              <a:rPr lang="en-ID" sz="2000" dirty="0"/>
              <a:t> (dk) yang </a:t>
            </a:r>
            <a:r>
              <a:rPr lang="en-ID" sz="2000" dirty="0" err="1"/>
              <a:t>dicari</a:t>
            </a:r>
            <a:endParaRPr lang="en-ID" sz="2000" dirty="0"/>
          </a:p>
          <a:p>
            <a:r>
              <a:rPr lang="en-ID" sz="2000" dirty="0"/>
              <a:t>Bo = </a:t>
            </a:r>
            <a:r>
              <a:rPr lang="en-ID" sz="2000" dirty="0" err="1"/>
              <a:t>nilai</a:t>
            </a:r>
            <a:r>
              <a:rPr lang="en-ID" sz="2000" dirty="0"/>
              <a:t> dk di </a:t>
            </a:r>
            <a:r>
              <a:rPr lang="en-ID" sz="2000" dirty="0" err="1"/>
              <a:t>awal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endParaRPr lang="en-ID" sz="2000" dirty="0"/>
          </a:p>
          <a:p>
            <a:r>
              <a:rPr lang="en-ID" sz="2000" dirty="0"/>
              <a:t>B1 = </a:t>
            </a:r>
            <a:r>
              <a:rPr lang="en-ID" sz="2000" dirty="0" err="1"/>
              <a:t>nilai</a:t>
            </a:r>
            <a:r>
              <a:rPr lang="en-ID" sz="2000" dirty="0"/>
              <a:t> dk di </a:t>
            </a:r>
            <a:r>
              <a:rPr lang="en-ID" sz="2000" dirty="0" err="1"/>
              <a:t>akhir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endParaRPr lang="en-ID" sz="2000" dirty="0"/>
          </a:p>
          <a:p>
            <a:r>
              <a:rPr lang="en-ID" sz="2000" dirty="0"/>
              <a:t>C   =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Ttabel</a:t>
            </a:r>
            <a:r>
              <a:rPr lang="en-ID" sz="2000" dirty="0"/>
              <a:t> yang </a:t>
            </a:r>
            <a:r>
              <a:rPr lang="en-ID" sz="2000" dirty="0" err="1"/>
              <a:t>ingin</a:t>
            </a:r>
            <a:r>
              <a:rPr lang="en-ID" sz="2000" dirty="0"/>
              <a:t> </a:t>
            </a:r>
            <a:r>
              <a:rPr lang="en-ID" sz="2000" dirty="0" err="1"/>
              <a:t>dicari</a:t>
            </a:r>
            <a:endParaRPr lang="en-ID" sz="2000" dirty="0"/>
          </a:p>
          <a:p>
            <a:r>
              <a:rPr lang="en-ID" sz="2000" dirty="0"/>
              <a:t>Co =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dar</a:t>
            </a:r>
            <a:r>
              <a:rPr lang="en-ID" sz="2000" dirty="0"/>
              <a:t> </a:t>
            </a:r>
            <a:r>
              <a:rPr lang="en-ID" sz="2000" dirty="0" err="1"/>
              <a:t>Ttabel</a:t>
            </a:r>
            <a:r>
              <a:rPr lang="en-ID" sz="2000" dirty="0"/>
              <a:t> pada </a:t>
            </a:r>
            <a:r>
              <a:rPr lang="en-ID" sz="2000" dirty="0" err="1"/>
              <a:t>awal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endParaRPr lang="en-ID" sz="2000" dirty="0"/>
          </a:p>
          <a:p>
            <a:r>
              <a:rPr lang="en-ID" sz="2000" dirty="0"/>
              <a:t>C1 =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Ttabel</a:t>
            </a:r>
            <a:r>
              <a:rPr lang="en-ID" sz="2000" dirty="0"/>
              <a:t> pada </a:t>
            </a:r>
            <a:r>
              <a:rPr lang="en-ID" sz="2000" dirty="0" err="1"/>
              <a:t>akhir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endParaRPr lang="en-ID" sz="2000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723BE-BA14-4303-817B-96B346A1C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98" y="2194560"/>
            <a:ext cx="3206774" cy="7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3F4A-D8F6-4B56-A656-A7AE05D5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Poplar Std" panose="04020903030B02020202" pitchFamily="82" charset="0"/>
              </a:rPr>
              <a:t>HEPOTESIS</a:t>
            </a:r>
            <a:endParaRPr lang="en-ID" sz="4500" dirty="0">
              <a:latin typeface="Poplar Std" panose="04020903030B0202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40349-384A-4896-9BC6-7DF74A681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Hepotesis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parameter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.</a:t>
            </a:r>
          </a:p>
          <a:p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ukuran-ukuran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pada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µ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rata-rata, s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simpangan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baku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s2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varians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dan 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koefisien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korelas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Sehingga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pengujian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hipotesis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prosedur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mengambil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keputusan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apakah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menerima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menolak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hipotesis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tentang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aparameter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populasi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4173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1E50-EDAC-48C9-B2EE-2CD52D98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Poplar Std" panose="04020903030B02020202" pitchFamily="82" charset="0"/>
              </a:rPr>
              <a:t>Pasangan</a:t>
            </a:r>
            <a:r>
              <a:rPr lang="en-US" sz="4400" dirty="0">
                <a:latin typeface="Poplar Std" panose="04020903030B02020202" pitchFamily="82" charset="0"/>
              </a:rPr>
              <a:t> </a:t>
            </a:r>
            <a:r>
              <a:rPr lang="en-US" sz="4400" dirty="0" err="1">
                <a:latin typeface="Poplar Std" panose="04020903030B02020202" pitchFamily="82" charset="0"/>
              </a:rPr>
              <a:t>Hipotesis</a:t>
            </a:r>
            <a:endParaRPr lang="en-ID" sz="4400" dirty="0">
              <a:latin typeface="Poplar Std" panose="04020903030B0202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FAAF-717F-4DEA-922D-B8D501CE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Hipotesis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 (</a:t>
            </a:r>
            <a:r>
              <a:rPr lang="en-US" sz="2000" i="1" dirty="0"/>
              <a:t>H</a:t>
            </a:r>
            <a:r>
              <a:rPr lang="en-US" sz="2000" dirty="0"/>
              <a:t>0)</a:t>
            </a:r>
          </a:p>
          <a:p>
            <a:pPr marL="457200" lvl="1" indent="0">
              <a:buNone/>
            </a:pPr>
            <a:r>
              <a:rPr lang="en-US" dirty="0" err="1"/>
              <a:t>Hipoteis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pada data </a:t>
            </a:r>
            <a:r>
              <a:rPr lang="en-US" dirty="0" err="1"/>
              <a:t>statistika</a:t>
            </a:r>
            <a:r>
              <a:rPr lang="en-US" dirty="0"/>
              <a:t>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variable x </a:t>
            </a:r>
            <a:r>
              <a:rPr lang="en-US" dirty="0" err="1"/>
              <a:t>atau</a:t>
            </a:r>
            <a:r>
              <a:rPr lang="en-US" dirty="0"/>
              <a:t> yang di </a:t>
            </a:r>
            <a:r>
              <a:rPr lang="en-US" dirty="0" err="1"/>
              <a:t>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variable independent </a:t>
            </a:r>
            <a:r>
              <a:rPr lang="en-US" dirty="0" err="1"/>
              <a:t>dengan</a:t>
            </a:r>
            <a:r>
              <a:rPr lang="en-US" dirty="0"/>
              <a:t> variable y </a:t>
            </a:r>
            <a:r>
              <a:rPr lang="en-US" dirty="0" err="1"/>
              <a:t>atau</a:t>
            </a:r>
            <a:r>
              <a:rPr lang="en-US" dirty="0"/>
              <a:t> di </a:t>
            </a:r>
            <a:r>
              <a:rPr lang="en-US" dirty="0" err="1"/>
              <a:t>sebut</a:t>
            </a:r>
            <a:r>
              <a:rPr lang="en-US" dirty="0"/>
              <a:t> variable </a:t>
            </a:r>
            <a:r>
              <a:rPr lang="en-US" dirty="0" err="1"/>
              <a:t>dependen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pemrumusan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yang di uji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ketidak</a:t>
            </a:r>
            <a:r>
              <a:rPr lang="en-US" dirty="0"/>
              <a:t> </a:t>
            </a:r>
            <a:r>
              <a:rPr lang="en-US" dirty="0" err="1"/>
              <a:t>beneran</a:t>
            </a:r>
            <a:r>
              <a:rPr lang="en-US" dirty="0"/>
              <a:t> variable x </a:t>
            </a:r>
            <a:r>
              <a:rPr lang="en-US" dirty="0" err="1"/>
              <a:t>mempengaruhi</a:t>
            </a:r>
            <a:r>
              <a:rPr lang="en-US" dirty="0"/>
              <a:t> variable y.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tolak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 x dan </a:t>
            </a:r>
            <a:r>
              <a:rPr lang="en-US" dirty="0" err="1"/>
              <a:t>varibel</a:t>
            </a:r>
            <a:r>
              <a:rPr lang="en-US" dirty="0"/>
              <a:t> y.</a:t>
            </a:r>
          </a:p>
          <a:p>
            <a:pPr marL="457200" lvl="1" indent="0">
              <a:buNone/>
            </a:pPr>
            <a:endParaRPr lang="en-US" dirty="0"/>
          </a:p>
          <a:p>
            <a:pPr marL="442913" indent="-350838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𝐻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0)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kebalikan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nol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perbedaan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populasi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statistic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y.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misalnya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perilaku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prestasi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2000" dirty="0"/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175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AAD8-7ACB-4E5F-B986-C2E23039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2" y="0"/>
            <a:ext cx="11039764" cy="840220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 3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rumusan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029F-0766-415A-9D37-398E567E3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964"/>
            <a:ext cx="10515600" cy="597823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Deskriptif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7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4988" indent="-358775">
              <a:lnSpc>
                <a:spcPct val="107000"/>
              </a:lnSpc>
              <a:spcAft>
                <a:spcPts val="800"/>
              </a:spcAft>
            </a:pP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deskriptif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variable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mandiri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perumusan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D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a. Ho =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Kecenderungan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dominan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gelap</a:t>
            </a:r>
            <a:br>
              <a:rPr lang="en-ID" sz="7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b. Ha =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Kecenderungan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masyarakan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dominan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memilih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warna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gelap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7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Komparatif</a:t>
            </a:r>
            <a:endParaRPr lang="en-ID" sz="7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4988" indent="-306388">
              <a:lnSpc>
                <a:spcPct val="107000"/>
              </a:lnSpc>
              <a:spcAft>
                <a:spcPts val="800"/>
              </a:spcAft>
            </a:pP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komparatif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prasangka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perbandingan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komparatif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macam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D" sz="7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Komparasi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berpasangan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b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 =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perbedaan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sesudah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iklan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D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D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 =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perbedaan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sesudah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iklan</a:t>
            </a:r>
            <a:endParaRPr lang="en-US" sz="7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4988" indent="-358775">
              <a:lnSpc>
                <a:spcPct val="107000"/>
              </a:lnSpc>
              <a:spcAft>
                <a:spcPts val="800"/>
              </a:spcAft>
            </a:pP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Komparasi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independen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D" sz="7200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D" sz="7200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Ho =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perbedaan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akademisi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pebisnis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partai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D" sz="7200" dirty="0"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Ha =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perbedaan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akademisi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pebisnis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pemilihan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partai</a:t>
            </a:r>
            <a:r>
              <a:rPr lang="en-US" sz="7200" dirty="0">
                <a:effectLst/>
                <a:latin typeface="Century Gothic (Body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7200" dirty="0">
              <a:effectLst/>
              <a:latin typeface="Century Gothic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7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2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9600" dirty="0"/>
          </a:p>
        </p:txBody>
      </p:sp>
    </p:spTree>
    <p:extLst>
      <p:ext uri="{BB962C8B-B14F-4D97-AF65-F5344CB8AC3E}">
        <p14:creationId xmlns:p14="http://schemas.microsoft.com/office/powerpoint/2010/main" val="3292658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4AEF-D1AB-4396-AC08-2855C489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F4F1-A052-4B34-9AB0-CFCEE8EF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Asosiatif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asosiatif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dugaan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prasangka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raga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digemari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 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raga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digemari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48717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/>
              <a:t>Arah</a:t>
            </a:r>
            <a:r>
              <a:rPr lang="en-US" b="1" dirty="0"/>
              <a:t> </a:t>
            </a:r>
            <a:r>
              <a:rPr lang="en-US" b="1" dirty="0" err="1"/>
              <a:t>Pengujian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r>
              <a:rPr lang="en-US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136</TotalTime>
  <Words>1592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Castellar</vt:lpstr>
      <vt:lpstr>Century Gothic</vt:lpstr>
      <vt:lpstr>Century Gothic (Body)</vt:lpstr>
      <vt:lpstr>Poplar Std</vt:lpstr>
      <vt:lpstr>Times New Roman</vt:lpstr>
      <vt:lpstr>Vapor Trail</vt:lpstr>
      <vt:lpstr>PowerPoint Presentation</vt:lpstr>
      <vt:lpstr>Interpolasi</vt:lpstr>
      <vt:lpstr>PowerPoint Presentation</vt:lpstr>
      <vt:lpstr>Mencari Nilai Tabel Dengan Interpolasi</vt:lpstr>
      <vt:lpstr>HEPOTESIS</vt:lpstr>
      <vt:lpstr>Pasangan Hipotesis</vt:lpstr>
      <vt:lpstr>Ada 3 bentuk dari rumusan hipotesis yaitu sebagai berikut:</vt:lpstr>
      <vt:lpstr>PowerPoint Presentation</vt:lpstr>
      <vt:lpstr>Arah Pengujian Hipotesis </vt:lpstr>
      <vt:lpstr>PowerPoint Presentation</vt:lpstr>
      <vt:lpstr>Uji satu arah</vt:lpstr>
      <vt:lpstr>Uji hipotesis dua arah</vt:lpstr>
      <vt:lpstr>Langkah – Langkah Pengujian Hipotesis</vt:lpstr>
      <vt:lpstr>Langkah – Langkah Pengujian Hipotesis</vt:lpstr>
      <vt:lpstr>PowerPoint Presentation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YaasmiinNuhaa Putri</dc:creator>
  <cp:lastModifiedBy>ipoel8one@outlook.com</cp:lastModifiedBy>
  <cp:revision>13</cp:revision>
  <dcterms:created xsi:type="dcterms:W3CDTF">2021-12-11T02:00:07Z</dcterms:created>
  <dcterms:modified xsi:type="dcterms:W3CDTF">2021-12-12T12:44:18Z</dcterms:modified>
</cp:coreProperties>
</file>