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8"/>
  </p:notesMasterIdLst>
  <p:sldIdLst>
    <p:sldId id="256" r:id="rId2"/>
    <p:sldId id="283" r:id="rId3"/>
    <p:sldId id="257" r:id="rId4"/>
    <p:sldId id="282" r:id="rId5"/>
    <p:sldId id="258" r:id="rId6"/>
    <p:sldId id="271" r:id="rId7"/>
    <p:sldId id="269" r:id="rId8"/>
    <p:sldId id="270" r:id="rId9"/>
    <p:sldId id="259" r:id="rId10"/>
    <p:sldId id="268" r:id="rId11"/>
    <p:sldId id="260" r:id="rId12"/>
    <p:sldId id="262" r:id="rId13"/>
    <p:sldId id="272" r:id="rId14"/>
    <p:sldId id="278" r:id="rId15"/>
    <p:sldId id="273" r:id="rId16"/>
    <p:sldId id="263" r:id="rId17"/>
    <p:sldId id="275" r:id="rId18"/>
    <p:sldId id="264" r:id="rId19"/>
    <p:sldId id="276" r:id="rId20"/>
    <p:sldId id="277" r:id="rId21"/>
    <p:sldId id="266" r:id="rId22"/>
    <p:sldId id="279" r:id="rId23"/>
    <p:sldId id="280" r:id="rId24"/>
    <p:sldId id="281" r:id="rId25"/>
    <p:sldId id="267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5401" autoAdjust="0"/>
  </p:normalViewPr>
  <p:slideViewPr>
    <p:cSldViewPr snapToGrid="0">
      <p:cViewPr varScale="1">
        <p:scale>
          <a:sx n="102" d="100"/>
          <a:sy n="102" d="100"/>
        </p:scale>
        <p:origin x="150" y="72"/>
      </p:cViewPr>
      <p:guideLst/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D682-6DF8-40A9-97AE-B3E5AAEFDFE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514D-D37E-495F-8704-7AC56E89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83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3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0000">
              <a:defRPr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2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0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49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1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77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2020/9/4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96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9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8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9B7C7-3436-48B5-9AF4-DCE4D4A53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’20</a:t>
            </a:r>
            <a:r>
              <a:rPr lang="ja-JP" altLang="en-US" sz="4000" dirty="0"/>
              <a:t>年 新人研修</a:t>
            </a:r>
            <a:br>
              <a:rPr lang="ja-JP" altLang="en-US" sz="4000" dirty="0"/>
            </a:br>
            <a:r>
              <a:rPr lang="ja-JP" altLang="en-US" sz="4000" dirty="0"/>
              <a:t>モグラ叩きゲーム</a:t>
            </a:r>
            <a:br>
              <a:rPr lang="ja-JP" altLang="en-US" sz="4000" dirty="0"/>
            </a:br>
            <a:br>
              <a:rPr lang="ja-JP" altLang="en-US" sz="6600" dirty="0"/>
            </a:br>
            <a:r>
              <a:rPr kumimoji="1" lang="ja-JP" altLang="en-US" sz="6000" dirty="0"/>
              <a:t>設計 レビュー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4804AF-05BF-4EC2-8896-2ACA8281F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2020/09/04</a:t>
            </a:r>
          </a:p>
        </p:txBody>
      </p:sp>
    </p:spTree>
    <p:extLst>
      <p:ext uri="{BB962C8B-B14F-4D97-AF65-F5344CB8AC3E}">
        <p14:creationId xmlns:p14="http://schemas.microsoft.com/office/powerpoint/2010/main" val="129346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ゲーム中・後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51479" r="39898" b="-299"/>
          <a:stretch/>
        </p:blipFill>
        <p:spPr>
          <a:xfrm>
            <a:off x="6367123" y="1139781"/>
            <a:ext cx="4044634" cy="5165225"/>
          </a:xfrm>
        </p:spPr>
      </p:pic>
      <p:pic>
        <p:nvPicPr>
          <p:cNvPr id="4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796051C-3A8B-4286-8E80-C7BAEBB6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1" t="51479" r="-260" b="-299"/>
          <a:stretch/>
        </p:blipFill>
        <p:spPr>
          <a:xfrm>
            <a:off x="10411757" y="1139781"/>
            <a:ext cx="1341251" cy="5165225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BD44A4-A7DB-4F3E-ACD3-D545973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9E7FB-A56E-413B-BFD3-B98B713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63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BD995-D7AC-4CC8-AAB4-B4AE6FEE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lang="ja-JP" altLang="en-US" dirty="0"/>
              <a:t>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メイン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F2497-48C4-4A6C-8A03-8DD1529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5A6677-09D2-4C83-AE21-F81B5B6A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FFB7A99-DA51-409F-888B-512193AA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7164" b="29069"/>
          <a:stretch/>
        </p:blipFill>
        <p:spPr>
          <a:xfrm>
            <a:off x="419101" y="1756411"/>
            <a:ext cx="6671092" cy="4530090"/>
          </a:xfr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F0FB4E5-B33D-4199-9F83-50C674F141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5" t="69012"/>
          <a:stretch/>
        </p:blipFill>
        <p:spPr>
          <a:xfrm>
            <a:off x="7177586" y="2142774"/>
            <a:ext cx="4408120" cy="21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5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EE6ED21-FDA5-47D3-8E79-0D378753D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8"/>
          <a:stretch/>
        </p:blipFill>
        <p:spPr>
          <a:xfrm>
            <a:off x="5733528" y="1774599"/>
            <a:ext cx="5264671" cy="45435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タイトル画面・難易度選択画面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88D6A7-C42F-4110-95DE-9B42ED916B6D}"/>
              </a:ext>
            </a:extLst>
          </p:cNvPr>
          <p:cNvSpPr/>
          <p:nvPr/>
        </p:nvSpPr>
        <p:spPr>
          <a:xfrm>
            <a:off x="2190916" y="1773972"/>
            <a:ext cx="1061511" cy="18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2D0D68-1424-42C9-AC9D-F7F8AB141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-584" r="78310" b="93505"/>
          <a:stretch/>
        </p:blipFill>
        <p:spPr>
          <a:xfrm>
            <a:off x="8604894" y="1875123"/>
            <a:ext cx="1821776" cy="61508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9955F27-5A4F-4162-9F3B-7449B91308BA}"/>
              </a:ext>
            </a:extLst>
          </p:cNvPr>
          <p:cNvSpPr/>
          <p:nvPr/>
        </p:nvSpPr>
        <p:spPr>
          <a:xfrm>
            <a:off x="1766404" y="2409142"/>
            <a:ext cx="337990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4D4AC61-44A4-4264-BBDC-FBB8BF1BE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59" y="1789212"/>
            <a:ext cx="2318119" cy="45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4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B2D2E6C-3E2B-4AFD-826D-04D430D8C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9"/>
          <a:stretch/>
        </p:blipFill>
        <p:spPr>
          <a:xfrm>
            <a:off x="3022888" y="1798320"/>
            <a:ext cx="2466251" cy="443938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kumimoji="1" lang="ja-JP" altLang="ja-JP" sz="31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lang="en-US" altLang="ja-JP" sz="3100" dirty="0"/>
              <a:t>HS</a:t>
            </a:r>
            <a:r>
              <a:rPr lang="ja-JP" altLang="en-US" sz="3100" dirty="0"/>
              <a:t>クリア確認画面・ゲーム開始カウントダウン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7D49066-BC9F-4BF5-9427-BCFBF60E8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3" r="53312" b="93236"/>
          <a:stretch/>
        </p:blipFill>
        <p:spPr>
          <a:xfrm>
            <a:off x="1089170" y="1823720"/>
            <a:ext cx="1667518" cy="6629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C65BF84-8DD7-4004-9798-5FFB9DCA54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7" t="-568" r="34561" b="92081"/>
          <a:stretch/>
        </p:blipFill>
        <p:spPr>
          <a:xfrm>
            <a:off x="5484092" y="1859280"/>
            <a:ext cx="1941663" cy="6629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138DA1-A193-4C5D-B258-8B1B968D0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" t="40866" r="69692" b="31890"/>
          <a:stretch/>
        </p:blipFill>
        <p:spPr>
          <a:xfrm>
            <a:off x="6063858" y="3158563"/>
            <a:ext cx="1278009" cy="1718898"/>
          </a:xfrm>
          <a:prstGeom prst="rect">
            <a:avLst/>
          </a:prstGeom>
        </p:spPr>
      </p:pic>
      <p:pic>
        <p:nvPicPr>
          <p:cNvPr id="15" name="図 1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F01DCCC-C810-492D-8E83-53B4154C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5" t="9045"/>
          <a:stretch/>
        </p:blipFill>
        <p:spPr>
          <a:xfrm>
            <a:off x="7359488" y="1798320"/>
            <a:ext cx="3852995" cy="44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6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リザルト画面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8C0EDC-77A5-4210-9AD6-17901AA5E7D2}"/>
              </a:ext>
            </a:extLst>
          </p:cNvPr>
          <p:cNvSpPr/>
          <p:nvPr/>
        </p:nvSpPr>
        <p:spPr>
          <a:xfrm>
            <a:off x="4356110" y="1964763"/>
            <a:ext cx="516201" cy="709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926D97-6D2F-4A54-9F04-E01D2FE7DF31}"/>
              </a:ext>
            </a:extLst>
          </p:cNvPr>
          <p:cNvSpPr/>
          <p:nvPr/>
        </p:nvSpPr>
        <p:spPr>
          <a:xfrm>
            <a:off x="5962060" y="1796181"/>
            <a:ext cx="516201" cy="287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1C92B6B-8F60-4DE9-B21B-463E82C5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4" t="2786" r="17292" b="89433"/>
          <a:stretch/>
        </p:blipFill>
        <p:spPr>
          <a:xfrm>
            <a:off x="2494604" y="1796181"/>
            <a:ext cx="2018206" cy="821646"/>
          </a:xfrm>
          <a:prstGeom prst="rect">
            <a:avLst/>
          </a:prstGeom>
        </p:spPr>
      </p:pic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8497655-D3ED-4869-B220-5C8E132324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/>
          <a:stretch/>
        </p:blipFill>
        <p:spPr>
          <a:xfrm>
            <a:off x="4773206" y="1796181"/>
            <a:ext cx="2377707" cy="45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LCD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コンテンツ プレースホルダー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7CF3C1C-C3AA-4F05-967A-AE946AEBD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3"/>
          <a:stretch/>
        </p:blipFill>
        <p:spPr>
          <a:xfrm>
            <a:off x="3906481" y="1809549"/>
            <a:ext cx="4379037" cy="4498118"/>
          </a:xfrm>
        </p:spPr>
      </p:pic>
      <p:pic>
        <p:nvPicPr>
          <p:cNvPr id="23" name="コンテンツ プレースホルダー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CC2C5CF-76CF-4EBA-96AF-26D69E24A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2" t="-1" r="6331" b="89889"/>
          <a:stretch/>
        </p:blipFill>
        <p:spPr>
          <a:xfrm>
            <a:off x="3906481" y="1809549"/>
            <a:ext cx="1570484" cy="4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2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14F5580F-0D08-49F9-B6CF-74884BF6C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7"/>
          <a:stretch/>
        </p:blipFill>
        <p:spPr>
          <a:xfrm>
            <a:off x="3163871" y="1838244"/>
            <a:ext cx="3765428" cy="42520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0CF58A-2849-4F43-8FD7-14A42BA3E30D}"/>
              </a:ext>
            </a:extLst>
          </p:cNvPr>
          <p:cNvSpPr txBox="1"/>
          <p:nvPr/>
        </p:nvSpPr>
        <p:spPr>
          <a:xfrm>
            <a:off x="512426" y="2047875"/>
            <a:ext cx="311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割込みは、</a:t>
            </a:r>
          </a:p>
          <a:p>
            <a:r>
              <a:rPr kumimoji="1" lang="ja-JP" altLang="en-US" dirty="0"/>
              <a:t>タイマ割込みのみ使用する。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使用するタイマは、</a:t>
            </a:r>
          </a:p>
          <a:p>
            <a:r>
              <a:rPr kumimoji="1" lang="en-US" altLang="ja-JP" dirty="0"/>
              <a:t>1ms</a:t>
            </a:r>
            <a:r>
              <a:rPr kumimoji="1" lang="ja-JP" altLang="en-US" dirty="0"/>
              <a:t>周期のタイマ。</a:t>
            </a:r>
          </a:p>
        </p:txBody>
      </p:sp>
      <p:pic>
        <p:nvPicPr>
          <p:cNvPr id="9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FF7BE4C-F5B6-49CD-B845-9E4B1460C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6" t="55806" r="17000"/>
          <a:stretch/>
        </p:blipFill>
        <p:spPr>
          <a:xfrm>
            <a:off x="8089182" y="2431463"/>
            <a:ext cx="1940130" cy="3646385"/>
          </a:xfrm>
          <a:prstGeom prst="rect">
            <a:avLst/>
          </a:prstGeom>
        </p:spPr>
      </p:pic>
      <p:pic>
        <p:nvPicPr>
          <p:cNvPr id="12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6395DCD-AF70-4BBE-B0DA-A5710B384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56508" r="58712" b="34194"/>
          <a:stretch/>
        </p:blipFill>
        <p:spPr>
          <a:xfrm>
            <a:off x="9506741" y="2481027"/>
            <a:ext cx="1714775" cy="767177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39ED500-0860-4548-9D2F-5F6BAA3CA65D}"/>
              </a:ext>
            </a:extLst>
          </p:cNvPr>
          <p:cNvCxnSpPr>
            <a:cxnSpLocks/>
          </p:cNvCxnSpPr>
          <p:nvPr/>
        </p:nvCxnSpPr>
        <p:spPr>
          <a:xfrm>
            <a:off x="5469731" y="6077848"/>
            <a:ext cx="21030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909EF26-7623-49BE-ADDA-65D8AC36570F}"/>
              </a:ext>
            </a:extLst>
          </p:cNvPr>
          <p:cNvCxnSpPr>
            <a:cxnSpLocks/>
          </p:cNvCxnSpPr>
          <p:nvPr/>
        </p:nvCxnSpPr>
        <p:spPr>
          <a:xfrm flipV="1">
            <a:off x="7572799" y="2306829"/>
            <a:ext cx="0" cy="37834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10D84E2-8DC6-4D95-8BBD-A3B03C65B62B}"/>
              </a:ext>
            </a:extLst>
          </p:cNvPr>
          <p:cNvCxnSpPr>
            <a:cxnSpLocks/>
          </p:cNvCxnSpPr>
          <p:nvPr/>
        </p:nvCxnSpPr>
        <p:spPr>
          <a:xfrm>
            <a:off x="7572799" y="2306829"/>
            <a:ext cx="13669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C1A35-AB67-4F4A-8086-6358C16DDEF2}"/>
              </a:ext>
            </a:extLst>
          </p:cNvPr>
          <p:cNvCxnSpPr>
            <a:cxnSpLocks/>
          </p:cNvCxnSpPr>
          <p:nvPr/>
        </p:nvCxnSpPr>
        <p:spPr>
          <a:xfrm>
            <a:off x="8939772" y="2306829"/>
            <a:ext cx="0" cy="1321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2.3.7.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5" name="コンテンツ プレースホルダー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9134D82-C863-47BA-B54A-00FAD2046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2" r="24626"/>
          <a:stretch/>
        </p:blipFill>
        <p:spPr>
          <a:xfrm>
            <a:off x="1351126" y="1806854"/>
            <a:ext cx="3157979" cy="4434367"/>
          </a:xfrm>
        </p:spPr>
      </p:pic>
      <p:pic>
        <p:nvPicPr>
          <p:cNvPr id="17" name="図 1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600D1A9-494B-442B-A3F6-C0C32A158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1" t="-978" r="58639" b="85222"/>
          <a:stretch/>
        </p:blipFill>
        <p:spPr>
          <a:xfrm>
            <a:off x="5759712" y="1806854"/>
            <a:ext cx="2062792" cy="1165359"/>
          </a:xfrm>
          <a:prstGeom prst="rect">
            <a:avLst/>
          </a:prstGeom>
        </p:spPr>
      </p:pic>
      <p:pic>
        <p:nvPicPr>
          <p:cNvPr id="21" name="コンテンツ プレースホルダー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1DF942A-7235-47D6-8CED-F1BE9338E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1" t="38499" r="-1304" b="42746"/>
          <a:stretch/>
        </p:blipFill>
        <p:spPr>
          <a:xfrm>
            <a:off x="4264615" y="3908017"/>
            <a:ext cx="1495097" cy="1368345"/>
          </a:xfrm>
          <a:prstGeom prst="rect">
            <a:avLst/>
          </a:prstGeom>
        </p:spPr>
      </p:pic>
      <p:pic>
        <p:nvPicPr>
          <p:cNvPr id="19" name="コンテンツ プレースホルダー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A950483-20F4-4BFE-A086-89D4C7F3C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3" t="-1513" r="26789" b="86853"/>
          <a:stretch/>
        </p:blipFill>
        <p:spPr>
          <a:xfrm>
            <a:off x="57319" y="1772038"/>
            <a:ext cx="2552183" cy="952307"/>
          </a:xfrm>
          <a:prstGeom prst="rect">
            <a:avLst/>
          </a:prstGeom>
        </p:spPr>
      </p:pic>
      <p:pic>
        <p:nvPicPr>
          <p:cNvPr id="18" name="図 1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EA54C33-4181-40CA-B363-2B5DDC1B6C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6" r="35328"/>
          <a:stretch/>
        </p:blipFill>
        <p:spPr>
          <a:xfrm>
            <a:off x="7822504" y="1826885"/>
            <a:ext cx="2198189" cy="4475934"/>
          </a:xfrm>
          <a:prstGeom prst="rect">
            <a:avLst/>
          </a:prstGeom>
        </p:spPr>
      </p:pic>
      <p:pic>
        <p:nvPicPr>
          <p:cNvPr id="24" name="図 2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BA7588A4-5647-4861-AD0C-D572E0C6B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1" t="14527" r="-3896" b="54396"/>
          <a:stretch/>
        </p:blipFill>
        <p:spPr>
          <a:xfrm>
            <a:off x="9466936" y="1772039"/>
            <a:ext cx="2099692" cy="21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2.3.8.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9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2764775-C5FE-4510-995D-B81FF335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10653" r="69473" b="31566"/>
          <a:stretch/>
        </p:blipFill>
        <p:spPr>
          <a:xfrm>
            <a:off x="8253805" y="1844475"/>
            <a:ext cx="1646653" cy="448010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4CF56F-C6B3-48C6-B22B-03C4F3CAF1AC}"/>
              </a:ext>
            </a:extLst>
          </p:cNvPr>
          <p:cNvSpPr/>
          <p:nvPr/>
        </p:nvSpPr>
        <p:spPr>
          <a:xfrm>
            <a:off x="3311722" y="2018241"/>
            <a:ext cx="273236" cy="47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A957AEE-4781-4232-9F6D-B60DDC5E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2008" r="85074" b="90738"/>
          <a:stretch/>
        </p:blipFill>
        <p:spPr>
          <a:xfrm>
            <a:off x="667109" y="1903410"/>
            <a:ext cx="1431024" cy="527733"/>
          </a:xfrm>
          <a:prstGeom prst="rect">
            <a:avLst/>
          </a:prstGeom>
        </p:spPr>
      </p:pic>
      <p:pic>
        <p:nvPicPr>
          <p:cNvPr id="3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8AB3522-26C8-4F27-B275-0363DC84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2363" r="69473" b="90817"/>
          <a:stretch/>
        </p:blipFill>
        <p:spPr>
          <a:xfrm>
            <a:off x="7019093" y="1809779"/>
            <a:ext cx="1431024" cy="459544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17BB679E-62EF-4E26-9A45-EF6CE0DC0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9" t="6368" r="83001" b="17266"/>
          <a:stretch/>
        </p:blipFill>
        <p:spPr>
          <a:xfrm>
            <a:off x="2027195" y="1809778"/>
            <a:ext cx="3145713" cy="45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2.3.9.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CE68FBD-8B8B-4427-9B91-9E51A753E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r="60146" b="74724"/>
          <a:stretch/>
        </p:blipFill>
        <p:spPr>
          <a:xfrm>
            <a:off x="613411" y="2924702"/>
            <a:ext cx="1227276" cy="1694503"/>
          </a:xfrm>
          <a:prstGeom prst="rect">
            <a:avLst/>
          </a:prstGeom>
        </p:spPr>
      </p:pic>
      <p:pic>
        <p:nvPicPr>
          <p:cNvPr id="2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BBA171-4451-4E52-9553-015190E3B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0" t="85968" r="60573" b="2652"/>
          <a:stretch/>
        </p:blipFill>
        <p:spPr>
          <a:xfrm>
            <a:off x="706197" y="5552455"/>
            <a:ext cx="1041703" cy="76288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DB41B4-3ABB-45F8-9B5B-DB2377CAA91F}"/>
              </a:ext>
            </a:extLst>
          </p:cNvPr>
          <p:cNvSpPr/>
          <p:nvPr/>
        </p:nvSpPr>
        <p:spPr>
          <a:xfrm>
            <a:off x="6779896" y="4505592"/>
            <a:ext cx="781050" cy="180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848B9B2-C45D-4734-80CE-78208E88C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26037" r="51236" b="17251"/>
          <a:stretch/>
        </p:blipFill>
        <p:spPr>
          <a:xfrm>
            <a:off x="2921158" y="1841177"/>
            <a:ext cx="2985145" cy="4339962"/>
          </a:xfrm>
          <a:prstGeom prst="rect">
            <a:avLst/>
          </a:prstGeom>
        </p:spPr>
      </p:pic>
      <p:pic>
        <p:nvPicPr>
          <p:cNvPr id="1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BED8BF5-79B9-4CBC-9157-ABAEA140E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7" t="25497" r="34625" b="15974"/>
          <a:stretch/>
        </p:blipFill>
        <p:spPr>
          <a:xfrm>
            <a:off x="5906303" y="1791940"/>
            <a:ext cx="2992897" cy="4490525"/>
          </a:xfrm>
          <a:prstGeom prst="rect">
            <a:avLst/>
          </a:prstGeom>
        </p:spPr>
      </p:pic>
      <p:pic>
        <p:nvPicPr>
          <p:cNvPr id="1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F44C3C-E8F1-4E65-B6C9-87561D010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8" t="25776" r="18014" b="15695"/>
          <a:stretch/>
        </p:blipFill>
        <p:spPr>
          <a:xfrm>
            <a:off x="8803815" y="1818317"/>
            <a:ext cx="2995461" cy="449437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AC4EB5-EB9D-4988-9FC9-85BFDFD8C552}"/>
              </a:ext>
            </a:extLst>
          </p:cNvPr>
          <p:cNvSpPr/>
          <p:nvPr/>
        </p:nvSpPr>
        <p:spPr>
          <a:xfrm>
            <a:off x="1711235" y="2847391"/>
            <a:ext cx="479515" cy="71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377AB5-ADCA-4194-9562-0C88183A5B61}"/>
              </a:ext>
            </a:extLst>
          </p:cNvPr>
          <p:cNvSpPr/>
          <p:nvPr/>
        </p:nvSpPr>
        <p:spPr>
          <a:xfrm>
            <a:off x="10105410" y="4514277"/>
            <a:ext cx="1898819" cy="1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6534FD-FD1C-4279-A483-EB4006D0C566}"/>
              </a:ext>
            </a:extLst>
          </p:cNvPr>
          <p:cNvSpPr/>
          <p:nvPr/>
        </p:nvSpPr>
        <p:spPr>
          <a:xfrm>
            <a:off x="10043863" y="1791940"/>
            <a:ext cx="1766920" cy="77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C60D790-4085-43EB-AA29-230EAB04D41B}"/>
              </a:ext>
            </a:extLst>
          </p:cNvPr>
          <p:cNvCxnSpPr>
            <a:cxnSpLocks/>
          </p:cNvCxnSpPr>
          <p:nvPr/>
        </p:nvCxnSpPr>
        <p:spPr>
          <a:xfrm>
            <a:off x="1307537" y="4619205"/>
            <a:ext cx="11165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3C0BBF-DA9C-4E0D-944E-2CA67422F680}"/>
              </a:ext>
            </a:extLst>
          </p:cNvPr>
          <p:cNvCxnSpPr>
            <a:cxnSpLocks/>
          </p:cNvCxnSpPr>
          <p:nvPr/>
        </p:nvCxnSpPr>
        <p:spPr>
          <a:xfrm>
            <a:off x="2412437" y="1840332"/>
            <a:ext cx="0" cy="27788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90A2311-D037-43FF-8292-437ACA493801}"/>
              </a:ext>
            </a:extLst>
          </p:cNvPr>
          <p:cNvCxnSpPr>
            <a:cxnSpLocks/>
          </p:cNvCxnSpPr>
          <p:nvPr/>
        </p:nvCxnSpPr>
        <p:spPr>
          <a:xfrm>
            <a:off x="2412437" y="1831652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0978030-7E59-4706-B068-B327C91B6468}"/>
              </a:ext>
            </a:extLst>
          </p:cNvPr>
          <p:cNvCxnSpPr>
            <a:cxnSpLocks/>
          </p:cNvCxnSpPr>
          <p:nvPr/>
        </p:nvCxnSpPr>
        <p:spPr>
          <a:xfrm>
            <a:off x="1307537" y="5552455"/>
            <a:ext cx="1104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775E126-2597-4968-9E65-750B682F7D60}"/>
              </a:ext>
            </a:extLst>
          </p:cNvPr>
          <p:cNvCxnSpPr>
            <a:cxnSpLocks/>
          </p:cNvCxnSpPr>
          <p:nvPr/>
        </p:nvCxnSpPr>
        <p:spPr>
          <a:xfrm>
            <a:off x="2424113" y="6181139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2F5F3C4-6CB6-457C-8D56-2DD95259BCBA}"/>
              </a:ext>
            </a:extLst>
          </p:cNvPr>
          <p:cNvCxnSpPr>
            <a:cxnSpLocks/>
          </p:cNvCxnSpPr>
          <p:nvPr/>
        </p:nvCxnSpPr>
        <p:spPr>
          <a:xfrm>
            <a:off x="2412437" y="5552455"/>
            <a:ext cx="0" cy="6286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1E795DE-19BD-4642-9DF4-DC54A7A97F81}"/>
              </a:ext>
            </a:extLst>
          </p:cNvPr>
          <p:cNvCxnSpPr>
            <a:cxnSpLocks/>
          </p:cNvCxnSpPr>
          <p:nvPr/>
        </p:nvCxnSpPr>
        <p:spPr>
          <a:xfrm>
            <a:off x="2424113" y="8826598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D16A2E3-08AE-4FDF-82BF-A478C50A8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t="1871" r="52472" b="91819"/>
          <a:stretch/>
        </p:blipFill>
        <p:spPr>
          <a:xfrm>
            <a:off x="102990" y="1840332"/>
            <a:ext cx="2231539" cy="72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仕様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5425202" y="2925713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4312794" cy="439091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モグラの穴は</a:t>
            </a:r>
            <a:r>
              <a:rPr lang="en-US" altLang="ja-JP" dirty="0"/>
              <a:t>4</a:t>
            </a:r>
            <a:r>
              <a:rPr lang="ja-JP" altLang="en-US" dirty="0"/>
              <a:t>つ、</a:t>
            </a:r>
            <a:br>
              <a:rPr lang="ja-JP" altLang="en-US" dirty="0"/>
            </a:br>
            <a:r>
              <a:rPr lang="ja-JP" altLang="en-US" dirty="0"/>
              <a:t>モグラは最大</a:t>
            </a:r>
            <a:r>
              <a:rPr lang="en-US" altLang="ja-JP" dirty="0"/>
              <a:t>4</a:t>
            </a:r>
            <a:r>
              <a:rPr lang="ja-JP" altLang="en-US" dirty="0"/>
              <a:t>匹同時に出現する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モグラを叩くとスコアが</a:t>
            </a:r>
            <a:r>
              <a:rPr lang="en-US" altLang="ja-JP" dirty="0"/>
              <a:t>1</a:t>
            </a:r>
            <a:r>
              <a:rPr lang="ja-JP" altLang="en-US" dirty="0"/>
              <a:t>増加、</a:t>
            </a:r>
            <a:br>
              <a:rPr lang="ja-JP" altLang="en-US" dirty="0"/>
            </a:br>
            <a:r>
              <a:rPr lang="ja-JP" altLang="en-US" dirty="0"/>
              <a:t>穴を叩くとペナルティとして残り時間が</a:t>
            </a:r>
            <a:r>
              <a:rPr lang="en-US" altLang="ja-JP" dirty="0"/>
              <a:t>3</a:t>
            </a:r>
            <a:r>
              <a:rPr lang="ja-JP" altLang="en-US" dirty="0"/>
              <a:t>秒減少する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ゲーム後のスコアが前回までのハイスコアを上回っていた場合、ハイスコアを更新する。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</a:t>
            </a:r>
            <a:r>
              <a:rPr lang="en-US" altLang="ja-JP" dirty="0"/>
              <a:t>EEPROM</a:t>
            </a:r>
            <a:r>
              <a:rPr lang="ja-JP" altLang="en-US" dirty="0"/>
              <a:t>に記録する。</a:t>
            </a:r>
          </a:p>
        </p:txBody>
      </p:sp>
    </p:spTree>
    <p:extLst>
      <p:ext uri="{BB962C8B-B14F-4D97-AF65-F5344CB8AC3E}">
        <p14:creationId xmlns:p14="http://schemas.microsoft.com/office/powerpoint/2010/main" val="57083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2.3.10.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F82491-B412-44D0-9F1F-D4723D799A82}"/>
              </a:ext>
            </a:extLst>
          </p:cNvPr>
          <p:cNvSpPr/>
          <p:nvPr/>
        </p:nvSpPr>
        <p:spPr>
          <a:xfrm>
            <a:off x="3116580" y="5867400"/>
            <a:ext cx="1980228" cy="41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EE0BCF0-A863-4423-B13F-F715F9A7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2" t="17954" r="19867" b="64989"/>
          <a:stretch/>
        </p:blipFill>
        <p:spPr>
          <a:xfrm>
            <a:off x="1981556" y="3556922"/>
            <a:ext cx="1287425" cy="1223996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1F9A639-6E04-437A-A694-C581530AB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4" b="31069"/>
          <a:stretch/>
        </p:blipFill>
        <p:spPr>
          <a:xfrm>
            <a:off x="3424306" y="1866928"/>
            <a:ext cx="6476152" cy="44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1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69DFDB5-E119-47C4-8822-41B8F103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13" b="87898"/>
          <a:stretch/>
        </p:blipFill>
        <p:spPr>
          <a:xfrm>
            <a:off x="337712" y="2287913"/>
            <a:ext cx="965168" cy="1954211"/>
          </a:xfrm>
        </p:spPr>
      </p:pic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3323F42-2EA8-41AA-91B9-96783C707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55973" r="41591" b="19020"/>
          <a:stretch/>
        </p:blipFill>
        <p:spPr>
          <a:xfrm>
            <a:off x="4979301" y="1817924"/>
            <a:ext cx="1650979" cy="4151579"/>
          </a:xfrm>
          <a:prstGeom prst="rect">
            <a:avLst/>
          </a:prstGeom>
        </p:spPr>
      </p:pic>
      <p:pic>
        <p:nvPicPr>
          <p:cNvPr id="15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CE2C2D7-0697-44EE-8A19-2AC7ACE1D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9" r="59245" b="62628"/>
          <a:stretch/>
        </p:blipFill>
        <p:spPr>
          <a:xfrm>
            <a:off x="1704325" y="2167306"/>
            <a:ext cx="1570840" cy="4097465"/>
          </a:xfrm>
          <a:prstGeom prst="rect">
            <a:avLst/>
          </a:prstGeom>
        </p:spPr>
      </p:pic>
      <p:pic>
        <p:nvPicPr>
          <p:cNvPr id="16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ECFF1E52-ABDC-412B-89A7-6B9FB847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r="47278" b="97800"/>
          <a:stretch/>
        </p:blipFill>
        <p:spPr>
          <a:xfrm>
            <a:off x="490112" y="1870715"/>
            <a:ext cx="812768" cy="35528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3E75570-856F-48B0-9FB7-1FFD4001CBE1}"/>
              </a:ext>
            </a:extLst>
          </p:cNvPr>
          <p:cNvCxnSpPr>
            <a:cxnSpLocks/>
          </p:cNvCxnSpPr>
          <p:nvPr/>
        </p:nvCxnSpPr>
        <p:spPr>
          <a:xfrm>
            <a:off x="825590" y="4555118"/>
            <a:ext cx="6695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9272FE-0DDB-439A-B4B7-E459F87396F8}"/>
              </a:ext>
            </a:extLst>
          </p:cNvPr>
          <p:cNvCxnSpPr>
            <a:cxnSpLocks/>
          </p:cNvCxnSpPr>
          <p:nvPr/>
        </p:nvCxnSpPr>
        <p:spPr>
          <a:xfrm flipV="1">
            <a:off x="1495187" y="2085850"/>
            <a:ext cx="0" cy="2469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3DFB301-9FF1-4892-BBEE-EF2C2361CC9D}"/>
              </a:ext>
            </a:extLst>
          </p:cNvPr>
          <p:cNvCxnSpPr>
            <a:cxnSpLocks/>
          </p:cNvCxnSpPr>
          <p:nvPr/>
        </p:nvCxnSpPr>
        <p:spPr>
          <a:xfrm>
            <a:off x="1495187" y="2085849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AACA42-0B05-428B-9917-BCB8B7ECD3F2}"/>
              </a:ext>
            </a:extLst>
          </p:cNvPr>
          <p:cNvCxnSpPr>
            <a:cxnSpLocks/>
          </p:cNvCxnSpPr>
          <p:nvPr/>
        </p:nvCxnSpPr>
        <p:spPr>
          <a:xfrm flipV="1">
            <a:off x="827971" y="4242124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D6F0DF7-1D3E-4FD1-823C-2166711B2645}"/>
              </a:ext>
            </a:extLst>
          </p:cNvPr>
          <p:cNvCxnSpPr>
            <a:cxnSpLocks/>
          </p:cNvCxnSpPr>
          <p:nvPr/>
        </p:nvCxnSpPr>
        <p:spPr>
          <a:xfrm flipV="1">
            <a:off x="2209196" y="2085849"/>
            <a:ext cx="0" cy="814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図 4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A390D07-66A2-4031-ADDD-32A98F580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8" t="56328" r="-2175" b="18925"/>
          <a:stretch/>
        </p:blipFill>
        <p:spPr>
          <a:xfrm>
            <a:off x="8410258" y="1817924"/>
            <a:ext cx="1650979" cy="4108343"/>
          </a:xfrm>
          <a:prstGeom prst="rect">
            <a:avLst/>
          </a:prstGeom>
        </p:spPr>
      </p:pic>
      <p:pic>
        <p:nvPicPr>
          <p:cNvPr id="43" name="図 4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E6E79E9-5AF1-4BA8-86DD-7E63593457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80638" r="41591" b="-534"/>
          <a:stretch/>
        </p:blipFill>
        <p:spPr>
          <a:xfrm>
            <a:off x="6834289" y="2961567"/>
            <a:ext cx="1650981" cy="3303203"/>
          </a:xfrm>
          <a:prstGeom prst="rect">
            <a:avLst/>
          </a:prstGeom>
        </p:spPr>
      </p:pic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6CDDA2E-1F0A-4D98-9485-FF93DBD6E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0" t="81159" r="-2517" b="-481"/>
          <a:stretch/>
        </p:blipFill>
        <p:spPr>
          <a:xfrm>
            <a:off x="10524339" y="3024554"/>
            <a:ext cx="1667661" cy="3240216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129FEA6-8174-4CE4-B903-2EC68D5AB4D2}"/>
              </a:ext>
            </a:extLst>
          </p:cNvPr>
          <p:cNvCxnSpPr>
            <a:cxnSpLocks/>
          </p:cNvCxnSpPr>
          <p:nvPr/>
        </p:nvCxnSpPr>
        <p:spPr>
          <a:xfrm>
            <a:off x="5574910" y="6120286"/>
            <a:ext cx="11443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3687AE2-3DF8-4FDD-B9B6-7290A51E650C}"/>
              </a:ext>
            </a:extLst>
          </p:cNvPr>
          <p:cNvCxnSpPr>
            <a:cxnSpLocks/>
          </p:cNvCxnSpPr>
          <p:nvPr/>
        </p:nvCxnSpPr>
        <p:spPr>
          <a:xfrm flipV="1">
            <a:off x="6719292" y="2961567"/>
            <a:ext cx="0" cy="31587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DD5806B-D9F4-4548-92BF-B08561914F35}"/>
              </a:ext>
            </a:extLst>
          </p:cNvPr>
          <p:cNvCxnSpPr>
            <a:cxnSpLocks/>
          </p:cNvCxnSpPr>
          <p:nvPr/>
        </p:nvCxnSpPr>
        <p:spPr>
          <a:xfrm>
            <a:off x="6719292" y="2963776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0FCAC8A-5C1F-4068-B215-12A30F0D86A5}"/>
              </a:ext>
            </a:extLst>
          </p:cNvPr>
          <p:cNvCxnSpPr>
            <a:cxnSpLocks/>
          </p:cNvCxnSpPr>
          <p:nvPr/>
        </p:nvCxnSpPr>
        <p:spPr>
          <a:xfrm flipV="1">
            <a:off x="5577291" y="5807292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2AAE33B-B070-4775-92F8-8E89B36DCC7C}"/>
              </a:ext>
            </a:extLst>
          </p:cNvPr>
          <p:cNvCxnSpPr>
            <a:cxnSpLocks/>
          </p:cNvCxnSpPr>
          <p:nvPr/>
        </p:nvCxnSpPr>
        <p:spPr>
          <a:xfrm>
            <a:off x="9003909" y="6156881"/>
            <a:ext cx="138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40ADD-F2B6-4736-8BB3-151126090D7E}"/>
              </a:ext>
            </a:extLst>
          </p:cNvPr>
          <p:cNvCxnSpPr>
            <a:cxnSpLocks/>
          </p:cNvCxnSpPr>
          <p:nvPr/>
        </p:nvCxnSpPr>
        <p:spPr>
          <a:xfrm flipV="1">
            <a:off x="10385134" y="2801971"/>
            <a:ext cx="0" cy="33549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6457285-81E6-4DA6-9CA8-F06F6FAA8814}"/>
              </a:ext>
            </a:extLst>
          </p:cNvPr>
          <p:cNvCxnSpPr>
            <a:cxnSpLocks/>
          </p:cNvCxnSpPr>
          <p:nvPr/>
        </p:nvCxnSpPr>
        <p:spPr>
          <a:xfrm>
            <a:off x="10385134" y="2801971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DB1C71-FE4F-4411-8F49-92AD8F827169}"/>
              </a:ext>
            </a:extLst>
          </p:cNvPr>
          <p:cNvCxnSpPr>
            <a:cxnSpLocks/>
          </p:cNvCxnSpPr>
          <p:nvPr/>
        </p:nvCxnSpPr>
        <p:spPr>
          <a:xfrm flipV="1">
            <a:off x="9006290" y="5951776"/>
            <a:ext cx="0" cy="2051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F2ED348-2F55-4785-995F-7E00A583D93C}"/>
              </a:ext>
            </a:extLst>
          </p:cNvPr>
          <p:cNvCxnSpPr>
            <a:cxnSpLocks/>
          </p:cNvCxnSpPr>
          <p:nvPr/>
        </p:nvCxnSpPr>
        <p:spPr>
          <a:xfrm flipV="1">
            <a:off x="11107845" y="2801971"/>
            <a:ext cx="0" cy="2225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88C8CB4-A03A-44EC-8B53-1467F9E2B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1" t="14059" r="24758" b="79644"/>
          <a:stretch/>
        </p:blipFill>
        <p:spPr>
          <a:xfrm>
            <a:off x="3198325" y="1897479"/>
            <a:ext cx="1473705" cy="12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BF08255-96F4-4F1B-BA49-3B05C0A9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r="52114" b="59342"/>
          <a:stretch/>
        </p:blipFill>
        <p:spPr>
          <a:xfrm>
            <a:off x="2755722" y="1894839"/>
            <a:ext cx="2257450" cy="383029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A7F09E-F048-4706-9DAA-C981A6137146}"/>
              </a:ext>
            </a:extLst>
          </p:cNvPr>
          <p:cNvSpPr/>
          <p:nvPr/>
        </p:nvSpPr>
        <p:spPr>
          <a:xfrm>
            <a:off x="4250227" y="1894839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1FE4ED-B550-405F-958A-FE6D500552E6}"/>
              </a:ext>
            </a:extLst>
          </p:cNvPr>
          <p:cNvSpPr/>
          <p:nvPr/>
        </p:nvSpPr>
        <p:spPr>
          <a:xfrm>
            <a:off x="4631700" y="2711448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F5587A-CB35-41F6-8FEE-5A6BB5707A72}"/>
              </a:ext>
            </a:extLst>
          </p:cNvPr>
          <p:cNvSpPr txBox="1"/>
          <p:nvPr/>
        </p:nvSpPr>
        <p:spPr>
          <a:xfrm>
            <a:off x="2501318" y="2795732"/>
            <a:ext cx="337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pic>
        <p:nvPicPr>
          <p:cNvPr id="20" name="図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909DAC8-0C68-434D-98C1-05B5F06F9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1849397" y="3370578"/>
            <a:ext cx="906325" cy="801858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8B81D4-026D-44E0-9084-E6482D9A8855}"/>
              </a:ext>
            </a:extLst>
          </p:cNvPr>
          <p:cNvCxnSpPr>
            <a:cxnSpLocks/>
          </p:cNvCxnSpPr>
          <p:nvPr/>
        </p:nvCxnSpPr>
        <p:spPr>
          <a:xfrm flipV="1">
            <a:off x="2306809" y="3026564"/>
            <a:ext cx="0" cy="3584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41B9BB2-87C2-4A16-9CE2-1F47B766F818}"/>
              </a:ext>
            </a:extLst>
          </p:cNvPr>
          <p:cNvCxnSpPr>
            <a:cxnSpLocks/>
          </p:cNvCxnSpPr>
          <p:nvPr/>
        </p:nvCxnSpPr>
        <p:spPr>
          <a:xfrm flipV="1">
            <a:off x="2353996" y="3047710"/>
            <a:ext cx="5199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A7067D-862C-4AC9-8212-69C67CFA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44277" r="52114" b="52963"/>
          <a:stretch/>
        </p:blipFill>
        <p:spPr>
          <a:xfrm>
            <a:off x="2755722" y="5718917"/>
            <a:ext cx="2257450" cy="260061"/>
          </a:xfrm>
          <a:prstGeom prst="rect">
            <a:avLst/>
          </a:prstGeom>
        </p:spPr>
      </p:pic>
      <p:pic>
        <p:nvPicPr>
          <p:cNvPr id="30" name="図 2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71B27704-D2B4-4DE4-B386-76822B4A8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5" r="38113" b="33138"/>
          <a:stretch/>
        </p:blipFill>
        <p:spPr>
          <a:xfrm>
            <a:off x="6096000" y="1894839"/>
            <a:ext cx="3593497" cy="2044701"/>
          </a:xfrm>
          <a:prstGeom prst="rect">
            <a:avLst/>
          </a:prstGeom>
        </p:spPr>
      </p:pic>
      <p:pic>
        <p:nvPicPr>
          <p:cNvPr id="33" name="図 3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CE477DA-980B-471D-93E7-3F33A1B87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7097887" y="5648495"/>
            <a:ext cx="815340" cy="721360"/>
          </a:xfrm>
          <a:prstGeom prst="rect">
            <a:avLst/>
          </a:prstGeom>
        </p:spPr>
      </p:pic>
      <p:pic>
        <p:nvPicPr>
          <p:cNvPr id="35" name="図 3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609D49-0A84-47A2-A776-C9480BBCF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4" t="68724" r="39687" b="14370"/>
          <a:stretch/>
        </p:blipFill>
        <p:spPr>
          <a:xfrm>
            <a:off x="6003440" y="3939540"/>
            <a:ext cx="3593497" cy="1708152"/>
          </a:xfrm>
          <a:prstGeom prst="rect">
            <a:avLst/>
          </a:prstGeom>
        </p:spPr>
      </p:pic>
      <p:pic>
        <p:nvPicPr>
          <p:cNvPr id="36" name="図 3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F387425-2B4D-4A79-9542-8A31690E3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87576" r="46442" b="11503"/>
          <a:stretch/>
        </p:blipFill>
        <p:spPr>
          <a:xfrm>
            <a:off x="7453374" y="5625930"/>
            <a:ext cx="1751281" cy="92987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E73EFD8-6DE6-4808-97AA-66F5313B57DB}"/>
              </a:ext>
            </a:extLst>
          </p:cNvPr>
          <p:cNvCxnSpPr>
            <a:cxnSpLocks/>
          </p:cNvCxnSpPr>
          <p:nvPr/>
        </p:nvCxnSpPr>
        <p:spPr>
          <a:xfrm flipV="1">
            <a:off x="5448772" y="1894037"/>
            <a:ext cx="0" cy="41986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9790E76-42A1-4F00-8BE5-9003C8537CDE}"/>
              </a:ext>
            </a:extLst>
          </p:cNvPr>
          <p:cNvCxnSpPr>
            <a:cxnSpLocks/>
          </p:cNvCxnSpPr>
          <p:nvPr/>
        </p:nvCxnSpPr>
        <p:spPr>
          <a:xfrm>
            <a:off x="5448772" y="1894035"/>
            <a:ext cx="205678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D3E0533-A4CF-4CFF-A519-EAF1A3A27D9C}"/>
              </a:ext>
            </a:extLst>
          </p:cNvPr>
          <p:cNvCxnSpPr>
            <a:cxnSpLocks/>
          </p:cNvCxnSpPr>
          <p:nvPr/>
        </p:nvCxnSpPr>
        <p:spPr>
          <a:xfrm>
            <a:off x="3740554" y="6114077"/>
            <a:ext cx="170821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5E6AEED-3408-492C-95CD-3A1B4510F56F}"/>
              </a:ext>
            </a:extLst>
          </p:cNvPr>
          <p:cNvCxnSpPr>
            <a:cxnSpLocks/>
          </p:cNvCxnSpPr>
          <p:nvPr/>
        </p:nvCxnSpPr>
        <p:spPr>
          <a:xfrm flipV="1">
            <a:off x="3724447" y="5978978"/>
            <a:ext cx="0" cy="143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B6ECA27-A47C-4907-877B-305630D1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1224" r="44641" b="94543"/>
          <a:stretch/>
        </p:blipFill>
        <p:spPr>
          <a:xfrm>
            <a:off x="1688524" y="1917552"/>
            <a:ext cx="1492060" cy="5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97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50A4567-1B75-425E-809C-2F4949A2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7138" r="49567" b="59445"/>
          <a:stretch/>
        </p:blipFill>
        <p:spPr>
          <a:xfrm>
            <a:off x="2538238" y="4112442"/>
            <a:ext cx="2472271" cy="1181734"/>
          </a:xfrm>
          <a:prstGeom prst="rect">
            <a:avLst/>
          </a:prstGeom>
        </p:spPr>
      </p:pic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763BB34A-9F76-458D-AA15-1B887A6E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41673" r="36417" b="51624"/>
          <a:stretch/>
        </p:blipFill>
        <p:spPr>
          <a:xfrm>
            <a:off x="2972650" y="5251740"/>
            <a:ext cx="1408387" cy="590334"/>
          </a:xfrm>
          <a:prstGeom prst="rect">
            <a:avLst/>
          </a:prstGeom>
        </p:spPr>
      </p:pic>
      <p:pic>
        <p:nvPicPr>
          <p:cNvPr id="9" name="図 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D33867C-B808-4010-A30F-0A3B351A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t="44413" r="39613" b="11007"/>
          <a:stretch/>
        </p:blipFill>
        <p:spPr>
          <a:xfrm>
            <a:off x="5800734" y="1869367"/>
            <a:ext cx="3517900" cy="3926136"/>
          </a:xfrm>
          <a:prstGeom prst="rect">
            <a:avLst/>
          </a:prstGeom>
        </p:spPr>
      </p:pic>
      <p:pic>
        <p:nvPicPr>
          <p:cNvPr id="11" name="図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4231043-45D6-443D-AE62-47DEE0A60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6806360" y="5705755"/>
            <a:ext cx="865278" cy="668801"/>
          </a:xfrm>
          <a:prstGeom prst="rect">
            <a:avLst/>
          </a:prstGeom>
        </p:spPr>
      </p:pic>
      <p:pic>
        <p:nvPicPr>
          <p:cNvPr id="14" name="図 1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00F64C2-BE37-4512-B68F-4AEA24537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 t="4676" r="64255" b="88795"/>
          <a:stretch/>
        </p:blipFill>
        <p:spPr>
          <a:xfrm>
            <a:off x="2749435" y="2249665"/>
            <a:ext cx="1572940" cy="626993"/>
          </a:xfrm>
          <a:prstGeom prst="rect">
            <a:avLst/>
          </a:prstGeom>
        </p:spPr>
      </p:pic>
      <p:pic>
        <p:nvPicPr>
          <p:cNvPr id="16" name="図 1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EC6667B-244D-4F7C-A08D-ABAFB4A37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2999" r="59141" b="73006"/>
          <a:stretch/>
        </p:blipFill>
        <p:spPr>
          <a:xfrm>
            <a:off x="2491829" y="2876658"/>
            <a:ext cx="1960471" cy="123260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6FCD61B-4446-47FB-BBCF-5F2B29C5564E}"/>
              </a:ext>
            </a:extLst>
          </p:cNvPr>
          <p:cNvSpPr/>
          <p:nvPr/>
        </p:nvSpPr>
        <p:spPr>
          <a:xfrm>
            <a:off x="4002210" y="5186833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6A93DB8-F7C3-40EE-B5AD-E3A728E440D1}"/>
              </a:ext>
            </a:extLst>
          </p:cNvPr>
          <p:cNvSpPr/>
          <p:nvPr/>
        </p:nvSpPr>
        <p:spPr>
          <a:xfrm>
            <a:off x="4613160" y="4616894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F255102-773A-497C-9327-8DEB1A3BA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1703010" y="5650490"/>
            <a:ext cx="865278" cy="707202"/>
          </a:xfrm>
          <a:prstGeom prst="rect">
            <a:avLst/>
          </a:prstGeom>
        </p:spPr>
      </p:pic>
      <p:pic>
        <p:nvPicPr>
          <p:cNvPr id="43" name="図 42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24954A4-8202-4118-83D1-BB64407A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3" t="-406" r="65439" b="95725"/>
          <a:stretch/>
        </p:blipFill>
        <p:spPr>
          <a:xfrm>
            <a:off x="2946272" y="1757761"/>
            <a:ext cx="1420540" cy="517559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8C53FD5-16D3-41FA-836D-51F19F02D796}"/>
              </a:ext>
            </a:extLst>
          </p:cNvPr>
          <p:cNvCxnSpPr>
            <a:cxnSpLocks/>
          </p:cNvCxnSpPr>
          <p:nvPr/>
        </p:nvCxnSpPr>
        <p:spPr>
          <a:xfrm flipH="1">
            <a:off x="2135649" y="3492962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441B06A-88CC-458F-AE8F-1F253A9290B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35649" y="3492966"/>
            <a:ext cx="0" cy="2157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123D2F2-F6CA-460D-8F2F-F6C3E53FE453}"/>
              </a:ext>
            </a:extLst>
          </p:cNvPr>
          <p:cNvCxnSpPr>
            <a:cxnSpLocks/>
          </p:cNvCxnSpPr>
          <p:nvPr/>
        </p:nvCxnSpPr>
        <p:spPr>
          <a:xfrm flipH="1">
            <a:off x="2505331" y="5556417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453BC25-EBB2-4B32-A67C-0C7FDF200B25}"/>
              </a:ext>
            </a:extLst>
          </p:cNvPr>
          <p:cNvCxnSpPr>
            <a:cxnSpLocks/>
          </p:cNvCxnSpPr>
          <p:nvPr/>
        </p:nvCxnSpPr>
        <p:spPr>
          <a:xfrm flipH="1">
            <a:off x="2158877" y="5556417"/>
            <a:ext cx="44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9FC7132-BF29-445A-9179-AA210537002D}"/>
              </a:ext>
            </a:extLst>
          </p:cNvPr>
          <p:cNvSpPr txBox="1"/>
          <p:nvPr/>
        </p:nvSpPr>
        <p:spPr>
          <a:xfrm>
            <a:off x="4319567" y="4321730"/>
            <a:ext cx="33722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DBF1752-60FC-4E3A-BCF3-D68F1A3AB065}"/>
              </a:ext>
            </a:extLst>
          </p:cNvPr>
          <p:cNvSpPr txBox="1"/>
          <p:nvPr/>
        </p:nvSpPr>
        <p:spPr>
          <a:xfrm>
            <a:off x="3528123" y="5000900"/>
            <a:ext cx="4341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YES</a:t>
            </a:r>
            <a:endParaRPr kumimoji="1" lang="ja-JP" altLang="en-US" sz="900" dirty="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051F3FD-7371-48CA-B633-21A90F1A88A0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0" cy="27796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7B00BC4-E2B2-4907-9D53-B54E169A4865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232967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5D2D41C-9A99-4483-B7AF-0DF7FDC0FAAC}"/>
              </a:ext>
            </a:extLst>
          </p:cNvPr>
          <p:cNvSpPr/>
          <p:nvPr/>
        </p:nvSpPr>
        <p:spPr>
          <a:xfrm>
            <a:off x="7978142" y="1863898"/>
            <a:ext cx="1568911" cy="385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5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ブザー用割込み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01B34E0-2606-473D-9467-AFCE065D2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5"/>
          <a:stretch/>
        </p:blipFill>
        <p:spPr>
          <a:xfrm>
            <a:off x="3508917" y="1951892"/>
            <a:ext cx="1784301" cy="4294530"/>
          </a:xfrm>
          <a:prstGeom prst="rect">
            <a:avLst/>
          </a:prstGeom>
        </p:spPr>
      </p:pic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387234-C582-41DE-9E94-F478EE21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3" t="28207" r="-1484" b="23749"/>
          <a:stretch/>
        </p:blipFill>
        <p:spPr>
          <a:xfrm>
            <a:off x="5674756" y="3057380"/>
            <a:ext cx="1403052" cy="2063261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4F75541-D9CD-4A92-94B7-A23B9CEEB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9" t="568" r="24998" b="83067"/>
          <a:stretch/>
        </p:blipFill>
        <p:spPr>
          <a:xfrm>
            <a:off x="4667892" y="2045971"/>
            <a:ext cx="1250652" cy="702797"/>
          </a:xfrm>
          <a:prstGeom prst="rect">
            <a:avLst/>
          </a:prstGeom>
        </p:spPr>
      </p:pic>
      <p:sp>
        <p:nvSpPr>
          <p:cNvPr id="18" name="四角形: メモ 17">
            <a:extLst>
              <a:ext uri="{FF2B5EF4-FFF2-40B4-BE49-F238E27FC236}">
                <a16:creationId xmlns:a16="http://schemas.microsoft.com/office/drawing/2014/main" id="{7BF4B689-5A9C-4880-93B8-44B1345E4052}"/>
              </a:ext>
            </a:extLst>
          </p:cNvPr>
          <p:cNvSpPr/>
          <p:nvPr/>
        </p:nvSpPr>
        <p:spPr>
          <a:xfrm>
            <a:off x="5828997" y="2202087"/>
            <a:ext cx="1248522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ブザー用の処理</a:t>
            </a:r>
          </a:p>
        </p:txBody>
      </p:sp>
    </p:spTree>
    <p:extLst>
      <p:ext uri="{BB962C8B-B14F-4D97-AF65-F5344CB8AC3E}">
        <p14:creationId xmlns:p14="http://schemas.microsoft.com/office/powerpoint/2010/main" val="1585770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E0A2B-FF88-4FB5-8B0F-5D2AA40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LED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A8035-490E-47FD-854D-CC7F21E8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62979C-97A9-4E2F-A917-4569786C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11" name="コンテンツ プレースホルダー 10" descr="抽象 が含まれている画像&#10;&#10;自動的に生成された説明">
            <a:extLst>
              <a:ext uri="{FF2B5EF4-FFF2-40B4-BE49-F238E27FC236}">
                <a16:creationId xmlns:a16="http://schemas.microsoft.com/office/drawing/2014/main" id="{627203DA-B00B-43FA-ACBF-2856D9CB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7" y="1861503"/>
            <a:ext cx="9810726" cy="4402137"/>
          </a:xfrm>
        </p:spPr>
      </p:pic>
    </p:spTree>
    <p:extLst>
      <p:ext uri="{BB962C8B-B14F-4D97-AF65-F5344CB8AC3E}">
        <p14:creationId xmlns:p14="http://schemas.microsoft.com/office/powerpoint/2010/main" val="248290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7DADB-3D02-4055-B61A-9DDB264B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テスト仕様書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665B2-7025-458C-9501-B85EADAB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単体テスト</a:t>
            </a:r>
            <a:endParaRPr lang="ja-JP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で定義した</a:t>
            </a:r>
            <a:r>
              <a:rPr kumimoji="1" lang="ja-JP" altLang="en-US" sz="2000" dirty="0"/>
              <a:t>関数を一つずつテストする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引数がある、関数内でグローバル変数を変更する関数は、境界値を検証する。</a:t>
            </a:r>
          </a:p>
          <a:p>
            <a:pPr marL="177120" lvl="1" indent="0">
              <a:lnSpc>
                <a:spcPct val="150000"/>
              </a:lnSpc>
              <a:buNone/>
            </a:pPr>
            <a:endParaRPr kumimoji="1"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機能テスト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の機能が実現されているか</a:t>
            </a:r>
            <a:r>
              <a:rPr kumimoji="1" lang="ja-JP" altLang="en-US" sz="2000" dirty="0"/>
              <a:t>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200" dirty="0"/>
              <a:t>テストの作成者は佐々木、テスト実施者は箱石を決定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DC970-1449-4ACC-BAA9-0B88EC74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85E41F-93FD-4A2C-90DF-EB17CD88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928EF82-3757-4829-8CDE-F6C8426510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93" t="29216" r="81533" b="5453"/>
          <a:stretch/>
        </p:blipFill>
        <p:spPr>
          <a:xfrm>
            <a:off x="6392742" y="2958940"/>
            <a:ext cx="532923" cy="313070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CC15B5-A74B-4B69-89B4-F7113A92A785}"/>
              </a:ext>
            </a:extLst>
          </p:cNvPr>
          <p:cNvSpPr txBox="1"/>
          <p:nvPr/>
        </p:nvSpPr>
        <p:spPr>
          <a:xfrm>
            <a:off x="4782903" y="5313320"/>
            <a:ext cx="206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残り制限時間</a:t>
            </a:r>
          </a:p>
          <a:p>
            <a:r>
              <a:rPr kumimoji="1" lang="ja-JP" altLang="en-US" dirty="0"/>
              <a:t>表示用</a:t>
            </a:r>
            <a:r>
              <a:rPr kumimoji="1" lang="en-US" altLang="ja-JP" dirty="0"/>
              <a:t>LED</a:t>
            </a:r>
            <a:endParaRPr kumimoji="1" lang="ja-JP" altLang="en-US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4329736" y="2039465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2977481" cy="4390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/>
              <a:t>LED</a:t>
            </a:r>
            <a:r>
              <a:rPr lang="ja-JP" altLang="en-US" dirty="0"/>
              <a:t>を用いてゲーム中の残り制限時間を表示する仕様を追加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難易度を</a:t>
            </a:r>
            <a:r>
              <a:rPr lang="en-US" altLang="ja-JP" dirty="0"/>
              <a:t>Easy</a:t>
            </a:r>
            <a:r>
              <a:rPr lang="ja-JP" altLang="en-US" dirty="0"/>
              <a:t>、</a:t>
            </a:r>
            <a:r>
              <a:rPr lang="en-US" altLang="ja-JP" dirty="0"/>
              <a:t>Normal</a:t>
            </a:r>
            <a:r>
              <a:rPr lang="ja-JP" altLang="en-US" dirty="0"/>
              <a:t>、</a:t>
            </a:r>
            <a:r>
              <a:rPr lang="en-US" altLang="ja-JP" dirty="0"/>
              <a:t>Hard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つを追加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ハイスコアは、</a:t>
            </a:r>
            <a:br>
              <a:rPr lang="ja-JP" altLang="en-US" dirty="0"/>
            </a:br>
            <a:r>
              <a:rPr lang="ja-JP" altLang="en-US" dirty="0"/>
              <a:t>難易度ごとに記録する</a:t>
            </a:r>
          </a:p>
        </p:txBody>
      </p:sp>
    </p:spTree>
    <p:extLst>
      <p:ext uri="{BB962C8B-B14F-4D97-AF65-F5344CB8AC3E}">
        <p14:creationId xmlns:p14="http://schemas.microsoft.com/office/powerpoint/2010/main" val="354444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A1F9D-6C06-4445-ADB5-C1C06C2F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C7B56-7A12-4704-B39B-669740ED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45A658-3117-437F-8036-A723DFB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5F7BDF4-1E17-4392-8826-1A13373A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「出現したモグラ」と「叩かれたモグラ」の絵を修正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74986D8-1628-44DA-B33A-ECD9F3313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4"/>
          <a:stretch/>
        </p:blipFill>
        <p:spPr>
          <a:xfrm>
            <a:off x="7277100" y="3024718"/>
            <a:ext cx="4313232" cy="2952750"/>
          </a:xfrm>
          <a:prstGeom prst="rect">
            <a:avLst/>
          </a:prstGeom>
        </p:spPr>
      </p:pic>
      <p:pic>
        <p:nvPicPr>
          <p:cNvPr id="6" name="図 5" descr="クロスワードパズル, テキスト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E0C0FCD9-C323-43F0-AB6F-E1C42FDC4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746995"/>
            <a:ext cx="5308600" cy="329267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901F52F2-9BE8-4B18-8E60-7D696D6C5EE1}"/>
              </a:ext>
            </a:extLst>
          </p:cNvPr>
          <p:cNvSpPr/>
          <p:nvPr/>
        </p:nvSpPr>
        <p:spPr>
          <a:xfrm>
            <a:off x="5873102" y="3857414"/>
            <a:ext cx="850900" cy="1298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C50A2C-222E-43E9-A7DF-15BBF99FBB7C}"/>
              </a:ext>
            </a:extLst>
          </p:cNvPr>
          <p:cNvSpPr txBox="1"/>
          <p:nvPr/>
        </p:nvSpPr>
        <p:spPr>
          <a:xfrm>
            <a:off x="7340869" y="2547012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修正後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D529AAD-CBD9-464A-997D-194C2A695C52}"/>
              </a:ext>
            </a:extLst>
          </p:cNvPr>
          <p:cNvSpPr txBox="1"/>
          <p:nvPr/>
        </p:nvSpPr>
        <p:spPr>
          <a:xfrm>
            <a:off x="558960" y="2562329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修正前</a:t>
            </a:r>
          </a:p>
        </p:txBody>
      </p:sp>
    </p:spTree>
    <p:extLst>
      <p:ext uri="{BB962C8B-B14F-4D97-AF65-F5344CB8AC3E}">
        <p14:creationId xmlns:p14="http://schemas.microsoft.com/office/powerpoint/2010/main" val="15419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1. </a:t>
            </a:r>
            <a:r>
              <a:rPr kumimoji="1" lang="ja-JP" altLang="en-US" sz="4400" dirty="0"/>
              <a:t>設計</a:t>
            </a:r>
            <a:br>
              <a:rPr kumimoji="1" lang="ja-JP" altLang="en-US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TM</a:t>
            </a:r>
            <a:r>
              <a:rPr kumimoji="1" lang="ja-JP" altLang="en-US" sz="3600" dirty="0"/>
              <a:t>（トレーサビリティマトリクス） － </a:t>
            </a:r>
            <a:r>
              <a:rPr lang="ja-JP" altLang="en-US" sz="3600" dirty="0"/>
              <a:t>機能</a:t>
            </a:r>
            <a:endParaRPr kumimoji="1" lang="ja-JP" altLang="en-US" sz="4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CAE917F5-D6EE-4E3C-81E6-01241014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614051"/>
          </a:xfrm>
        </p:spPr>
        <p:txBody>
          <a:bodyPr numCol="3">
            <a:noAutofit/>
          </a:bodyPr>
          <a:lstStyle/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sz="2400" b="1" dirty="0"/>
              <a:t>モグラ叩きゲーム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ゲームスタート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ゲーム終了処理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モグラの処理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出現させる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穴に戻す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撃退する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制限時間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カウントダウン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ペナルティ適用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スコア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スコア増加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ハイスコア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記録する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クリアする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難易度設定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画面遷移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入力処理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SW</a:t>
            </a:r>
            <a:r>
              <a:rPr lang="ja-JP" altLang="en-US" sz="2000" dirty="0"/>
              <a:t>検知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出力処理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LCD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表示バッファに書き込む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バッファの内容を表示する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ブザー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を止める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効果音を止める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LED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LED</a:t>
            </a:r>
            <a:r>
              <a:rPr lang="ja-JP" altLang="en-US" sz="1600" dirty="0"/>
              <a:t>更新</a:t>
            </a:r>
          </a:p>
        </p:txBody>
      </p:sp>
      <p:sp>
        <p:nvSpPr>
          <p:cNvPr id="31" name="日付プレースホルダー 30">
            <a:extLst>
              <a:ext uri="{FF2B5EF4-FFF2-40B4-BE49-F238E27FC236}">
                <a16:creationId xmlns:a16="http://schemas.microsoft.com/office/drawing/2014/main" id="{8781BDBA-6418-4254-B52C-DD3AF549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2020/9/4</a:t>
            </a:r>
            <a:endParaRPr kumimoji="1" lang="ja-JP" altLang="en-US" dirty="0"/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ACD4317D-088C-453B-B1BC-807EC692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7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76BCC04-AAB6-4AEA-A0F0-22E6C73C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32" y="1737360"/>
            <a:ext cx="9218295" cy="4543968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B7E89-5242-4A65-88D0-970E2821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7C782F-0976-4009-BCEA-5F4597B4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4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0821B40-8CD1-4CE6-91A1-23E9075B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3600450"/>
          </a:xfrm>
          <a:prstGeom prst="rect">
            <a:avLst/>
          </a:prstGeom>
        </p:spPr>
      </p:pic>
      <p:sp>
        <p:nvSpPr>
          <p:cNvPr id="18" name="日付プレースホルダー 17">
            <a:extLst>
              <a:ext uri="{FF2B5EF4-FFF2-40B4-BE49-F238E27FC236}">
                <a16:creationId xmlns:a16="http://schemas.microsoft.com/office/drawing/2014/main" id="{0F2B6AC1-46F2-43C1-B462-E7429FE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E367688A-9344-4670-8990-6B197573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4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lang="en-US" altLang="ja-JP" sz="4400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7653E1-7002-494D-87DE-7B0C7654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4438650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C14FAFA-21F0-487E-ADA1-2F7C4EE3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639F9-3198-48E8-8401-F7CCEB2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0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　　　ゲーム前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6"/>
          <a:stretch/>
        </p:blipFill>
        <p:spPr>
          <a:xfrm>
            <a:off x="5773093" y="443095"/>
            <a:ext cx="6692880" cy="5670321"/>
          </a:xfrm>
        </p:spPr>
      </p:pic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25FAC7AD-32AF-4FF0-BA29-B5EDF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E0DF929-2F40-480D-8930-47F5BE52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7204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558</TotalTime>
  <Words>647</Words>
  <Application>Microsoft Office PowerPoint</Application>
  <PresentationFormat>ワイド画面</PresentationFormat>
  <Paragraphs>147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游ゴシック</vt:lpstr>
      <vt:lpstr>Calibri</vt:lpstr>
      <vt:lpstr>Trebuchet MS</vt:lpstr>
      <vt:lpstr>Wingdings</vt:lpstr>
      <vt:lpstr>レトロスペクト</vt:lpstr>
      <vt:lpstr>’20年 新人研修 モグラ叩きゲーム  設計 レビュー</vt:lpstr>
      <vt:lpstr>1.1. モグラ叩きゲーム 　仕様</vt:lpstr>
      <vt:lpstr>1.2. モグラ叩きゲーム 　前回からの仕様の変更点 － 1</vt:lpstr>
      <vt:lpstr>1.2. モグラ叩きゲーム 　前回からの仕様の変更点 － 2</vt:lpstr>
      <vt:lpstr>2. 1. 設計 　TM（トレーサビリティマトリクス） － 機能</vt:lpstr>
      <vt:lpstr>2. 1. 設計 　TM（トレーサビリティマトリクス） － 1</vt:lpstr>
      <vt:lpstr>2. 1. 設計 　TM（トレーサビリティマトリクス） － 2</vt:lpstr>
      <vt:lpstr>2. 1. 設計 　TM（トレーサビリティマトリクス） － 3</vt:lpstr>
      <vt:lpstr>2. 2. 設計 　状態遷移図 －  　　　　　ゲーム前</vt:lpstr>
      <vt:lpstr>2. 2. 設計 　状態遷移図 －  　　ゲーム中・後</vt:lpstr>
      <vt:lpstr>2.3.1. 設計 　フローチャート 　　 － メイン</vt:lpstr>
      <vt:lpstr>2.3.2. 設計 　フローチャート  　　－ タイトル画面・難易度選択画面</vt:lpstr>
      <vt:lpstr>2.3.3. 設計 　フローチャート 　　 － HSクリア確認画面・ゲーム開始カウントダウン</vt:lpstr>
      <vt:lpstr>2.3.4. 設計 　フローチャート 　　 － リザルト画面</vt:lpstr>
      <vt:lpstr>2.3.5. 設計 　フローチャート 　　 －LCD</vt:lpstr>
      <vt:lpstr>2.3.6. 設計 　フローチャート － 割込み処理1</vt:lpstr>
      <vt:lpstr>2.3.7. 設計 　フローチャート － 割込み処理2</vt:lpstr>
      <vt:lpstr>2.3.8. 設計 　フローチャート － ゲーム中1</vt:lpstr>
      <vt:lpstr>2.3.9. 設計 　フローチャート － ゲーム中2</vt:lpstr>
      <vt:lpstr>2.3.10. 設計 　フローチャート － ゲーム中3</vt:lpstr>
      <vt:lpstr>2.3.11. 設計 　フローチャート － ブザー1</vt:lpstr>
      <vt:lpstr>2.3.12. 設計 　フローチャート － ブザー2</vt:lpstr>
      <vt:lpstr>2.3.13. 設計 　フローチャート － ブザー3</vt:lpstr>
      <vt:lpstr>2.3.14. 設計 　フローチャート － ブザー用割込み</vt:lpstr>
      <vt:lpstr>2.3.15. 設計 　フローチャート － LED</vt:lpstr>
      <vt:lpstr>2.4. 設計 　テスト仕様書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‘20年新入社員 新人研修 モグラ叩きゲーム  設計 レビュー</dc:title>
  <dc:creator>箱石 文紀</dc:creator>
  <cp:lastModifiedBy>箱石 文紀</cp:lastModifiedBy>
  <cp:revision>57</cp:revision>
  <dcterms:created xsi:type="dcterms:W3CDTF">2020-09-03T01:07:32Z</dcterms:created>
  <dcterms:modified xsi:type="dcterms:W3CDTF">2020-09-07T02:48:57Z</dcterms:modified>
</cp:coreProperties>
</file>