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handoutMasterIdLst>
    <p:handoutMasterId r:id="rId16"/>
  </p:handoutMasterIdLst>
  <p:sldIdLst>
    <p:sldId id="256" r:id="rId5"/>
    <p:sldId id="278" r:id="rId6"/>
    <p:sldId id="279" r:id="rId7"/>
    <p:sldId id="277" r:id="rId8"/>
    <p:sldId id="281" r:id="rId9"/>
    <p:sldId id="280" r:id="rId10"/>
    <p:sldId id="282" r:id="rId11"/>
    <p:sldId id="283" r:id="rId12"/>
    <p:sldId id="284" r:id="rId13"/>
    <p:sldId id="285" r:id="rId14"/>
  </p:sldIdLst>
  <p:sldSz cx="12192000" cy="6858000"/>
  <p:notesSz cx="6858000" cy="9144000"/>
  <p:defaultTextStyle>
    <a:defPPr rtl="0">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B039A-6BDE-44C5-9574-9137FEBD7FE7}" v="9" dt="2024-07-02T19:23:18.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04" autoAdjust="0"/>
  </p:normalViewPr>
  <p:slideViewPr>
    <p:cSldViewPr snapToGrid="0">
      <p:cViewPr varScale="1">
        <p:scale>
          <a:sx n="116" d="100"/>
          <a:sy n="116" d="100"/>
        </p:scale>
        <p:origin x="39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Louise Håkonsen" userId="74be8bb5-38e4-4226-8831-53e8f23bc1fb" providerId="ADAL" clId="{B7DB039A-6BDE-44C5-9574-9137FEBD7FE7}"/>
    <pc:docChg chg="undo custSel modSld">
      <pc:chgData name="Emma Louise Håkonsen" userId="74be8bb5-38e4-4226-8831-53e8f23bc1fb" providerId="ADAL" clId="{B7DB039A-6BDE-44C5-9574-9137FEBD7FE7}" dt="2024-07-02T21:20:18.307" v="4965" actId="20577"/>
      <pc:docMkLst>
        <pc:docMk/>
      </pc:docMkLst>
      <pc:sldChg chg="modSp mod">
        <pc:chgData name="Emma Louise Håkonsen" userId="74be8bb5-38e4-4226-8831-53e8f23bc1fb" providerId="ADAL" clId="{B7DB039A-6BDE-44C5-9574-9137FEBD7FE7}" dt="2024-07-02T18:52:35.868" v="4257" actId="20577"/>
        <pc:sldMkLst>
          <pc:docMk/>
          <pc:sldMk cId="1401741552" sldId="277"/>
        </pc:sldMkLst>
        <pc:spChg chg="mod">
          <ac:chgData name="Emma Louise Håkonsen" userId="74be8bb5-38e4-4226-8831-53e8f23bc1fb" providerId="ADAL" clId="{B7DB039A-6BDE-44C5-9574-9137FEBD7FE7}" dt="2024-06-30T10:15:06.419" v="688" actId="2711"/>
          <ac:spMkLst>
            <pc:docMk/>
            <pc:sldMk cId="1401741552" sldId="277"/>
            <ac:spMk id="4" creationId="{B12EEA88-BF71-7C88-7941-81D29904EFA3}"/>
          </ac:spMkLst>
        </pc:spChg>
        <pc:spChg chg="mod">
          <ac:chgData name="Emma Louise Håkonsen" userId="74be8bb5-38e4-4226-8831-53e8f23bc1fb" providerId="ADAL" clId="{B7DB039A-6BDE-44C5-9574-9137FEBD7FE7}" dt="2024-07-02T18:52:35.868" v="4257" actId="20577"/>
          <ac:spMkLst>
            <pc:docMk/>
            <pc:sldMk cId="1401741552" sldId="277"/>
            <ac:spMk id="6" creationId="{9999F7FA-F702-9408-AFD5-F7ECD986AB0D}"/>
          </ac:spMkLst>
        </pc:spChg>
      </pc:sldChg>
      <pc:sldChg chg="modSp mod">
        <pc:chgData name="Emma Louise Håkonsen" userId="74be8bb5-38e4-4226-8831-53e8f23bc1fb" providerId="ADAL" clId="{B7DB039A-6BDE-44C5-9574-9137FEBD7FE7}" dt="2024-07-02T07:42:15.551" v="2994" actId="14100"/>
        <pc:sldMkLst>
          <pc:docMk/>
          <pc:sldMk cId="3603537621" sldId="278"/>
        </pc:sldMkLst>
        <pc:spChg chg="mod">
          <ac:chgData name="Emma Louise Håkonsen" userId="74be8bb5-38e4-4226-8831-53e8f23bc1fb" providerId="ADAL" clId="{B7DB039A-6BDE-44C5-9574-9137FEBD7FE7}" dt="2024-07-02T06:40:23.729" v="1696" actId="20577"/>
          <ac:spMkLst>
            <pc:docMk/>
            <pc:sldMk cId="3603537621" sldId="278"/>
            <ac:spMk id="2" creationId="{E926E1E9-68F2-C12C-9196-1D96101FACCD}"/>
          </ac:spMkLst>
        </pc:spChg>
        <pc:spChg chg="mod">
          <ac:chgData name="Emma Louise Håkonsen" userId="74be8bb5-38e4-4226-8831-53e8f23bc1fb" providerId="ADAL" clId="{B7DB039A-6BDE-44C5-9574-9137FEBD7FE7}" dt="2024-07-02T07:42:15.551" v="2994" actId="14100"/>
          <ac:spMkLst>
            <pc:docMk/>
            <pc:sldMk cId="3603537621" sldId="278"/>
            <ac:spMk id="3" creationId="{5F764685-AD40-6363-994F-356D0DEABB2A}"/>
          </ac:spMkLst>
        </pc:spChg>
      </pc:sldChg>
      <pc:sldChg chg="modSp mod">
        <pc:chgData name="Emma Louise Håkonsen" userId="74be8bb5-38e4-4226-8831-53e8f23bc1fb" providerId="ADAL" clId="{B7DB039A-6BDE-44C5-9574-9137FEBD7FE7}" dt="2024-07-02T13:31:46.301" v="3781" actId="20577"/>
        <pc:sldMkLst>
          <pc:docMk/>
          <pc:sldMk cId="841484180" sldId="279"/>
        </pc:sldMkLst>
        <pc:spChg chg="mod">
          <ac:chgData name="Emma Louise Håkonsen" userId="74be8bb5-38e4-4226-8831-53e8f23bc1fb" providerId="ADAL" clId="{B7DB039A-6BDE-44C5-9574-9137FEBD7FE7}" dt="2024-07-02T06:40:36.746" v="1708" actId="6549"/>
          <ac:spMkLst>
            <pc:docMk/>
            <pc:sldMk cId="841484180" sldId="279"/>
            <ac:spMk id="2" creationId="{E926E1E9-68F2-C12C-9196-1D96101FACCD}"/>
          </ac:spMkLst>
        </pc:spChg>
        <pc:spChg chg="mod">
          <ac:chgData name="Emma Louise Håkonsen" userId="74be8bb5-38e4-4226-8831-53e8f23bc1fb" providerId="ADAL" clId="{B7DB039A-6BDE-44C5-9574-9137FEBD7FE7}" dt="2024-07-02T13:31:46.301" v="3781" actId="20577"/>
          <ac:spMkLst>
            <pc:docMk/>
            <pc:sldMk cId="841484180" sldId="279"/>
            <ac:spMk id="3" creationId="{5F764685-AD40-6363-994F-356D0DEABB2A}"/>
          </ac:spMkLst>
        </pc:spChg>
      </pc:sldChg>
      <pc:sldChg chg="addSp delSp modSp mod">
        <pc:chgData name="Emma Louise Håkonsen" userId="74be8bb5-38e4-4226-8831-53e8f23bc1fb" providerId="ADAL" clId="{B7DB039A-6BDE-44C5-9574-9137FEBD7FE7}" dt="2024-07-02T19:08:46.375" v="4354" actId="14100"/>
        <pc:sldMkLst>
          <pc:docMk/>
          <pc:sldMk cId="598729713" sldId="280"/>
        </pc:sldMkLst>
        <pc:spChg chg="add mod">
          <ac:chgData name="Emma Louise Håkonsen" userId="74be8bb5-38e4-4226-8831-53e8f23bc1fb" providerId="ADAL" clId="{B7DB039A-6BDE-44C5-9574-9137FEBD7FE7}" dt="2024-07-02T19:08:02.505" v="4310" actId="14100"/>
          <ac:spMkLst>
            <pc:docMk/>
            <pc:sldMk cId="598729713" sldId="280"/>
            <ac:spMk id="3" creationId="{0FDBE9E4-C6A4-CC47-4189-91D4822D2E64}"/>
          </ac:spMkLst>
        </pc:spChg>
        <pc:spChg chg="add del mod">
          <ac:chgData name="Emma Louise Håkonsen" userId="74be8bb5-38e4-4226-8831-53e8f23bc1fb" providerId="ADAL" clId="{B7DB039A-6BDE-44C5-9574-9137FEBD7FE7}" dt="2024-07-02T07:08:54.606" v="2494"/>
          <ac:spMkLst>
            <pc:docMk/>
            <pc:sldMk cId="598729713" sldId="280"/>
            <ac:spMk id="5" creationId="{02014CF8-EB67-89D5-7051-64FA9461B527}"/>
          </ac:spMkLst>
        </pc:spChg>
        <pc:spChg chg="add mod">
          <ac:chgData name="Emma Louise Håkonsen" userId="74be8bb5-38e4-4226-8831-53e8f23bc1fb" providerId="ADAL" clId="{B7DB039A-6BDE-44C5-9574-9137FEBD7FE7}" dt="2024-07-02T11:48:02.524" v="3385" actId="20577"/>
          <ac:spMkLst>
            <pc:docMk/>
            <pc:sldMk cId="598729713" sldId="280"/>
            <ac:spMk id="6" creationId="{71749E4B-A0FE-EA63-07FD-11FB4F9BCAD0}"/>
          </ac:spMkLst>
        </pc:spChg>
        <pc:spChg chg="mod">
          <ac:chgData name="Emma Louise Håkonsen" userId="74be8bb5-38e4-4226-8831-53e8f23bc1fb" providerId="ADAL" clId="{B7DB039A-6BDE-44C5-9574-9137FEBD7FE7}" dt="2024-06-30T13:08:37.867" v="1611" actId="20577"/>
          <ac:spMkLst>
            <pc:docMk/>
            <pc:sldMk cId="598729713" sldId="280"/>
            <ac:spMk id="7" creationId="{BC41CA8C-55AC-6809-C619-943BFFB3BAB3}"/>
          </ac:spMkLst>
        </pc:spChg>
        <pc:spChg chg="mod">
          <ac:chgData name="Emma Louise Håkonsen" userId="74be8bb5-38e4-4226-8831-53e8f23bc1fb" providerId="ADAL" clId="{B7DB039A-6BDE-44C5-9574-9137FEBD7FE7}" dt="2024-06-30T10:14:07.560" v="685" actId="1582"/>
          <ac:spMkLst>
            <pc:docMk/>
            <pc:sldMk cId="598729713" sldId="280"/>
            <ac:spMk id="10" creationId="{C36A146C-D4B2-B8C9-D79A-3CE8AA200C40}"/>
          </ac:spMkLst>
        </pc:spChg>
        <pc:spChg chg="mod">
          <ac:chgData name="Emma Louise Håkonsen" userId="74be8bb5-38e4-4226-8831-53e8f23bc1fb" providerId="ADAL" clId="{B7DB039A-6BDE-44C5-9574-9137FEBD7FE7}" dt="2024-07-02T07:07:29.214" v="2485" actId="1076"/>
          <ac:spMkLst>
            <pc:docMk/>
            <pc:sldMk cId="598729713" sldId="280"/>
            <ac:spMk id="11" creationId="{7810594D-FBB0-C401-23CE-E39C93375C2C}"/>
          </ac:spMkLst>
        </pc:spChg>
        <pc:spChg chg="mod">
          <ac:chgData name="Emma Louise Håkonsen" userId="74be8bb5-38e4-4226-8831-53e8f23bc1fb" providerId="ADAL" clId="{B7DB039A-6BDE-44C5-9574-9137FEBD7FE7}" dt="2024-06-27T14:00:50.385" v="104" actId="2085"/>
          <ac:spMkLst>
            <pc:docMk/>
            <pc:sldMk cId="598729713" sldId="280"/>
            <ac:spMk id="12" creationId="{531437D2-78D5-694C-31AA-5CC321CE4DF1}"/>
          </ac:spMkLst>
        </pc:spChg>
        <pc:spChg chg="del mod">
          <ac:chgData name="Emma Louise Håkonsen" userId="74be8bb5-38e4-4226-8831-53e8f23bc1fb" providerId="ADAL" clId="{B7DB039A-6BDE-44C5-9574-9137FEBD7FE7}" dt="2024-07-02T07:06:23.693" v="2476" actId="478"/>
          <ac:spMkLst>
            <pc:docMk/>
            <pc:sldMk cId="598729713" sldId="280"/>
            <ac:spMk id="13" creationId="{8051EF8F-82C6-01EE-7C16-E0C116FCBAB7}"/>
          </ac:spMkLst>
        </pc:spChg>
        <pc:spChg chg="mod">
          <ac:chgData name="Emma Louise Håkonsen" userId="74be8bb5-38e4-4226-8831-53e8f23bc1fb" providerId="ADAL" clId="{B7DB039A-6BDE-44C5-9574-9137FEBD7FE7}" dt="2024-07-02T12:04:36.799" v="3543" actId="20577"/>
          <ac:spMkLst>
            <pc:docMk/>
            <pc:sldMk cId="598729713" sldId="280"/>
            <ac:spMk id="14" creationId="{28EBD7CF-A300-E5E8-4971-DCA0E07F54D5}"/>
          </ac:spMkLst>
        </pc:spChg>
        <pc:spChg chg="mod">
          <ac:chgData name="Emma Louise Håkonsen" userId="74be8bb5-38e4-4226-8831-53e8f23bc1fb" providerId="ADAL" clId="{B7DB039A-6BDE-44C5-9574-9137FEBD7FE7}" dt="2024-07-02T19:06:55.860" v="4284" actId="14100"/>
          <ac:spMkLst>
            <pc:docMk/>
            <pc:sldMk cId="598729713" sldId="280"/>
            <ac:spMk id="16" creationId="{423D8134-D401-5AD0-73E5-B6F58BF796A1}"/>
          </ac:spMkLst>
        </pc:spChg>
        <pc:spChg chg="mod">
          <ac:chgData name="Emma Louise Håkonsen" userId="74be8bb5-38e4-4226-8831-53e8f23bc1fb" providerId="ADAL" clId="{B7DB039A-6BDE-44C5-9574-9137FEBD7FE7}" dt="2024-07-02T19:08:46.375" v="4354" actId="14100"/>
          <ac:spMkLst>
            <pc:docMk/>
            <pc:sldMk cId="598729713" sldId="280"/>
            <ac:spMk id="17" creationId="{75C855C6-54E0-2BC6-19C4-167217D92451}"/>
          </ac:spMkLst>
        </pc:spChg>
        <pc:picChg chg="mod">
          <ac:chgData name="Emma Louise Håkonsen" userId="74be8bb5-38e4-4226-8831-53e8f23bc1fb" providerId="ADAL" clId="{B7DB039A-6BDE-44C5-9574-9137FEBD7FE7}" dt="2024-06-30T13:38:26.417" v="1639" actId="1076"/>
          <ac:picMkLst>
            <pc:docMk/>
            <pc:sldMk cId="598729713" sldId="280"/>
            <ac:picMk id="4" creationId="{3C89AF1B-CD5C-BF48-76BA-329EB8C73280}"/>
          </ac:picMkLst>
        </pc:picChg>
      </pc:sldChg>
      <pc:sldChg chg="modSp mod">
        <pc:chgData name="Emma Louise Håkonsen" userId="74be8bb5-38e4-4226-8831-53e8f23bc1fb" providerId="ADAL" clId="{B7DB039A-6BDE-44C5-9574-9137FEBD7FE7}" dt="2024-07-02T18:54:25.096" v="4264" actId="20577"/>
        <pc:sldMkLst>
          <pc:docMk/>
          <pc:sldMk cId="3979596501" sldId="281"/>
        </pc:sldMkLst>
        <pc:spChg chg="mod">
          <ac:chgData name="Emma Louise Håkonsen" userId="74be8bb5-38e4-4226-8831-53e8f23bc1fb" providerId="ADAL" clId="{B7DB039A-6BDE-44C5-9574-9137FEBD7FE7}" dt="2024-07-02T18:54:25.096" v="4264" actId="20577"/>
          <ac:spMkLst>
            <pc:docMk/>
            <pc:sldMk cId="3979596501" sldId="281"/>
            <ac:spMk id="3" creationId="{5F764685-AD40-6363-994F-356D0DEABB2A}"/>
          </ac:spMkLst>
        </pc:spChg>
      </pc:sldChg>
      <pc:sldChg chg="modSp mod">
        <pc:chgData name="Emma Louise Håkonsen" userId="74be8bb5-38e4-4226-8831-53e8f23bc1fb" providerId="ADAL" clId="{B7DB039A-6BDE-44C5-9574-9137FEBD7FE7}" dt="2024-06-30T10:19:23.208" v="716" actId="255"/>
        <pc:sldMkLst>
          <pc:docMk/>
          <pc:sldMk cId="1422102143" sldId="282"/>
        </pc:sldMkLst>
        <pc:spChg chg="mod">
          <ac:chgData name="Emma Louise Håkonsen" userId="74be8bb5-38e4-4226-8831-53e8f23bc1fb" providerId="ADAL" clId="{B7DB039A-6BDE-44C5-9574-9137FEBD7FE7}" dt="2024-06-30T10:19:23.208" v="716" actId="255"/>
          <ac:spMkLst>
            <pc:docMk/>
            <pc:sldMk cId="1422102143" sldId="282"/>
            <ac:spMk id="3" creationId="{5F764685-AD40-6363-994F-356D0DEABB2A}"/>
          </ac:spMkLst>
        </pc:spChg>
      </pc:sldChg>
      <pc:sldChg chg="modSp mod">
        <pc:chgData name="Emma Louise Håkonsen" userId="74be8bb5-38e4-4226-8831-53e8f23bc1fb" providerId="ADAL" clId="{B7DB039A-6BDE-44C5-9574-9137FEBD7FE7}" dt="2024-07-02T14:43:45.005" v="4041" actId="20577"/>
        <pc:sldMkLst>
          <pc:docMk/>
          <pc:sldMk cId="2590511537" sldId="283"/>
        </pc:sldMkLst>
        <pc:spChg chg="mod">
          <ac:chgData name="Emma Louise Håkonsen" userId="74be8bb5-38e4-4226-8831-53e8f23bc1fb" providerId="ADAL" clId="{B7DB039A-6BDE-44C5-9574-9137FEBD7FE7}" dt="2024-07-02T14:43:45.005" v="4041" actId="20577"/>
          <ac:spMkLst>
            <pc:docMk/>
            <pc:sldMk cId="2590511537" sldId="283"/>
            <ac:spMk id="3" creationId="{5F764685-AD40-6363-994F-356D0DEABB2A}"/>
          </ac:spMkLst>
        </pc:spChg>
      </pc:sldChg>
      <pc:sldChg chg="addSp delSp modSp mod">
        <pc:chgData name="Emma Louise Håkonsen" userId="74be8bb5-38e4-4226-8831-53e8f23bc1fb" providerId="ADAL" clId="{B7DB039A-6BDE-44C5-9574-9137FEBD7FE7}" dt="2024-07-02T14:52:50.384" v="4216" actId="14100"/>
        <pc:sldMkLst>
          <pc:docMk/>
          <pc:sldMk cId="59338447" sldId="284"/>
        </pc:sldMkLst>
        <pc:spChg chg="mod">
          <ac:chgData name="Emma Louise Håkonsen" userId="74be8bb5-38e4-4226-8831-53e8f23bc1fb" providerId="ADAL" clId="{B7DB039A-6BDE-44C5-9574-9137FEBD7FE7}" dt="2024-06-30T14:12:07.860" v="1670" actId="20577"/>
          <ac:spMkLst>
            <pc:docMk/>
            <pc:sldMk cId="59338447" sldId="284"/>
            <ac:spMk id="3" creationId="{5F764685-AD40-6363-994F-356D0DEABB2A}"/>
          </ac:spMkLst>
        </pc:spChg>
        <pc:spChg chg="add del">
          <ac:chgData name="Emma Louise Håkonsen" userId="74be8bb5-38e4-4226-8831-53e8f23bc1fb" providerId="ADAL" clId="{B7DB039A-6BDE-44C5-9574-9137FEBD7FE7}" dt="2024-07-02T14:52:24.295" v="4212" actId="478"/>
          <ac:spMkLst>
            <pc:docMk/>
            <pc:sldMk cId="59338447" sldId="284"/>
            <ac:spMk id="5" creationId="{FA49FFD7-542A-6003-D7C9-52924BBCC3E5}"/>
          </ac:spMkLst>
        </pc:spChg>
        <pc:spChg chg="mod">
          <ac:chgData name="Emma Louise Håkonsen" userId="74be8bb5-38e4-4226-8831-53e8f23bc1fb" providerId="ADAL" clId="{B7DB039A-6BDE-44C5-9574-9137FEBD7FE7}" dt="2024-06-30T10:17:26.723" v="708" actId="1076"/>
          <ac:spMkLst>
            <pc:docMk/>
            <pc:sldMk cId="59338447" sldId="284"/>
            <ac:spMk id="7" creationId="{D7DAA2B8-BB48-DAF9-34A7-333162A4F1C4}"/>
          </ac:spMkLst>
        </pc:spChg>
        <pc:spChg chg="del mod ord">
          <ac:chgData name="Emma Louise Håkonsen" userId="74be8bb5-38e4-4226-8831-53e8f23bc1fb" providerId="ADAL" clId="{B7DB039A-6BDE-44C5-9574-9137FEBD7FE7}" dt="2024-07-02T14:49:09.904" v="4116" actId="478"/>
          <ac:spMkLst>
            <pc:docMk/>
            <pc:sldMk cId="59338447" sldId="284"/>
            <ac:spMk id="8" creationId="{58FBAC05-CD47-6C0E-0914-CDDDD154F01C}"/>
          </ac:spMkLst>
        </pc:spChg>
        <pc:spChg chg="add del mod">
          <ac:chgData name="Emma Louise Håkonsen" userId="74be8bb5-38e4-4226-8831-53e8f23bc1fb" providerId="ADAL" clId="{B7DB039A-6BDE-44C5-9574-9137FEBD7FE7}" dt="2024-06-30T10:10:52.822" v="668" actId="478"/>
          <ac:spMkLst>
            <pc:docMk/>
            <pc:sldMk cId="59338447" sldId="284"/>
            <ac:spMk id="9" creationId="{61933D4E-52E9-D0E3-6418-7D82F38F4E89}"/>
          </ac:spMkLst>
        </pc:spChg>
        <pc:spChg chg="add mod">
          <ac:chgData name="Emma Louise Håkonsen" userId="74be8bb5-38e4-4226-8831-53e8f23bc1fb" providerId="ADAL" clId="{B7DB039A-6BDE-44C5-9574-9137FEBD7FE7}" dt="2024-07-02T14:52:50.384" v="4216" actId="14100"/>
          <ac:spMkLst>
            <pc:docMk/>
            <pc:sldMk cId="59338447" sldId="284"/>
            <ac:spMk id="9" creationId="{9F55F124-5732-D7B8-9019-97D764FA7355}"/>
          </ac:spMkLst>
        </pc:spChg>
        <pc:spChg chg="add mod ord">
          <ac:chgData name="Emma Louise Håkonsen" userId="74be8bb5-38e4-4226-8831-53e8f23bc1fb" providerId="ADAL" clId="{B7DB039A-6BDE-44C5-9574-9137FEBD7FE7}" dt="2024-07-02T14:52:10.215" v="4210" actId="1076"/>
          <ac:spMkLst>
            <pc:docMk/>
            <pc:sldMk cId="59338447" sldId="284"/>
            <ac:spMk id="13" creationId="{10BD76B2-EE75-8BCB-3B0C-62A07E3616B5}"/>
          </ac:spMkLst>
        </pc:spChg>
        <pc:graphicFrameChg chg="mod modGraphic">
          <ac:chgData name="Emma Louise Håkonsen" userId="74be8bb5-38e4-4226-8831-53e8f23bc1fb" providerId="ADAL" clId="{B7DB039A-6BDE-44C5-9574-9137FEBD7FE7}" dt="2024-07-02T14:50:24.484" v="4182" actId="1076"/>
          <ac:graphicFrameMkLst>
            <pc:docMk/>
            <pc:sldMk cId="59338447" sldId="284"/>
            <ac:graphicFrameMk id="4" creationId="{5B287504-5E70-2A49-7403-C94FC48C85AA}"/>
          </ac:graphicFrameMkLst>
        </pc:graphicFrameChg>
        <pc:picChg chg="mod">
          <ac:chgData name="Emma Louise Håkonsen" userId="74be8bb5-38e4-4226-8831-53e8f23bc1fb" providerId="ADAL" clId="{B7DB039A-6BDE-44C5-9574-9137FEBD7FE7}" dt="2024-06-30T10:17:19.024" v="706" actId="1076"/>
          <ac:picMkLst>
            <pc:docMk/>
            <pc:sldMk cId="59338447" sldId="284"/>
            <ac:picMk id="6" creationId="{BA7FAD8B-3703-40DA-511B-A175E5C8682D}"/>
          </ac:picMkLst>
        </pc:picChg>
        <pc:picChg chg="add mod">
          <ac:chgData name="Emma Louise Håkonsen" userId="74be8bb5-38e4-4226-8831-53e8f23bc1fb" providerId="ADAL" clId="{B7DB039A-6BDE-44C5-9574-9137FEBD7FE7}" dt="2024-07-02T12:13:32.899" v="3585" actId="1035"/>
          <ac:picMkLst>
            <pc:docMk/>
            <pc:sldMk cId="59338447" sldId="284"/>
            <ac:picMk id="10" creationId="{82BD5A20-4996-E214-4D5F-1B993EE54E26}"/>
          </ac:picMkLst>
        </pc:picChg>
        <pc:picChg chg="add mod">
          <ac:chgData name="Emma Louise Håkonsen" userId="74be8bb5-38e4-4226-8831-53e8f23bc1fb" providerId="ADAL" clId="{B7DB039A-6BDE-44C5-9574-9137FEBD7FE7}" dt="2024-06-30T10:35:35.578" v="1015" actId="1582"/>
          <ac:picMkLst>
            <pc:docMk/>
            <pc:sldMk cId="59338447" sldId="284"/>
            <ac:picMk id="12" creationId="{342FBBFA-2C5A-C1A5-DBAF-A3CBB0930434}"/>
          </ac:picMkLst>
        </pc:picChg>
      </pc:sldChg>
      <pc:sldChg chg="modSp mod modNotesTx">
        <pc:chgData name="Emma Louise Håkonsen" userId="74be8bb5-38e4-4226-8831-53e8f23bc1fb" providerId="ADAL" clId="{B7DB039A-6BDE-44C5-9574-9137FEBD7FE7}" dt="2024-07-02T21:20:18.307" v="4965" actId="20577"/>
        <pc:sldMkLst>
          <pc:docMk/>
          <pc:sldMk cId="770806100" sldId="285"/>
        </pc:sldMkLst>
        <pc:spChg chg="mod">
          <ac:chgData name="Emma Louise Håkonsen" userId="74be8bb5-38e4-4226-8831-53e8f23bc1fb" providerId="ADAL" clId="{B7DB039A-6BDE-44C5-9574-9137FEBD7FE7}" dt="2024-06-30T10:29:55.197" v="884" actId="20577"/>
          <ac:spMkLst>
            <pc:docMk/>
            <pc:sldMk cId="770806100" sldId="285"/>
            <ac:spMk id="2" creationId="{E926E1E9-68F2-C12C-9196-1D96101FACCD}"/>
          </ac:spMkLst>
        </pc:spChg>
        <pc:spChg chg="mod">
          <ac:chgData name="Emma Louise Håkonsen" userId="74be8bb5-38e4-4226-8831-53e8f23bc1fb" providerId="ADAL" clId="{B7DB039A-6BDE-44C5-9574-9137FEBD7FE7}" dt="2024-07-02T21:20:18.307" v="4965" actId="20577"/>
          <ac:spMkLst>
            <pc:docMk/>
            <pc:sldMk cId="770806100" sldId="285"/>
            <ac:spMk id="3" creationId="{5F764685-AD40-6363-994F-356D0DEABB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overskrif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b-NO" dirty="0"/>
          </a:p>
        </p:txBody>
      </p:sp>
      <p:sp>
        <p:nvSpPr>
          <p:cNvPr id="3" name="Plassholder for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6AF176E-8449-4E9A-B9D3-D6CAE0AFC9F0}" type="datetime1">
              <a:rPr lang="nb-NO" smtClean="0"/>
              <a:t>02.09.2024</a:t>
            </a:fld>
            <a:endParaRPr lang="nb-NO" dirty="0"/>
          </a:p>
        </p:txBody>
      </p:sp>
      <p:sp>
        <p:nvSpPr>
          <p:cNvPr id="4" name="Plassholder for bunn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b-NO" dirty="0"/>
          </a:p>
        </p:txBody>
      </p:sp>
      <p:sp>
        <p:nvSpPr>
          <p:cNvPr id="5" name="Plassholder for lysbil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nb-NO" smtClean="0"/>
              <a:t>‹#›</a:t>
            </a:fld>
            <a:endParaRPr lang="nb-NO" dirty="0"/>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b-NO" noProof="0" dirty="0"/>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5F3CB-328D-49CF-9C0E-25E04AEFF820}" type="datetime1">
              <a:rPr lang="nb-NO" smtClean="0"/>
              <a:pPr/>
              <a:t>02.09.2024</a:t>
            </a:fld>
            <a:endParaRPr lang="nb-NO" dirty="0"/>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b-NO" noProof="0" dirty="0"/>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b-NO" noProof="0" dirty="0"/>
              <a:t>Klikk for å redigere tekststiler i malen</a:t>
            </a:r>
          </a:p>
          <a:p>
            <a:pPr lvl="1" rtl="0"/>
            <a:r>
              <a:rPr lang="nb-NO" noProof="0" dirty="0"/>
              <a:t>Andre nivå</a:t>
            </a:r>
          </a:p>
          <a:p>
            <a:pPr lvl="2" rtl="0"/>
            <a:r>
              <a:rPr lang="nb-NO" noProof="0" dirty="0"/>
              <a:t>Tredje nivå</a:t>
            </a:r>
          </a:p>
          <a:p>
            <a:pPr lvl="3" rtl="0"/>
            <a:r>
              <a:rPr lang="nb-NO" noProof="0" dirty="0"/>
              <a:t>Fjerde nivå</a:t>
            </a:r>
          </a:p>
          <a:p>
            <a:pPr lvl="4" rtl="0"/>
            <a:r>
              <a:rPr lang="nb-NO" noProof="0" dirty="0"/>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b-NO" noProof="0" dirty="0"/>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nb-NO" noProof="0" smtClean="0"/>
              <a:t>‹#›</a:t>
            </a:fld>
            <a:endParaRPr lang="nb-NO"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t>1</a:t>
            </a:fld>
            <a:endParaRPr lang="nb-NO" dirty="0"/>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t>4</a:t>
            </a:fld>
            <a:endParaRPr lang="nb-NO" dirty="0"/>
          </a:p>
        </p:txBody>
      </p:sp>
    </p:spTree>
    <p:extLst>
      <p:ext uri="{BB962C8B-B14F-4D97-AF65-F5344CB8AC3E}">
        <p14:creationId xmlns:p14="http://schemas.microsoft.com/office/powerpoint/2010/main" val="39598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rtl="0"/>
            <a:fld id="{4B725628-3A68-42F4-BA86-981817953149}" type="slidenum">
              <a:rPr lang="nb-NO" noProof="0" smtClean="0"/>
              <a:t>10</a:t>
            </a:fld>
            <a:endParaRPr lang="nb-NO" noProof="0" dirty="0"/>
          </a:p>
        </p:txBody>
      </p:sp>
    </p:spTree>
    <p:extLst>
      <p:ext uri="{BB962C8B-B14F-4D97-AF65-F5344CB8AC3E}">
        <p14:creationId xmlns:p14="http://schemas.microsoft.com/office/powerpoint/2010/main" val="288615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10" name="Rektangel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tel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n-US" noProof="0"/>
              <a:t>Click to edit Master title style</a:t>
            </a:r>
            <a:endParaRPr lang="nb-NO" noProof="0" dirty="0"/>
          </a:p>
        </p:txBody>
      </p:sp>
      <p:sp>
        <p:nvSpPr>
          <p:cNvPr id="3" name="Undertittel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nb-NO" noProof="0" dirty="0"/>
          </a:p>
        </p:txBody>
      </p:sp>
      <p:sp>
        <p:nvSpPr>
          <p:cNvPr id="4" name="Plassholder for dato 3"/>
          <p:cNvSpPr>
            <a:spLocks noGrp="1"/>
          </p:cNvSpPr>
          <p:nvPr>
            <p:ph type="dt" sz="half" idx="10"/>
          </p:nvPr>
        </p:nvSpPr>
        <p:spPr/>
        <p:txBody>
          <a:bodyPr rtlCol="0"/>
          <a:lstStyle>
            <a:lvl1pPr algn="l">
              <a:defRPr/>
            </a:lvl1pPr>
          </a:lstStyle>
          <a:p>
            <a:pPr rtl="0"/>
            <a:fld id="{32A35041-6D20-4BBA-BAB9-990E08F37955}" type="datetime1">
              <a:rPr lang="nb-NO" noProof="0" smtClean="0"/>
              <a:t>02.09.2024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tel og 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a:t>Click to edit Master title style</a:t>
            </a:r>
            <a:endParaRPr lang="nb-NO" noProof="0" dirty="0"/>
          </a:p>
        </p:txBody>
      </p:sp>
      <p:sp>
        <p:nvSpPr>
          <p:cNvPr id="3" name="Plassholder for loddrett tekst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dato 3"/>
          <p:cNvSpPr>
            <a:spLocks noGrp="1"/>
          </p:cNvSpPr>
          <p:nvPr>
            <p:ph type="dt" sz="half" idx="10"/>
          </p:nvPr>
        </p:nvSpPr>
        <p:spPr/>
        <p:txBody>
          <a:bodyPr rtlCol="0"/>
          <a:lstStyle/>
          <a:p>
            <a:pPr rtl="0"/>
            <a:fld id="{13A6D7DB-DA9E-4D42-994F-6269CE49C081}" type="datetime1">
              <a:rPr lang="nb-NO" noProof="0" smtClean="0"/>
              <a:t>02.09.2024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1" y="762000"/>
            <a:ext cx="2628900" cy="5410200"/>
          </a:xfrm>
        </p:spPr>
        <p:txBody>
          <a:bodyPr vert="eaVert" lIns="45720" tIns="91440" rIns="45720" bIns="91440" rtlCol="0"/>
          <a:lstStyle/>
          <a:p>
            <a:pPr rtl="0"/>
            <a:r>
              <a:rPr lang="en-US" noProof="0"/>
              <a:t>Click to edit Master title style</a:t>
            </a:r>
            <a:endParaRPr lang="nb-NO" noProof="0" dirty="0"/>
          </a:p>
        </p:txBody>
      </p:sp>
      <p:sp>
        <p:nvSpPr>
          <p:cNvPr id="3" name="Plassholder for loddrett tekst 2"/>
          <p:cNvSpPr>
            <a:spLocks noGrp="1"/>
          </p:cNvSpPr>
          <p:nvPr>
            <p:ph type="body" orient="vert" idx="1"/>
          </p:nvPr>
        </p:nvSpPr>
        <p:spPr>
          <a:xfrm>
            <a:off x="990601" y="762000"/>
            <a:ext cx="7581900" cy="54102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dato 3"/>
          <p:cNvSpPr>
            <a:spLocks noGrp="1"/>
          </p:cNvSpPr>
          <p:nvPr>
            <p:ph type="dt" sz="half" idx="10"/>
          </p:nvPr>
        </p:nvSpPr>
        <p:spPr/>
        <p:txBody>
          <a:bodyPr rtlCol="0"/>
          <a:lstStyle/>
          <a:p>
            <a:pPr rtl="0"/>
            <a:fld id="{E7EEE987-619A-48DC-8868-7F9B96E556FF}" type="datetime1">
              <a:rPr lang="nb-NO" noProof="0" smtClean="0"/>
              <a:t>02.09.2024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cxnSp>
        <p:nvCxnSpPr>
          <p:cNvPr id="7" name="Rett linje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a:t>Click to edit Master title style</a:t>
            </a:r>
            <a:endParaRPr lang="nb-NO" noProof="0" dirty="0"/>
          </a:p>
        </p:txBody>
      </p:sp>
      <p:sp>
        <p:nvSpPr>
          <p:cNvPr id="3" name="Plassholder for innhold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dato 3"/>
          <p:cNvSpPr>
            <a:spLocks noGrp="1"/>
          </p:cNvSpPr>
          <p:nvPr>
            <p:ph type="dt" sz="half" idx="10"/>
          </p:nvPr>
        </p:nvSpPr>
        <p:spPr/>
        <p:txBody>
          <a:bodyPr rtlCol="0"/>
          <a:lstStyle/>
          <a:p>
            <a:pPr rtl="0"/>
            <a:fld id="{FE8C9BAB-1B29-4F98-898B-3C2C6B9C6087}" type="datetime1">
              <a:rPr lang="nb-NO" noProof="0" smtClean="0"/>
              <a:t>02.09.2024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ndelingsoverskrift">
    <p:spTree>
      <p:nvGrpSpPr>
        <p:cNvPr id="1" name=""/>
        <p:cNvGrpSpPr/>
        <p:nvPr/>
      </p:nvGrpSpPr>
      <p:grpSpPr>
        <a:xfrm>
          <a:off x="0" y="0"/>
          <a:ext cx="0" cy="0"/>
          <a:chOff x="0" y="0"/>
          <a:chExt cx="0" cy="0"/>
        </a:xfrm>
      </p:grpSpPr>
      <p:sp>
        <p:nvSpPr>
          <p:cNvPr id="9" name="Rektangel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tel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n-US" noProof="0"/>
              <a:t>Click to edit Master title style</a:t>
            </a:r>
            <a:endParaRPr lang="nb-NO" noProof="0" dirty="0"/>
          </a:p>
        </p:txBody>
      </p:sp>
      <p:sp>
        <p:nvSpPr>
          <p:cNvPr id="3" name="Plassholder for tekst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Plassholder for dato 3"/>
          <p:cNvSpPr>
            <a:spLocks noGrp="1"/>
          </p:cNvSpPr>
          <p:nvPr>
            <p:ph type="dt" sz="half" idx="10"/>
          </p:nvPr>
        </p:nvSpPr>
        <p:spPr/>
        <p:txBody>
          <a:bodyPr rtlCol="0"/>
          <a:lstStyle/>
          <a:p>
            <a:pPr rtl="0"/>
            <a:fld id="{74669E3E-CA43-411C-AE9F-2C1C942023EE}" type="datetime1">
              <a:rPr lang="nb-NO" noProof="0" smtClean="0"/>
              <a:t>02.09.2024</a:t>
            </a:fld>
            <a:endParaRPr lang="nb-NO" noProof="0" dirty="0"/>
          </a:p>
        </p:txBody>
      </p:sp>
      <p:sp>
        <p:nvSpPr>
          <p:cNvPr id="5" name="Plassholder for bunntekst 4"/>
          <p:cNvSpPr>
            <a:spLocks noGrp="1"/>
          </p:cNvSpPr>
          <p:nvPr>
            <p:ph type="ftr" sz="quarter" idx="11"/>
          </p:nvPr>
        </p:nvSpPr>
        <p:spPr/>
        <p:txBody>
          <a:bodyPr rtlCol="0"/>
          <a:lstStyle/>
          <a:p>
            <a:pPr rtl="0"/>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a:xfrm>
            <a:off x="1024128" y="585216"/>
            <a:ext cx="9720072" cy="1499616"/>
          </a:xfrm>
        </p:spPr>
        <p:txBody>
          <a:bodyPr rtlCol="0"/>
          <a:lstStyle/>
          <a:p>
            <a:pPr rtl="0"/>
            <a:r>
              <a:rPr lang="en-US" noProof="0"/>
              <a:t>Click to edit Master title style</a:t>
            </a:r>
            <a:endParaRPr lang="nb-NO" noProof="0" dirty="0"/>
          </a:p>
        </p:txBody>
      </p:sp>
      <p:sp>
        <p:nvSpPr>
          <p:cNvPr id="3" name="Plassholder for innhold 2"/>
          <p:cNvSpPr>
            <a:spLocks noGrp="1"/>
          </p:cNvSpPr>
          <p:nvPr>
            <p:ph sz="half" idx="1"/>
          </p:nvPr>
        </p:nvSpPr>
        <p:spPr>
          <a:xfrm>
            <a:off x="1024127" y="2286000"/>
            <a:ext cx="4754880" cy="402336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innhold 3"/>
          <p:cNvSpPr>
            <a:spLocks noGrp="1"/>
          </p:cNvSpPr>
          <p:nvPr>
            <p:ph sz="half" idx="2"/>
          </p:nvPr>
        </p:nvSpPr>
        <p:spPr>
          <a:xfrm>
            <a:off x="5989320" y="2286000"/>
            <a:ext cx="4754880" cy="402336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5" name="Plassholder for dato 4"/>
          <p:cNvSpPr>
            <a:spLocks noGrp="1"/>
          </p:cNvSpPr>
          <p:nvPr>
            <p:ph type="dt" sz="half" idx="10"/>
          </p:nvPr>
        </p:nvSpPr>
        <p:spPr/>
        <p:txBody>
          <a:bodyPr rtlCol="0"/>
          <a:lstStyle/>
          <a:p>
            <a:pPr rtl="0"/>
            <a:fld id="{F54F469F-B819-47DB-B636-A1F5D4F53721}" type="datetime1">
              <a:rPr lang="nb-NO" noProof="0" smtClean="0"/>
              <a:t>02.09.2024</a:t>
            </a:fld>
            <a:endParaRPr lang="nb-NO" noProof="0" dirty="0"/>
          </a:p>
        </p:txBody>
      </p:sp>
      <p:sp>
        <p:nvSpPr>
          <p:cNvPr id="6" name="Plassholder for bunntekst 5"/>
          <p:cNvSpPr>
            <a:spLocks noGrp="1"/>
          </p:cNvSpPr>
          <p:nvPr>
            <p:ph type="ftr" sz="quarter" idx="11"/>
          </p:nvPr>
        </p:nvSpPr>
        <p:spPr/>
        <p:txBody>
          <a:bodyPr rtlCol="0"/>
          <a:lstStyle/>
          <a:p>
            <a:pPr rtl="0"/>
            <a:endParaRPr lang="nb-NO" noProof="0" dirty="0"/>
          </a:p>
        </p:txBody>
      </p:sp>
      <p:sp>
        <p:nvSpPr>
          <p:cNvPr id="7" name="Plassholder for lysbildenummer 6"/>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tel 9"/>
          <p:cNvSpPr>
            <a:spLocks noGrp="1"/>
          </p:cNvSpPr>
          <p:nvPr>
            <p:ph type="title"/>
          </p:nvPr>
        </p:nvSpPr>
        <p:spPr/>
        <p:txBody>
          <a:bodyPr rtlCol="0"/>
          <a:lstStyle/>
          <a:p>
            <a:pPr rtl="0"/>
            <a:r>
              <a:rPr lang="en-US" noProof="0"/>
              <a:t>Click to edit Master title style</a:t>
            </a:r>
            <a:endParaRPr lang="nb-NO" noProof="0" dirty="0"/>
          </a:p>
        </p:txBody>
      </p:sp>
      <p:sp>
        <p:nvSpPr>
          <p:cNvPr id="3" name="Plassholder for tekst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Plassholder for innhold 3"/>
          <p:cNvSpPr>
            <a:spLocks noGrp="1"/>
          </p:cNvSpPr>
          <p:nvPr>
            <p:ph sz="half" idx="2"/>
          </p:nvPr>
        </p:nvSpPr>
        <p:spPr>
          <a:xfrm>
            <a:off x="1024128" y="2967788"/>
            <a:ext cx="4754880" cy="334157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5" name="Plassholder for tekst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noProof="0"/>
              <a:t>Click to edit Master text styles</a:t>
            </a:r>
          </a:p>
        </p:txBody>
      </p:sp>
      <p:sp>
        <p:nvSpPr>
          <p:cNvPr id="6" name="Plassholder for innhold 5"/>
          <p:cNvSpPr>
            <a:spLocks noGrp="1"/>
          </p:cNvSpPr>
          <p:nvPr>
            <p:ph sz="quarter" idx="4"/>
          </p:nvPr>
        </p:nvSpPr>
        <p:spPr>
          <a:xfrm>
            <a:off x="5990888" y="2967788"/>
            <a:ext cx="4754880" cy="334157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7" name="Plassholder for dato 6"/>
          <p:cNvSpPr>
            <a:spLocks noGrp="1"/>
          </p:cNvSpPr>
          <p:nvPr>
            <p:ph type="dt" sz="half" idx="10"/>
          </p:nvPr>
        </p:nvSpPr>
        <p:spPr/>
        <p:txBody>
          <a:bodyPr rtlCol="0"/>
          <a:lstStyle/>
          <a:p>
            <a:pPr rtl="0"/>
            <a:fld id="{81C1553A-30FC-4FB0-B642-6E3F32F9A95F}" type="datetime1">
              <a:rPr lang="nb-NO" noProof="0" smtClean="0"/>
              <a:t>02.09.2024</a:t>
            </a:fld>
            <a:endParaRPr lang="nb-NO" noProof="0" dirty="0"/>
          </a:p>
        </p:txBody>
      </p:sp>
      <p:sp>
        <p:nvSpPr>
          <p:cNvPr id="8" name="Plassholder for bunntekst 7"/>
          <p:cNvSpPr>
            <a:spLocks noGrp="1"/>
          </p:cNvSpPr>
          <p:nvPr>
            <p:ph type="ftr" sz="quarter" idx="11"/>
          </p:nvPr>
        </p:nvSpPr>
        <p:spPr/>
        <p:txBody>
          <a:bodyPr rtlCol="0"/>
          <a:lstStyle/>
          <a:p>
            <a:pPr rtl="0"/>
            <a:endParaRPr lang="nb-NO" noProof="0" dirty="0"/>
          </a:p>
        </p:txBody>
      </p:sp>
      <p:sp>
        <p:nvSpPr>
          <p:cNvPr id="9" name="Plassholder for lysbildenummer 8"/>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a:t>Click to edit Master title style</a:t>
            </a:r>
            <a:endParaRPr lang="nb-NO" noProof="0" dirty="0"/>
          </a:p>
        </p:txBody>
      </p:sp>
      <p:sp>
        <p:nvSpPr>
          <p:cNvPr id="3" name="Plassholder for dato 2"/>
          <p:cNvSpPr>
            <a:spLocks noGrp="1"/>
          </p:cNvSpPr>
          <p:nvPr>
            <p:ph type="dt" sz="half" idx="10"/>
          </p:nvPr>
        </p:nvSpPr>
        <p:spPr/>
        <p:txBody>
          <a:bodyPr rtlCol="0"/>
          <a:lstStyle/>
          <a:p>
            <a:pPr rtl="0"/>
            <a:fld id="{D068E5C5-3B69-407C-9D8E-967C0542378F}" type="datetime1">
              <a:rPr lang="nb-NO" noProof="0" smtClean="0"/>
              <a:t>02.09.2024</a:t>
            </a:fld>
            <a:endParaRPr lang="nb-NO" noProof="0" dirty="0"/>
          </a:p>
        </p:txBody>
      </p:sp>
      <p:sp>
        <p:nvSpPr>
          <p:cNvPr id="4" name="Plassholder for bunntekst 3"/>
          <p:cNvSpPr>
            <a:spLocks noGrp="1"/>
          </p:cNvSpPr>
          <p:nvPr>
            <p:ph type="ftr" sz="quarter" idx="11"/>
          </p:nvPr>
        </p:nvSpPr>
        <p:spPr/>
        <p:txBody>
          <a:bodyPr rtlCol="0"/>
          <a:lstStyle/>
          <a:p>
            <a:pPr rtl="0"/>
            <a:endParaRPr lang="nb-NO" noProof="0" dirty="0"/>
          </a:p>
        </p:txBody>
      </p:sp>
      <p:sp>
        <p:nvSpPr>
          <p:cNvPr id="5" name="Plassholder for lysbildenummer 4"/>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rtlCol="0"/>
          <a:lstStyle/>
          <a:p>
            <a:pPr rtl="0"/>
            <a:fld id="{E6E92F02-0D8F-4E50-AD00-AB60071651C7}" type="datetime1">
              <a:rPr lang="nb-NO" noProof="0" smtClean="0"/>
              <a:t>02.09.2024</a:t>
            </a:fld>
            <a:endParaRPr lang="nb-NO" noProof="0" dirty="0"/>
          </a:p>
        </p:txBody>
      </p:sp>
      <p:sp>
        <p:nvSpPr>
          <p:cNvPr id="3" name="Plassholder for bunntekst 2"/>
          <p:cNvSpPr>
            <a:spLocks noGrp="1"/>
          </p:cNvSpPr>
          <p:nvPr>
            <p:ph type="ftr" sz="quarter" idx="11"/>
          </p:nvPr>
        </p:nvSpPr>
        <p:spPr/>
        <p:txBody>
          <a:bodyPr rtlCol="0"/>
          <a:lstStyle/>
          <a:p>
            <a:pPr rtl="0"/>
            <a:endParaRPr lang="nb-NO" noProof="0" dirty="0"/>
          </a:p>
        </p:txBody>
      </p:sp>
      <p:sp>
        <p:nvSpPr>
          <p:cNvPr id="4" name="Plassholder for lysbildenummer 3"/>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bildetekst">
    <p:spTree>
      <p:nvGrpSpPr>
        <p:cNvPr id="1" name=""/>
        <p:cNvGrpSpPr/>
        <p:nvPr/>
      </p:nvGrpSpPr>
      <p:grpSpPr>
        <a:xfrm>
          <a:off x="0" y="0"/>
          <a:ext cx="0" cy="0"/>
          <a:chOff x="0" y="0"/>
          <a:chExt cx="0" cy="0"/>
        </a:xfrm>
      </p:grpSpPr>
      <p:sp>
        <p:nvSpPr>
          <p:cNvPr id="8" name="Tittel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en-US" noProof="0"/>
              <a:t>Click to edit Master title style</a:t>
            </a:r>
            <a:endParaRPr lang="nb-NO" noProof="0" dirty="0"/>
          </a:p>
        </p:txBody>
      </p:sp>
      <p:sp>
        <p:nvSpPr>
          <p:cNvPr id="3" name="Plassholder for innhold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b-NO" noProof="0" dirty="0"/>
          </a:p>
        </p:txBody>
      </p:sp>
      <p:sp>
        <p:nvSpPr>
          <p:cNvPr id="4" name="Plassholder for tekst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Plassholder for dato 4"/>
          <p:cNvSpPr>
            <a:spLocks noGrp="1"/>
          </p:cNvSpPr>
          <p:nvPr>
            <p:ph type="dt" sz="half" idx="10"/>
          </p:nvPr>
        </p:nvSpPr>
        <p:spPr/>
        <p:txBody>
          <a:bodyPr rtlCol="0"/>
          <a:lstStyle/>
          <a:p>
            <a:pPr rtl="0"/>
            <a:fld id="{A5AE31DC-1163-4F41-9516-F98CAB8995C5}" type="datetime1">
              <a:rPr lang="nb-NO" noProof="0" smtClean="0"/>
              <a:t>02.09.2024</a:t>
            </a:fld>
            <a:endParaRPr lang="nb-NO" noProof="0" dirty="0"/>
          </a:p>
        </p:txBody>
      </p:sp>
      <p:sp>
        <p:nvSpPr>
          <p:cNvPr id="6" name="Plassholder for bunntekst 5"/>
          <p:cNvSpPr>
            <a:spLocks noGrp="1"/>
          </p:cNvSpPr>
          <p:nvPr>
            <p:ph type="ftr" sz="quarter" idx="11"/>
          </p:nvPr>
        </p:nvSpPr>
        <p:spPr/>
        <p:txBody>
          <a:bodyPr rtlCol="0"/>
          <a:lstStyle/>
          <a:p>
            <a:pPr rtl="0"/>
            <a:endParaRPr lang="nb-NO" noProof="0" dirty="0"/>
          </a:p>
        </p:txBody>
      </p:sp>
      <p:sp>
        <p:nvSpPr>
          <p:cNvPr id="7" name="Plassholder for lysbildenummer 6"/>
          <p:cNvSpPr>
            <a:spLocks noGrp="1"/>
          </p:cNvSpPr>
          <p:nvPr>
            <p:ph type="sldNum" sz="quarter" idx="12"/>
          </p:nvPr>
        </p:nvSpPr>
        <p:spPr/>
        <p:txBody>
          <a:bodyPr rtlCol="0"/>
          <a:lstStyle/>
          <a:p>
            <a:pPr rtl="0"/>
            <a:fld id="{4FAB73BC-B049-4115-A692-8D63A059BFB8}" type="slidenum">
              <a:rPr lang="nb-NO" noProof="0" smtClean="0"/>
              <a:t>‹#›</a:t>
            </a:fld>
            <a:endParaRPr lang="nb-NO"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bildetekst">
    <p:spTree>
      <p:nvGrpSpPr>
        <p:cNvPr id="1" name=""/>
        <p:cNvGrpSpPr/>
        <p:nvPr/>
      </p:nvGrpSpPr>
      <p:grpSpPr>
        <a:xfrm>
          <a:off x="0" y="0"/>
          <a:ext cx="0" cy="0"/>
          <a:chOff x="0" y="0"/>
          <a:chExt cx="0" cy="0"/>
        </a:xfrm>
      </p:grpSpPr>
      <p:sp>
        <p:nvSpPr>
          <p:cNvPr id="2" name="Tittel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n-US" noProof="0"/>
              <a:t>Click to edit Master title style</a:t>
            </a:r>
            <a:endParaRPr lang="nb-NO" noProof="0" dirty="0"/>
          </a:p>
        </p:txBody>
      </p:sp>
      <p:sp>
        <p:nvSpPr>
          <p:cNvPr id="3" name="Plassholder for bilde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nb-NO" noProof="0" dirty="0"/>
          </a:p>
        </p:txBody>
      </p:sp>
      <p:sp>
        <p:nvSpPr>
          <p:cNvPr id="4" name="Plassholder for tekst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Plassholder for dato 4"/>
          <p:cNvSpPr>
            <a:spLocks noGrp="1"/>
          </p:cNvSpPr>
          <p:nvPr>
            <p:ph type="dt" sz="half" idx="10"/>
          </p:nvPr>
        </p:nvSpPr>
        <p:spPr/>
        <p:txBody>
          <a:bodyPr rtlCol="0"/>
          <a:lstStyle/>
          <a:p>
            <a:pPr rtl="0"/>
            <a:fld id="{5A7731B2-E816-4E2F-B455-473E714D45D8}" type="datetime1">
              <a:rPr lang="nb-NO" noProof="0" smtClean="0"/>
              <a:t>02.09.2024</a:t>
            </a:fld>
            <a:endParaRPr lang="nb-NO" noProof="0" dirty="0"/>
          </a:p>
        </p:txBody>
      </p:sp>
      <p:sp>
        <p:nvSpPr>
          <p:cNvPr id="6" name="Plassholder for bunntekst 5"/>
          <p:cNvSpPr>
            <a:spLocks noGrp="1"/>
          </p:cNvSpPr>
          <p:nvPr>
            <p:ph type="ftr" sz="quarter" idx="11"/>
          </p:nvPr>
        </p:nvSpPr>
        <p:spPr/>
        <p:txBody>
          <a:bodyPr rtlCol="0"/>
          <a:lstStyle/>
          <a:p>
            <a:pPr rtl="0"/>
            <a:endParaRPr lang="nb-NO" noProof="0" dirty="0"/>
          </a:p>
        </p:txBody>
      </p:sp>
      <p:sp>
        <p:nvSpPr>
          <p:cNvPr id="7" name="Plassholder for lysbildenummer 6"/>
          <p:cNvSpPr>
            <a:spLocks noGrp="1"/>
          </p:cNvSpPr>
          <p:nvPr>
            <p:ph type="sldNum" sz="quarter" idx="12"/>
          </p:nvPr>
        </p:nvSpPr>
        <p:spPr/>
        <p:txBody>
          <a:bodyPr rtlCol="0"/>
          <a:lstStyle/>
          <a:p>
            <a:pPr rtl="0"/>
            <a:fld id="{867E5644-1E61-4311-A31E-84CB9C7AA8A9}" type="slidenum">
              <a:rPr lang="nb-NO" noProof="0" smtClean="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nb-NO" noProof="0" dirty="0"/>
              <a:t>Klikk for å redigere tittelstil i malen</a:t>
            </a:r>
          </a:p>
        </p:txBody>
      </p:sp>
      <p:sp>
        <p:nvSpPr>
          <p:cNvPr id="3" name="Plassholder for tekst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nb-NO" noProof="0" dirty="0"/>
              <a:t>Klikk for å redigere tekststiler i malen</a:t>
            </a:r>
          </a:p>
          <a:p>
            <a:pPr lvl="1" rtl="0"/>
            <a:r>
              <a:rPr lang="nb-NO" noProof="0" dirty="0"/>
              <a:t>Andre nivå</a:t>
            </a:r>
          </a:p>
          <a:p>
            <a:pPr lvl="2" rtl="0"/>
            <a:r>
              <a:rPr lang="nb-NO" noProof="0" dirty="0"/>
              <a:t>Tredje nivå</a:t>
            </a:r>
          </a:p>
          <a:p>
            <a:pPr lvl="3" rtl="0"/>
            <a:r>
              <a:rPr lang="nb-NO" noProof="0" dirty="0"/>
              <a:t>Fjerde nivå</a:t>
            </a:r>
          </a:p>
          <a:p>
            <a:pPr lvl="4" rtl="0"/>
            <a:r>
              <a:rPr lang="nb-NO" noProof="0" dirty="0"/>
              <a:t>Femte nivå</a:t>
            </a:r>
          </a:p>
        </p:txBody>
      </p:sp>
      <p:sp>
        <p:nvSpPr>
          <p:cNvPr id="4" name="Plassholder for dato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0718BF46-9CE1-4366-9E00-345DA86D26D7}" type="datetime1">
              <a:rPr lang="nb-NO" noProof="0" smtClean="0"/>
              <a:t>02.09.2024</a:t>
            </a:fld>
            <a:endParaRPr lang="nb-NO" noProof="0" dirty="0"/>
          </a:p>
        </p:txBody>
      </p:sp>
      <p:sp>
        <p:nvSpPr>
          <p:cNvPr id="5" name="Plassholder for bunntekst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nb-NO" noProof="0" dirty="0"/>
          </a:p>
        </p:txBody>
      </p:sp>
      <p:sp>
        <p:nvSpPr>
          <p:cNvPr id="6" name="Plassholder for lysbildenumm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nb-NO" noProof="0" smtClean="0"/>
              <a:pPr/>
              <a:t>‹#›</a:t>
            </a:fld>
            <a:endParaRPr lang="nb-NO" noProof="0" dirty="0"/>
          </a:p>
        </p:txBody>
      </p:sp>
      <p:cxnSp>
        <p:nvCxnSpPr>
          <p:cNvPr id="7" name="Rett linje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referenceworkentry/10.1007/978-0-387-39940-9_61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5" name="Bild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ktangel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nb-NO" dirty="0"/>
          </a:p>
        </p:txBody>
      </p:sp>
      <p:sp>
        <p:nvSpPr>
          <p:cNvPr id="2" name="Tittel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nb-NO" dirty="0">
                <a:solidFill>
                  <a:srgbClr val="FFFFFF"/>
                </a:solidFill>
              </a:rPr>
              <a:t>DATA3800 Data Science Project</a:t>
            </a:r>
          </a:p>
        </p:txBody>
      </p:sp>
      <p:cxnSp>
        <p:nvCxnSpPr>
          <p:cNvPr id="23" name="Rett linje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err="1"/>
              <a:t>REFLECtions</a:t>
            </a:r>
            <a:r>
              <a:rPr lang="nb-NO" sz="5400" dirty="0"/>
              <a:t> &amp; </a:t>
            </a:r>
            <a:r>
              <a:rPr lang="nb-NO" sz="5400" dirty="0" err="1"/>
              <a:t>Further</a:t>
            </a:r>
            <a:r>
              <a:rPr lang="nb-NO" sz="5400" dirty="0"/>
              <a:t> </a:t>
            </a:r>
            <a:r>
              <a:rPr lang="nb-NO" sz="5400" dirty="0" err="1"/>
              <a:t>work</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7" y="1757083"/>
            <a:ext cx="10143745" cy="4552278"/>
          </a:xfrm>
        </p:spPr>
        <p:txBody>
          <a:bodyPr>
            <a:normAutofit fontScale="92500" lnSpcReduction="10000"/>
          </a:bodyPr>
          <a:lstStyle/>
          <a:p>
            <a:pPr marL="342900" lvl="1" indent="-342900">
              <a:lnSpc>
                <a:spcPct val="130000"/>
              </a:lnSpc>
              <a:spcBef>
                <a:spcPts val="1200"/>
              </a:spcBef>
              <a:spcAft>
                <a:spcPts val="200"/>
              </a:spcAft>
              <a:buSzPct val="120000"/>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Unable to answer the research question, but two important takeaways: </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Every decision we make from selection of data set to setting hyperparameters heavily influences the quality of the clusters. Important to consider goal and plan ahead.</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Cluster analysis is an essential component of the process – performance measure alone is not sufficient to draw meaningful conclusions about the clusters. Higher silhouette score ≠ closer to goal!</a:t>
            </a:r>
          </a:p>
          <a:p>
            <a:pPr marL="342900" lvl="1" indent="-342900">
              <a:lnSpc>
                <a:spcPct val="130000"/>
              </a:lnSpc>
              <a:spcBef>
                <a:spcPts val="1200"/>
              </a:spcBef>
              <a:spcAft>
                <a:spcPts val="200"/>
              </a:spcAft>
              <a:buSzPct val="120000"/>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Clustering process involves so many variables, providing many avenues for further exploration:</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Exploring different clustering algorithms</a:t>
            </a:r>
          </a:p>
          <a:p>
            <a:pPr marL="992124" lvl="5" indent="-342900">
              <a:lnSpc>
                <a:spcPct val="120000"/>
              </a:lnSpc>
              <a:spcBef>
                <a:spcPts val="0"/>
              </a:spcBef>
              <a:spcAft>
                <a:spcPts val="200"/>
              </a:spcAft>
              <a:buSzPct val="100000"/>
              <a:buFont typeface="Wingdings" panose="05000000000000000000" pitchFamily="2" charset="2"/>
              <a:buChar char="§"/>
            </a:pPr>
            <a:r>
              <a:rPr lang="en-US" sz="1600" dirty="0">
                <a:latin typeface="Open Sans" panose="020B0606030504020204" pitchFamily="34" charset="0"/>
                <a:ea typeface="Open Sans" panose="020B0606030504020204" pitchFamily="34" charset="0"/>
                <a:cs typeface="Open Sans" panose="020B0606030504020204" pitchFamily="34" charset="0"/>
              </a:rPr>
              <a:t>K-Prototypes for mixed data</a:t>
            </a:r>
          </a:p>
          <a:p>
            <a:pPr marL="992124" lvl="5" indent="-342900">
              <a:lnSpc>
                <a:spcPct val="120000"/>
              </a:lnSpc>
              <a:spcBef>
                <a:spcPts val="0"/>
              </a:spcBef>
              <a:spcAft>
                <a:spcPts val="200"/>
              </a:spcAft>
              <a:buSzPct val="100000"/>
              <a:buFont typeface="Wingdings" panose="05000000000000000000" pitchFamily="2" charset="2"/>
              <a:buChar char="§"/>
            </a:pPr>
            <a:r>
              <a:rPr lang="en-GB" sz="1600" kern="100" dirty="0">
                <a:effectLst/>
                <a:latin typeface="Open Sans" panose="020B0606030504020204" pitchFamily="34" charset="0"/>
                <a:ea typeface="Open Sans" panose="020B0606030504020204" pitchFamily="34" charset="0"/>
                <a:cs typeface="Open Sans" panose="020B0606030504020204" pitchFamily="34" charset="0"/>
              </a:rPr>
              <a:t>DBSCAN, spectral clustering, neural networks can be adapted to work with categorical data</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Try different methods of encoding categorical features (e.g. OHE for low cardinality features)</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Look at other wrapper methods such as Recursive Feature Elimination or Feature Selection libraries</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Finetuning hyperparameters (e.g. cluster initialization, distance metric/similarity measure)</a:t>
            </a:r>
          </a:p>
          <a:p>
            <a:pPr marL="672084" lvl="3" indent="-342900">
              <a:lnSpc>
                <a:spcPct val="11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Consider other evaluation metrics for assessing cluster quality (e.g. Davis-Bouldin Index)</a:t>
            </a:r>
          </a:p>
          <a:p>
            <a:pPr marL="342900" lvl="1" indent="-342900">
              <a:lnSpc>
                <a:spcPct val="130000"/>
              </a:lnSpc>
              <a:spcBef>
                <a:spcPts val="1200"/>
              </a:spcBef>
              <a:spcAft>
                <a:spcPts val="200"/>
              </a:spcAft>
              <a:buSzPct val="120000"/>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After exhausting all these alternatives, we may have to consider that the chosen data set doesn’t meet our needs or that it’s simply not possible to determine diabetes from survey responses.</a:t>
            </a:r>
          </a:p>
          <a:p>
            <a:pPr marL="342900" lvl="1" indent="-342900">
              <a:lnSpc>
                <a:spcPct val="120000"/>
              </a:lnSpc>
              <a:spcBef>
                <a:spcPts val="1200"/>
              </a:spcBef>
              <a:spcAft>
                <a:spcPts val="200"/>
              </a:spcAft>
              <a:buSzPct val="120000"/>
              <a:buFont typeface="Wingdings" panose="05000000000000000000" pitchFamily="2" charset="2"/>
              <a:buChar char="Ø"/>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7080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BACKGROUND: </a:t>
            </a:r>
            <a:r>
              <a:rPr lang="nb-NO" sz="5400" dirty="0" err="1"/>
              <a:t>Undiagnosed</a:t>
            </a:r>
            <a:r>
              <a:rPr lang="nb-NO" sz="5400" dirty="0"/>
              <a:t> diabetes</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7" y="1990778"/>
            <a:ext cx="10208649" cy="4318581"/>
          </a:xfrm>
        </p:spPr>
        <p:txBody>
          <a:bodyPr>
            <a:normAutofit/>
          </a:bodyPr>
          <a:lstStyle/>
          <a:p>
            <a:pPr marL="342900" lvl="1" indent="-342900">
              <a:lnSpc>
                <a:spcPct val="130000"/>
              </a:lnSpc>
              <a:spcBef>
                <a:spcPts val="1200"/>
              </a:spcBef>
              <a:spcAft>
                <a:spcPts val="200"/>
              </a:spcAft>
              <a:buSzPct val="120000"/>
              <a:buFont typeface="Wingdings" panose="05000000000000000000" pitchFamily="2" charset="2"/>
              <a:buChar char="Ø"/>
              <a:tabLst>
                <a:tab pos="627063" algn="l"/>
              </a:tabLst>
            </a:pPr>
            <a:r>
              <a:rPr lang="en-US" dirty="0">
                <a:solidFill>
                  <a:srgbClr val="000000"/>
                </a:solidFill>
                <a:latin typeface="Open Sans" panose="020B0606030504020204" pitchFamily="34" charset="0"/>
              </a:rPr>
              <a:t>In the last 20 years, the number of adults diagnosed with diabetes has more than doubled as the American population has aged and become more overweight or obese.</a:t>
            </a:r>
          </a:p>
          <a:p>
            <a:pPr marL="342900" lvl="1" indent="-342900">
              <a:lnSpc>
                <a:spcPct val="130000"/>
              </a:lnSpc>
              <a:spcBef>
                <a:spcPts val="1200"/>
              </a:spcBef>
              <a:spcAft>
                <a:spcPts val="200"/>
              </a:spcAft>
              <a:buSzPct val="120000"/>
              <a:buFont typeface="Wingdings" panose="05000000000000000000" pitchFamily="2" charset="2"/>
              <a:buChar char="Ø"/>
              <a:tabLst>
                <a:tab pos="627063" algn="l"/>
              </a:tabLst>
            </a:pPr>
            <a:r>
              <a:rPr lang="en-US" dirty="0">
                <a:solidFill>
                  <a:srgbClr val="000000"/>
                </a:solidFill>
                <a:latin typeface="Open Sans" panose="020B0606030504020204" pitchFamily="34" charset="0"/>
              </a:rPr>
              <a:t>Type 2 diabetes accounts for approximately 90% to 95% of all diagnosed cases of diabetes in the US.</a:t>
            </a:r>
          </a:p>
          <a:p>
            <a:pPr marL="342900" lvl="1" indent="-342900">
              <a:lnSpc>
                <a:spcPct val="120000"/>
              </a:lnSpc>
              <a:spcBef>
                <a:spcPts val="1200"/>
              </a:spcBef>
              <a:spcAft>
                <a:spcPts val="200"/>
              </a:spcAft>
              <a:buSzPct val="120000"/>
              <a:buFont typeface="Wingdings" panose="05000000000000000000" pitchFamily="2" charset="2"/>
              <a:buChar char="Ø"/>
              <a:tabLst>
                <a:tab pos="627063" algn="l"/>
              </a:tabLst>
            </a:pPr>
            <a:r>
              <a:rPr lang="en-US" dirty="0">
                <a:solidFill>
                  <a:srgbClr val="000000"/>
                </a:solidFill>
                <a:latin typeface="Open Sans" panose="020B0606030504020204" pitchFamily="34" charset="0"/>
              </a:rPr>
              <a:t>Around 38 million adults in the US have diabetes, and 1 in 5 of them don’t know they have it. </a:t>
            </a:r>
          </a:p>
          <a:p>
            <a:pPr marL="342900" lvl="1" indent="-342900">
              <a:lnSpc>
                <a:spcPct val="130000"/>
              </a:lnSpc>
              <a:spcBef>
                <a:spcPts val="1200"/>
              </a:spcBef>
              <a:spcAft>
                <a:spcPts val="200"/>
              </a:spcAft>
              <a:buSzPct val="120000"/>
              <a:buFont typeface="Wingdings" panose="05000000000000000000" pitchFamily="2" charset="2"/>
              <a:buChar char="Ø"/>
              <a:tabLst>
                <a:tab pos="627063" algn="l"/>
              </a:tabLst>
            </a:pPr>
            <a:r>
              <a:rPr lang="en-US" dirty="0">
                <a:solidFill>
                  <a:srgbClr val="000000"/>
                </a:solidFill>
                <a:latin typeface="Open Sans" panose="020B0606030504020204" pitchFamily="34" charset="0"/>
              </a:rPr>
              <a:t>Around 96 million US adults have prediabetes, and more than 8 in 10 of them don’t know they have it.</a:t>
            </a:r>
          </a:p>
          <a:p>
            <a:pPr marL="114300" lvl="1" indent="0" algn="r">
              <a:lnSpc>
                <a:spcPct val="110000"/>
              </a:lnSpc>
              <a:spcBef>
                <a:spcPts val="0"/>
              </a:spcBef>
              <a:spcAft>
                <a:spcPts val="0"/>
              </a:spcAft>
              <a:buClr>
                <a:schemeClr val="accent1"/>
              </a:buClr>
              <a:buSzPts val="1800"/>
              <a:buNone/>
            </a:pPr>
            <a:endParaRPr lang="en-US" sz="1500" b="0" dirty="0">
              <a:solidFill>
                <a:srgbClr val="3C4043"/>
              </a:solidFill>
              <a:effectLst/>
              <a:latin typeface="Open Sans" panose="020B0606030504020204" pitchFamily="34" charset="0"/>
              <a:ea typeface="Open Sans" panose="020B0606030504020204" pitchFamily="34" charset="0"/>
              <a:cs typeface="Open Sans" panose="020B0606030504020204" pitchFamily="34" charset="0"/>
            </a:endParaRPr>
          </a:p>
          <a:p>
            <a:pPr marL="114300" lvl="1" indent="0" algn="r">
              <a:lnSpc>
                <a:spcPct val="110000"/>
              </a:lnSpc>
              <a:spcBef>
                <a:spcPts val="0"/>
              </a:spcBef>
              <a:spcAft>
                <a:spcPts val="0"/>
              </a:spcAft>
              <a:buClr>
                <a:schemeClr val="accent1"/>
              </a:buClr>
              <a:buSzPts val="1800"/>
              <a:buNone/>
            </a:pPr>
            <a:r>
              <a:rPr lang="en-US" sz="1500" b="0" dirty="0">
                <a:solidFill>
                  <a:srgbClr val="3C4043"/>
                </a:solidFill>
                <a:effectLst/>
                <a:latin typeface="Open Sans" panose="020B0606030504020204" pitchFamily="34" charset="0"/>
                <a:ea typeface="Open Sans" panose="020B0606030504020204" pitchFamily="34" charset="0"/>
                <a:cs typeface="Open Sans" panose="020B0606030504020204" pitchFamily="34" charset="0"/>
              </a:rPr>
              <a:t>(Source: </a:t>
            </a:r>
            <a:r>
              <a:rPr lang="en-US" sz="1500" b="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Centers for Disease Control and Prevention. </a:t>
            </a:r>
            <a:endParaRPr lang="en-US" sz="15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14300" lvl="1" indent="0" algn="r">
              <a:lnSpc>
                <a:spcPct val="110000"/>
              </a:lnSpc>
              <a:spcBef>
                <a:spcPts val="0"/>
              </a:spcBef>
              <a:spcAft>
                <a:spcPts val="0"/>
              </a:spcAft>
              <a:buClr>
                <a:schemeClr val="accent1"/>
              </a:buClr>
              <a:buSzPts val="1800"/>
              <a:buNone/>
            </a:pPr>
            <a:r>
              <a:rPr lang="en-US" sz="1500" b="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https://www.cdc.gov/diabetes/basics/quick-facts.html. Accessed 07/10/2023</a:t>
            </a:r>
            <a:r>
              <a:rPr lang="en-US" sz="1500" b="0" dirty="0">
                <a:solidFill>
                  <a:srgbClr val="3C4043"/>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lgn="r">
              <a:lnSpc>
                <a:spcPct val="120000"/>
              </a:lnSpc>
              <a:buSzPct val="120000"/>
              <a:buNone/>
            </a:pPr>
            <a:endParaRPr lang="en-US" sz="1900" b="0" i="0" dirty="0">
              <a:solidFill>
                <a:srgbClr val="000000"/>
              </a:solidFill>
              <a:effectLst/>
              <a:latin typeface="Open Sans" panose="020B0606030504020204" pitchFamily="34" charset="0"/>
            </a:endParaRPr>
          </a:p>
          <a:p>
            <a:pPr marL="411480" indent="-457200">
              <a:lnSpc>
                <a:spcPct val="120000"/>
              </a:lnSpc>
              <a:buSzPct val="120000"/>
              <a:buFont typeface="Wingdings" panose="05000000000000000000" pitchFamily="2" charset="2"/>
              <a:buChar char="Ø"/>
            </a:pPr>
            <a:endParaRPr lang="en-US" sz="2400" b="0" i="0" dirty="0">
              <a:solidFill>
                <a:srgbClr val="000000"/>
              </a:solidFill>
              <a:effectLst/>
              <a:latin typeface="Open Sans" panose="020B0606030504020204" pitchFamily="34" charset="0"/>
            </a:endParaRPr>
          </a:p>
          <a:p>
            <a:endParaRPr lang="nb-NO" dirty="0"/>
          </a:p>
        </p:txBody>
      </p:sp>
    </p:spTree>
    <p:extLst>
      <p:ext uri="{BB962C8B-B14F-4D97-AF65-F5344CB8AC3E}">
        <p14:creationId xmlns:p14="http://schemas.microsoft.com/office/powerpoint/2010/main" val="360353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THE PROBLEM</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900519"/>
            <a:ext cx="10143744" cy="4408842"/>
          </a:xfrm>
        </p:spPr>
        <p:txBody>
          <a:bodyPr>
            <a:normAutofit/>
          </a:bodyPr>
          <a:lstStyle/>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Untreated type 2 diabetes can lead to a number of serious complications including heart disease, stroke, blindness, kidney failure, limb amputation, and death.</a:t>
            </a:r>
          </a:p>
          <a:p>
            <a:pPr marL="342900" lvl="1" indent="-342900">
              <a:lnSpc>
                <a:spcPct val="120000"/>
              </a:lnSpc>
              <a:spcBef>
                <a:spcPts val="1200"/>
              </a:spcBef>
              <a:spcAft>
                <a:spcPts val="200"/>
              </a:spcAft>
              <a:buSzPct val="120000"/>
              <a:buFont typeface="Wingdings" panose="05000000000000000000" pitchFamily="2" charset="2"/>
              <a:buChar char="Ø"/>
            </a:pPr>
            <a:r>
              <a:rPr lang="en-US" i="0" dirty="0">
                <a:solidFill>
                  <a:srgbClr val="000000"/>
                </a:solidFill>
                <a:effectLst/>
                <a:latin typeface="Open Sans" panose="020B0606030504020204" pitchFamily="34" charset="0"/>
              </a:rPr>
              <a:t>Diabetes </a:t>
            </a:r>
            <a:r>
              <a:rPr lang="en-US" dirty="0">
                <a:solidFill>
                  <a:srgbClr val="000000"/>
                </a:solidFill>
                <a:latin typeface="Open Sans" panose="020B0606030504020204" pitchFamily="34" charset="0"/>
              </a:rPr>
              <a:t>i</a:t>
            </a:r>
            <a:r>
              <a:rPr lang="en-US" i="0" dirty="0">
                <a:solidFill>
                  <a:srgbClr val="000000"/>
                </a:solidFill>
                <a:effectLst/>
                <a:latin typeface="Open Sans" panose="020B0606030504020204" pitchFamily="34" charset="0"/>
              </a:rPr>
              <a:t>s the eighth leading cause of death in the United States.</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Significant financial burden on patients (medical costs/lost wages).</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The good news: Pre-diabetes is reversible! </a:t>
            </a:r>
          </a:p>
          <a:p>
            <a:pPr marL="672084" lvl="3" indent="-342900">
              <a:lnSpc>
                <a:spcPct val="120000"/>
              </a:lnSpc>
              <a:spcBef>
                <a:spcPts val="0"/>
              </a:spcBef>
              <a:spcAft>
                <a:spcPts val="200"/>
              </a:spcAft>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With early detection and appropriate lifestyle changes.</a:t>
            </a:r>
          </a:p>
          <a:p>
            <a:pPr marL="672084" lvl="3" indent="-342900">
              <a:lnSpc>
                <a:spcPct val="120000"/>
              </a:lnSpc>
              <a:spcBef>
                <a:spcPts val="0"/>
              </a:spcBef>
              <a:spcAft>
                <a:spcPts val="200"/>
              </a:spcAft>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Successfully identifying and treating pre-diabetics is key step in tackling the growing trend of diabetes in the US.</a:t>
            </a:r>
          </a:p>
          <a:p>
            <a:pPr marL="672084" lvl="3" indent="-342900">
              <a:lnSpc>
                <a:spcPct val="120000"/>
              </a:lnSpc>
              <a:spcBef>
                <a:spcPts val="0"/>
              </a:spcBef>
              <a:spcAft>
                <a:spcPts val="200"/>
              </a:spcAft>
              <a:buSzPct val="150000"/>
              <a:buFont typeface="Arial" panose="020B0604020202020204" pitchFamily="34" charset="0"/>
              <a:buChar char="•"/>
            </a:pPr>
            <a:r>
              <a:rPr lang="en-US" sz="1800" b="1" dirty="0">
                <a:latin typeface="Open Sans" panose="020B0606030504020204" pitchFamily="34" charset="0"/>
                <a:ea typeface="Open Sans" panose="020B0606030504020204" pitchFamily="34" charset="0"/>
                <a:cs typeface="Open Sans" panose="020B0606030504020204" pitchFamily="34" charset="0"/>
              </a:rPr>
              <a:t>But how to reach this demographic if so many don’t know they have the condition?</a:t>
            </a:r>
          </a:p>
          <a:p>
            <a:pPr marL="0" indent="0">
              <a:lnSpc>
                <a:spcPct val="120000"/>
              </a:lnSpc>
              <a:buSzPct val="120000"/>
              <a:buNone/>
            </a:pPr>
            <a:endParaRPr lang="en-US" sz="2400" b="0" i="0" dirty="0">
              <a:solidFill>
                <a:srgbClr val="000000"/>
              </a:solidFill>
              <a:effectLst/>
              <a:latin typeface="Open Sans" panose="020B0606030504020204" pitchFamily="34" charset="0"/>
            </a:endParaRPr>
          </a:p>
          <a:p>
            <a:endParaRPr lang="nb-NO" dirty="0"/>
          </a:p>
        </p:txBody>
      </p:sp>
    </p:spTree>
    <p:extLst>
      <p:ext uri="{BB962C8B-B14F-4D97-AF65-F5344CB8AC3E}">
        <p14:creationId xmlns:p14="http://schemas.microsoft.com/office/powerpoint/2010/main" val="84148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nb-NO" dirty="0"/>
              <a:t>THE RESEARCH QUESTION</a:t>
            </a:r>
          </a:p>
        </p:txBody>
      </p:sp>
      <p:sp>
        <p:nvSpPr>
          <p:cNvPr id="4" name="Content Placeholder 3">
            <a:extLst>
              <a:ext uri="{FF2B5EF4-FFF2-40B4-BE49-F238E27FC236}">
                <a16:creationId xmlns:a16="http://schemas.microsoft.com/office/drawing/2014/main" id="{B12EEA88-BF71-7C88-7941-81D29904EFA3}"/>
              </a:ext>
            </a:extLst>
          </p:cNvPr>
          <p:cNvSpPr>
            <a:spLocks noGrp="1"/>
          </p:cNvSpPr>
          <p:nvPr>
            <p:ph idx="1"/>
          </p:nvPr>
        </p:nvSpPr>
        <p:spPr>
          <a:xfrm>
            <a:off x="1081604" y="1990781"/>
            <a:ext cx="9353005" cy="1567542"/>
          </a:xfrm>
          <a:solidFill>
            <a:schemeClr val="accent1">
              <a:lumMod val="20000"/>
              <a:lumOff val="80000"/>
            </a:schemeClr>
          </a:solidFill>
          <a:ln w="19050">
            <a:solidFill>
              <a:schemeClr val="accent2"/>
            </a:solidFill>
          </a:ln>
        </p:spPr>
        <p:txBody>
          <a:bodyPr anchor="ctr">
            <a:normAutofit/>
          </a:bodyPr>
          <a:lstStyle/>
          <a:p>
            <a:pPr algn="ctr"/>
            <a:r>
              <a:rPr lang="nb-NO" sz="2400" dirty="0">
                <a:latin typeface="Open Sans" panose="020B0606030504020204" pitchFamily="34" charset="0"/>
                <a:ea typeface="Open Sans" panose="020B0606030504020204" pitchFamily="34" charset="0"/>
                <a:cs typeface="Open Sans" panose="020B0606030504020204" pitchFamily="34" charset="0"/>
              </a:rPr>
              <a:t>Is it </a:t>
            </a:r>
            <a:r>
              <a:rPr lang="nb-NO" sz="2400" dirty="0" err="1">
                <a:latin typeface="Open Sans" panose="020B0606030504020204" pitchFamily="34" charset="0"/>
                <a:ea typeface="Open Sans" panose="020B0606030504020204" pitchFamily="34" charset="0"/>
                <a:cs typeface="Open Sans" panose="020B0606030504020204" pitchFamily="34" charset="0"/>
              </a:rPr>
              <a:t>possible</a:t>
            </a:r>
            <a:r>
              <a:rPr lang="nb-NO" sz="2400" dirty="0">
                <a:latin typeface="Open Sans" panose="020B0606030504020204" pitchFamily="34" charset="0"/>
                <a:ea typeface="Open Sans" panose="020B0606030504020204" pitchFamily="34" charset="0"/>
                <a:cs typeface="Open Sans" panose="020B0606030504020204" pitchFamily="34" charset="0"/>
              </a:rPr>
              <a:t> to </a:t>
            </a:r>
            <a:r>
              <a:rPr lang="nb-NO" sz="2400" dirty="0" err="1">
                <a:latin typeface="Open Sans" panose="020B0606030504020204" pitchFamily="34" charset="0"/>
                <a:ea typeface="Open Sans" panose="020B0606030504020204" pitchFamily="34" charset="0"/>
                <a:cs typeface="Open Sans" panose="020B0606030504020204" pitchFamily="34" charset="0"/>
              </a:rPr>
              <a:t>accurately</a:t>
            </a:r>
            <a:r>
              <a:rPr lang="nb-NO" sz="2400" dirty="0">
                <a:latin typeface="Open Sans" panose="020B0606030504020204" pitchFamily="34" charset="0"/>
                <a:ea typeface="Open Sans" panose="020B0606030504020204" pitchFamily="34" charset="0"/>
                <a:cs typeface="Open Sans" panose="020B0606030504020204" pitchFamily="34" charset="0"/>
              </a:rPr>
              <a:t> </a:t>
            </a:r>
            <a:r>
              <a:rPr lang="nb-NO" sz="2400" dirty="0" err="1">
                <a:latin typeface="Open Sans" panose="020B0606030504020204" pitchFamily="34" charset="0"/>
                <a:ea typeface="Open Sans" panose="020B0606030504020204" pitchFamily="34" charset="0"/>
                <a:cs typeface="Open Sans" panose="020B0606030504020204" pitchFamily="34" charset="0"/>
              </a:rPr>
              <a:t>classify</a:t>
            </a:r>
            <a:r>
              <a:rPr lang="nb-NO" sz="2400" dirty="0">
                <a:latin typeface="Open Sans" panose="020B0606030504020204" pitchFamily="34" charset="0"/>
                <a:ea typeface="Open Sans" panose="020B0606030504020204" pitchFamily="34" charset="0"/>
                <a:cs typeface="Open Sans" panose="020B0606030504020204" pitchFamily="34" charset="0"/>
              </a:rPr>
              <a:t> a person as </a:t>
            </a:r>
            <a:r>
              <a:rPr lang="nb-NO" sz="2400" dirty="0" err="1">
                <a:latin typeface="Open Sans" panose="020B0606030504020204" pitchFamily="34" charset="0"/>
                <a:ea typeface="Open Sans" panose="020B0606030504020204" pitchFamily="34" charset="0"/>
                <a:cs typeface="Open Sans" panose="020B0606030504020204" pitchFamily="34" charset="0"/>
              </a:rPr>
              <a:t>being</a:t>
            </a:r>
            <a:r>
              <a:rPr lang="nb-NO" sz="2400" dirty="0">
                <a:latin typeface="Open Sans" panose="020B0606030504020204" pitchFamily="34" charset="0"/>
                <a:ea typeface="Open Sans" panose="020B0606030504020204" pitchFamily="34" charset="0"/>
                <a:cs typeface="Open Sans" panose="020B0606030504020204" pitchFamily="34" charset="0"/>
              </a:rPr>
              <a:t> </a:t>
            </a:r>
            <a:r>
              <a:rPr lang="nb-NO" sz="2400" dirty="0" err="1">
                <a:latin typeface="Open Sans" panose="020B0606030504020204" pitchFamily="34" charset="0"/>
                <a:ea typeface="Open Sans" panose="020B0606030504020204" pitchFamily="34" charset="0"/>
                <a:cs typeface="Open Sans" panose="020B0606030504020204" pitchFamily="34" charset="0"/>
              </a:rPr>
              <a:t>diabetic</a:t>
            </a:r>
            <a:r>
              <a:rPr lang="nb-NO" sz="2400" dirty="0">
                <a:latin typeface="Open Sans" panose="020B0606030504020204" pitchFamily="34" charset="0"/>
                <a:ea typeface="Open Sans" panose="020B0606030504020204" pitchFamily="34" charset="0"/>
                <a:cs typeface="Open Sans" panose="020B0606030504020204" pitchFamily="34" charset="0"/>
              </a:rPr>
              <a:t>, pre-</a:t>
            </a:r>
            <a:r>
              <a:rPr lang="nb-NO" sz="2400" dirty="0" err="1">
                <a:latin typeface="Open Sans" panose="020B0606030504020204" pitchFamily="34" charset="0"/>
                <a:ea typeface="Open Sans" panose="020B0606030504020204" pitchFamily="34" charset="0"/>
                <a:cs typeface="Open Sans" panose="020B0606030504020204" pitchFamily="34" charset="0"/>
              </a:rPr>
              <a:t>diabetic</a:t>
            </a:r>
            <a:r>
              <a:rPr lang="nb-NO" sz="2400" dirty="0">
                <a:latin typeface="Open Sans" panose="020B0606030504020204" pitchFamily="34" charset="0"/>
                <a:ea typeface="Open Sans" panose="020B0606030504020204" pitchFamily="34" charset="0"/>
                <a:cs typeface="Open Sans" panose="020B0606030504020204" pitchFamily="34" charset="0"/>
              </a:rPr>
              <a:t> or non-</a:t>
            </a:r>
            <a:r>
              <a:rPr lang="nb-NO" sz="2400" dirty="0" err="1">
                <a:latin typeface="Open Sans" panose="020B0606030504020204" pitchFamily="34" charset="0"/>
                <a:ea typeface="Open Sans" panose="020B0606030504020204" pitchFamily="34" charset="0"/>
                <a:cs typeface="Open Sans" panose="020B0606030504020204" pitchFamily="34" charset="0"/>
              </a:rPr>
              <a:t>diabetic</a:t>
            </a:r>
            <a:r>
              <a:rPr lang="nb-NO" sz="2400" dirty="0">
                <a:latin typeface="Open Sans" panose="020B0606030504020204" pitchFamily="34" charset="0"/>
                <a:ea typeface="Open Sans" panose="020B0606030504020204" pitchFamily="34" charset="0"/>
                <a:cs typeface="Open Sans" panose="020B0606030504020204" pitchFamily="34" charset="0"/>
              </a:rPr>
              <a:t> </a:t>
            </a:r>
            <a:r>
              <a:rPr lang="nb-NO" sz="2400" dirty="0" err="1">
                <a:latin typeface="Open Sans" panose="020B0606030504020204" pitchFamily="34" charset="0"/>
                <a:ea typeface="Open Sans" panose="020B0606030504020204" pitchFamily="34" charset="0"/>
                <a:cs typeface="Open Sans" panose="020B0606030504020204" pitchFamily="34" charset="0"/>
              </a:rPr>
              <a:t>based</a:t>
            </a:r>
            <a:r>
              <a:rPr lang="nb-NO" sz="2400" dirty="0">
                <a:latin typeface="Open Sans" panose="020B0606030504020204" pitchFamily="34" charset="0"/>
                <a:ea typeface="Open Sans" panose="020B0606030504020204" pitchFamily="34" charset="0"/>
                <a:cs typeface="Open Sans" panose="020B0606030504020204" pitchFamily="34" charset="0"/>
              </a:rPr>
              <a:t> </a:t>
            </a:r>
            <a:r>
              <a:rPr lang="nb-NO" sz="2400" dirty="0" err="1">
                <a:latin typeface="Open Sans" panose="020B0606030504020204" pitchFamily="34" charset="0"/>
                <a:ea typeface="Open Sans" panose="020B0606030504020204" pitchFamily="34" charset="0"/>
                <a:cs typeface="Open Sans" panose="020B0606030504020204" pitchFamily="34" charset="0"/>
              </a:rPr>
              <a:t>upon</a:t>
            </a:r>
            <a:r>
              <a:rPr lang="nb-NO" sz="2400" dirty="0">
                <a:latin typeface="Open Sans" panose="020B0606030504020204" pitchFamily="34" charset="0"/>
                <a:ea typeface="Open Sans" panose="020B0606030504020204" pitchFamily="34" charset="0"/>
                <a:cs typeface="Open Sans" panose="020B0606030504020204" pitchFamily="34" charset="0"/>
              </a:rPr>
              <a:t> survey </a:t>
            </a:r>
            <a:r>
              <a:rPr lang="nb-NO" sz="2400" dirty="0" err="1">
                <a:latin typeface="Open Sans" panose="020B0606030504020204" pitchFamily="34" charset="0"/>
                <a:ea typeface="Open Sans" panose="020B0606030504020204" pitchFamily="34" charset="0"/>
                <a:cs typeface="Open Sans" panose="020B0606030504020204" pitchFamily="34" charset="0"/>
              </a:rPr>
              <a:t>responses</a:t>
            </a:r>
            <a:r>
              <a:rPr lang="nb-NO" sz="24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9999F7FA-F702-9408-AFD5-F7ECD986AB0D}"/>
              </a:ext>
            </a:extLst>
          </p:cNvPr>
          <p:cNvSpPr txBox="1"/>
          <p:nvPr/>
        </p:nvSpPr>
        <p:spPr>
          <a:xfrm>
            <a:off x="1081603" y="3809130"/>
            <a:ext cx="9353005" cy="3080843"/>
          </a:xfrm>
          <a:prstGeom prst="rect">
            <a:avLst/>
          </a:prstGeom>
          <a:noFill/>
        </p:spPr>
        <p:txBody>
          <a:bodyPr wrap="square" rtlCol="0">
            <a:spAutoFit/>
          </a:bodyPr>
          <a:lstStyle/>
          <a:p>
            <a:pPr marL="0" lvl="3">
              <a:lnSpc>
                <a:spcPct val="120000"/>
              </a:lnSpc>
              <a:spcAft>
                <a:spcPts val="600"/>
              </a:spcAft>
              <a:buClr>
                <a:schemeClr val="accent1"/>
              </a:buClr>
              <a:buSzPct val="150000"/>
            </a:pPr>
            <a:r>
              <a:rPr lang="en-US" dirty="0">
                <a:latin typeface="Open Sans" panose="020B0606030504020204" pitchFamily="34" charset="0"/>
                <a:ea typeface="Open Sans" panose="020B0606030504020204" pitchFamily="34" charset="0"/>
                <a:cs typeface="Open Sans" panose="020B0606030504020204" pitchFamily="34" charset="0"/>
              </a:rPr>
              <a:t>If so:</a:t>
            </a:r>
          </a:p>
          <a:p>
            <a:pPr marL="329184" lvl="3" indent="-342900">
              <a:lnSpc>
                <a:spcPct val="120000"/>
              </a:lnSpc>
              <a:spcAft>
                <a:spcPts val="600"/>
              </a:spcAft>
              <a:buClr>
                <a:schemeClr val="accent1"/>
              </a:buClr>
              <a:buSzPct val="15000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It might be possible to create a simple questionnaire-based tool that screens for diabetes </a:t>
            </a:r>
            <a:r>
              <a:rPr lang="en-US" sz="1800" dirty="0">
                <a:latin typeface="Open Sans" panose="020B0606030504020204" pitchFamily="34" charset="0"/>
                <a:ea typeface="Open Sans" panose="020B0606030504020204" pitchFamily="34" charset="0"/>
                <a:cs typeface="Open Sans" panose="020B0606030504020204" pitchFamily="34" charset="0"/>
              </a:rPr>
              <a:t>without the need for clinical data.</a:t>
            </a:r>
          </a:p>
          <a:p>
            <a:pPr marL="329184" lvl="3" indent="-342900">
              <a:lnSpc>
                <a:spcPct val="120000"/>
              </a:lnSpc>
              <a:spcAft>
                <a:spcPts val="600"/>
              </a:spcAft>
              <a:buClr>
                <a:schemeClr val="accent1"/>
              </a:buClr>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Initial screening happens outside of clinical setting =&gt; time/cost/resource efficient.</a:t>
            </a:r>
          </a:p>
          <a:p>
            <a:pPr marL="329184" lvl="3" indent="-342900">
              <a:lnSpc>
                <a:spcPct val="120000"/>
              </a:lnSpc>
              <a:spcAft>
                <a:spcPts val="600"/>
              </a:spcAft>
              <a:buClr>
                <a:schemeClr val="accent1"/>
              </a:buClr>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Follow-up medical appointments only required for those positively identified as diabetic =&gt; avoids overwhelming medical practices.</a:t>
            </a:r>
          </a:p>
          <a:p>
            <a:pPr marL="329184" lvl="3" indent="-342900">
              <a:lnSpc>
                <a:spcPct val="120000"/>
              </a:lnSpc>
              <a:spcAft>
                <a:spcPts val="600"/>
              </a:spcAft>
              <a:buClr>
                <a:schemeClr val="accent1"/>
              </a:buClr>
              <a:buSzPct val="150000"/>
              <a:buFont typeface="Arial" panose="020B0604020202020204" pitchFamily="34" charset="0"/>
              <a:buChar char="•"/>
            </a:pPr>
            <a:r>
              <a:rPr lang="en-US" sz="1800" dirty="0">
                <a:latin typeface="Open Sans" panose="020B0606030504020204" pitchFamily="34" charset="0"/>
                <a:ea typeface="Open Sans" panose="020B0606030504020204" pitchFamily="34" charset="0"/>
                <a:cs typeface="Open Sans" panose="020B0606030504020204" pitchFamily="34" charset="0"/>
              </a:rPr>
              <a:t>More people diagnosed faster =&gt; fewer suffering long-term/serious complications.</a:t>
            </a:r>
            <a:endParaRPr lang="en-US" dirty="0">
              <a:latin typeface="Open Sans" panose="020B0606030504020204" pitchFamily="34" charset="0"/>
              <a:ea typeface="Open Sans" panose="020B0606030504020204" pitchFamily="34" charset="0"/>
              <a:cs typeface="Open Sans" panose="020B0606030504020204" pitchFamily="34" charset="0"/>
            </a:endParaRPr>
          </a:p>
          <a:p>
            <a:endParaRPr lang="nb-NO" dirty="0"/>
          </a:p>
        </p:txBody>
      </p:sp>
    </p:spTree>
    <p:extLst>
      <p:ext uri="{BB962C8B-B14F-4D97-AF65-F5344CB8AC3E}">
        <p14:creationId xmlns:p14="http://schemas.microsoft.com/office/powerpoint/2010/main" val="14017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THE DATA SET</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873624"/>
            <a:ext cx="10143744" cy="4435736"/>
          </a:xfrm>
        </p:spPr>
        <p:txBody>
          <a:bodyPr>
            <a:normAutofit lnSpcReduction="10000"/>
          </a:bodyPr>
          <a:lstStyle/>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The Behavioral Risk Factor Surveillance System (BRFSS) is an annual telephone survey conducted by the CDC that collects data on a wide array of health-related topics. </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Cleaned and curated version available on Kaggle from original BRFSS data from 2015, which I expanded/adjusted based on my own interpretation of the survey documentation and understanding of diabetes risk factors.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245,352 observations – I used a random subset of 60,000 observations.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Number of features reduced from 330 to 24: 16 nominal features (13 binary), 5 ordinal features and 3 numerical features.</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Unreliable target feature </a:t>
            </a:r>
            <a:r>
              <a:rPr lang="en-US" sz="1800" dirty="0">
                <a:latin typeface="Open Sans" panose="020B0606030504020204" pitchFamily="34" charset="0"/>
                <a:ea typeface="Open Sans" panose="020B0606030504020204" pitchFamily="34" charset="0"/>
                <a:cs typeface="Open Sans" panose="020B0606030504020204" pitchFamily="34" charset="0"/>
              </a:rPr>
              <a:t>– many respondents likely to be unaware of their diabetic status.</a:t>
            </a:r>
            <a:endParaRPr lang="en-US" dirty="0">
              <a:solidFill>
                <a:srgbClr val="000000"/>
              </a:solidFill>
              <a:latin typeface="Open Sans" panose="020B0606030504020204" pitchFamily="34" charset="0"/>
            </a:endParaRP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Logistic regression would produce misleading results (no ground truth).</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Alternative: drop the target feature and use unsupervised learning on </a:t>
            </a:r>
            <a:r>
              <a:rPr lang="en-US" sz="1600" dirty="0" err="1">
                <a:latin typeface="Open Sans" panose="020B0606030504020204" pitchFamily="34" charset="0"/>
                <a:ea typeface="Open Sans" panose="020B0606030504020204" pitchFamily="34" charset="0"/>
                <a:cs typeface="Open Sans" panose="020B0606030504020204" pitchFamily="34" charset="0"/>
              </a:rPr>
              <a:t>unlabelled</a:t>
            </a:r>
            <a:r>
              <a:rPr lang="en-US" sz="1600" dirty="0">
                <a:latin typeface="Open Sans" panose="020B0606030504020204" pitchFamily="34" charset="0"/>
                <a:ea typeface="Open Sans" panose="020B0606030504020204" pitchFamily="34" charset="0"/>
                <a:cs typeface="Open Sans" panose="020B0606030504020204" pitchFamily="34" charset="0"/>
              </a:rPr>
              <a:t> data.</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Use clustering to try to find natural patterns in the data that would allow me to group respondents by diabetic status.</a:t>
            </a:r>
          </a:p>
          <a:p>
            <a:endParaRPr lang="nb-NO" dirty="0"/>
          </a:p>
        </p:txBody>
      </p:sp>
    </p:spTree>
    <p:extLst>
      <p:ext uri="{BB962C8B-B14F-4D97-AF65-F5344CB8AC3E}">
        <p14:creationId xmlns:p14="http://schemas.microsoft.com/office/powerpoint/2010/main" val="397959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The DATA PIPELINE</a:t>
            </a:r>
            <a:endParaRPr lang="nb-NO" dirty="0"/>
          </a:p>
        </p:txBody>
      </p:sp>
      <p:sp>
        <p:nvSpPr>
          <p:cNvPr id="7" name="TextBox 6">
            <a:extLst>
              <a:ext uri="{FF2B5EF4-FFF2-40B4-BE49-F238E27FC236}">
                <a16:creationId xmlns:a16="http://schemas.microsoft.com/office/drawing/2014/main" id="{BC41CA8C-55AC-6809-C619-943BFFB3BAB3}"/>
              </a:ext>
            </a:extLst>
          </p:cNvPr>
          <p:cNvSpPr txBox="1"/>
          <p:nvPr/>
        </p:nvSpPr>
        <p:spPr>
          <a:xfrm>
            <a:off x="1068953" y="2057937"/>
            <a:ext cx="1954306" cy="646331"/>
          </a:xfrm>
          <a:prstGeom prst="rect">
            <a:avLst/>
          </a:prstGeom>
          <a:solidFill>
            <a:schemeClr val="accent1">
              <a:lumMod val="40000"/>
              <a:lumOff val="60000"/>
            </a:schemeClr>
          </a:solidFill>
          <a:ln w="19050">
            <a:solidFill>
              <a:schemeClr val="accent2"/>
            </a:solidFill>
          </a:ln>
        </p:spPr>
        <p:txBody>
          <a:bodyPr wrap="square" rtlCol="0">
            <a:spAutoFit/>
          </a:bodyPr>
          <a:lstStyle/>
          <a:p>
            <a:pPr algn="ctr"/>
            <a:r>
              <a:rPr lang="nb-NO" b="1" dirty="0"/>
              <a:t>DATA SOURCE</a:t>
            </a:r>
          </a:p>
          <a:p>
            <a:pPr algn="ctr"/>
            <a:r>
              <a:rPr lang="nb-NO" dirty="0"/>
              <a:t>BRFSS survey</a:t>
            </a:r>
          </a:p>
        </p:txBody>
      </p:sp>
      <p:sp>
        <p:nvSpPr>
          <p:cNvPr id="10" name="TextBox 9">
            <a:extLst>
              <a:ext uri="{FF2B5EF4-FFF2-40B4-BE49-F238E27FC236}">
                <a16:creationId xmlns:a16="http://schemas.microsoft.com/office/drawing/2014/main" id="{C36A146C-D4B2-B8C9-D79A-3CE8AA200C40}"/>
              </a:ext>
            </a:extLst>
          </p:cNvPr>
          <p:cNvSpPr txBox="1"/>
          <p:nvPr/>
        </p:nvSpPr>
        <p:spPr>
          <a:xfrm>
            <a:off x="4861024" y="2057936"/>
            <a:ext cx="1954306" cy="646331"/>
          </a:xfrm>
          <a:prstGeom prst="rect">
            <a:avLst/>
          </a:prstGeom>
          <a:solidFill>
            <a:schemeClr val="accent1">
              <a:lumMod val="40000"/>
              <a:lumOff val="60000"/>
            </a:schemeClr>
          </a:solidFill>
          <a:ln w="19050">
            <a:solidFill>
              <a:schemeClr val="accent2"/>
            </a:solidFill>
          </a:ln>
        </p:spPr>
        <p:txBody>
          <a:bodyPr wrap="square" rtlCol="0">
            <a:spAutoFit/>
          </a:bodyPr>
          <a:lstStyle/>
          <a:p>
            <a:pPr algn="ctr"/>
            <a:r>
              <a:rPr lang="nb-NO" b="1" dirty="0"/>
              <a:t>CLUSTERING</a:t>
            </a:r>
          </a:p>
          <a:p>
            <a:pPr algn="ctr"/>
            <a:r>
              <a:rPr lang="nb-NO" dirty="0"/>
              <a:t>K-Modes</a:t>
            </a:r>
          </a:p>
        </p:txBody>
      </p:sp>
      <p:sp>
        <p:nvSpPr>
          <p:cNvPr id="11" name="TextBox 10">
            <a:extLst>
              <a:ext uri="{FF2B5EF4-FFF2-40B4-BE49-F238E27FC236}">
                <a16:creationId xmlns:a16="http://schemas.microsoft.com/office/drawing/2014/main" id="{7810594D-FBB0-C401-23CE-E39C93375C2C}"/>
              </a:ext>
            </a:extLst>
          </p:cNvPr>
          <p:cNvSpPr txBox="1"/>
          <p:nvPr/>
        </p:nvSpPr>
        <p:spPr>
          <a:xfrm>
            <a:off x="8339329" y="1394434"/>
            <a:ext cx="1954306" cy="646331"/>
          </a:xfrm>
          <a:prstGeom prst="rect">
            <a:avLst/>
          </a:prstGeom>
          <a:solidFill>
            <a:schemeClr val="accent1">
              <a:lumMod val="40000"/>
              <a:lumOff val="60000"/>
            </a:schemeClr>
          </a:solidFill>
          <a:ln w="19050">
            <a:solidFill>
              <a:schemeClr val="accent2"/>
            </a:solidFill>
          </a:ln>
        </p:spPr>
        <p:txBody>
          <a:bodyPr wrap="square" rtlCol="0">
            <a:spAutoFit/>
          </a:bodyPr>
          <a:lstStyle/>
          <a:p>
            <a:pPr algn="ctr"/>
            <a:r>
              <a:rPr lang="nb-NO" b="1" dirty="0"/>
              <a:t>CLUSTER</a:t>
            </a:r>
          </a:p>
          <a:p>
            <a:pPr algn="ctr"/>
            <a:r>
              <a:rPr lang="nb-NO" b="1" dirty="0"/>
              <a:t>ANALYSIS</a:t>
            </a:r>
            <a:endParaRPr lang="nb-NO" dirty="0"/>
          </a:p>
        </p:txBody>
      </p:sp>
      <p:sp>
        <p:nvSpPr>
          <p:cNvPr id="12" name="Arrow: Right 11">
            <a:extLst>
              <a:ext uri="{FF2B5EF4-FFF2-40B4-BE49-F238E27FC236}">
                <a16:creationId xmlns:a16="http://schemas.microsoft.com/office/drawing/2014/main" id="{531437D2-78D5-694C-31AA-5CC321CE4DF1}"/>
              </a:ext>
            </a:extLst>
          </p:cNvPr>
          <p:cNvSpPr/>
          <p:nvPr/>
        </p:nvSpPr>
        <p:spPr>
          <a:xfrm>
            <a:off x="3301165" y="2237664"/>
            <a:ext cx="1281953" cy="28687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TextBox 13">
            <a:extLst>
              <a:ext uri="{FF2B5EF4-FFF2-40B4-BE49-F238E27FC236}">
                <a16:creationId xmlns:a16="http://schemas.microsoft.com/office/drawing/2014/main" id="{28EBD7CF-A300-E5E8-4971-DCA0E07F54D5}"/>
              </a:ext>
            </a:extLst>
          </p:cNvPr>
          <p:cNvSpPr txBox="1"/>
          <p:nvPr/>
        </p:nvSpPr>
        <p:spPr>
          <a:xfrm>
            <a:off x="981459" y="2972778"/>
            <a:ext cx="2319706" cy="1708160"/>
          </a:xfrm>
          <a:prstGeom prst="rect">
            <a:avLst/>
          </a:prstGeom>
          <a:noFill/>
        </p:spPr>
        <p:txBody>
          <a:bodyPr wrap="square" rtlCol="0">
            <a:spAutoFit/>
          </a:bodyPr>
          <a:lstStyle/>
          <a:p>
            <a:r>
              <a:rPr lang="nb-NO" sz="1500" dirty="0"/>
              <a:t>Python/</a:t>
            </a:r>
            <a:r>
              <a:rPr lang="nb-NO" sz="1500" dirty="0" err="1"/>
              <a:t>Jupyter</a:t>
            </a:r>
            <a:r>
              <a:rPr lang="nb-NO" sz="1500" dirty="0"/>
              <a:t>:</a:t>
            </a:r>
          </a:p>
          <a:p>
            <a:pPr marL="285750" indent="-285750">
              <a:buFont typeface="Arial" panose="020B0604020202020204" pitchFamily="34" charset="0"/>
              <a:buChar char="•"/>
            </a:pPr>
            <a:r>
              <a:rPr lang="nb-NO" sz="1500" dirty="0" err="1"/>
              <a:t>Extraction</a:t>
            </a:r>
            <a:endParaRPr lang="nb-NO" sz="1500" dirty="0"/>
          </a:p>
          <a:p>
            <a:pPr marL="285750" indent="-285750">
              <a:buFont typeface="Arial" panose="020B0604020202020204" pitchFamily="34" charset="0"/>
              <a:buChar char="•"/>
            </a:pPr>
            <a:r>
              <a:rPr lang="nb-NO" sz="1500" dirty="0"/>
              <a:t>Exploration</a:t>
            </a:r>
          </a:p>
          <a:p>
            <a:pPr marL="285750" indent="-285750">
              <a:buFont typeface="Arial" panose="020B0604020202020204" pitchFamily="34" charset="0"/>
              <a:buChar char="•"/>
            </a:pPr>
            <a:r>
              <a:rPr lang="nb-NO" sz="1500" dirty="0" err="1"/>
              <a:t>Cleaning</a:t>
            </a:r>
            <a:r>
              <a:rPr lang="nb-NO" sz="1500" dirty="0"/>
              <a:t>/</a:t>
            </a:r>
            <a:r>
              <a:rPr lang="nb-NO" sz="1500" dirty="0" err="1"/>
              <a:t>preprocessing</a:t>
            </a:r>
            <a:r>
              <a:rPr lang="nb-NO" sz="1500" dirty="0"/>
              <a:t> (datatype </a:t>
            </a:r>
            <a:r>
              <a:rPr lang="nb-NO" sz="1500" dirty="0" err="1"/>
              <a:t>conversion</a:t>
            </a:r>
            <a:r>
              <a:rPr lang="nb-NO" sz="1500" dirty="0"/>
              <a:t>, </a:t>
            </a:r>
            <a:r>
              <a:rPr lang="nb-NO" sz="1500" dirty="0" err="1"/>
              <a:t>encoding</a:t>
            </a:r>
            <a:r>
              <a:rPr lang="nb-NO" sz="1500" dirty="0"/>
              <a:t>)</a:t>
            </a:r>
          </a:p>
          <a:p>
            <a:pPr marL="285750" indent="-285750">
              <a:buFont typeface="Arial" panose="020B0604020202020204" pitchFamily="34" charset="0"/>
              <a:buChar char="•"/>
            </a:pPr>
            <a:r>
              <a:rPr lang="nb-NO" sz="1500" dirty="0" err="1"/>
              <a:t>Feature</a:t>
            </a:r>
            <a:r>
              <a:rPr lang="nb-NO" sz="1500" dirty="0"/>
              <a:t> </a:t>
            </a:r>
            <a:r>
              <a:rPr lang="nb-NO" sz="1500" dirty="0" err="1"/>
              <a:t>selection</a:t>
            </a:r>
            <a:endParaRPr lang="nb-NO" sz="1500" dirty="0"/>
          </a:p>
        </p:txBody>
      </p:sp>
      <p:sp>
        <p:nvSpPr>
          <p:cNvPr id="16" name="TextBox 15">
            <a:extLst>
              <a:ext uri="{FF2B5EF4-FFF2-40B4-BE49-F238E27FC236}">
                <a16:creationId xmlns:a16="http://schemas.microsoft.com/office/drawing/2014/main" id="{423D8134-D401-5AD0-73E5-B6F58BF796A1}"/>
              </a:ext>
            </a:extLst>
          </p:cNvPr>
          <p:cNvSpPr txBox="1"/>
          <p:nvPr/>
        </p:nvSpPr>
        <p:spPr>
          <a:xfrm>
            <a:off x="4764564" y="2972778"/>
            <a:ext cx="2498998" cy="1261884"/>
          </a:xfrm>
          <a:prstGeom prst="rect">
            <a:avLst/>
          </a:prstGeom>
          <a:noFill/>
        </p:spPr>
        <p:txBody>
          <a:bodyPr wrap="square" rtlCol="0">
            <a:spAutoFit/>
          </a:bodyPr>
          <a:lstStyle/>
          <a:p>
            <a:pPr marL="285750" indent="-285750">
              <a:buFont typeface="Arial" panose="020B0604020202020204" pitchFamily="34" charset="0"/>
              <a:buChar char="•"/>
            </a:pPr>
            <a:r>
              <a:rPr lang="nb-NO" sz="1500" dirty="0"/>
              <a:t>Set hyperparameters</a:t>
            </a:r>
          </a:p>
          <a:p>
            <a:pPr marL="285750" indent="-285750">
              <a:buFont typeface="Arial" panose="020B0604020202020204" pitchFamily="34" charset="0"/>
              <a:buChar char="•"/>
            </a:pPr>
            <a:r>
              <a:rPr lang="nb-NO" sz="1500" dirty="0"/>
              <a:t>Run </a:t>
            </a:r>
            <a:r>
              <a:rPr lang="nb-NO" sz="1500" dirty="0" err="1"/>
              <a:t>algorithm</a:t>
            </a:r>
            <a:endParaRPr lang="nb-NO" sz="1500" dirty="0"/>
          </a:p>
          <a:p>
            <a:pPr marL="285750" indent="-285750">
              <a:buFont typeface="Arial" panose="020B0604020202020204" pitchFamily="34" charset="0"/>
              <a:buChar char="•"/>
            </a:pPr>
            <a:r>
              <a:rPr lang="nb-NO" sz="1500" dirty="0" err="1"/>
              <a:t>Visualising</a:t>
            </a:r>
            <a:r>
              <a:rPr lang="nb-NO" sz="1500" dirty="0"/>
              <a:t> </a:t>
            </a:r>
            <a:r>
              <a:rPr lang="nb-NO" sz="1500" dirty="0" err="1"/>
              <a:t>the</a:t>
            </a:r>
            <a:r>
              <a:rPr lang="nb-NO" sz="1500" dirty="0"/>
              <a:t> </a:t>
            </a:r>
            <a:r>
              <a:rPr lang="nb-NO" sz="1500" dirty="0" err="1"/>
              <a:t>clusters</a:t>
            </a:r>
            <a:endParaRPr lang="nb-NO" sz="1500" dirty="0"/>
          </a:p>
          <a:p>
            <a:pPr marL="285750" indent="-285750">
              <a:buFont typeface="Arial" panose="020B0604020202020204" pitchFamily="34" charset="0"/>
              <a:buChar char="•"/>
            </a:pPr>
            <a:r>
              <a:rPr lang="nb-NO" sz="1500" dirty="0" err="1"/>
              <a:t>Evaluating</a:t>
            </a:r>
            <a:r>
              <a:rPr lang="nb-NO" sz="1500" dirty="0"/>
              <a:t> </a:t>
            </a:r>
            <a:r>
              <a:rPr lang="nb-NO" sz="1500" dirty="0" err="1"/>
              <a:t>cluster</a:t>
            </a:r>
            <a:r>
              <a:rPr lang="nb-NO" sz="1500" dirty="0"/>
              <a:t> </a:t>
            </a:r>
            <a:r>
              <a:rPr lang="nb-NO" sz="1500" dirty="0" err="1"/>
              <a:t>quality</a:t>
            </a:r>
            <a:endParaRPr lang="nb-NO" sz="1500" dirty="0"/>
          </a:p>
          <a:p>
            <a:pPr marL="285750" indent="-285750">
              <a:buFont typeface="Arial" panose="020B0604020202020204" pitchFamily="34" charset="0"/>
              <a:buChar char="•"/>
            </a:pPr>
            <a:endParaRPr lang="nb-NO" sz="1600" dirty="0"/>
          </a:p>
        </p:txBody>
      </p:sp>
      <p:sp>
        <p:nvSpPr>
          <p:cNvPr id="17" name="TextBox 16">
            <a:extLst>
              <a:ext uri="{FF2B5EF4-FFF2-40B4-BE49-F238E27FC236}">
                <a16:creationId xmlns:a16="http://schemas.microsoft.com/office/drawing/2014/main" id="{75C855C6-54E0-2BC6-19C4-167217D92451}"/>
              </a:ext>
            </a:extLst>
          </p:cNvPr>
          <p:cNvSpPr txBox="1"/>
          <p:nvPr/>
        </p:nvSpPr>
        <p:spPr>
          <a:xfrm>
            <a:off x="8245201" y="2243571"/>
            <a:ext cx="2800082" cy="2646878"/>
          </a:xfrm>
          <a:prstGeom prst="rect">
            <a:avLst/>
          </a:prstGeom>
          <a:noFill/>
        </p:spPr>
        <p:txBody>
          <a:bodyPr wrap="square" rtlCol="0">
            <a:spAutoFit/>
          </a:bodyPr>
          <a:lstStyle/>
          <a:p>
            <a:r>
              <a:rPr lang="nb-NO" sz="1500" dirty="0" err="1"/>
              <a:t>Describing</a:t>
            </a:r>
            <a:r>
              <a:rPr lang="nb-NO" sz="1500" dirty="0"/>
              <a:t> </a:t>
            </a:r>
            <a:r>
              <a:rPr lang="nb-NO" sz="1500" dirty="0" err="1"/>
              <a:t>the</a:t>
            </a:r>
            <a:r>
              <a:rPr lang="nb-NO" sz="1500" dirty="0"/>
              <a:t> </a:t>
            </a:r>
            <a:r>
              <a:rPr lang="nb-NO" sz="1500" dirty="0" err="1"/>
              <a:t>characteristics</a:t>
            </a:r>
            <a:r>
              <a:rPr lang="nb-NO" sz="1500" dirty="0"/>
              <a:t> </a:t>
            </a:r>
            <a:r>
              <a:rPr lang="nb-NO" sz="1500" dirty="0" err="1"/>
              <a:t>of</a:t>
            </a:r>
            <a:r>
              <a:rPr lang="nb-NO" sz="1500" dirty="0"/>
              <a:t> </a:t>
            </a:r>
            <a:r>
              <a:rPr lang="nb-NO" sz="1500" dirty="0" err="1"/>
              <a:t>the</a:t>
            </a:r>
            <a:r>
              <a:rPr lang="nb-NO" sz="1500" dirty="0"/>
              <a:t> </a:t>
            </a:r>
            <a:r>
              <a:rPr lang="nb-NO" sz="1500" dirty="0" err="1"/>
              <a:t>clusters</a:t>
            </a:r>
            <a:r>
              <a:rPr lang="nb-NO" sz="1500" dirty="0"/>
              <a:t>:</a:t>
            </a:r>
          </a:p>
          <a:p>
            <a:pPr marL="285750" indent="-285750">
              <a:buFont typeface="Arial" panose="020B0604020202020204" pitchFamily="34" charset="0"/>
              <a:buChar char="•"/>
            </a:pPr>
            <a:r>
              <a:rPr lang="nb-NO" sz="1500" dirty="0"/>
              <a:t>Cluster profiling</a:t>
            </a:r>
          </a:p>
          <a:p>
            <a:pPr marL="285750" indent="-285750">
              <a:buFont typeface="Arial" panose="020B0604020202020204" pitchFamily="34" charset="0"/>
              <a:buChar char="•"/>
            </a:pPr>
            <a:r>
              <a:rPr lang="nb-NO" sz="1500" dirty="0" err="1"/>
              <a:t>Feature</a:t>
            </a:r>
            <a:r>
              <a:rPr lang="nb-NO" sz="1500" dirty="0"/>
              <a:t> </a:t>
            </a:r>
            <a:r>
              <a:rPr lang="nb-NO" sz="1500" dirty="0" err="1"/>
              <a:t>importance</a:t>
            </a:r>
            <a:endParaRPr lang="nb-NO" sz="1500" dirty="0"/>
          </a:p>
          <a:p>
            <a:pPr marL="285750" indent="-285750">
              <a:buFont typeface="Arial" panose="020B0604020202020204" pitchFamily="34" charset="0"/>
              <a:buChar char="•"/>
            </a:pPr>
            <a:r>
              <a:rPr lang="nb-NO" sz="1500" dirty="0"/>
              <a:t>Cluster </a:t>
            </a:r>
            <a:r>
              <a:rPr lang="nb-NO" sz="1500" dirty="0" err="1"/>
              <a:t>centroids</a:t>
            </a:r>
            <a:endParaRPr lang="nb-NO" sz="1500" dirty="0"/>
          </a:p>
          <a:p>
            <a:endParaRPr lang="nb-NO" sz="1500" b="1" dirty="0"/>
          </a:p>
          <a:p>
            <a:r>
              <a:rPr lang="nb-NO" sz="1500" b="1" dirty="0"/>
              <a:t>Do </a:t>
            </a:r>
            <a:r>
              <a:rPr lang="nb-NO" sz="1500" b="1" dirty="0" err="1"/>
              <a:t>we</a:t>
            </a:r>
            <a:r>
              <a:rPr lang="nb-NO" sz="1500" b="1" dirty="0"/>
              <a:t> have </a:t>
            </a:r>
            <a:r>
              <a:rPr lang="nb-NO" sz="1500" b="1" dirty="0" err="1"/>
              <a:t>sufficient</a:t>
            </a:r>
            <a:r>
              <a:rPr lang="nb-NO" sz="1500" b="1" dirty="0"/>
              <a:t> </a:t>
            </a:r>
            <a:r>
              <a:rPr lang="nb-NO" sz="1500" b="1" dirty="0" err="1"/>
              <a:t>insight</a:t>
            </a:r>
            <a:r>
              <a:rPr lang="nb-NO" sz="1500" b="1" dirty="0"/>
              <a:t> to be </a:t>
            </a:r>
            <a:r>
              <a:rPr lang="nb-NO" sz="1500" b="1" dirty="0" err="1"/>
              <a:t>able</a:t>
            </a:r>
            <a:r>
              <a:rPr lang="nb-NO" sz="1500" b="1" dirty="0"/>
              <a:t> to </a:t>
            </a:r>
            <a:r>
              <a:rPr lang="nb-NO" sz="1500" b="1" dirty="0" err="1"/>
              <a:t>answer</a:t>
            </a:r>
            <a:r>
              <a:rPr lang="nb-NO" sz="1500" b="1" dirty="0"/>
              <a:t> </a:t>
            </a:r>
            <a:r>
              <a:rPr lang="nb-NO" sz="1500" b="1" dirty="0" err="1"/>
              <a:t>the</a:t>
            </a:r>
            <a:r>
              <a:rPr lang="nb-NO" sz="1500" b="1" dirty="0"/>
              <a:t> </a:t>
            </a:r>
            <a:r>
              <a:rPr lang="nb-NO" sz="1500" b="1" dirty="0" err="1"/>
              <a:t>research</a:t>
            </a:r>
            <a:r>
              <a:rPr lang="nb-NO" sz="1500" b="1" dirty="0"/>
              <a:t> </a:t>
            </a:r>
            <a:r>
              <a:rPr lang="nb-NO" sz="1500" b="1" dirty="0" err="1"/>
              <a:t>question</a:t>
            </a:r>
            <a:r>
              <a:rPr lang="nb-NO" sz="1500" b="1" dirty="0"/>
              <a:t>?</a:t>
            </a:r>
          </a:p>
          <a:p>
            <a:pPr marL="285750" indent="-285750">
              <a:buFont typeface="Arial" panose="020B0604020202020204" pitchFamily="34" charset="0"/>
              <a:buChar char="•"/>
            </a:pPr>
            <a:endParaRPr lang="nb-NO" sz="1500" dirty="0"/>
          </a:p>
          <a:p>
            <a:pPr marL="285750" indent="-285750">
              <a:buFont typeface="Arial" panose="020B0604020202020204" pitchFamily="34" charset="0"/>
              <a:buChar char="•"/>
            </a:pPr>
            <a:endParaRPr lang="nb-NO" sz="1600" dirty="0"/>
          </a:p>
        </p:txBody>
      </p:sp>
      <p:pic>
        <p:nvPicPr>
          <p:cNvPr id="4" name="Picture 3">
            <a:extLst>
              <a:ext uri="{FF2B5EF4-FFF2-40B4-BE49-F238E27FC236}">
                <a16:creationId xmlns:a16="http://schemas.microsoft.com/office/drawing/2014/main" id="{3C89AF1B-CD5C-BF48-76BA-329EB8C73280}"/>
              </a:ext>
            </a:extLst>
          </p:cNvPr>
          <p:cNvPicPr>
            <a:picLocks noChangeAspect="1"/>
          </p:cNvPicPr>
          <p:nvPr/>
        </p:nvPicPr>
        <p:blipFill>
          <a:blip r:embed="rId2"/>
          <a:stretch>
            <a:fillRect/>
          </a:stretch>
        </p:blipFill>
        <p:spPr>
          <a:xfrm>
            <a:off x="3894806" y="4176987"/>
            <a:ext cx="3886742" cy="2286319"/>
          </a:xfrm>
          <a:prstGeom prst="rect">
            <a:avLst/>
          </a:prstGeom>
        </p:spPr>
      </p:pic>
      <p:sp>
        <p:nvSpPr>
          <p:cNvPr id="3" name="Arrow: Bent-Up 2">
            <a:extLst>
              <a:ext uri="{FF2B5EF4-FFF2-40B4-BE49-F238E27FC236}">
                <a16:creationId xmlns:a16="http://schemas.microsoft.com/office/drawing/2014/main" id="{0FDBE9E4-C6A4-CC47-4189-91D4822D2E64}"/>
              </a:ext>
            </a:extLst>
          </p:cNvPr>
          <p:cNvSpPr/>
          <p:nvPr/>
        </p:nvSpPr>
        <p:spPr>
          <a:xfrm>
            <a:off x="7738696" y="4555273"/>
            <a:ext cx="1826646" cy="889361"/>
          </a:xfrm>
          <a:prstGeom prst="bentUpArrow">
            <a:avLst>
              <a:gd name="adj1" fmla="val 11524"/>
              <a:gd name="adj2" fmla="val 16940"/>
              <a:gd name="adj3" fmla="val 1972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TextBox 5">
            <a:extLst>
              <a:ext uri="{FF2B5EF4-FFF2-40B4-BE49-F238E27FC236}">
                <a16:creationId xmlns:a16="http://schemas.microsoft.com/office/drawing/2014/main" id="{71749E4B-A0FE-EA63-07FD-11FB4F9BCAD0}"/>
              </a:ext>
            </a:extLst>
          </p:cNvPr>
          <p:cNvSpPr txBox="1"/>
          <p:nvPr/>
        </p:nvSpPr>
        <p:spPr>
          <a:xfrm>
            <a:off x="8696982" y="5572088"/>
            <a:ext cx="1736720" cy="553998"/>
          </a:xfrm>
          <a:prstGeom prst="rect">
            <a:avLst/>
          </a:prstGeom>
          <a:noFill/>
        </p:spPr>
        <p:txBody>
          <a:bodyPr wrap="square" rtlCol="0">
            <a:spAutoFit/>
          </a:bodyPr>
          <a:lstStyle/>
          <a:p>
            <a:r>
              <a:rPr lang="nb-NO" sz="1500" i="1" dirty="0" err="1"/>
              <a:t>Need</a:t>
            </a:r>
            <a:r>
              <a:rPr lang="nb-NO" sz="1500" i="1" dirty="0"/>
              <a:t> </a:t>
            </a:r>
            <a:r>
              <a:rPr lang="nb-NO" sz="1500" i="1" dirty="0" err="1"/>
              <a:t>well-defined</a:t>
            </a:r>
            <a:r>
              <a:rPr lang="nb-NO" sz="1500" i="1" dirty="0"/>
              <a:t> </a:t>
            </a:r>
            <a:r>
              <a:rPr lang="nb-NO" sz="1500" i="1" dirty="0" err="1"/>
              <a:t>clusters</a:t>
            </a:r>
            <a:r>
              <a:rPr lang="nb-NO" sz="1500" i="1" dirty="0"/>
              <a:t> to </a:t>
            </a:r>
            <a:r>
              <a:rPr lang="nb-NO" sz="1500" i="1" dirty="0" err="1"/>
              <a:t>continue</a:t>
            </a:r>
            <a:endParaRPr lang="nb-NO" sz="1500" i="1" dirty="0"/>
          </a:p>
        </p:txBody>
      </p:sp>
    </p:spTree>
    <p:extLst>
      <p:ext uri="{BB962C8B-B14F-4D97-AF65-F5344CB8AC3E}">
        <p14:creationId xmlns:p14="http://schemas.microsoft.com/office/powerpoint/2010/main" val="59872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K-Modes </a:t>
            </a:r>
            <a:r>
              <a:rPr lang="nb-NO" sz="5400" dirty="0" err="1"/>
              <a:t>clustering</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783977"/>
            <a:ext cx="10143744" cy="4525384"/>
          </a:xfrm>
        </p:spPr>
        <p:txBody>
          <a:bodyPr>
            <a:normAutofit fontScale="85000" lnSpcReduction="10000"/>
          </a:bodyPr>
          <a:lstStyle/>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Suitable for categorical data.</a:t>
            </a:r>
          </a:p>
          <a:p>
            <a:pPr marL="342900" lvl="1" indent="-342900">
              <a:lnSpc>
                <a:spcPct val="120000"/>
              </a:lnSpc>
              <a:spcBef>
                <a:spcPts val="1200"/>
              </a:spcBef>
              <a:spcAft>
                <a:spcPts val="200"/>
              </a:spcAft>
              <a:buSzPct val="120000"/>
              <a:buFont typeface="Wingdings" panose="05000000000000000000" pitchFamily="2" charset="2"/>
              <a:buChar char="Ø"/>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Centroids determined by mode value of each feature.</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Hyperparameters affect how algorithm performs: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Number of clusters (determined by elbow method)</a:t>
            </a:r>
          </a:p>
          <a:p>
            <a:pPr marL="672084" lvl="3" indent="-342900">
              <a:lnSpc>
                <a:spcPct val="120000"/>
              </a:lnSpc>
              <a:spcBef>
                <a:spcPts val="0"/>
              </a:spcBef>
              <a:spcAft>
                <a:spcPts val="200"/>
              </a:spcAft>
              <a:buSzPct val="150000"/>
              <a:buFont typeface="Arial" panose="020B0604020202020204" pitchFamily="34" charset="0"/>
              <a:buChar char="•"/>
            </a:pPr>
            <a:r>
              <a:rPr lang="en-US" sz="1600" dirty="0" err="1">
                <a:latin typeface="Open Sans" panose="020B0606030504020204" pitchFamily="34" charset="0"/>
                <a:ea typeface="Open Sans" panose="020B0606030504020204" pitchFamily="34" charset="0"/>
                <a:cs typeface="Open Sans" panose="020B0606030504020204" pitchFamily="34" charset="0"/>
              </a:rPr>
              <a:t>Initialisation</a:t>
            </a:r>
            <a:r>
              <a:rPr lang="en-US" sz="1600" dirty="0">
                <a:latin typeface="Open Sans" panose="020B0606030504020204" pitchFamily="34" charset="0"/>
                <a:ea typeface="Open Sans" panose="020B0606030504020204" pitchFamily="34" charset="0"/>
                <a:cs typeface="Open Sans" panose="020B0606030504020204" pitchFamily="34" charset="0"/>
              </a:rPr>
              <a:t> (Cao by default)</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Cluster quality evaluated using silhouette score (how similar each data point is to its own cluster compared to other clusters).</a:t>
            </a:r>
          </a:p>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Which data to feed in?</a:t>
            </a:r>
          </a:p>
          <a:p>
            <a:pPr marL="0" lvl="1" indent="0">
              <a:lnSpc>
                <a:spcPct val="120000"/>
              </a:lnSpc>
              <a:spcBef>
                <a:spcPts val="1200"/>
              </a:spcBef>
              <a:spcAft>
                <a:spcPts val="200"/>
              </a:spcAft>
              <a:buSzPct val="120000"/>
              <a:buNone/>
            </a:pPr>
            <a:r>
              <a:rPr lang="en-US" sz="15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problem of feature selection originates from the fact that while collecting data, one tends to collect all possible data. But </a:t>
            </a:r>
            <a:r>
              <a:rPr lang="en-US" sz="15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for a specific learning task such as clustering not all the attributes or features are important</a:t>
            </a:r>
            <a:r>
              <a:rPr lang="en-US" sz="1500" dirty="0">
                <a:solidFill>
                  <a:srgbClr val="000000"/>
                </a:solidFill>
                <a:latin typeface="Open Sans" panose="020B0606030504020204" pitchFamily="34" charset="0"/>
                <a:ea typeface="Open Sans" panose="020B0606030504020204" pitchFamily="34" charset="0"/>
                <a:cs typeface="Open Sans" panose="020B0606030504020204" pitchFamily="34" charset="0"/>
              </a:rPr>
              <a:t>. … Some of the features may be redundant, some are irrelevant, and others may be ‘weakly relevant’. </a:t>
            </a:r>
            <a:r>
              <a:rPr lang="en-US" sz="15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The task of feature selection for clustering is to select ‘best’ set of relevant features that helps to uncover the natural clusters from data</a:t>
            </a:r>
            <a:r>
              <a:rPr lang="en-US" sz="1500" dirty="0">
                <a:solidFill>
                  <a:srgbClr val="000000"/>
                </a:solidFill>
                <a:latin typeface="Open Sans" panose="020B0606030504020204" pitchFamily="34" charset="0"/>
                <a:ea typeface="Open Sans" panose="020B0606030504020204" pitchFamily="34" charset="0"/>
                <a:cs typeface="Open Sans" panose="020B0606030504020204" pitchFamily="34" charset="0"/>
              </a:rPr>
              <a:t> according to the chosen criterion.”</a:t>
            </a:r>
          </a:p>
          <a:p>
            <a:pPr marL="0" lvl="1" indent="0" algn="r">
              <a:lnSpc>
                <a:spcPct val="120000"/>
              </a:lnSpc>
              <a:spcBef>
                <a:spcPts val="1200"/>
              </a:spcBef>
              <a:spcAft>
                <a:spcPts val="200"/>
              </a:spcAft>
              <a:buSzPct val="120000"/>
              <a:buNone/>
            </a:pP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Dash, M. &amp; </a:t>
            </a:r>
            <a:r>
              <a:rPr lang="en-US" sz="13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Koot</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 P.W. (2009). Feature selection for clustering. In L. Liu &amp; M.T. </a:t>
            </a:r>
            <a:r>
              <a:rPr lang="en-US" sz="13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Özsu</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 (Eds.), </a:t>
            </a:r>
            <a:r>
              <a:rPr lang="en-US" sz="13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Encyclopedia of database systems</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hlinkClick r:id="rId2"/>
              </a:rPr>
              <a:t>https://link.springer.com/referenceworkentry/10.1007/978-0-387-39940-9_613</a:t>
            </a:r>
            <a:r>
              <a:rPr lang="en-US" sz="13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endParaRPr lang="nb-NO" sz="1300" dirty="0"/>
          </a:p>
        </p:txBody>
      </p:sp>
    </p:spTree>
    <p:extLst>
      <p:ext uri="{BB962C8B-B14F-4D97-AF65-F5344CB8AC3E}">
        <p14:creationId xmlns:p14="http://schemas.microsoft.com/office/powerpoint/2010/main" val="142210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a:t>FEATURE SELECTION</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775013"/>
            <a:ext cx="10143744" cy="4534348"/>
          </a:xfrm>
        </p:spPr>
        <p:txBody>
          <a:bodyPr>
            <a:normAutofit/>
          </a:bodyPr>
          <a:lstStyle/>
          <a:p>
            <a:pPr marL="0" lvl="1" indent="0">
              <a:lnSpc>
                <a:spcPct val="120000"/>
              </a:lnSpc>
              <a:spcBef>
                <a:spcPts val="1200"/>
              </a:spcBef>
              <a:spcAft>
                <a:spcPts val="200"/>
              </a:spcAft>
              <a:buSzPct val="120000"/>
              <a:buNone/>
            </a:pPr>
            <a:r>
              <a:rPr lang="en-US" dirty="0">
                <a:solidFill>
                  <a:srgbClr val="000000"/>
                </a:solidFill>
                <a:latin typeface="Open Sans" panose="020B0606030504020204" pitchFamily="34" charset="0"/>
              </a:rPr>
              <a:t>I tried three different approaches to find best set of most relevant features:</a:t>
            </a:r>
          </a:p>
          <a:p>
            <a:pPr marL="342900" lvl="1" indent="-342900">
              <a:lnSpc>
                <a:spcPct val="11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Perform </a:t>
            </a:r>
            <a:r>
              <a:rPr lang="en-US" b="1" dirty="0">
                <a:solidFill>
                  <a:srgbClr val="000000"/>
                </a:solidFill>
                <a:latin typeface="Open Sans" panose="020B0606030504020204" pitchFamily="34" charset="0"/>
              </a:rPr>
              <a:t>Multiple Correspondence Analysis (MCA) </a:t>
            </a:r>
            <a:r>
              <a:rPr lang="en-US" dirty="0">
                <a:solidFill>
                  <a:srgbClr val="000000"/>
                </a:solidFill>
                <a:latin typeface="Open Sans" panose="020B0606030504020204" pitchFamily="34" charset="0"/>
              </a:rPr>
              <a:t>on the entire data set</a:t>
            </a:r>
            <a:endParaRPr lang="en-US" b="1" dirty="0">
              <a:solidFill>
                <a:srgbClr val="000000"/>
              </a:solidFill>
              <a:latin typeface="Open Sans" panose="020B0606030504020204" pitchFamily="34" charset="0"/>
            </a:endParaRP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Dimensionality reduction technique – transforming original data into new set of independent vectors that simplify the relationships between the original features.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Vectors represent same information as original data set, but in a lower dimensional space. </a:t>
            </a:r>
          </a:p>
          <a:p>
            <a:pPr marL="342900" lvl="1" indent="-342900">
              <a:lnSpc>
                <a:spcPct val="110000"/>
              </a:lnSpc>
              <a:spcBef>
                <a:spcPts val="1200"/>
              </a:spcBef>
              <a:spcAft>
                <a:spcPts val="200"/>
              </a:spcAft>
              <a:buSzPct val="120000"/>
              <a:buFont typeface="Wingdings" panose="05000000000000000000" pitchFamily="2" charset="2"/>
              <a:buChar char="Ø"/>
            </a:pPr>
            <a:r>
              <a:rPr lang="en-US" b="1" dirty="0">
                <a:solidFill>
                  <a:srgbClr val="000000"/>
                </a:solidFill>
                <a:latin typeface="Open Sans" panose="020B0606030504020204" pitchFamily="34" charset="0"/>
              </a:rPr>
              <a:t>Filter method </a:t>
            </a:r>
            <a:r>
              <a:rPr lang="en-US" dirty="0">
                <a:solidFill>
                  <a:srgbClr val="000000"/>
                </a:solidFill>
                <a:latin typeface="Open Sans" panose="020B0606030504020204" pitchFamily="34" charset="0"/>
              </a:rPr>
              <a:t>using statistical analysis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Features with low variance add noise – do not contribute to the decision-making process.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Chi square test of independence/</a:t>
            </a:r>
            <a:r>
              <a:rPr lang="en-US" sz="1600" dirty="0" err="1">
                <a:latin typeface="Open Sans" panose="020B0606030504020204" pitchFamily="34" charset="0"/>
                <a:ea typeface="Open Sans" panose="020B0606030504020204" pitchFamily="34" charset="0"/>
                <a:cs typeface="Open Sans" panose="020B0606030504020204" pitchFamily="34" charset="0"/>
              </a:rPr>
              <a:t>Phi</a:t>
            </a:r>
            <a:r>
              <a:rPr lang="en-US" sz="1600" baseline="-25000" dirty="0" err="1">
                <a:latin typeface="Open Sans" panose="020B0606030504020204" pitchFamily="34" charset="0"/>
                <a:ea typeface="Open Sans" panose="020B0606030504020204" pitchFamily="34" charset="0"/>
                <a:cs typeface="Open Sans" panose="020B0606030504020204" pitchFamily="34" charset="0"/>
              </a:rPr>
              <a:t>k</a:t>
            </a:r>
            <a:r>
              <a:rPr lang="en-US" sz="1600" dirty="0">
                <a:latin typeface="Open Sans" panose="020B0606030504020204" pitchFamily="34" charset="0"/>
                <a:ea typeface="Open Sans" panose="020B0606030504020204" pitchFamily="34" charset="0"/>
                <a:cs typeface="Open Sans" panose="020B0606030504020204" pitchFamily="34" charset="0"/>
              </a:rPr>
              <a:t> coefficient can identify highly correlated features in categorical data that may cause redundancy and bias towards certain features.</a:t>
            </a:r>
          </a:p>
          <a:p>
            <a:pPr marL="342900" lvl="1" indent="-342900">
              <a:lnSpc>
                <a:spcPct val="110000"/>
              </a:lnSpc>
              <a:spcBef>
                <a:spcPts val="1200"/>
              </a:spcBef>
              <a:spcAft>
                <a:spcPts val="200"/>
              </a:spcAft>
              <a:buSzPct val="120000"/>
              <a:buFont typeface="Wingdings" panose="05000000000000000000" pitchFamily="2" charset="2"/>
              <a:buChar char="Ø"/>
            </a:pPr>
            <a:r>
              <a:rPr lang="en-US" b="1" dirty="0">
                <a:solidFill>
                  <a:srgbClr val="000000"/>
                </a:solidFill>
                <a:latin typeface="Open Sans" panose="020B0606030504020204" pitchFamily="34" charset="0"/>
              </a:rPr>
              <a:t>Wrapper method </a:t>
            </a:r>
            <a:r>
              <a:rPr lang="en-US" dirty="0">
                <a:solidFill>
                  <a:srgbClr val="000000"/>
                </a:solidFill>
                <a:latin typeface="Open Sans" panose="020B0606030504020204" pitchFamily="34" charset="0"/>
              </a:rPr>
              <a:t>using our own implementation of Sequential Backward Selection (SBS)</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Starting with full data set, test effect of removing one feature at a time.</a:t>
            </a:r>
          </a:p>
          <a:p>
            <a:pPr marL="672084" lvl="3" indent="-342900">
              <a:lnSpc>
                <a:spcPct val="120000"/>
              </a:lnSpc>
              <a:spcBef>
                <a:spcPts val="0"/>
              </a:spcBef>
              <a:spcAft>
                <a:spcPts val="200"/>
              </a:spcAft>
              <a:buSzPct val="15000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Improves the performance of the model incrementally.</a:t>
            </a:r>
          </a:p>
        </p:txBody>
      </p:sp>
    </p:spTree>
    <p:extLst>
      <p:ext uri="{BB962C8B-B14F-4D97-AF65-F5344CB8AC3E}">
        <p14:creationId xmlns:p14="http://schemas.microsoft.com/office/powerpoint/2010/main" val="259051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E1E9-68F2-C12C-9196-1D96101FACCD}"/>
              </a:ext>
            </a:extLst>
          </p:cNvPr>
          <p:cNvSpPr>
            <a:spLocks noGrp="1"/>
          </p:cNvSpPr>
          <p:nvPr>
            <p:ph type="title"/>
          </p:nvPr>
        </p:nvSpPr>
        <p:spPr/>
        <p:txBody>
          <a:bodyPr/>
          <a:lstStyle/>
          <a:p>
            <a:r>
              <a:rPr lang="nb-NO" sz="5400" dirty="0" err="1"/>
              <a:t>CLUster</a:t>
            </a:r>
            <a:r>
              <a:rPr lang="nb-NO" sz="5400" dirty="0"/>
              <a:t> </a:t>
            </a:r>
            <a:r>
              <a:rPr lang="nb-NO" sz="5400" dirty="0" err="1"/>
              <a:t>evaluation</a:t>
            </a:r>
            <a:endParaRPr lang="nb-NO" dirty="0"/>
          </a:p>
        </p:txBody>
      </p:sp>
      <p:sp>
        <p:nvSpPr>
          <p:cNvPr id="3" name="Content Placeholder 2">
            <a:extLst>
              <a:ext uri="{FF2B5EF4-FFF2-40B4-BE49-F238E27FC236}">
                <a16:creationId xmlns:a16="http://schemas.microsoft.com/office/drawing/2014/main" id="{5F764685-AD40-6363-994F-356D0DEABB2A}"/>
              </a:ext>
            </a:extLst>
          </p:cNvPr>
          <p:cNvSpPr>
            <a:spLocks noGrp="1"/>
          </p:cNvSpPr>
          <p:nvPr>
            <p:ph idx="1"/>
          </p:nvPr>
        </p:nvSpPr>
        <p:spPr>
          <a:xfrm>
            <a:off x="1024128" y="1773371"/>
            <a:ext cx="9720073" cy="4302905"/>
          </a:xfrm>
        </p:spPr>
        <p:txBody>
          <a:bodyPr>
            <a:normAutofit/>
          </a:bodyPr>
          <a:lstStyle/>
          <a:p>
            <a:pPr marL="342900" lvl="1" indent="-342900">
              <a:lnSpc>
                <a:spcPct val="120000"/>
              </a:lnSpc>
              <a:spcBef>
                <a:spcPts val="1200"/>
              </a:spcBef>
              <a:spcAft>
                <a:spcPts val="200"/>
              </a:spcAft>
              <a:buSzPct val="120000"/>
              <a:buFont typeface="Wingdings" panose="05000000000000000000" pitchFamily="2" charset="2"/>
              <a:buChar char="Ø"/>
            </a:pPr>
            <a:r>
              <a:rPr lang="en-US" dirty="0">
                <a:solidFill>
                  <a:srgbClr val="000000"/>
                </a:solidFill>
                <a:latin typeface="Open Sans" panose="020B0606030504020204" pitchFamily="34" charset="0"/>
              </a:rPr>
              <a:t>Silhouette score to evaluate quality of clusters</a:t>
            </a:r>
          </a:p>
          <a:p>
            <a:pPr marL="329184" lvl="3" indent="0">
              <a:lnSpc>
                <a:spcPct val="120000"/>
              </a:lnSpc>
              <a:spcBef>
                <a:spcPts val="0"/>
              </a:spcBef>
              <a:spcAft>
                <a:spcPts val="200"/>
              </a:spcAft>
              <a:buSzPct val="150000"/>
              <a:buNone/>
            </a:pPr>
            <a:r>
              <a:rPr lang="en-US" sz="1600" dirty="0">
                <a:latin typeface="Open Sans" panose="020B0606030504020204" pitchFamily="34" charset="0"/>
                <a:ea typeface="Open Sans" panose="020B0606030504020204" pitchFamily="34" charset="0"/>
                <a:cs typeface="Open Sans" panose="020B0606030504020204" pitchFamily="34" charset="0"/>
              </a:rPr>
              <a:t>A score of &gt;= 0.5 is considered to indicate reasonably good </a:t>
            </a:r>
          </a:p>
          <a:p>
            <a:pPr marL="329184" lvl="3" indent="0">
              <a:lnSpc>
                <a:spcPct val="120000"/>
              </a:lnSpc>
              <a:spcBef>
                <a:spcPts val="0"/>
              </a:spcBef>
              <a:spcAft>
                <a:spcPts val="200"/>
              </a:spcAft>
              <a:buSzPct val="150000"/>
              <a:buNone/>
            </a:pPr>
            <a:r>
              <a:rPr lang="en-US" sz="1600" dirty="0">
                <a:latin typeface="Open Sans" panose="020B0606030504020204" pitchFamily="34" charset="0"/>
                <a:ea typeface="Open Sans" panose="020B0606030504020204" pitchFamily="34" charset="0"/>
                <a:cs typeface="Open Sans" panose="020B0606030504020204" pitchFamily="34" charset="0"/>
              </a:rPr>
              <a:t>clustering </a:t>
            </a:r>
            <a:r>
              <a:rPr lang="en-US" sz="1200" dirty="0">
                <a:latin typeface="Open Sans" panose="020B0606030504020204" pitchFamily="34" charset="0"/>
                <a:ea typeface="Open Sans" panose="020B0606030504020204" pitchFamily="34" charset="0"/>
                <a:cs typeface="Open Sans" panose="020B0606030504020204" pitchFamily="34" charset="0"/>
              </a:rPr>
              <a:t>(Source: https://en.wikipedia.org/wiki/Silhouette_(clustering))</a:t>
            </a:r>
          </a:p>
          <a:p>
            <a:pPr marL="342900" lvl="1" indent="-342900">
              <a:lnSpc>
                <a:spcPct val="120000"/>
              </a:lnSpc>
              <a:spcBef>
                <a:spcPts val="1200"/>
              </a:spcBef>
              <a:spcAft>
                <a:spcPts val="200"/>
              </a:spcAft>
              <a:buSzPct val="120000"/>
              <a:buFont typeface="Wingdings" panose="05000000000000000000" pitchFamily="2" charset="2"/>
              <a:buChar char="Ø"/>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Table 3">
            <a:extLst>
              <a:ext uri="{FF2B5EF4-FFF2-40B4-BE49-F238E27FC236}">
                <a16:creationId xmlns:a16="http://schemas.microsoft.com/office/drawing/2014/main" id="{5B287504-5E70-2A49-7403-C94FC48C85AA}"/>
              </a:ext>
            </a:extLst>
          </p:cNvPr>
          <p:cNvGraphicFramePr>
            <a:graphicFrameLocks noGrp="1"/>
          </p:cNvGraphicFramePr>
          <p:nvPr>
            <p:extLst>
              <p:ext uri="{D42A27DB-BD31-4B8C-83A1-F6EECF244321}">
                <p14:modId xmlns:p14="http://schemas.microsoft.com/office/powerpoint/2010/main" val="572032554"/>
              </p:ext>
            </p:extLst>
          </p:nvPr>
        </p:nvGraphicFramePr>
        <p:xfrm>
          <a:off x="1401717" y="2947740"/>
          <a:ext cx="2815441" cy="2935842"/>
        </p:xfrm>
        <a:graphic>
          <a:graphicData uri="http://schemas.openxmlformats.org/drawingml/2006/table">
            <a:tbl>
              <a:tblPr firstRow="1" bandRow="1">
                <a:tableStyleId>{5C22544A-7EE6-4342-B048-85BDC9FD1C3A}</a:tableStyleId>
              </a:tblPr>
              <a:tblGrid>
                <a:gridCol w="1641683">
                  <a:extLst>
                    <a:ext uri="{9D8B030D-6E8A-4147-A177-3AD203B41FA5}">
                      <a16:colId xmlns:a16="http://schemas.microsoft.com/office/drawing/2014/main" val="1354639754"/>
                    </a:ext>
                  </a:extLst>
                </a:gridCol>
                <a:gridCol w="1173758">
                  <a:extLst>
                    <a:ext uri="{9D8B030D-6E8A-4147-A177-3AD203B41FA5}">
                      <a16:colId xmlns:a16="http://schemas.microsoft.com/office/drawing/2014/main" val="1425173500"/>
                    </a:ext>
                  </a:extLst>
                </a:gridCol>
              </a:tblGrid>
              <a:tr h="370641">
                <a:tc>
                  <a:txBody>
                    <a:bodyPr/>
                    <a:lstStyle/>
                    <a:p>
                      <a:r>
                        <a:rPr lang="nb-NO" dirty="0"/>
                        <a:t>Method </a:t>
                      </a:r>
                      <a:r>
                        <a:rPr lang="nb-NO" dirty="0" err="1"/>
                        <a:t>of</a:t>
                      </a:r>
                      <a:r>
                        <a:rPr lang="nb-NO" dirty="0"/>
                        <a:t> </a:t>
                      </a:r>
                      <a:r>
                        <a:rPr lang="nb-NO" dirty="0" err="1"/>
                        <a:t>feature</a:t>
                      </a:r>
                      <a:r>
                        <a:rPr lang="nb-NO" dirty="0"/>
                        <a:t> </a:t>
                      </a:r>
                      <a:r>
                        <a:rPr lang="nb-NO" dirty="0" err="1"/>
                        <a:t>selection</a:t>
                      </a:r>
                      <a:endParaRPr lang="nb-NO" dirty="0"/>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tcPr>
                </a:tc>
                <a:tc>
                  <a:txBody>
                    <a:bodyPr/>
                    <a:lstStyle/>
                    <a:p>
                      <a:r>
                        <a:rPr lang="nb-NO" dirty="0" err="1"/>
                        <a:t>Silhouette</a:t>
                      </a:r>
                      <a:r>
                        <a:rPr lang="nb-NO" dirty="0"/>
                        <a:t> score</a:t>
                      </a:r>
                    </a:p>
                  </a:txBody>
                  <a:tcPr>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tcPr>
                </a:tc>
                <a:extLst>
                  <a:ext uri="{0D108BD9-81ED-4DB2-BD59-A6C34878D82A}">
                    <a16:rowId xmlns:a16="http://schemas.microsoft.com/office/drawing/2014/main" val="3686205828"/>
                  </a:ext>
                </a:extLst>
              </a:tr>
              <a:tr h="370641">
                <a:tc>
                  <a:txBody>
                    <a:bodyPr/>
                    <a:lstStyle/>
                    <a:p>
                      <a:r>
                        <a:rPr lang="nb-NO" dirty="0"/>
                        <a:t>Full data </a:t>
                      </a:r>
                      <a:r>
                        <a:rPr lang="nb-NO" dirty="0" err="1"/>
                        <a:t>set</a:t>
                      </a:r>
                      <a:endParaRPr lang="nb-NO" dirty="0"/>
                    </a:p>
                  </a:txBody>
                  <a:tcPr>
                    <a:lnL w="12700" cap="flat" cmpd="sng" algn="ctr">
                      <a:solidFill>
                        <a:schemeClr val="accent2"/>
                      </a:solidFill>
                      <a:prstDash val="solid"/>
                      <a:round/>
                      <a:headEnd type="none" w="med" len="med"/>
                      <a:tailEnd type="none" w="med" len="med"/>
                    </a:lnL>
                  </a:tcPr>
                </a:tc>
                <a:tc>
                  <a:txBody>
                    <a:bodyPr/>
                    <a:lstStyle/>
                    <a:p>
                      <a:r>
                        <a:rPr lang="nb-NO" dirty="0"/>
                        <a:t>0.132</a:t>
                      </a:r>
                    </a:p>
                  </a:txBody>
                  <a:tcP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562763028"/>
                  </a:ext>
                </a:extLst>
              </a:tr>
              <a:tr h="370641">
                <a:tc>
                  <a:txBody>
                    <a:bodyPr/>
                    <a:lstStyle/>
                    <a:p>
                      <a:r>
                        <a:rPr lang="nb-NO" dirty="0"/>
                        <a:t>Full data </a:t>
                      </a:r>
                      <a:r>
                        <a:rPr lang="nb-NO" dirty="0" err="1"/>
                        <a:t>set</a:t>
                      </a:r>
                      <a:r>
                        <a:rPr lang="nb-NO" dirty="0"/>
                        <a:t> </a:t>
                      </a:r>
                      <a:r>
                        <a:rPr lang="nb-NO" dirty="0" err="1"/>
                        <a:t>with</a:t>
                      </a:r>
                      <a:r>
                        <a:rPr lang="nb-NO" dirty="0"/>
                        <a:t> MCA</a:t>
                      </a:r>
                    </a:p>
                  </a:txBody>
                  <a:tcPr>
                    <a:lnL w="12700" cap="flat" cmpd="sng" algn="ctr">
                      <a:solidFill>
                        <a:schemeClr val="accent2"/>
                      </a:solidFill>
                      <a:prstDash val="solid"/>
                      <a:round/>
                      <a:headEnd type="none" w="med" len="med"/>
                      <a:tailEnd type="none" w="med" len="med"/>
                    </a:lnL>
                  </a:tcPr>
                </a:tc>
                <a:tc>
                  <a:txBody>
                    <a:bodyPr/>
                    <a:lstStyle/>
                    <a:p>
                      <a:r>
                        <a:rPr lang="nb-NO" dirty="0"/>
                        <a:t>0.161</a:t>
                      </a:r>
                    </a:p>
                  </a:txBody>
                  <a:tcP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2947738475"/>
                  </a:ext>
                </a:extLst>
              </a:tr>
              <a:tr h="370641">
                <a:tc>
                  <a:txBody>
                    <a:bodyPr/>
                    <a:lstStyle/>
                    <a:p>
                      <a:r>
                        <a:rPr lang="nb-NO" dirty="0"/>
                        <a:t>Filter </a:t>
                      </a:r>
                      <a:r>
                        <a:rPr lang="nb-NO" dirty="0" err="1"/>
                        <a:t>method</a:t>
                      </a:r>
                      <a:endParaRPr lang="nb-NO" dirty="0"/>
                    </a:p>
                  </a:txBody>
                  <a:tcPr>
                    <a:lnL w="12700" cap="flat" cmpd="sng" algn="ctr">
                      <a:solidFill>
                        <a:schemeClr val="accent2"/>
                      </a:solidFill>
                      <a:prstDash val="solid"/>
                      <a:round/>
                      <a:headEnd type="none" w="med" len="med"/>
                      <a:tailEnd type="none" w="med" len="med"/>
                    </a:lnL>
                  </a:tcPr>
                </a:tc>
                <a:tc>
                  <a:txBody>
                    <a:bodyPr/>
                    <a:lstStyle/>
                    <a:p>
                      <a:r>
                        <a:rPr lang="nb-NO" dirty="0"/>
                        <a:t>0.124</a:t>
                      </a:r>
                    </a:p>
                  </a:txBody>
                  <a:tcP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975411298"/>
                  </a:ext>
                </a:extLst>
              </a:tr>
              <a:tr h="370641">
                <a:tc>
                  <a:txBody>
                    <a:bodyPr/>
                    <a:lstStyle/>
                    <a:p>
                      <a:r>
                        <a:rPr lang="nb-NO" dirty="0" err="1"/>
                        <a:t>Wrapper</a:t>
                      </a:r>
                      <a:r>
                        <a:rPr lang="nb-NO" dirty="0"/>
                        <a:t> </a:t>
                      </a:r>
                      <a:r>
                        <a:rPr lang="nb-NO" dirty="0" err="1"/>
                        <a:t>method</a:t>
                      </a:r>
                      <a:r>
                        <a:rPr lang="nb-NO" dirty="0"/>
                        <a:t> (SBS)</a:t>
                      </a:r>
                    </a:p>
                  </a:txBody>
                  <a:tcPr>
                    <a:lnL w="1270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r>
                        <a:rPr lang="nb-NO" dirty="0"/>
                        <a:t>0.163 </a:t>
                      </a:r>
                      <a:endParaRPr lang="nb-NO" i="1" dirty="0"/>
                    </a:p>
                  </a:txBody>
                  <a:tcP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50642590"/>
                  </a:ext>
                </a:extLst>
              </a:tr>
            </a:tbl>
          </a:graphicData>
        </a:graphic>
      </p:graphicFrame>
      <p:pic>
        <p:nvPicPr>
          <p:cNvPr id="6" name="Picture 5">
            <a:extLst>
              <a:ext uri="{FF2B5EF4-FFF2-40B4-BE49-F238E27FC236}">
                <a16:creationId xmlns:a16="http://schemas.microsoft.com/office/drawing/2014/main" id="{BA7FAD8B-3703-40DA-511B-A175E5C8682D}"/>
              </a:ext>
            </a:extLst>
          </p:cNvPr>
          <p:cNvPicPr>
            <a:picLocks noChangeAspect="1"/>
          </p:cNvPicPr>
          <p:nvPr/>
        </p:nvPicPr>
        <p:blipFill>
          <a:blip r:embed="rId2"/>
          <a:stretch>
            <a:fillRect/>
          </a:stretch>
        </p:blipFill>
        <p:spPr>
          <a:xfrm>
            <a:off x="7521388" y="0"/>
            <a:ext cx="2998694" cy="2595508"/>
          </a:xfrm>
          <a:prstGeom prst="rect">
            <a:avLst/>
          </a:prstGeom>
        </p:spPr>
      </p:pic>
      <p:sp>
        <p:nvSpPr>
          <p:cNvPr id="7" name="TextBox 6">
            <a:extLst>
              <a:ext uri="{FF2B5EF4-FFF2-40B4-BE49-F238E27FC236}">
                <a16:creationId xmlns:a16="http://schemas.microsoft.com/office/drawing/2014/main" id="{D7DAA2B8-BB48-DAF9-34A7-333162A4F1C4}"/>
              </a:ext>
            </a:extLst>
          </p:cNvPr>
          <p:cNvSpPr txBox="1"/>
          <p:nvPr/>
        </p:nvSpPr>
        <p:spPr>
          <a:xfrm>
            <a:off x="10429271" y="490349"/>
            <a:ext cx="1762729" cy="1169551"/>
          </a:xfrm>
          <a:prstGeom prst="rect">
            <a:avLst/>
          </a:prstGeom>
          <a:noFill/>
        </p:spPr>
        <p:txBody>
          <a:bodyPr wrap="square" rtlCol="0">
            <a:spAutoFit/>
          </a:bodyPr>
          <a:lstStyle/>
          <a:p>
            <a:r>
              <a:rPr lang="nb-NO" sz="1400" i="1" dirty="0" err="1"/>
              <a:t>Low</a:t>
            </a:r>
            <a:r>
              <a:rPr lang="nb-NO" sz="1400" i="1" dirty="0"/>
              <a:t> </a:t>
            </a:r>
            <a:r>
              <a:rPr lang="nb-NO" sz="1400" i="1" dirty="0" err="1"/>
              <a:t>silhouette</a:t>
            </a:r>
            <a:r>
              <a:rPr lang="nb-NO" sz="1400" i="1" dirty="0"/>
              <a:t> score </a:t>
            </a:r>
            <a:r>
              <a:rPr lang="nb-NO" sz="1400" i="1" dirty="0" err="1"/>
              <a:t>indicates</a:t>
            </a:r>
            <a:r>
              <a:rPr lang="nb-NO" sz="1400" i="1" dirty="0"/>
              <a:t> </a:t>
            </a:r>
            <a:r>
              <a:rPr lang="nb-NO" sz="1400" i="1" dirty="0" err="1"/>
              <a:t>poorly</a:t>
            </a:r>
            <a:r>
              <a:rPr lang="nb-NO" sz="1400" i="1" dirty="0"/>
              <a:t> </a:t>
            </a:r>
            <a:r>
              <a:rPr lang="nb-NO" sz="1400" i="1" dirty="0" err="1"/>
              <a:t>defined</a:t>
            </a:r>
            <a:r>
              <a:rPr lang="nb-NO" sz="1400" i="1" dirty="0"/>
              <a:t> </a:t>
            </a:r>
            <a:r>
              <a:rPr lang="nb-NO" sz="1400" i="1" dirty="0" err="1"/>
              <a:t>clusters</a:t>
            </a:r>
            <a:r>
              <a:rPr lang="nb-NO" sz="1400" i="1" dirty="0"/>
              <a:t> </a:t>
            </a:r>
            <a:r>
              <a:rPr lang="nb-NO" sz="1400" i="1" dirty="0" err="1"/>
              <a:t>with</a:t>
            </a:r>
            <a:r>
              <a:rPr lang="nb-NO" sz="1400" i="1" dirty="0"/>
              <a:t> </a:t>
            </a:r>
            <a:r>
              <a:rPr lang="nb-NO" sz="1400" i="1" dirty="0" err="1"/>
              <a:t>large</a:t>
            </a:r>
            <a:r>
              <a:rPr lang="nb-NO" sz="1400" i="1" dirty="0"/>
              <a:t> </a:t>
            </a:r>
            <a:r>
              <a:rPr lang="nb-NO" sz="1400" i="1" dirty="0" err="1"/>
              <a:t>degree</a:t>
            </a:r>
            <a:r>
              <a:rPr lang="nb-NO" sz="1400" i="1" dirty="0"/>
              <a:t> </a:t>
            </a:r>
            <a:r>
              <a:rPr lang="nb-NO" sz="1400" i="1" dirty="0" err="1"/>
              <a:t>of</a:t>
            </a:r>
            <a:r>
              <a:rPr lang="nb-NO" sz="1400" i="1" dirty="0"/>
              <a:t> </a:t>
            </a:r>
            <a:r>
              <a:rPr lang="nb-NO" sz="1400" i="1" dirty="0" err="1"/>
              <a:t>overlap</a:t>
            </a:r>
            <a:endParaRPr lang="nb-NO" sz="1400" i="1" dirty="0"/>
          </a:p>
        </p:txBody>
      </p:sp>
      <p:pic>
        <p:nvPicPr>
          <p:cNvPr id="10" name="Picture 9">
            <a:extLst>
              <a:ext uri="{FF2B5EF4-FFF2-40B4-BE49-F238E27FC236}">
                <a16:creationId xmlns:a16="http://schemas.microsoft.com/office/drawing/2014/main" id="{82BD5A20-4996-E214-4D5F-1B993EE54E26}"/>
              </a:ext>
            </a:extLst>
          </p:cNvPr>
          <p:cNvPicPr>
            <a:picLocks noChangeAspect="1"/>
          </p:cNvPicPr>
          <p:nvPr/>
        </p:nvPicPr>
        <p:blipFill>
          <a:blip r:embed="rId3"/>
          <a:stretch>
            <a:fillRect/>
          </a:stretch>
        </p:blipFill>
        <p:spPr>
          <a:xfrm>
            <a:off x="7232367" y="2740123"/>
            <a:ext cx="3935505" cy="3262154"/>
          </a:xfrm>
          <a:prstGeom prst="rect">
            <a:avLst/>
          </a:prstGeom>
          <a:ln w="3175">
            <a:solidFill>
              <a:schemeClr val="bg1">
                <a:lumMod val="50000"/>
              </a:schemeClr>
            </a:solidFill>
          </a:ln>
        </p:spPr>
      </p:pic>
      <p:pic>
        <p:nvPicPr>
          <p:cNvPr id="12" name="Picture 11">
            <a:extLst>
              <a:ext uri="{FF2B5EF4-FFF2-40B4-BE49-F238E27FC236}">
                <a16:creationId xmlns:a16="http://schemas.microsoft.com/office/drawing/2014/main" id="{342FBBFA-2C5A-C1A5-DBAF-A3CBB0930434}"/>
              </a:ext>
            </a:extLst>
          </p:cNvPr>
          <p:cNvPicPr>
            <a:picLocks noChangeAspect="1"/>
          </p:cNvPicPr>
          <p:nvPr/>
        </p:nvPicPr>
        <p:blipFill>
          <a:blip r:embed="rId4"/>
          <a:stretch>
            <a:fillRect/>
          </a:stretch>
        </p:blipFill>
        <p:spPr>
          <a:xfrm>
            <a:off x="5403074" y="6076276"/>
            <a:ext cx="5887272" cy="409632"/>
          </a:xfrm>
          <a:prstGeom prst="rect">
            <a:avLst/>
          </a:prstGeom>
          <a:ln w="3175">
            <a:solidFill>
              <a:schemeClr val="bg1">
                <a:lumMod val="50000"/>
              </a:schemeClr>
            </a:solidFill>
          </a:ln>
        </p:spPr>
      </p:pic>
      <p:sp>
        <p:nvSpPr>
          <p:cNvPr id="13" name="TextBox 12">
            <a:extLst>
              <a:ext uri="{FF2B5EF4-FFF2-40B4-BE49-F238E27FC236}">
                <a16:creationId xmlns:a16="http://schemas.microsoft.com/office/drawing/2014/main" id="{10BD76B2-EE75-8BCB-3B0C-62A07E3616B5}"/>
              </a:ext>
            </a:extLst>
          </p:cNvPr>
          <p:cNvSpPr txBox="1"/>
          <p:nvPr/>
        </p:nvSpPr>
        <p:spPr>
          <a:xfrm>
            <a:off x="4959634" y="3429000"/>
            <a:ext cx="2177150" cy="1600438"/>
          </a:xfrm>
          <a:prstGeom prst="rect">
            <a:avLst/>
          </a:prstGeom>
          <a:noFill/>
          <a:ln w="19050">
            <a:solidFill>
              <a:schemeClr val="accent1"/>
            </a:solidFill>
          </a:ln>
        </p:spPr>
        <p:txBody>
          <a:bodyPr wrap="square" rtlCol="0">
            <a:spAutoFit/>
          </a:bodyPr>
          <a:lstStyle/>
          <a:p>
            <a:r>
              <a:rPr lang="nb-NO" sz="1400" dirty="0"/>
              <a:t>Score </a:t>
            </a:r>
            <a:r>
              <a:rPr lang="nb-NO" sz="1400" dirty="0" err="1"/>
              <a:t>of</a:t>
            </a:r>
            <a:r>
              <a:rPr lang="nb-NO" sz="1400" dirty="0"/>
              <a:t> 0.259 </a:t>
            </a:r>
            <a:r>
              <a:rPr lang="nb-NO" sz="1400" dirty="0" err="1"/>
              <a:t>achieved</a:t>
            </a:r>
            <a:r>
              <a:rPr lang="nb-NO" sz="1400" dirty="0"/>
              <a:t> </a:t>
            </a:r>
            <a:r>
              <a:rPr lang="nb-NO" sz="1400" dirty="0" err="1"/>
              <a:t>with</a:t>
            </a:r>
            <a:r>
              <a:rPr lang="nb-NO" sz="1400" dirty="0"/>
              <a:t> SBS </a:t>
            </a:r>
            <a:r>
              <a:rPr lang="nb-NO" sz="1400" dirty="0" err="1"/>
              <a:t>with</a:t>
            </a:r>
            <a:r>
              <a:rPr lang="nb-NO" sz="1400" dirty="0"/>
              <a:t> </a:t>
            </a:r>
            <a:r>
              <a:rPr lang="nb-NO" sz="1400" dirty="0" err="1"/>
              <a:t>following</a:t>
            </a:r>
            <a:r>
              <a:rPr lang="nb-NO" sz="1400" dirty="0"/>
              <a:t> </a:t>
            </a:r>
            <a:r>
              <a:rPr lang="nb-NO" sz="1400" dirty="0" err="1"/>
              <a:t>changes</a:t>
            </a:r>
            <a:r>
              <a:rPr lang="nb-NO" sz="1400" dirty="0"/>
              <a:t>:</a:t>
            </a:r>
            <a:br>
              <a:rPr lang="nb-NO" sz="1400" dirty="0"/>
            </a:br>
            <a:endParaRPr lang="nb-NO" sz="1400" dirty="0"/>
          </a:p>
          <a:p>
            <a:pPr marL="179388" indent="-179388">
              <a:buFont typeface="Arial" panose="020B0604020202020204" pitchFamily="34" charset="0"/>
              <a:buChar char="•"/>
            </a:pPr>
            <a:r>
              <a:rPr lang="nb-NO" sz="1400" dirty="0" err="1"/>
              <a:t>Refined</a:t>
            </a:r>
            <a:r>
              <a:rPr lang="nb-NO" sz="1400" dirty="0"/>
              <a:t> </a:t>
            </a:r>
            <a:r>
              <a:rPr lang="nb-NO" sz="1400" dirty="0" err="1"/>
              <a:t>wrapper</a:t>
            </a:r>
            <a:r>
              <a:rPr lang="nb-NO" sz="1400" dirty="0"/>
              <a:t> </a:t>
            </a:r>
            <a:r>
              <a:rPr lang="nb-NO" sz="1400" dirty="0" err="1"/>
              <a:t>function</a:t>
            </a:r>
            <a:endParaRPr lang="nb-NO" sz="1400" dirty="0"/>
          </a:p>
          <a:p>
            <a:pPr marL="179388" indent="-179388">
              <a:buFont typeface="Arial" panose="020B0604020202020204" pitchFamily="34" charset="0"/>
              <a:buChar char="•"/>
            </a:pPr>
            <a:r>
              <a:rPr lang="nb-NO" sz="1400" dirty="0"/>
              <a:t>Huang </a:t>
            </a:r>
            <a:r>
              <a:rPr lang="nb-NO" sz="1400" dirty="0" err="1"/>
              <a:t>initialisation</a:t>
            </a:r>
            <a:endParaRPr lang="nb-NO" sz="1400" dirty="0"/>
          </a:p>
          <a:p>
            <a:pPr marL="179388" indent="-179388">
              <a:buFont typeface="Arial" panose="020B0604020202020204" pitchFamily="34" charset="0"/>
              <a:buChar char="•"/>
            </a:pPr>
            <a:r>
              <a:rPr lang="nb-NO" sz="1400" dirty="0" err="1"/>
              <a:t>Jaccard</a:t>
            </a:r>
            <a:r>
              <a:rPr lang="nb-NO" sz="1400" dirty="0"/>
              <a:t> </a:t>
            </a:r>
            <a:r>
              <a:rPr lang="nb-NO" sz="1400" dirty="0" err="1"/>
              <a:t>distance</a:t>
            </a:r>
            <a:endParaRPr lang="nb-NO" sz="1400" dirty="0"/>
          </a:p>
        </p:txBody>
      </p:sp>
      <p:sp>
        <p:nvSpPr>
          <p:cNvPr id="9" name="Arrow: Right 8">
            <a:extLst>
              <a:ext uri="{FF2B5EF4-FFF2-40B4-BE49-F238E27FC236}">
                <a16:creationId xmlns:a16="http://schemas.microsoft.com/office/drawing/2014/main" id="{9F55F124-5732-D7B8-9019-97D764FA7355}"/>
              </a:ext>
            </a:extLst>
          </p:cNvPr>
          <p:cNvSpPr/>
          <p:nvPr/>
        </p:nvSpPr>
        <p:spPr>
          <a:xfrm rot="5400000">
            <a:off x="5511221" y="5395854"/>
            <a:ext cx="1046838" cy="314008"/>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59338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eldekkend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131_TF22378848.potx" id="{7BDC147E-176A-4D98-8CC4-64128EFA1A5C}" vid="{2F9CCCA7-5DF8-4474-972E-AC4DFBF2448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utforming</Template>
  <TotalTime>1810</TotalTime>
  <Words>1227</Words>
  <Application>Microsoft Office PowerPoint</Application>
  <PresentationFormat>Widescreen</PresentationFormat>
  <Paragraphs>113</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Open Sans</vt:lpstr>
      <vt:lpstr>Tw Cen MT</vt:lpstr>
      <vt:lpstr>Tw Cen MT Condensed</vt:lpstr>
      <vt:lpstr>Wingdings</vt:lpstr>
      <vt:lpstr>Wingdings 3</vt:lpstr>
      <vt:lpstr>Heldekkende</vt:lpstr>
      <vt:lpstr>DATA3800 Data Science Project</vt:lpstr>
      <vt:lpstr>BACKGROUND: Undiagnosed diabetes</vt:lpstr>
      <vt:lpstr>THE PROBLEM</vt:lpstr>
      <vt:lpstr>THE RESEARCH QUESTION</vt:lpstr>
      <vt:lpstr>THE DATA SET</vt:lpstr>
      <vt:lpstr>The DATA PIPELINE</vt:lpstr>
      <vt:lpstr>K-Modes clustering</vt:lpstr>
      <vt:lpstr>FEATURE SELECTION</vt:lpstr>
      <vt:lpstr>CLUster evaluation</vt:lpstr>
      <vt:lpstr>REFLECtions &amp; 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 H</dc:creator>
  <cp:lastModifiedBy>Emma H</cp:lastModifiedBy>
  <cp:revision>8</cp:revision>
  <dcterms:created xsi:type="dcterms:W3CDTF">2024-06-27T12:46:18Z</dcterms:created>
  <dcterms:modified xsi:type="dcterms:W3CDTF">2024-09-02T13:45:28Z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