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353" r:id="rId2"/>
    <p:sldId id="354" r:id="rId3"/>
    <p:sldId id="380" r:id="rId4"/>
    <p:sldId id="426" r:id="rId5"/>
    <p:sldId id="420" r:id="rId6"/>
    <p:sldId id="465" r:id="rId7"/>
    <p:sldId id="466" r:id="rId8"/>
    <p:sldId id="467" r:id="rId9"/>
    <p:sldId id="468" r:id="rId10"/>
    <p:sldId id="469" r:id="rId11"/>
    <p:sldId id="470" r:id="rId12"/>
    <p:sldId id="458" r:id="rId13"/>
    <p:sldId id="356" r:id="rId14"/>
    <p:sldId id="357" r:id="rId15"/>
    <p:sldId id="359" r:id="rId16"/>
    <p:sldId id="432" r:id="rId17"/>
    <p:sldId id="433" r:id="rId18"/>
    <p:sldId id="358" r:id="rId19"/>
    <p:sldId id="389" r:id="rId20"/>
    <p:sldId id="434" r:id="rId21"/>
    <p:sldId id="440" r:id="rId22"/>
    <p:sldId id="441" r:id="rId23"/>
    <p:sldId id="442" r:id="rId24"/>
    <p:sldId id="436" r:id="rId25"/>
    <p:sldId id="438" r:id="rId26"/>
    <p:sldId id="439" r:id="rId27"/>
    <p:sldId id="472" r:id="rId28"/>
    <p:sldId id="473" r:id="rId29"/>
    <p:sldId id="474" r:id="rId30"/>
    <p:sldId id="443" r:id="rId31"/>
    <p:sldId id="445" r:id="rId32"/>
    <p:sldId id="447" r:id="rId33"/>
    <p:sldId id="475" r:id="rId34"/>
    <p:sldId id="448" r:id="rId35"/>
    <p:sldId id="453" r:id="rId36"/>
    <p:sldId id="450" r:id="rId37"/>
    <p:sldId id="392" r:id="rId38"/>
    <p:sldId id="393" r:id="rId39"/>
    <p:sldId id="394" r:id="rId40"/>
    <p:sldId id="395" r:id="rId41"/>
    <p:sldId id="396" r:id="rId42"/>
    <p:sldId id="397" r:id="rId43"/>
    <p:sldId id="463" r:id="rId44"/>
    <p:sldId id="422" r:id="rId45"/>
    <p:sldId id="421" r:id="rId46"/>
    <p:sldId id="424" r:id="rId47"/>
    <p:sldId id="362" r:id="rId48"/>
    <p:sldId id="366" r:id="rId49"/>
    <p:sldId id="368" r:id="rId50"/>
    <p:sldId id="425" r:id="rId51"/>
    <p:sldId id="493" r:id="rId52"/>
    <p:sldId id="494" r:id="rId53"/>
    <p:sldId id="495" r:id="rId54"/>
    <p:sldId id="496" r:id="rId55"/>
    <p:sldId id="497" r:id="rId56"/>
    <p:sldId id="498" r:id="rId57"/>
    <p:sldId id="499" r:id="rId58"/>
    <p:sldId id="500" r:id="rId59"/>
    <p:sldId id="476" r:id="rId60"/>
    <p:sldId id="477" r:id="rId61"/>
    <p:sldId id="501" r:id="rId62"/>
    <p:sldId id="503" r:id="rId63"/>
    <p:sldId id="478" r:id="rId64"/>
    <p:sldId id="479" r:id="rId65"/>
    <p:sldId id="480" r:id="rId66"/>
    <p:sldId id="488" r:id="rId67"/>
    <p:sldId id="459" r:id="rId68"/>
    <p:sldId id="460" r:id="rId69"/>
    <p:sldId id="461" r:id="rId70"/>
    <p:sldId id="462" r:id="rId71"/>
    <p:sldId id="370" r:id="rId72"/>
    <p:sldId id="371" r:id="rId73"/>
    <p:sldId id="381" r:id="rId74"/>
    <p:sldId id="372" r:id="rId75"/>
    <p:sldId id="373" r:id="rId76"/>
    <p:sldId id="374" r:id="rId77"/>
    <p:sldId id="382" r:id="rId78"/>
    <p:sldId id="383" r:id="rId79"/>
    <p:sldId id="471" r:id="rId80"/>
    <p:sldId id="416" r:id="rId81"/>
    <p:sldId id="417" r:id="rId82"/>
    <p:sldId id="504" r:id="rId83"/>
    <p:sldId id="407" r:id="rId84"/>
    <p:sldId id="408" r:id="rId85"/>
    <p:sldId id="409" r:id="rId86"/>
    <p:sldId id="410" r:id="rId87"/>
    <p:sldId id="411" r:id="rId88"/>
    <p:sldId id="403" r:id="rId89"/>
    <p:sldId id="405" r:id="rId90"/>
    <p:sldId id="406" r:id="rId91"/>
    <p:sldId id="400" r:id="rId92"/>
    <p:sldId id="401" r:id="rId93"/>
    <p:sldId id="402" r:id="rId94"/>
    <p:sldId id="489" r:id="rId95"/>
    <p:sldId id="490" r:id="rId96"/>
    <p:sldId id="491" r:id="rId97"/>
    <p:sldId id="492" r:id="rId98"/>
    <p:sldId id="464" r:id="rId99"/>
    <p:sldId id="418" r:id="rId100"/>
    <p:sldId id="419" r:id="rId10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3" autoAdjust="0"/>
    <p:restoredTop sz="94660"/>
  </p:normalViewPr>
  <p:slideViewPr>
    <p:cSldViewPr>
      <p:cViewPr varScale="1">
        <p:scale>
          <a:sx n="88" d="100"/>
          <a:sy n="88" d="100"/>
        </p:scale>
        <p:origin x="-10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9472"/>
    </p:cViewPr>
  </p:sorterViewPr>
  <p:notesViewPr>
    <p:cSldViewPr>
      <p:cViewPr varScale="1">
        <p:scale>
          <a:sx n="95" d="100"/>
          <a:sy n="95" d="100"/>
        </p:scale>
        <p:origin x="-178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8D685-1E5C-4938-B89D-7D5CC1D0EEEF}" type="datetimeFigureOut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735F7-7255-4D96-A11E-D444AD2134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1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23167E-A840-4283-883B-06E67964B11C}" type="datetimeFigureOut">
              <a:rPr lang="ko-KR" altLang="en-US" smtClean="0"/>
              <a:pPr/>
              <a:t>2016-01-13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16632"/>
            <a:ext cx="107504" cy="66247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endParaRPr lang="en-US" altLang="ko-KR" dirty="0" smtClean="0"/>
          </a:p>
          <a:p>
            <a:pPr lvl="6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836712"/>
            <a:ext cx="9144000" cy="72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4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16632"/>
            <a:ext cx="107504" cy="66247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836712"/>
            <a:ext cx="9144000" cy="72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6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55369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836712"/>
            <a:ext cx="9144000" cy="72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27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836712"/>
            <a:ext cx="9144000" cy="72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77"/>
          <a:stretch/>
        </p:blipFill>
        <p:spPr>
          <a:xfrm>
            <a:off x="8275462" y="72008"/>
            <a:ext cx="868538" cy="6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6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VB Programming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br>
              <a:rPr lang="en-US" altLang="ko-KR" dirty="0" smtClean="0"/>
            </a:br>
            <a:r>
              <a:rPr lang="en-US" altLang="ko-KR" dirty="0" smtClean="0"/>
              <a:t>Fault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 Analysis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</a:p>
          <a:p>
            <a:r>
              <a:rPr lang="ko-KR" altLang="en-US" dirty="0" err="1" smtClean="0"/>
              <a:t>종합안전평가부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6" descr="KAERI_Bas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5229200"/>
            <a:ext cx="4299371" cy="118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05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4402832" cy="54726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/>
              <a:t>Form</a:t>
            </a:r>
            <a:r>
              <a:rPr lang="ko-KR" altLang="en-US" dirty="0" smtClean="0"/>
              <a:t>은 우측과 같이 처리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Form</a:t>
            </a:r>
            <a:r>
              <a:rPr lang="ko-KR" altLang="en-US" dirty="0" smtClean="0"/>
              <a:t>에서 다음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Global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dirty="0"/>
              <a:t>Dim FT As New </a:t>
            </a:r>
            <a:r>
              <a:rPr lang="en-US" altLang="ko-KR" dirty="0" err="1" smtClean="0"/>
              <a:t>ClassFtData</a:t>
            </a:r>
            <a:r>
              <a:rPr lang="en-US" altLang="ko-KR" dirty="0" smtClean="0"/>
              <a:t>		' </a:t>
            </a:r>
            <a:r>
              <a:rPr lang="en-US" altLang="ko-KR" dirty="0"/>
              <a:t>FT </a:t>
            </a:r>
            <a:r>
              <a:rPr lang="ko-KR" altLang="en-US" dirty="0"/>
              <a:t>구조 </a:t>
            </a:r>
            <a:r>
              <a:rPr lang="ko-KR" altLang="en-US" dirty="0" smtClean="0"/>
              <a:t>저장용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FT</a:t>
            </a:r>
            <a:r>
              <a:rPr lang="ko-KR" altLang="en-US" dirty="0" smtClean="0"/>
              <a:t>를 읽으면 </a:t>
            </a:r>
            <a:r>
              <a:rPr lang="en-US" altLang="ko-KR" dirty="0" smtClean="0"/>
              <a:t>FT</a:t>
            </a:r>
            <a:r>
              <a:rPr lang="ko-KR" altLang="en-US" dirty="0" smtClean="0"/>
              <a:t>에 저장</a:t>
            </a:r>
            <a:endParaRPr lang="ko-KR" altLang="en-US" dirty="0"/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Dim </a:t>
            </a:r>
            <a:r>
              <a:rPr lang="en-US" altLang="ko-KR" dirty="0" err="1"/>
              <a:t>cBdd</a:t>
            </a:r>
            <a:r>
              <a:rPr lang="en-US" altLang="ko-KR" dirty="0"/>
              <a:t> As New </a:t>
            </a:r>
            <a:r>
              <a:rPr lang="en-US" altLang="ko-KR" dirty="0" err="1" smtClean="0"/>
              <a:t>ClassBdd</a:t>
            </a:r>
            <a:r>
              <a:rPr lang="en-US" altLang="ko-KR" dirty="0" smtClean="0"/>
              <a:t>		' </a:t>
            </a:r>
            <a:r>
              <a:rPr lang="en-US" altLang="ko-KR" dirty="0"/>
              <a:t>BDD </a:t>
            </a:r>
            <a:r>
              <a:rPr lang="ko-KR" altLang="en-US" dirty="0" smtClean="0"/>
              <a:t>계산용</a:t>
            </a:r>
            <a:endParaRPr lang="en-US" altLang="ko-KR" dirty="0" smtClean="0"/>
          </a:p>
          <a:p>
            <a:pPr lvl="2">
              <a:lnSpc>
                <a:spcPct val="110000"/>
              </a:lnSpc>
            </a:pPr>
            <a:r>
              <a:rPr lang="en-US" altLang="ko-KR" dirty="0" smtClean="0"/>
              <a:t>BDD </a:t>
            </a:r>
            <a:r>
              <a:rPr lang="ko-KR" altLang="en-US" dirty="0" smtClean="0"/>
              <a:t>를 계산한 결과는 </a:t>
            </a:r>
            <a:r>
              <a:rPr lang="en-US" altLang="ko-KR" dirty="0" err="1" smtClean="0"/>
              <a:t>cBdd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Read FT 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FT</a:t>
            </a:r>
            <a:r>
              <a:rPr lang="ko-KR" altLang="en-US" dirty="0" smtClean="0"/>
              <a:t> 읽기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Traverse FT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FT </a:t>
            </a:r>
            <a:r>
              <a:rPr lang="ko-KR" altLang="en-US" dirty="0" smtClean="0"/>
              <a:t>전체 구조를 </a:t>
            </a:r>
            <a:r>
              <a:rPr lang="ko-KR" altLang="en-US" dirty="0" err="1" smtClean="0"/>
              <a:t>찾아다니는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Monte Carlo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Monte Carlo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Top Event </a:t>
            </a:r>
            <a:r>
              <a:rPr lang="ko-KR" altLang="en-US" dirty="0" smtClean="0"/>
              <a:t>값 구하기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BDD</a:t>
            </a:r>
          </a:p>
          <a:p>
            <a:pPr lvl="1">
              <a:lnSpc>
                <a:spcPct val="110000"/>
              </a:lnSpc>
            </a:pPr>
            <a:r>
              <a:rPr lang="en-US" altLang="ko-KR" dirty="0" smtClean="0"/>
              <a:t>BDD </a:t>
            </a:r>
            <a:r>
              <a:rPr lang="ko-KR" altLang="en-US" dirty="0" smtClean="0"/>
              <a:t>방법으로 </a:t>
            </a:r>
            <a:r>
              <a:rPr lang="en-US" altLang="ko-KR" dirty="0" smtClean="0"/>
              <a:t>Prime </a:t>
            </a:r>
            <a:r>
              <a:rPr lang="en-US" altLang="ko-KR" dirty="0" err="1" smtClean="0"/>
              <a:t>Implicant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Minimal Cut Set </a:t>
            </a:r>
            <a:r>
              <a:rPr lang="ko-KR" altLang="en-US" dirty="0" smtClean="0"/>
              <a:t>구하기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 smtClean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Project Form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02" y="1268760"/>
            <a:ext cx="414246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6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FT Module</a:t>
            </a:r>
          </a:p>
          <a:p>
            <a:r>
              <a:rPr lang="en-US" altLang="ko-KR" dirty="0" smtClean="0"/>
              <a:t>ET Module</a:t>
            </a:r>
          </a:p>
          <a:p>
            <a:r>
              <a:rPr lang="en-US" altLang="ko-KR" dirty="0" smtClean="0"/>
              <a:t>Cut Set Browser Module</a:t>
            </a:r>
          </a:p>
          <a:p>
            <a:r>
              <a:rPr lang="en-US" altLang="ko-KR" dirty="0" smtClean="0"/>
              <a:t>SIMA Module</a:t>
            </a:r>
          </a:p>
          <a:p>
            <a:r>
              <a:rPr lang="ko-KR" altLang="en-US" dirty="0" smtClean="0"/>
              <a:t>기타 </a:t>
            </a:r>
            <a:r>
              <a:rPr lang="en-US" altLang="ko-KR" dirty="0" smtClean="0"/>
              <a:t>Special Module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AIMS DLL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0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 Form 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주요 변수 선언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주요 </a:t>
            </a:r>
            <a:r>
              <a:rPr lang="en-US" altLang="ko-KR" dirty="0" smtClean="0">
                <a:solidFill>
                  <a:srgbClr val="0000FF"/>
                </a:solidFill>
              </a:rPr>
              <a:t>Function</a:t>
            </a:r>
            <a:r>
              <a:rPr lang="ko-KR" altLang="en-US" dirty="0" smtClean="0">
                <a:solidFill>
                  <a:srgbClr val="0000FF"/>
                </a:solidFill>
              </a:rPr>
              <a:t>에 대한 요구 조건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‘ Program :  </a:t>
            </a:r>
            <a:r>
              <a:rPr lang="ko-KR" altLang="en-US" dirty="0" smtClean="0">
                <a:solidFill>
                  <a:srgbClr val="0000FF"/>
                </a:solidFill>
              </a:rPr>
              <a:t>으로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시작하는 부분을 완성하면 됨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다음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는 전체가 주어짐</a:t>
            </a:r>
            <a:endParaRPr lang="en-US" altLang="ko-KR" dirty="0"/>
          </a:p>
          <a:p>
            <a:pPr lvl="1"/>
            <a:r>
              <a:rPr lang="en-US" altLang="ko-KR" dirty="0" err="1" smtClean="0"/>
              <a:t>ClassRawFile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RAW File </a:t>
            </a:r>
            <a:r>
              <a:rPr lang="ko-KR" altLang="en-US" dirty="0" smtClean="0"/>
              <a:t>저장하는 </a:t>
            </a:r>
            <a:r>
              <a:rPr lang="en-US" altLang="ko-KR" dirty="0" smtClean="0"/>
              <a:t>Class</a:t>
            </a:r>
          </a:p>
          <a:p>
            <a:pPr lvl="1"/>
            <a:r>
              <a:rPr lang="en-US" altLang="ko-KR" dirty="0" smtClean="0"/>
              <a:t>Module1, </a:t>
            </a:r>
            <a:r>
              <a:rPr lang="en-US" altLang="ko-KR" dirty="0" err="1" smtClean="0"/>
              <a:t>frmMessage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Form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Message </a:t>
            </a:r>
            <a:r>
              <a:rPr lang="ko-KR" altLang="en-US" dirty="0" smtClean="0"/>
              <a:t>나타내기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주어진 것들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3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Part 1.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FT Data Structure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FT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FT Data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5266928" cy="525658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Gate</a:t>
            </a:r>
          </a:p>
          <a:p>
            <a:pPr lvl="1"/>
            <a:r>
              <a:rPr lang="en-US" altLang="ko-KR" dirty="0" smtClean="0"/>
              <a:t>Name, Type</a:t>
            </a:r>
          </a:p>
          <a:p>
            <a:pPr lvl="1"/>
            <a:r>
              <a:rPr lang="en-US" altLang="ko-KR" dirty="0" err="1" smtClean="0"/>
              <a:t>NoChild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Child </a:t>
            </a:r>
            <a:r>
              <a:rPr lang="ko-KR" altLang="en-US" dirty="0" smtClean="0"/>
              <a:t>를 가짐</a:t>
            </a:r>
            <a:endParaRPr lang="en-US" altLang="ko-KR" dirty="0" smtClean="0"/>
          </a:p>
          <a:p>
            <a:r>
              <a:rPr lang="en-US" altLang="ko-KR" dirty="0" smtClean="0"/>
              <a:t>Basic Event</a:t>
            </a:r>
            <a:endParaRPr lang="en-US" altLang="ko-KR" dirty="0"/>
          </a:p>
          <a:p>
            <a:pPr lvl="1"/>
            <a:r>
              <a:rPr lang="en-US" altLang="ko-KR" dirty="0" smtClean="0"/>
              <a:t>Name, Type, </a:t>
            </a:r>
            <a:r>
              <a:rPr lang="en-US" altLang="ko-KR" dirty="0" err="1" smtClean="0"/>
              <a:t>Proba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Event </a:t>
            </a:r>
            <a:r>
              <a:rPr lang="en-US" altLang="ko-KR" dirty="0"/>
              <a:t>: Gate Event, Basic Event</a:t>
            </a:r>
          </a:p>
          <a:p>
            <a:pPr lvl="1"/>
            <a:r>
              <a:rPr lang="en-US" altLang="ko-KR" dirty="0"/>
              <a:t>Name, Type, </a:t>
            </a:r>
            <a:r>
              <a:rPr lang="en-US" altLang="ko-KR" dirty="0" err="1"/>
              <a:t>Proba</a:t>
            </a:r>
            <a:endParaRPr lang="en-US" altLang="ko-KR" dirty="0"/>
          </a:p>
          <a:p>
            <a:pPr lvl="1"/>
            <a:r>
              <a:rPr lang="en-US" altLang="ko-KR" dirty="0" err="1"/>
              <a:t>NoChild</a:t>
            </a:r>
            <a:r>
              <a:rPr lang="en-US" altLang="ko-KR" dirty="0"/>
              <a:t>, Child (0 ~ NoChild-1)</a:t>
            </a:r>
          </a:p>
          <a:p>
            <a:pPr lvl="2"/>
            <a:r>
              <a:rPr lang="en-US" altLang="ko-KR" dirty="0" err="1"/>
              <a:t>NoChild</a:t>
            </a:r>
            <a:r>
              <a:rPr lang="en-US" altLang="ko-KR" dirty="0"/>
              <a:t> = 0 for Basic Event</a:t>
            </a:r>
          </a:p>
          <a:p>
            <a:pPr lvl="1"/>
            <a:r>
              <a:rPr lang="en-US" altLang="ko-KR" dirty="0" smtClean="0"/>
              <a:t>Array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를 사용하면 간편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Child as List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052736"/>
            <a:ext cx="39338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32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3140968"/>
            <a:ext cx="3672408" cy="1656184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Index</a:t>
            </a:r>
            <a:r>
              <a:rPr lang="ko-KR" altLang="en-US" sz="1600" dirty="0" smtClean="0"/>
              <a:t> 를 이용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</a:t>
            </a:r>
            <a:r>
              <a:rPr lang="en-US" altLang="ko-KR" sz="1600" dirty="0" smtClean="0"/>
              <a:t>Event</a:t>
            </a:r>
            <a:r>
              <a:rPr lang="ko-KR" altLang="en-US" sz="1600" dirty="0" smtClean="0"/>
              <a:t>에 대한 </a:t>
            </a:r>
            <a:r>
              <a:rPr lang="en-US" altLang="ko-KR" sz="1600" dirty="0" smtClean="0"/>
              <a:t>Index</a:t>
            </a:r>
          </a:p>
          <a:p>
            <a:pPr lvl="2"/>
            <a:r>
              <a:rPr lang="ko-KR" altLang="en-US" sz="1600" dirty="0" smtClean="0"/>
              <a:t>일종의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주민번호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뒷장 </a:t>
            </a:r>
            <a:r>
              <a:rPr lang="en-US" altLang="ko-KR" sz="1600" dirty="0" err="1" smtClean="0"/>
              <a:t>GetIndexOfEvent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참조</a:t>
            </a:r>
            <a:r>
              <a:rPr lang="en-US" altLang="ko-KR" sz="1600" dirty="0" smtClean="0"/>
              <a:t> </a:t>
            </a:r>
          </a:p>
          <a:p>
            <a:pPr lvl="1"/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Gate – Child </a:t>
            </a:r>
            <a:r>
              <a:rPr lang="ko-KR" altLang="en-US" dirty="0" smtClean="0"/>
              <a:t>간 연결 방식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29590"/>
              </p:ext>
            </p:extLst>
          </p:nvPr>
        </p:nvGraphicFramePr>
        <p:xfrm>
          <a:off x="4355976" y="1039391"/>
          <a:ext cx="3414648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430"/>
                <a:gridCol w="535684"/>
                <a:gridCol w="637350"/>
                <a:gridCol w="798830"/>
                <a:gridCol w="796354"/>
              </a:tblGrid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err="1" smtClean="0"/>
                        <a:t>Proba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err="1" smtClean="0"/>
                        <a:t>NoChild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Child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TOP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G1, G2</a:t>
                      </a: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G1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A, B, G3</a:t>
                      </a: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G2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C, B, G3</a:t>
                      </a: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0.1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0.2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G3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D, E</a:t>
                      </a: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0.3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0.4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0.5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오른쪽 화살표 15"/>
          <p:cNvSpPr/>
          <p:nvPr/>
        </p:nvSpPr>
        <p:spPr>
          <a:xfrm rot="5400000">
            <a:off x="5904148" y="3594931"/>
            <a:ext cx="504056" cy="46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61013"/>
              </p:ext>
            </p:extLst>
          </p:nvPr>
        </p:nvGraphicFramePr>
        <p:xfrm>
          <a:off x="4355976" y="4221088"/>
          <a:ext cx="3914395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/>
                <a:gridCol w="646430"/>
                <a:gridCol w="556387"/>
                <a:gridCol w="637350"/>
                <a:gridCol w="798830"/>
                <a:gridCol w="663893"/>
              </a:tblGrid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Index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Name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Type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err="1" smtClean="0"/>
                        <a:t>Proba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err="1" smtClean="0"/>
                        <a:t>NoChild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Child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TOP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3, 4</a:t>
                      </a: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G1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5, 6, 7</a:t>
                      </a: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G2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+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8, 6, 7</a:t>
                      </a: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A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0.1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0.2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G3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*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9, 10</a:t>
                      </a: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0.3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0.4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  <a:tr h="164631"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B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r>
                        <a:rPr lang="en-US" altLang="ko-KR" sz="1200" dirty="0" smtClean="0"/>
                        <a:t>0.5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ts val="1200"/>
                        </a:lnSpc>
                      </a:pP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7884368" y="1269704"/>
            <a:ext cx="1152128" cy="1007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tx1"/>
                </a:solidFill>
              </a:rPr>
              <a:t>Event </a:t>
            </a:r>
            <a:r>
              <a:rPr lang="ko-KR" altLang="en-US" sz="1200" dirty="0" smtClean="0">
                <a:solidFill>
                  <a:schemeClr val="tx1"/>
                </a:solidFill>
              </a:rPr>
              <a:t>의 정보를 어떻게 빠르게 가져올 것인가</a:t>
            </a:r>
            <a:r>
              <a:rPr lang="en-US" altLang="ko-KR" sz="1200" dirty="0" smtClean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664564" y="2698659"/>
            <a:ext cx="576064" cy="460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39338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201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4726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' </a:t>
            </a:r>
            <a:r>
              <a:rPr lang="ko-KR" altLang="en-US" dirty="0"/>
              <a:t>주어진 이름이 </a:t>
            </a:r>
            <a:r>
              <a:rPr lang="ko-KR" altLang="en-US" dirty="0" err="1"/>
              <a:t>몇번째</a:t>
            </a:r>
            <a:r>
              <a:rPr lang="ko-KR" altLang="en-US" dirty="0"/>
              <a:t> </a:t>
            </a:r>
            <a:r>
              <a:rPr lang="en-US" altLang="ko-KR" dirty="0" err="1"/>
              <a:t>XEvents</a:t>
            </a:r>
            <a:r>
              <a:rPr lang="en-US" altLang="ko-KR" dirty="0"/>
              <a:t>()</a:t>
            </a:r>
            <a:r>
              <a:rPr lang="ko-KR" altLang="en-US" dirty="0"/>
              <a:t>에 저장되어 있는지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'   </a:t>
            </a:r>
            <a:r>
              <a:rPr lang="ko-KR" altLang="en-US" dirty="0"/>
              <a:t>없으면 새로운 </a:t>
            </a:r>
            <a:r>
              <a:rPr lang="en-US" altLang="ko-KR" dirty="0" err="1"/>
              <a:t>XEevent</a:t>
            </a:r>
            <a:r>
              <a:rPr lang="en-US" altLang="ko-KR" dirty="0"/>
              <a:t> </a:t>
            </a:r>
            <a:r>
              <a:rPr lang="ko-KR" altLang="en-US" dirty="0"/>
              <a:t>생성하고 </a:t>
            </a:r>
            <a:r>
              <a:rPr lang="en-US" altLang="ko-KR" dirty="0"/>
              <a:t>Index </a:t>
            </a:r>
            <a:r>
              <a:rPr lang="en-US" altLang="ko-KR" dirty="0" smtClean="0"/>
              <a:t>Return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Public </a:t>
            </a:r>
            <a:r>
              <a:rPr lang="en-US" altLang="ko-KR" dirty="0"/>
              <a:t>Function </a:t>
            </a:r>
            <a:r>
              <a:rPr lang="en-US" altLang="ko-KR" dirty="0" err="1" smtClean="0"/>
              <a:t>GetIndexOfEvent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EvtName</a:t>
            </a:r>
            <a:r>
              <a:rPr lang="en-US" altLang="ko-KR" dirty="0" smtClean="0"/>
              <a:t> </a:t>
            </a:r>
            <a:r>
              <a:rPr lang="en-US" altLang="ko-KR" dirty="0"/>
              <a:t>As String) As Integer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olidFill>
                  <a:srgbClr val="0000FF"/>
                </a:solidFill>
              </a:rPr>
              <a:t>' </a:t>
            </a:r>
            <a:r>
              <a:rPr lang="ko-KR" altLang="en-US" dirty="0">
                <a:solidFill>
                  <a:srgbClr val="0000FF"/>
                </a:solidFill>
              </a:rPr>
              <a:t>기존에 </a:t>
            </a:r>
            <a:r>
              <a:rPr lang="en-US" altLang="ko-KR" dirty="0" err="1" smtClean="0">
                <a:solidFill>
                  <a:srgbClr val="0000FF"/>
                </a:solidFill>
              </a:rPr>
              <a:t>XEvents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  <a:r>
              <a:rPr lang="ko-KR" altLang="en-US" dirty="0">
                <a:solidFill>
                  <a:srgbClr val="0000FF"/>
                </a:solidFill>
              </a:rPr>
              <a:t>에 저장된 것이면 찾아서 </a:t>
            </a:r>
            <a:r>
              <a:rPr lang="en-US" altLang="ko-KR" dirty="0">
                <a:solidFill>
                  <a:srgbClr val="0000FF"/>
                </a:solidFill>
              </a:rPr>
              <a:t>Index</a:t>
            </a:r>
            <a:r>
              <a:rPr lang="ko-KR" altLang="en-US" dirty="0">
                <a:solidFill>
                  <a:srgbClr val="0000FF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Return --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= 2 To </a:t>
            </a:r>
            <a:r>
              <a:rPr lang="en-US" altLang="ko-KR" dirty="0" err="1"/>
              <a:t>XEvents.Count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/>
              <a:t>1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If (</a:t>
            </a:r>
            <a:r>
              <a:rPr lang="en-US" altLang="ko-KR" dirty="0" err="1"/>
              <a:t>EvtName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XEvents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).Name) Then</a:t>
            </a:r>
          </a:p>
          <a:p>
            <a:pPr lvl="3">
              <a:lnSpc>
                <a:spcPct val="120000"/>
              </a:lnSpc>
            </a:pPr>
            <a:r>
              <a:rPr lang="en-US" altLang="ko-KR" dirty="0" smtClean="0"/>
              <a:t>Return </a:t>
            </a:r>
            <a:r>
              <a:rPr lang="en-US" altLang="ko-KR" dirty="0" err="1"/>
              <a:t>i</a:t>
            </a:r>
            <a:r>
              <a:rPr lang="en-US" altLang="ko-KR" dirty="0"/>
              <a:t>        ' Index 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</a:p>
          <a:p>
            <a:pPr lvl="2">
              <a:lnSpc>
                <a:spcPct val="120000"/>
              </a:lnSpc>
            </a:pPr>
            <a:r>
              <a:rPr lang="en-US" altLang="ko-KR" dirty="0" smtClean="0"/>
              <a:t>End </a:t>
            </a:r>
            <a:r>
              <a:rPr lang="en-US" altLang="ko-KR" dirty="0"/>
              <a:t>If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Next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smtClean="0">
                <a:solidFill>
                  <a:srgbClr val="0000FF"/>
                </a:solidFill>
              </a:rPr>
              <a:t>' </a:t>
            </a:r>
            <a:r>
              <a:rPr lang="ko-KR" altLang="en-US" dirty="0">
                <a:solidFill>
                  <a:srgbClr val="0000FF"/>
                </a:solidFill>
              </a:rPr>
              <a:t>없으면 새로운 </a:t>
            </a:r>
            <a:r>
              <a:rPr lang="en-US" altLang="ko-KR" dirty="0">
                <a:solidFill>
                  <a:srgbClr val="0000FF"/>
                </a:solidFill>
              </a:rPr>
              <a:t>Event </a:t>
            </a:r>
            <a:r>
              <a:rPr lang="ko-KR" altLang="en-US" dirty="0">
                <a:solidFill>
                  <a:srgbClr val="0000FF"/>
                </a:solidFill>
              </a:rPr>
              <a:t>생성하고 </a:t>
            </a:r>
            <a:r>
              <a:rPr lang="en-US" altLang="ko-KR" dirty="0">
                <a:solidFill>
                  <a:srgbClr val="0000FF"/>
                </a:solidFill>
              </a:rPr>
              <a:t>Index</a:t>
            </a:r>
            <a:r>
              <a:rPr lang="ko-KR" altLang="en-US" dirty="0">
                <a:solidFill>
                  <a:srgbClr val="0000FF"/>
                </a:solidFill>
              </a:rPr>
              <a:t>를 </a:t>
            </a:r>
            <a:r>
              <a:rPr lang="en-US" altLang="ko-KR" dirty="0" smtClean="0">
                <a:solidFill>
                  <a:srgbClr val="0000FF"/>
                </a:solidFill>
              </a:rPr>
              <a:t>Return --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Dim </a:t>
            </a:r>
            <a:r>
              <a:rPr lang="en-US" altLang="ko-KR" dirty="0"/>
              <a:t>E1 As New </a:t>
            </a:r>
            <a:r>
              <a:rPr lang="en-US" altLang="ko-KR" dirty="0" err="1" smtClean="0"/>
              <a:t>cEvent_Def</a:t>
            </a:r>
            <a:r>
              <a:rPr lang="en-US" altLang="ko-KR" dirty="0"/>
              <a:t>	</a:t>
            </a:r>
            <a:r>
              <a:rPr lang="en-US" altLang="ko-KR" dirty="0" smtClean="0"/>
              <a:t>' </a:t>
            </a:r>
            <a:r>
              <a:rPr lang="ko-KR" altLang="en-US" dirty="0"/>
              <a:t>생성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E1.Name </a:t>
            </a:r>
            <a:r>
              <a:rPr lang="en-US" altLang="ko-KR" dirty="0"/>
              <a:t>= </a:t>
            </a:r>
            <a:r>
              <a:rPr lang="en-US" altLang="ko-KR" dirty="0" err="1"/>
              <a:t>EvtName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‘ E1.Child </a:t>
            </a:r>
            <a:r>
              <a:rPr lang="en-US" altLang="ko-KR" dirty="0"/>
              <a:t>= New List(Of Integer</a:t>
            </a:r>
            <a:r>
              <a:rPr lang="en-US" altLang="ko-KR" dirty="0" smtClean="0"/>
              <a:t>)	‘  </a:t>
            </a:r>
            <a:r>
              <a:rPr lang="en-US" altLang="ko-KR" dirty="0" err="1" smtClean="0"/>
              <a:t>cEvent_Def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초기화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여기서 불필요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XEvents.Add</a:t>
            </a:r>
            <a:r>
              <a:rPr lang="en-US" altLang="ko-KR" dirty="0" smtClean="0"/>
              <a:t>(E1</a:t>
            </a:r>
            <a:r>
              <a:rPr lang="en-US" altLang="ko-KR" dirty="0"/>
              <a:t>)         ' </a:t>
            </a:r>
            <a:r>
              <a:rPr lang="en-US" altLang="ko-KR" dirty="0" err="1"/>
              <a:t>XEvents</a:t>
            </a:r>
            <a:r>
              <a:rPr lang="ko-KR" altLang="en-US" dirty="0"/>
              <a:t>에 추가</a:t>
            </a:r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Return </a:t>
            </a:r>
            <a:r>
              <a:rPr lang="en-US" altLang="ko-KR" dirty="0"/>
              <a:t>(</a:t>
            </a:r>
            <a:r>
              <a:rPr lang="en-US" altLang="ko-KR" dirty="0" err="1"/>
              <a:t>XEvents.Count</a:t>
            </a:r>
            <a:r>
              <a:rPr lang="en-US" altLang="ko-KR" dirty="0"/>
              <a:t> - 1)  ' Index 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End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Event Index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03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4762872" cy="5328592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Public Class </a:t>
            </a:r>
            <a:r>
              <a:rPr lang="en-US" altLang="ko-KR" sz="1400" dirty="0" err="1"/>
              <a:t>ClassFtData</a:t>
            </a:r>
            <a:endParaRPr lang="en-US" altLang="ko-KR" sz="1400" dirty="0"/>
          </a:p>
          <a:p>
            <a:pPr lvl="1"/>
            <a:r>
              <a:rPr lang="en-US" altLang="ko-KR" sz="1400" dirty="0" smtClean="0"/>
              <a:t>' </a:t>
            </a:r>
            <a:r>
              <a:rPr lang="ko-KR" altLang="en-US" sz="1400" dirty="0"/>
              <a:t>하나의 </a:t>
            </a:r>
            <a:r>
              <a:rPr lang="en-US" altLang="ko-KR" sz="1400" dirty="0"/>
              <a:t>Event</a:t>
            </a:r>
            <a:r>
              <a:rPr lang="ko-KR" altLang="en-US" sz="1400" dirty="0"/>
              <a:t>에 대한 정보</a:t>
            </a:r>
          </a:p>
          <a:p>
            <a:pPr lvl="1"/>
            <a:r>
              <a:rPr lang="en-US" altLang="ko-KR" sz="1400" dirty="0" smtClean="0"/>
              <a:t>Public </a:t>
            </a:r>
            <a:r>
              <a:rPr lang="en-US" altLang="ko-KR" sz="1400" dirty="0"/>
              <a:t>Class </a:t>
            </a:r>
            <a:r>
              <a:rPr lang="en-US" altLang="ko-KR" sz="1400" dirty="0" err="1"/>
              <a:t>cEvent_Def</a:t>
            </a:r>
            <a:endParaRPr lang="en-US" altLang="ko-KR" sz="1400" dirty="0"/>
          </a:p>
          <a:p>
            <a:pPr lvl="2"/>
            <a:r>
              <a:rPr lang="en-US" altLang="ko-KR" sz="1400" dirty="0" smtClean="0"/>
              <a:t>Public </a:t>
            </a:r>
            <a:r>
              <a:rPr lang="en-US" altLang="ko-KR" sz="1400" dirty="0"/>
              <a:t>Name As String</a:t>
            </a:r>
          </a:p>
          <a:p>
            <a:pPr lvl="2"/>
            <a:r>
              <a:rPr lang="en-US" altLang="ko-KR" sz="1400" dirty="0" smtClean="0"/>
              <a:t>Public </a:t>
            </a:r>
            <a:r>
              <a:rPr lang="en-US" altLang="ko-KR" sz="1400" dirty="0"/>
              <a:t>Type As String</a:t>
            </a:r>
          </a:p>
          <a:p>
            <a:pPr lvl="2"/>
            <a:r>
              <a:rPr lang="en-US" altLang="ko-KR" sz="1400" dirty="0" smtClean="0"/>
              <a:t>Public </a:t>
            </a:r>
            <a:r>
              <a:rPr lang="en-US" altLang="ko-KR" sz="1400" dirty="0" err="1"/>
              <a:t>Proba</a:t>
            </a:r>
            <a:r>
              <a:rPr lang="en-US" altLang="ko-KR" sz="1400" dirty="0"/>
              <a:t> As Single</a:t>
            </a:r>
          </a:p>
          <a:p>
            <a:pPr lvl="2"/>
            <a:r>
              <a:rPr lang="en-US" altLang="ko-KR" sz="1400" dirty="0" smtClean="0"/>
              <a:t>Public </a:t>
            </a:r>
            <a:r>
              <a:rPr lang="en-US" altLang="ko-KR" sz="1400" dirty="0"/>
              <a:t>Child As List(Of Integer)</a:t>
            </a:r>
          </a:p>
          <a:p>
            <a:pPr lvl="1"/>
            <a:endParaRPr lang="ko-KR" altLang="en-US" sz="1400" dirty="0"/>
          </a:p>
          <a:p>
            <a:pPr lvl="2"/>
            <a:r>
              <a:rPr lang="en-US" altLang="ko-KR" sz="1400" dirty="0"/>
              <a:t>' </a:t>
            </a:r>
            <a:r>
              <a:rPr lang="en-US" altLang="ko-KR" sz="1400" dirty="0" err="1"/>
              <a:t>cEvent_Def</a:t>
            </a:r>
            <a:r>
              <a:rPr lang="en-US" altLang="ko-KR" sz="1400" dirty="0"/>
              <a:t> </a:t>
            </a:r>
            <a:r>
              <a:rPr lang="ko-KR" altLang="en-US" sz="1400" dirty="0"/>
              <a:t>생성시 </a:t>
            </a:r>
            <a:r>
              <a:rPr lang="en-US" altLang="ko-KR" sz="1400" dirty="0"/>
              <a:t>List </a:t>
            </a:r>
            <a:r>
              <a:rPr lang="ko-KR" altLang="en-US" sz="1400" dirty="0"/>
              <a:t>초기화 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Sub </a:t>
            </a:r>
            <a:r>
              <a:rPr lang="en-US" altLang="ko-KR" sz="1400" dirty="0"/>
              <a:t>New()</a:t>
            </a:r>
          </a:p>
          <a:p>
            <a:pPr lvl="3"/>
            <a:r>
              <a:rPr lang="en-US" altLang="ko-KR" sz="1400" dirty="0" smtClean="0"/>
              <a:t>Child </a:t>
            </a:r>
            <a:r>
              <a:rPr lang="en-US" altLang="ko-KR" sz="1400" dirty="0"/>
              <a:t>= New List(Of Integer</a:t>
            </a:r>
            <a:r>
              <a:rPr lang="en-US" altLang="ko-KR" sz="1400" dirty="0" smtClean="0"/>
              <a:t>)	</a:t>
            </a:r>
            <a:endParaRPr lang="en-US" altLang="ko-KR" sz="1400" dirty="0"/>
          </a:p>
          <a:p>
            <a:pPr lvl="2"/>
            <a:r>
              <a:rPr lang="en-US" altLang="ko-KR" sz="1400" dirty="0" smtClean="0"/>
              <a:t>End </a:t>
            </a:r>
            <a:r>
              <a:rPr lang="en-US" altLang="ko-KR" sz="1400" dirty="0"/>
              <a:t>Sub</a:t>
            </a:r>
          </a:p>
          <a:p>
            <a:pPr lvl="1"/>
            <a:r>
              <a:rPr lang="en-US" altLang="ko-KR" sz="1400" dirty="0" smtClean="0"/>
              <a:t>End </a:t>
            </a:r>
            <a:r>
              <a:rPr lang="en-US" altLang="ko-KR" sz="1400" dirty="0"/>
              <a:t>Class</a:t>
            </a:r>
          </a:p>
          <a:p>
            <a:pPr lvl="1"/>
            <a:endParaRPr lang="ko-KR" altLang="en-US" sz="1400" dirty="0"/>
          </a:p>
          <a:p>
            <a:pPr lvl="1"/>
            <a:r>
              <a:rPr lang="en-US" altLang="ko-KR" sz="1400" dirty="0" smtClean="0"/>
              <a:t>' </a:t>
            </a:r>
            <a:r>
              <a:rPr lang="en-US" altLang="ko-KR" sz="1400" dirty="0"/>
              <a:t>FT </a:t>
            </a:r>
            <a:r>
              <a:rPr lang="ko-KR" altLang="en-US" sz="1400" dirty="0"/>
              <a:t>전체 저장</a:t>
            </a:r>
          </a:p>
          <a:p>
            <a:pPr lvl="1"/>
            <a:r>
              <a:rPr lang="en-US" altLang="ko-KR" sz="1400" dirty="0" smtClean="0"/>
              <a:t>Public </a:t>
            </a:r>
            <a:r>
              <a:rPr lang="en-US" altLang="ko-KR" sz="1400" dirty="0" err="1"/>
              <a:t>XEvents</a:t>
            </a:r>
            <a:r>
              <a:rPr lang="en-US" altLang="ko-KR" sz="1400" dirty="0"/>
              <a:t> As List(Of </a:t>
            </a:r>
            <a:r>
              <a:rPr lang="en-US" altLang="ko-KR" sz="1400" dirty="0" err="1"/>
              <a:t>cEvent_Def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en-US" altLang="ko-KR" sz="1400" dirty="0"/>
              <a:t>Public </a:t>
            </a:r>
            <a:r>
              <a:rPr lang="en-US" altLang="ko-KR" sz="1400" dirty="0" err="1"/>
              <a:t>FtFileName</a:t>
            </a:r>
            <a:r>
              <a:rPr lang="en-US" altLang="ko-KR" sz="1400" dirty="0"/>
              <a:t> As String</a:t>
            </a:r>
          </a:p>
          <a:p>
            <a:pPr lvl="1"/>
            <a:r>
              <a:rPr lang="en-US" altLang="ko-KR" sz="1400" dirty="0" smtClean="0"/>
              <a:t>…</a:t>
            </a:r>
          </a:p>
          <a:p>
            <a:r>
              <a:rPr lang="en-US" altLang="ko-KR" sz="1400" dirty="0" smtClean="0"/>
              <a:t>End Class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저장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(Class + List </a:t>
            </a:r>
            <a:r>
              <a:rPr lang="ko-KR" altLang="en-US" dirty="0" smtClean="0"/>
              <a:t>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4499992" y="1555017"/>
            <a:ext cx="282927" cy="2666072"/>
          </a:xfrm>
          <a:prstGeom prst="rightBrace">
            <a:avLst>
              <a:gd name="adj1" fmla="val 617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27579" y="2734164"/>
            <a:ext cx="230425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하나의 </a:t>
            </a:r>
            <a:r>
              <a:rPr lang="en-US" altLang="ko-KR" sz="1400" dirty="0" smtClean="0"/>
              <a:t>Event</a:t>
            </a:r>
            <a:r>
              <a:rPr lang="ko-KR" altLang="en-US" sz="1400" dirty="0" smtClean="0"/>
              <a:t>에 대한 정보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118696" y="4869160"/>
            <a:ext cx="190157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FT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Event</a:t>
            </a:r>
            <a:r>
              <a:rPr lang="ko-KR" altLang="en-US" sz="1400" dirty="0" smtClean="0"/>
              <a:t>들의 집합</a:t>
            </a:r>
            <a:endParaRPr lang="ko-KR" altLang="en-US" sz="1400" dirty="0"/>
          </a:p>
        </p:txBody>
      </p:sp>
      <p:cxnSp>
        <p:nvCxnSpPr>
          <p:cNvPr id="7" name="직선 화살표 연결선 6"/>
          <p:cNvCxnSpPr>
            <a:endCxn id="6" idx="1"/>
          </p:cNvCxnSpPr>
          <p:nvPr/>
        </p:nvCxnSpPr>
        <p:spPr>
          <a:xfrm>
            <a:off x="4427984" y="5023049"/>
            <a:ext cx="6907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5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4762872" cy="22322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방식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각기 별도의</a:t>
            </a:r>
            <a:r>
              <a:rPr lang="en-US" altLang="ko-KR" dirty="0" smtClean="0"/>
              <a:t> Array 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(</a:t>
            </a:r>
            <a:r>
              <a:rPr lang="en-US" altLang="ko-KR" dirty="0" err="1" smtClean="0"/>
              <a:t>mxEvent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Type (</a:t>
            </a:r>
            <a:r>
              <a:rPr lang="en-US" altLang="ko-KR" dirty="0" err="1" smtClean="0"/>
              <a:t>mxEvent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Proba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mxEvent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NoChild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mxEvent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Child (</a:t>
            </a:r>
            <a:r>
              <a:rPr lang="en-US" altLang="ko-KR" dirty="0" err="1" smtClean="0"/>
              <a:t>mxEvent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mxChild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옛날 저장 </a:t>
            </a:r>
            <a:r>
              <a:rPr lang="ko-KR" altLang="en-US" dirty="0"/>
              <a:t>방식 </a:t>
            </a:r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4285314"/>
              </p:ext>
            </p:extLst>
          </p:nvPr>
        </p:nvGraphicFramePr>
        <p:xfrm>
          <a:off x="1043608" y="3573016"/>
          <a:ext cx="917575" cy="1520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7575"/>
              </a:tblGrid>
              <a:tr h="136815">
                <a:tc>
                  <a:txBody>
                    <a:bodyPr/>
                    <a:lstStyle/>
                    <a:p>
                      <a:pPr marL="0" indent="0"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TOP</a:t>
                      </a: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G1</a:t>
                      </a: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G2</a:t>
                      </a: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093097"/>
              </p:ext>
            </p:extLst>
          </p:nvPr>
        </p:nvGraphicFramePr>
        <p:xfrm>
          <a:off x="2195736" y="3573016"/>
          <a:ext cx="865759" cy="1520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5759"/>
              </a:tblGrid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Type</a:t>
                      </a:r>
                      <a:r>
                        <a:rPr lang="ko-KR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566319"/>
              </p:ext>
            </p:extLst>
          </p:nvPr>
        </p:nvGraphicFramePr>
        <p:xfrm>
          <a:off x="5580112" y="3573016"/>
          <a:ext cx="1872208" cy="1520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8052"/>
                <a:gridCol w="468052"/>
                <a:gridCol w="468052"/>
                <a:gridCol w="468052"/>
              </a:tblGrid>
              <a:tr h="136815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Child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001921"/>
              </p:ext>
            </p:extLst>
          </p:nvPr>
        </p:nvGraphicFramePr>
        <p:xfrm>
          <a:off x="3203848" y="3573016"/>
          <a:ext cx="865759" cy="1520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5759"/>
              </a:tblGrid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Proba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</a:tbl>
          </a:graphicData>
        </a:graphic>
      </p:graphicFrame>
      <p:graphicFrame>
        <p:nvGraphicFramePr>
          <p:cNvPr id="14" name="내용 개체 틀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521300"/>
              </p:ext>
            </p:extLst>
          </p:nvPr>
        </p:nvGraphicFramePr>
        <p:xfrm>
          <a:off x="4211960" y="3573016"/>
          <a:ext cx="1114425" cy="15201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4425"/>
              </a:tblGrid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NoChild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…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46033"/>
              </p:ext>
            </p:extLst>
          </p:nvPr>
        </p:nvGraphicFramePr>
        <p:xfrm>
          <a:off x="467544" y="3818359"/>
          <a:ext cx="504056" cy="12668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056"/>
              </a:tblGrid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0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옛날 저장 방식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방식</a:t>
            </a:r>
            <a:r>
              <a:rPr lang="en-US" altLang="ko-KR" dirty="0"/>
              <a:t> 2 : Structure/Array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/>
              <a:t>Structure </a:t>
            </a:r>
            <a:r>
              <a:rPr lang="en-US" altLang="ko-KR" dirty="0" err="1"/>
              <a:t>cEvent_Def</a:t>
            </a:r>
            <a:endParaRPr lang="en-US" altLang="ko-KR" dirty="0"/>
          </a:p>
          <a:p>
            <a:pPr lvl="2"/>
            <a:r>
              <a:rPr lang="en-US" altLang="ko-KR" dirty="0"/>
              <a:t>Name As String</a:t>
            </a:r>
          </a:p>
          <a:p>
            <a:pPr lvl="2"/>
            <a:r>
              <a:rPr lang="en-US" altLang="ko-KR" dirty="0"/>
              <a:t>Type As String</a:t>
            </a:r>
          </a:p>
          <a:p>
            <a:pPr lvl="2"/>
            <a:r>
              <a:rPr lang="en-US" altLang="ko-KR" dirty="0" err="1"/>
              <a:t>Proba</a:t>
            </a:r>
            <a:r>
              <a:rPr lang="en-US" altLang="ko-KR" dirty="0"/>
              <a:t> As Single</a:t>
            </a:r>
          </a:p>
          <a:p>
            <a:pPr lvl="2"/>
            <a:r>
              <a:rPr lang="en-US" altLang="ko-KR" dirty="0" err="1"/>
              <a:t>NoChild</a:t>
            </a:r>
            <a:r>
              <a:rPr lang="en-US" altLang="ko-KR" dirty="0"/>
              <a:t> As Integer</a:t>
            </a:r>
          </a:p>
          <a:p>
            <a:pPr lvl="2"/>
            <a:r>
              <a:rPr lang="en-US" altLang="ko-KR" dirty="0"/>
              <a:t>Child() As Integer </a:t>
            </a:r>
            <a:r>
              <a:rPr lang="en-US" altLang="ko-KR" dirty="0" smtClean="0"/>
              <a:t>‘ Run</a:t>
            </a:r>
            <a:r>
              <a:rPr lang="ko-KR" altLang="en-US" dirty="0" smtClean="0"/>
              <a:t> </a:t>
            </a:r>
            <a:r>
              <a:rPr lang="en-US" altLang="ko-KR" dirty="0" smtClean="0"/>
              <a:t>time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잡아야 함</a:t>
            </a:r>
            <a:endParaRPr lang="en-US" altLang="ko-KR" dirty="0"/>
          </a:p>
          <a:p>
            <a:pPr lvl="1"/>
            <a:r>
              <a:rPr lang="en-US" altLang="ko-KR" dirty="0" err="1"/>
              <a:t>XEvents</a:t>
            </a:r>
            <a:r>
              <a:rPr lang="en-US" altLang="ko-KR" dirty="0"/>
              <a:t>(</a:t>
            </a:r>
            <a:r>
              <a:rPr lang="en-US" altLang="ko-KR" dirty="0" err="1"/>
              <a:t>MxEvent</a:t>
            </a:r>
            <a:r>
              <a:rPr lang="en-US" altLang="ko-KR" dirty="0"/>
              <a:t>) As </a:t>
            </a:r>
            <a:r>
              <a:rPr lang="en-US" altLang="ko-KR" dirty="0" err="1"/>
              <a:t>cEvent_Def</a:t>
            </a:r>
            <a:endParaRPr lang="en-US" altLang="ko-KR" dirty="0"/>
          </a:p>
          <a:p>
            <a:pPr lvl="1"/>
            <a:r>
              <a:rPr lang="en-US" altLang="ko-KR" dirty="0" err="1"/>
              <a:t>NoEvent</a:t>
            </a:r>
            <a:r>
              <a:rPr lang="en-US" altLang="ko-KR" dirty="0"/>
              <a:t> As Integer = 0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List </a:t>
            </a:r>
            <a:r>
              <a:rPr lang="ko-KR" altLang="en-US" dirty="0" smtClean="0">
                <a:solidFill>
                  <a:srgbClr val="0000FF"/>
                </a:solidFill>
              </a:rPr>
              <a:t>를 사용하지 않는 경우에 방식 </a:t>
            </a:r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ko-KR" altLang="en-US" dirty="0" smtClean="0">
                <a:solidFill>
                  <a:srgbClr val="0000FF"/>
                </a:solidFill>
              </a:rPr>
              <a:t>를 사용</a:t>
            </a:r>
            <a:endParaRPr lang="ko-KR" altLang="en-US" dirty="0">
              <a:solidFill>
                <a:srgbClr val="0000FF"/>
              </a:solidFill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방식</a:t>
            </a:r>
            <a:r>
              <a:rPr lang="en-US" altLang="ko-KR" dirty="0"/>
              <a:t> </a:t>
            </a:r>
            <a:r>
              <a:rPr lang="en-US" altLang="ko-KR" dirty="0" smtClean="0"/>
              <a:t>3 </a:t>
            </a:r>
            <a:r>
              <a:rPr lang="en-US" altLang="ko-KR" dirty="0"/>
              <a:t>: </a:t>
            </a:r>
            <a:r>
              <a:rPr lang="en-US" altLang="ko-KR" dirty="0" smtClean="0"/>
              <a:t>Structure/List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/>
              <a:t>Structure </a:t>
            </a:r>
            <a:r>
              <a:rPr lang="en-US" altLang="ko-KR" dirty="0" err="1"/>
              <a:t>cEvent_Def</a:t>
            </a:r>
            <a:endParaRPr lang="en-US" altLang="ko-KR" dirty="0"/>
          </a:p>
          <a:p>
            <a:pPr lvl="2"/>
            <a:r>
              <a:rPr lang="en-US" altLang="ko-KR" dirty="0"/>
              <a:t>Name As String</a:t>
            </a:r>
          </a:p>
          <a:p>
            <a:pPr lvl="2"/>
            <a:r>
              <a:rPr lang="en-US" altLang="ko-KR" dirty="0"/>
              <a:t>Type As String</a:t>
            </a:r>
          </a:p>
          <a:p>
            <a:pPr lvl="2"/>
            <a:r>
              <a:rPr lang="en-US" altLang="ko-KR" dirty="0" err="1"/>
              <a:t>Proba</a:t>
            </a:r>
            <a:r>
              <a:rPr lang="en-US" altLang="ko-KR" dirty="0"/>
              <a:t> As Single</a:t>
            </a:r>
          </a:p>
          <a:p>
            <a:pPr lvl="2"/>
            <a:r>
              <a:rPr lang="en-US" altLang="ko-KR" dirty="0" smtClean="0"/>
              <a:t>Child </a:t>
            </a:r>
            <a:r>
              <a:rPr lang="en-US" altLang="ko-KR" dirty="0"/>
              <a:t>As </a:t>
            </a:r>
            <a:r>
              <a:rPr lang="en-US" altLang="ko-KR" dirty="0" smtClean="0"/>
              <a:t>List (Of Integer)</a:t>
            </a:r>
            <a:endParaRPr lang="en-US" altLang="ko-KR" dirty="0"/>
          </a:p>
          <a:p>
            <a:pPr lvl="1"/>
            <a:r>
              <a:rPr lang="en-US" altLang="ko-KR" dirty="0" err="1" smtClean="0"/>
              <a:t>XEvents</a:t>
            </a:r>
            <a:r>
              <a:rPr lang="en-US" altLang="ko-KR" dirty="0" smtClean="0"/>
              <a:t> </a:t>
            </a:r>
            <a:r>
              <a:rPr lang="en-US" altLang="ko-KR" dirty="0"/>
              <a:t>As </a:t>
            </a:r>
            <a:r>
              <a:rPr lang="en-US" altLang="ko-KR" dirty="0" smtClean="0"/>
              <a:t>List (Of </a:t>
            </a:r>
            <a:r>
              <a:rPr lang="en-US" altLang="ko-KR" dirty="0" err="1"/>
              <a:t>cEvent_Def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방식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은 작동하지 않을 수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Structure</a:t>
            </a:r>
            <a:r>
              <a:rPr lang="ko-KR" altLang="en-US" dirty="0" smtClean="0"/>
              <a:t>로 선언된 변수 내에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는 사용상 어려움 많음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값을 </a:t>
            </a:r>
            <a:r>
              <a:rPr lang="en-US" altLang="ko-KR" dirty="0" smtClean="0"/>
              <a:t>assign </a:t>
            </a:r>
            <a:r>
              <a:rPr lang="ko-KR" altLang="en-US" dirty="0" smtClean="0"/>
              <a:t>못하는 경우 발생함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4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References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Part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FT </a:t>
            </a:r>
            <a:r>
              <a:rPr lang="en-US" altLang="ko-KR" dirty="0"/>
              <a:t>Data Structure </a:t>
            </a:r>
            <a:r>
              <a:rPr lang="ko-KR" altLang="en-US" dirty="0"/>
              <a:t>및 </a:t>
            </a:r>
            <a:r>
              <a:rPr lang="en-US" altLang="ko-KR" dirty="0"/>
              <a:t>FT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r>
              <a:rPr lang="en-US" altLang="ko-KR" dirty="0"/>
              <a:t>Traverse FT</a:t>
            </a:r>
            <a:endParaRPr lang="en-US" altLang="ko-KR" dirty="0" smtClean="0"/>
          </a:p>
          <a:p>
            <a:pPr lvl="1"/>
            <a:r>
              <a:rPr lang="en-US" altLang="ko-KR" dirty="0"/>
              <a:t>Monte Carlo Approach </a:t>
            </a:r>
          </a:p>
          <a:p>
            <a:pPr lvl="2"/>
            <a:r>
              <a:rPr lang="en-US" altLang="ko-KR" dirty="0" smtClean="0"/>
              <a:t>to Calculate the Top Event Probability</a:t>
            </a:r>
          </a:p>
          <a:p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Part 2 BDD</a:t>
            </a:r>
          </a:p>
          <a:p>
            <a:pPr lvl="1"/>
            <a:r>
              <a:rPr lang="en-US" altLang="ko-KR" dirty="0" smtClean="0"/>
              <a:t>Boolean </a:t>
            </a:r>
            <a:r>
              <a:rPr lang="en-US" altLang="ko-KR" dirty="0"/>
              <a:t>Algebra</a:t>
            </a:r>
          </a:p>
          <a:p>
            <a:pPr lvl="1"/>
            <a:r>
              <a:rPr lang="en-US" altLang="ko-KR" dirty="0"/>
              <a:t>BDD</a:t>
            </a:r>
          </a:p>
          <a:p>
            <a:pPr lvl="2"/>
            <a:r>
              <a:rPr lang="en-US" altLang="ko-KR" dirty="0"/>
              <a:t>BDD </a:t>
            </a:r>
            <a:r>
              <a:rPr lang="ko-KR" altLang="en-US" dirty="0"/>
              <a:t>기초</a:t>
            </a:r>
            <a:endParaRPr lang="en-US" altLang="ko-KR" dirty="0"/>
          </a:p>
          <a:p>
            <a:pPr lvl="2"/>
            <a:r>
              <a:rPr lang="en-US" altLang="ko-KR" dirty="0"/>
              <a:t>BDD Operation </a:t>
            </a:r>
            <a:r>
              <a:rPr lang="ko-KR" altLang="en-US" dirty="0"/>
              <a:t>예제 </a:t>
            </a:r>
            <a:endParaRPr lang="en-US" altLang="ko-KR" dirty="0"/>
          </a:p>
          <a:p>
            <a:pPr lvl="2"/>
            <a:r>
              <a:rPr lang="en-US" altLang="ko-KR" dirty="0" smtClean="0"/>
              <a:t>BDD </a:t>
            </a:r>
            <a:r>
              <a:rPr lang="en-US" altLang="ko-KR" dirty="0"/>
              <a:t>Algorithm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Negate</a:t>
            </a:r>
            <a:r>
              <a:rPr lang="ko-KR" altLang="en-US" dirty="0"/>
              <a:t> 처리</a:t>
            </a:r>
            <a:endParaRPr lang="en-US" altLang="ko-KR" dirty="0"/>
          </a:p>
          <a:p>
            <a:pPr lvl="2"/>
            <a:r>
              <a:rPr lang="en-US" altLang="ko-KR" dirty="0"/>
              <a:t>BDD </a:t>
            </a:r>
            <a:r>
              <a:rPr lang="en-US" altLang="ko-KR" dirty="0">
                <a:sym typeface="Wingdings" panose="05000000000000000000" pitchFamily="2" charset="2"/>
              </a:rPr>
              <a:t> MCS </a:t>
            </a:r>
            <a:r>
              <a:rPr lang="ko-KR" altLang="en-US" dirty="0">
                <a:sym typeface="Wingdings" panose="05000000000000000000" pitchFamily="2" charset="2"/>
              </a:rPr>
              <a:t>변환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/>
              <a:t>Coherent BDD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2" defTabSz="901700"/>
            <a:r>
              <a:rPr lang="en-US" altLang="ko-KR" dirty="0"/>
              <a:t>BDD</a:t>
            </a:r>
            <a:r>
              <a:rPr lang="ko-KR" altLang="en-US" dirty="0"/>
              <a:t>의 장단점</a:t>
            </a:r>
            <a:endParaRPr lang="en-US" altLang="ko-KR" dirty="0"/>
          </a:p>
          <a:p>
            <a:pPr lvl="1"/>
            <a:r>
              <a:rPr lang="en-US" altLang="ko-KR" dirty="0" smtClean="0"/>
              <a:t>RAW </a:t>
            </a:r>
            <a:r>
              <a:rPr lang="en-US" altLang="ko-KR" dirty="0"/>
              <a:t>File - Cut Set </a:t>
            </a:r>
            <a:r>
              <a:rPr lang="ko-KR" altLang="en-US" dirty="0"/>
              <a:t>저장하기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Part 3</a:t>
            </a:r>
          </a:p>
          <a:p>
            <a:pPr lvl="1"/>
            <a:r>
              <a:rPr lang="en-US" altLang="ko-KR" dirty="0" smtClean="0"/>
              <a:t>AIMS </a:t>
            </a:r>
            <a:r>
              <a:rPr lang="en-US" altLang="ko-KR" dirty="0"/>
              <a:t>DLL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24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6851104" cy="568863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Public Class </a:t>
            </a:r>
            <a:r>
              <a:rPr lang="en-US" altLang="ko-KR" dirty="0" err="1" smtClean="0"/>
              <a:t>ClassFtData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‘ </a:t>
            </a:r>
            <a:r>
              <a:rPr lang="ko-KR" altLang="en-US" dirty="0" smtClean="0">
                <a:solidFill>
                  <a:srgbClr val="0000FF"/>
                </a:solidFill>
              </a:rPr>
              <a:t>주요 변수 선언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Public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MxChild</a:t>
            </a:r>
            <a:r>
              <a:rPr lang="en-US" altLang="ko-KR" dirty="0"/>
              <a:t> = 8       ' </a:t>
            </a:r>
            <a:r>
              <a:rPr lang="ko-KR" altLang="en-US" dirty="0"/>
              <a:t>최대 </a:t>
            </a:r>
            <a:r>
              <a:rPr lang="en-US" altLang="ko-KR" dirty="0"/>
              <a:t>Child </a:t>
            </a:r>
            <a:r>
              <a:rPr lang="ko-KR" altLang="en-US" dirty="0"/>
              <a:t>수 </a:t>
            </a:r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MxEvent</a:t>
            </a:r>
            <a:r>
              <a:rPr lang="en-US" altLang="ko-KR" dirty="0"/>
              <a:t> = 1000   ' </a:t>
            </a:r>
            <a:r>
              <a:rPr lang="ko-KR" altLang="en-US" dirty="0"/>
              <a:t>최대 </a:t>
            </a:r>
            <a:r>
              <a:rPr lang="en-US" altLang="ko-KR" dirty="0"/>
              <a:t>Event </a:t>
            </a:r>
            <a:r>
              <a:rPr lang="ko-KR" altLang="en-US" dirty="0"/>
              <a:t>수 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/>
              <a:t>Structure </a:t>
            </a:r>
            <a:r>
              <a:rPr lang="en-US" altLang="ko-KR" dirty="0" err="1"/>
              <a:t>XEvent_Type</a:t>
            </a:r>
            <a:endParaRPr lang="en-US" altLang="ko-KR" dirty="0"/>
          </a:p>
          <a:p>
            <a:pPr lvl="2"/>
            <a:r>
              <a:rPr lang="en-US" altLang="ko-KR" dirty="0" smtClean="0"/>
              <a:t>Dim </a:t>
            </a:r>
            <a:r>
              <a:rPr lang="en-US" altLang="ko-KR" dirty="0"/>
              <a:t>Name As String</a:t>
            </a:r>
          </a:p>
          <a:p>
            <a:pPr lvl="2"/>
            <a:r>
              <a:rPr lang="en-US" altLang="ko-KR" dirty="0" smtClean="0"/>
              <a:t>Dim </a:t>
            </a:r>
            <a:r>
              <a:rPr lang="en-US" altLang="ko-KR" dirty="0"/>
              <a:t>Type As String</a:t>
            </a:r>
          </a:p>
          <a:p>
            <a:pPr lvl="2"/>
            <a:r>
              <a:rPr lang="en-US" altLang="ko-KR" dirty="0" smtClean="0"/>
              <a:t>Dim </a:t>
            </a:r>
            <a:r>
              <a:rPr lang="en-US" altLang="ko-KR" dirty="0" err="1"/>
              <a:t>Proba</a:t>
            </a:r>
            <a:r>
              <a:rPr lang="en-US" altLang="ko-KR" dirty="0"/>
              <a:t> As Single</a:t>
            </a:r>
          </a:p>
          <a:p>
            <a:pPr lvl="2"/>
            <a:r>
              <a:rPr lang="en-US" altLang="ko-KR" dirty="0" smtClean="0"/>
              <a:t>Dim </a:t>
            </a:r>
            <a:r>
              <a:rPr lang="en-US" altLang="ko-KR" dirty="0" err="1"/>
              <a:t>NoChild</a:t>
            </a:r>
            <a:r>
              <a:rPr lang="en-US" altLang="ko-KR" dirty="0"/>
              <a:t> As Integer      ' </a:t>
            </a:r>
            <a:r>
              <a:rPr lang="ko-KR" altLang="en-US" dirty="0"/>
              <a:t>실제 </a:t>
            </a:r>
            <a:r>
              <a:rPr lang="ko-KR" altLang="en-US" dirty="0" err="1"/>
              <a:t>갯수만큼</a:t>
            </a:r>
            <a:endParaRPr lang="ko-KR" altLang="en-US" dirty="0"/>
          </a:p>
          <a:p>
            <a:pPr lvl="2"/>
            <a:r>
              <a:rPr lang="en-US" altLang="ko-KR" dirty="0" smtClean="0"/>
              <a:t>Dim </a:t>
            </a:r>
            <a:r>
              <a:rPr lang="en-US" altLang="ko-KR" dirty="0"/>
              <a:t>Child() As Integer      ' Child(</a:t>
            </a:r>
            <a:r>
              <a:rPr lang="en-US" altLang="ko-KR" dirty="0" err="1"/>
              <a:t>MxChild</a:t>
            </a:r>
            <a:r>
              <a:rPr lang="en-US" altLang="ko-KR" dirty="0"/>
              <a:t>)  : (0 ~ NoChild-1)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/>
              <a:t>Sub </a:t>
            </a:r>
            <a:r>
              <a:rPr lang="en-US" altLang="ko-KR" dirty="0" err="1"/>
              <a:t>SetChildArr</a:t>
            </a:r>
            <a:r>
              <a:rPr lang="en-US" altLang="ko-KR" dirty="0"/>
              <a:t>()</a:t>
            </a:r>
          </a:p>
          <a:p>
            <a:pPr lvl="3"/>
            <a:r>
              <a:rPr lang="en-US" altLang="ko-KR" dirty="0" err="1" smtClean="0"/>
              <a:t>ReDim</a:t>
            </a:r>
            <a:r>
              <a:rPr lang="en-US" altLang="ko-KR" dirty="0" smtClean="0"/>
              <a:t> </a:t>
            </a:r>
            <a:r>
              <a:rPr lang="en-US" altLang="ko-KR" dirty="0"/>
              <a:t>Child(</a:t>
            </a:r>
            <a:r>
              <a:rPr lang="en-US" altLang="ko-KR" dirty="0" err="1"/>
              <a:t>MxChild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End </a:t>
            </a:r>
            <a:r>
              <a:rPr lang="en-US" altLang="ko-KR" dirty="0"/>
              <a:t>Sub</a:t>
            </a:r>
          </a:p>
          <a:p>
            <a:pPr lvl="1"/>
            <a:r>
              <a:rPr lang="en-US" altLang="ko-KR" dirty="0" smtClean="0"/>
              <a:t>End </a:t>
            </a:r>
            <a:r>
              <a:rPr lang="en-US" altLang="ko-KR" dirty="0"/>
              <a:t>Structure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' </a:t>
            </a:r>
            <a:r>
              <a:rPr lang="en-US" altLang="ko-KR" dirty="0"/>
              <a:t>FT Structure </a:t>
            </a:r>
            <a:r>
              <a:rPr lang="ko-KR" altLang="en-US" dirty="0"/>
              <a:t>관련</a:t>
            </a:r>
          </a:p>
          <a:p>
            <a:pPr lvl="1"/>
            <a:r>
              <a:rPr lang="fr-FR" altLang="ko-KR" dirty="0" smtClean="0"/>
              <a:t>Public </a:t>
            </a:r>
            <a:r>
              <a:rPr lang="fr-FR" altLang="ko-KR" dirty="0"/>
              <a:t>XEvents(MxEvent) As XEvent_Type      ' (0 - NoEvent)</a:t>
            </a:r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 err="1"/>
              <a:t>NoEvent</a:t>
            </a:r>
            <a:r>
              <a:rPr lang="en-US" altLang="ko-KR" dirty="0"/>
              <a:t> As Integer  ' # of </a:t>
            </a:r>
            <a:r>
              <a:rPr lang="en-US" altLang="ko-KR" dirty="0" err="1"/>
              <a:t>XEvents</a:t>
            </a:r>
            <a:endParaRPr lang="en-US" altLang="ko-KR" dirty="0"/>
          </a:p>
          <a:p>
            <a:pPr lvl="1"/>
            <a:r>
              <a:rPr lang="en-US" altLang="ko-KR" dirty="0" smtClean="0"/>
              <a:t>Public </a:t>
            </a:r>
            <a:r>
              <a:rPr lang="en-US" altLang="ko-KR" dirty="0" err="1"/>
              <a:t>FtFileName</a:t>
            </a:r>
            <a:r>
              <a:rPr lang="en-US" altLang="ko-KR" dirty="0"/>
              <a:t> As String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……</a:t>
            </a:r>
          </a:p>
          <a:p>
            <a:r>
              <a:rPr lang="en-US" altLang="ko-KR" dirty="0" smtClean="0"/>
              <a:t>End Class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 smtClean="0"/>
              <a:t>Structure, Array </a:t>
            </a:r>
            <a:r>
              <a:rPr lang="ko-KR" altLang="en-US" dirty="0" smtClean="0"/>
              <a:t>이용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옛날 방식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6984268" y="3133854"/>
            <a:ext cx="216024" cy="1224136"/>
          </a:xfrm>
          <a:prstGeom prst="rightBrace">
            <a:avLst>
              <a:gd name="adj1" fmla="val 617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51977" y="3620598"/>
            <a:ext cx="139648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List</a:t>
            </a:r>
            <a:r>
              <a:rPr lang="ko-KR" altLang="en-US" sz="1200" dirty="0" smtClean="0"/>
              <a:t> 로 대치 가능</a:t>
            </a:r>
            <a:endParaRPr lang="ko-KR" altLang="en-US" sz="1200" dirty="0"/>
          </a:p>
        </p:txBody>
      </p:sp>
      <p:sp>
        <p:nvSpPr>
          <p:cNvPr id="6" name="오른쪽 중괄호 5"/>
          <p:cNvSpPr/>
          <p:nvPr/>
        </p:nvSpPr>
        <p:spPr>
          <a:xfrm>
            <a:off x="6588224" y="5231906"/>
            <a:ext cx="108012" cy="326754"/>
          </a:xfrm>
          <a:prstGeom prst="rightBrace">
            <a:avLst>
              <a:gd name="adj1" fmla="val 617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04248" y="5231906"/>
            <a:ext cx="139648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List</a:t>
            </a:r>
            <a:r>
              <a:rPr lang="ko-KR" altLang="en-US" sz="1200" dirty="0" smtClean="0"/>
              <a:t> 로 대치 가능</a:t>
            </a:r>
            <a:endParaRPr lang="ko-KR" altLang="en-US" sz="1200" dirty="0"/>
          </a:p>
        </p:txBody>
      </p:sp>
      <p:sp>
        <p:nvSpPr>
          <p:cNvPr id="8" name="오른쪽 중괄호 7"/>
          <p:cNvSpPr/>
          <p:nvPr/>
        </p:nvSpPr>
        <p:spPr>
          <a:xfrm>
            <a:off x="5436096" y="1590078"/>
            <a:ext cx="108012" cy="326754"/>
          </a:xfrm>
          <a:prstGeom prst="rightBrace">
            <a:avLst>
              <a:gd name="adj1" fmla="val 617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04956" y="1622032"/>
            <a:ext cx="174702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List</a:t>
            </a:r>
            <a:r>
              <a:rPr lang="ko-KR" altLang="en-US" sz="1200" dirty="0" smtClean="0"/>
              <a:t> 로 처리시 불필요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85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4762872" cy="507342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FT Block</a:t>
            </a:r>
          </a:p>
          <a:p>
            <a:pPr lvl="1"/>
            <a:r>
              <a:rPr lang="ko-KR" altLang="en-US" dirty="0" smtClean="0"/>
              <a:t>각줄 읽어서 </a:t>
            </a:r>
            <a:r>
              <a:rPr lang="en-US" altLang="ko-KR" dirty="0" smtClean="0"/>
              <a:t>: Gate, Type, Childs</a:t>
            </a:r>
          </a:p>
          <a:p>
            <a:pPr lvl="1"/>
            <a:r>
              <a:rPr lang="en-US" altLang="ko-KR" dirty="0" err="1" smtClean="0"/>
              <a:t>EndTree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끝남</a:t>
            </a:r>
            <a:endParaRPr lang="en-US" altLang="ko-KR" dirty="0" smtClean="0"/>
          </a:p>
          <a:p>
            <a:r>
              <a:rPr lang="en-US" altLang="ko-KR" dirty="0" smtClean="0"/>
              <a:t>Event</a:t>
            </a:r>
            <a:r>
              <a:rPr lang="ko-KR" altLang="en-US" dirty="0" smtClean="0"/>
              <a:t> </a:t>
            </a:r>
            <a:r>
              <a:rPr lang="en-US" altLang="ko-KR" dirty="0" smtClean="0"/>
              <a:t>Block</a:t>
            </a:r>
          </a:p>
          <a:p>
            <a:pPr lvl="1"/>
            <a:r>
              <a:rPr lang="en-US" altLang="ko-KR" dirty="0" smtClean="0"/>
              <a:t>Import 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Import 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Skip</a:t>
            </a:r>
          </a:p>
          <a:p>
            <a:pPr lvl="1"/>
            <a:r>
              <a:rPr lang="ko-KR" altLang="en-US" dirty="0" smtClean="0"/>
              <a:t>각줄 읽어서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Proba</a:t>
            </a:r>
            <a:r>
              <a:rPr lang="en-US" altLang="ko-KR" dirty="0" smtClean="0"/>
              <a:t>, Event</a:t>
            </a:r>
          </a:p>
          <a:p>
            <a:pPr lvl="1"/>
            <a:r>
              <a:rPr lang="en-US" altLang="ko-KR" dirty="0" smtClean="0"/>
              <a:t>Limit </a:t>
            </a:r>
            <a:r>
              <a:rPr lang="ko-KR" altLang="en-US" dirty="0" smtClean="0"/>
              <a:t>로 끝남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주의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 </a:t>
            </a:r>
            <a:r>
              <a:rPr lang="en-US" altLang="ko-KR" dirty="0" smtClean="0"/>
              <a:t>Comment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* </a:t>
            </a:r>
            <a:r>
              <a:rPr lang="ko-KR" altLang="en-US" dirty="0" smtClean="0"/>
              <a:t>로 시작하는 문장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처음 및 </a:t>
            </a:r>
            <a:r>
              <a:rPr lang="en-US" altLang="ko-KR" dirty="0" smtClean="0"/>
              <a:t>Block </a:t>
            </a:r>
            <a:r>
              <a:rPr lang="ko-KR" altLang="en-US" dirty="0" smtClean="0"/>
              <a:t>사이의 </a:t>
            </a:r>
            <a:r>
              <a:rPr lang="en-US" altLang="ko-KR" dirty="0" smtClean="0"/>
              <a:t>*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Skip</a:t>
            </a:r>
          </a:p>
          <a:p>
            <a:pPr lvl="1"/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FTAP </a:t>
            </a:r>
            <a:r>
              <a:rPr lang="ko-KR" altLang="en-US" dirty="0" smtClean="0"/>
              <a:t>양식의 </a:t>
            </a:r>
            <a:r>
              <a:rPr lang="en-US" altLang="ko-KR" dirty="0" smtClean="0"/>
              <a:t>FT Data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72308" y="2708920"/>
            <a:ext cx="216024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** </a:t>
            </a:r>
          </a:p>
          <a:p>
            <a:r>
              <a:rPr lang="en-US" altLang="ko-KR" sz="1200" dirty="0" smtClean="0"/>
              <a:t>** </a:t>
            </a:r>
          </a:p>
          <a:p>
            <a:r>
              <a:rPr lang="en-US" altLang="ko-KR" sz="1200" dirty="0" smtClean="0"/>
              <a:t>TOP </a:t>
            </a:r>
            <a:r>
              <a:rPr lang="en-US" altLang="ko-KR" sz="1200" dirty="0"/>
              <a:t>* G1 G2</a:t>
            </a:r>
          </a:p>
          <a:p>
            <a:r>
              <a:rPr lang="en-US" altLang="ko-KR" sz="1200" dirty="0"/>
              <a:t>G1 + A B G3</a:t>
            </a:r>
          </a:p>
          <a:p>
            <a:r>
              <a:rPr lang="en-US" altLang="ko-KR" sz="1200" dirty="0"/>
              <a:t>G2 + C </a:t>
            </a:r>
            <a:r>
              <a:rPr lang="en-US" altLang="ko-KR" sz="1200" dirty="0" smtClean="0"/>
              <a:t>B G3</a:t>
            </a:r>
            <a:endParaRPr lang="en-US" altLang="ko-KR" sz="1200" dirty="0"/>
          </a:p>
          <a:p>
            <a:r>
              <a:rPr lang="en-US" altLang="ko-KR" sz="1200" dirty="0"/>
              <a:t>G3 * </a:t>
            </a:r>
            <a:r>
              <a:rPr lang="en-US" altLang="ko-KR" sz="1200" dirty="0" smtClean="0"/>
              <a:t>D E</a:t>
            </a:r>
            <a:endParaRPr lang="en-US" altLang="ko-KR" sz="1200" dirty="0"/>
          </a:p>
          <a:p>
            <a:r>
              <a:rPr lang="en-US" altLang="ko-KR" sz="1200" dirty="0"/>
              <a:t>ENDTREE</a:t>
            </a:r>
          </a:p>
          <a:p>
            <a:r>
              <a:rPr lang="en-US" altLang="ko-KR" sz="1200" dirty="0" smtClean="0"/>
              <a:t>PROCESS	TOP</a:t>
            </a:r>
          </a:p>
          <a:p>
            <a:r>
              <a:rPr lang="en-US" altLang="ko-KR" sz="1200" dirty="0" smtClean="0"/>
              <a:t>IMPORT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1.000000e-1 </a:t>
            </a:r>
            <a:r>
              <a:rPr lang="en-US" altLang="ko-KR" sz="1200" dirty="0"/>
              <a:t>A</a:t>
            </a:r>
          </a:p>
          <a:p>
            <a:r>
              <a:rPr lang="en-US" altLang="ko-KR" sz="1200" dirty="0"/>
              <a:t>    2.000000e-1 B</a:t>
            </a:r>
          </a:p>
          <a:p>
            <a:r>
              <a:rPr lang="en-US" altLang="ko-KR" sz="1200" dirty="0"/>
              <a:t>    3.000000e-1 C</a:t>
            </a:r>
          </a:p>
          <a:p>
            <a:r>
              <a:rPr lang="en-US" altLang="ko-KR" sz="1200" dirty="0"/>
              <a:t>    4.000000e-1 E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smtClean="0"/>
              <a:t>5.000000e-1 </a:t>
            </a:r>
            <a:r>
              <a:rPr lang="en-US" altLang="ko-KR" sz="1200" dirty="0"/>
              <a:t>F</a:t>
            </a:r>
          </a:p>
          <a:p>
            <a:r>
              <a:rPr lang="en-US" altLang="ko-KR" sz="1200" dirty="0"/>
              <a:t>LIMIT </a:t>
            </a:r>
            <a:r>
              <a:rPr lang="en-US" altLang="ko-KR" sz="1200" dirty="0" smtClean="0"/>
              <a:t>1.000e-11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79678" y="2204864"/>
            <a:ext cx="9301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Ft1.FTP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0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FT Event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기본적인</a:t>
            </a:r>
            <a:r>
              <a:rPr lang="en-US" altLang="ko-KR" dirty="0" smtClean="0"/>
              <a:t> Index</a:t>
            </a:r>
          </a:p>
          <a:p>
            <a:pPr lvl="1"/>
            <a:r>
              <a:rPr lang="en-US" altLang="ko-KR" dirty="0" smtClean="0"/>
              <a:t>0 ~ … 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Normal Event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Index</a:t>
            </a:r>
          </a:p>
          <a:p>
            <a:pPr lvl="2"/>
            <a:r>
              <a:rPr lang="en-US" altLang="ko-KR" dirty="0" smtClean="0"/>
              <a:t>G1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Negate Event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Index</a:t>
            </a:r>
          </a:p>
          <a:p>
            <a:pPr lvl="2"/>
            <a:r>
              <a:rPr lang="en-US" altLang="ko-KR" dirty="0" smtClean="0"/>
              <a:t>/G1 </a:t>
            </a:r>
            <a:r>
              <a:rPr lang="en-US" altLang="ko-KR" dirty="0" smtClean="0">
                <a:sym typeface="Wingdings" panose="05000000000000000000" pitchFamily="2" charset="2"/>
              </a:rPr>
              <a:t> -1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Index 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를 적어도 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부터 시작하도록 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/>
              <a:t>0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를 사용할 수 없음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5715278"/>
              </p:ext>
            </p:extLst>
          </p:nvPr>
        </p:nvGraphicFramePr>
        <p:xfrm>
          <a:off x="5796136" y="836712"/>
          <a:ext cx="1872208" cy="2533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6104"/>
                <a:gridCol w="936104"/>
              </a:tblGrid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Index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TOP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G1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G2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G3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>
                          <a:effectLst/>
                        </a:rPr>
                        <a:t>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u="none" strike="noStrike" dirty="0">
                          <a:effectLst/>
                        </a:rPr>
                        <a:t>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342315"/>
              </p:ext>
            </p:extLst>
          </p:nvPr>
        </p:nvGraphicFramePr>
        <p:xfrm>
          <a:off x="5796136" y="3789040"/>
          <a:ext cx="1872208" cy="2533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6104"/>
                <a:gridCol w="936104"/>
              </a:tblGrid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Index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TOP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G1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G2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G3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576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FT Event</a:t>
            </a:r>
            <a:r>
              <a:rPr lang="ko-KR" altLang="en-US" dirty="0"/>
              <a:t>에 대한 </a:t>
            </a:r>
            <a:r>
              <a:rPr lang="en-US" altLang="ko-KR" dirty="0" smtClean="0"/>
              <a:t>Index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BDD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Index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미리 정의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 </a:t>
            </a:r>
            <a:r>
              <a:rPr lang="en-US" altLang="ko-KR" dirty="0" smtClean="0">
                <a:sym typeface="Wingdings" panose="05000000000000000000" pitchFamily="2" charset="2"/>
              </a:rPr>
              <a:t> False Event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1  True Event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FT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Event</a:t>
            </a:r>
            <a:r>
              <a:rPr lang="ko-KR" altLang="en-US" dirty="0" smtClean="0">
                <a:solidFill>
                  <a:srgbClr val="0000FF"/>
                </a:solidFill>
              </a:rPr>
              <a:t>는 </a:t>
            </a:r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ko-KR" altLang="en-US" dirty="0" smtClean="0">
                <a:solidFill>
                  <a:srgbClr val="0000FF"/>
                </a:solidFill>
              </a:rPr>
              <a:t>부터 시작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445192"/>
              </p:ext>
            </p:extLst>
          </p:nvPr>
        </p:nvGraphicFramePr>
        <p:xfrm>
          <a:off x="5796136" y="1196752"/>
          <a:ext cx="1872208" cy="3040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6104"/>
                <a:gridCol w="936104"/>
              </a:tblGrid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Index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False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TOP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G1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G2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A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B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G3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</a:tr>
              <a:tr h="1368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</a:t>
                      </a:r>
                    </a:p>
                  </a:txBody>
                  <a:tcPr marL="2857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Public </a:t>
            </a:r>
            <a:r>
              <a:rPr lang="en-US" altLang="ko-KR" dirty="0"/>
              <a:t>Sub </a:t>
            </a:r>
            <a:r>
              <a:rPr lang="en-US" altLang="ko-KR" dirty="0" err="1"/>
              <a:t>ReadFT</a:t>
            </a:r>
            <a:r>
              <a:rPr lang="en-US" altLang="ko-KR" dirty="0"/>
              <a:t>(</a:t>
            </a:r>
            <a:r>
              <a:rPr lang="en-US" altLang="ko-KR" dirty="0" err="1"/>
              <a:t>FileName</a:t>
            </a:r>
            <a:r>
              <a:rPr lang="en-US" altLang="ko-KR" dirty="0"/>
              <a:t> As String)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‘ File </a:t>
            </a:r>
            <a:r>
              <a:rPr lang="ko-KR" altLang="en-US" dirty="0" smtClean="0"/>
              <a:t>열기 </a:t>
            </a:r>
            <a:r>
              <a:rPr lang="en-US" altLang="ko-KR" dirty="0" smtClean="0"/>
              <a:t>(using </a:t>
            </a:r>
            <a:r>
              <a:rPr lang="en-US" altLang="ko-KR" dirty="0" err="1" smtClean="0"/>
              <a:t>StreamReader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Dim </a:t>
            </a:r>
            <a:r>
              <a:rPr lang="en-US" altLang="ko-KR" dirty="0" err="1"/>
              <a:t>strReader</a:t>
            </a:r>
            <a:r>
              <a:rPr lang="en-US" altLang="ko-KR" dirty="0"/>
              <a:t> As </a:t>
            </a:r>
            <a:r>
              <a:rPr lang="en-US" altLang="ko-KR" dirty="0" err="1"/>
              <a:t>System.IO.StreamReader</a:t>
            </a:r>
            <a:r>
              <a:rPr lang="en-US" altLang="ko-KR" dirty="0"/>
              <a:t> = </a:t>
            </a:r>
            <a:r>
              <a:rPr lang="en-US" altLang="ko-KR" dirty="0" err="1"/>
              <a:t>System.IO.File.OpenText</a:t>
            </a:r>
            <a:r>
              <a:rPr lang="en-US" altLang="ko-KR" dirty="0"/>
              <a:t>(</a:t>
            </a:r>
            <a:r>
              <a:rPr lang="en-US" altLang="ko-KR" dirty="0" err="1"/>
              <a:t>FileName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FtFileName</a:t>
            </a:r>
            <a:r>
              <a:rPr lang="en-US" altLang="ko-KR" dirty="0"/>
              <a:t> = </a:t>
            </a:r>
            <a:r>
              <a:rPr lang="en-US" altLang="ko-KR" dirty="0" err="1"/>
              <a:t>FileName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' </a:t>
            </a:r>
            <a:r>
              <a:rPr lang="ko-KR" altLang="en-US" dirty="0"/>
              <a:t>초기화 </a:t>
            </a:r>
            <a:r>
              <a:rPr lang="en-US" altLang="ko-KR" dirty="0" smtClean="0"/>
              <a:t>(</a:t>
            </a:r>
            <a:r>
              <a:rPr lang="en-US" altLang="ko-KR" dirty="0"/>
              <a:t>0 - False, 1 - True </a:t>
            </a:r>
            <a:r>
              <a:rPr lang="ko-KR" altLang="en-US" dirty="0" smtClean="0"/>
              <a:t>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</a:t>
            </a:r>
            <a:r>
              <a:rPr lang="en-US" altLang="ko-KR" dirty="0" smtClean="0"/>
              <a:t> FT Event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2</a:t>
            </a:r>
            <a:r>
              <a:rPr lang="ko-KR" altLang="en-US" dirty="0"/>
              <a:t>부터 저장되도록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pt-BR" altLang="ko-KR" dirty="0" smtClean="0"/>
              <a:t>Dim </a:t>
            </a:r>
            <a:r>
              <a:rPr lang="pt-BR" altLang="ko-KR" dirty="0"/>
              <a:t>E1, E2 As New cEvent</a:t>
            </a:r>
          </a:p>
          <a:p>
            <a:pPr lvl="1"/>
            <a:r>
              <a:rPr lang="en-US" altLang="ko-KR" dirty="0" smtClean="0"/>
              <a:t>E1.Name </a:t>
            </a:r>
            <a:r>
              <a:rPr lang="en-US" altLang="ko-KR" dirty="0"/>
              <a:t>= "FALSE" : E1.Type = "B" : E1.Proba = 0.0 : E1.Child = New List(Of Integer)</a:t>
            </a:r>
          </a:p>
          <a:p>
            <a:pPr lvl="1"/>
            <a:r>
              <a:rPr lang="en-US" altLang="ko-KR" dirty="0" smtClean="0"/>
              <a:t>E2.Name </a:t>
            </a:r>
            <a:r>
              <a:rPr lang="en-US" altLang="ko-KR" dirty="0"/>
              <a:t>= "TRUE" : E2.Type = "B" : E2.Proba = 1.0 : E2.Child = New List(Of Integer)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err="1" smtClean="0"/>
              <a:t>XEvents</a:t>
            </a:r>
            <a:r>
              <a:rPr lang="en-US" altLang="ko-KR" dirty="0" smtClean="0"/>
              <a:t> = New List(Of </a:t>
            </a:r>
            <a:r>
              <a:rPr lang="en-US" altLang="ko-KR" dirty="0" err="1"/>
              <a:t>cEvent_Def</a:t>
            </a:r>
            <a:r>
              <a:rPr lang="en-US" altLang="ko-KR" dirty="0" smtClean="0"/>
              <a:t>)	‘ FT </a:t>
            </a:r>
            <a:r>
              <a:rPr lang="ko-KR" altLang="en-US" dirty="0" smtClean="0"/>
              <a:t>전체 초기화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XEvents.Add</a:t>
            </a:r>
            <a:r>
              <a:rPr lang="en-US" altLang="ko-KR" dirty="0" smtClean="0"/>
              <a:t>(E1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 smtClean="0"/>
              <a:t>XEvents.Add</a:t>
            </a:r>
            <a:r>
              <a:rPr lang="en-US" altLang="ko-KR" dirty="0" smtClean="0"/>
              <a:t>(E2</a:t>
            </a:r>
            <a:r>
              <a:rPr lang="en-US" altLang="ko-KR" dirty="0"/>
              <a:t>)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‘ FT File</a:t>
            </a:r>
            <a:r>
              <a:rPr lang="ko-KR" altLang="en-US" dirty="0" smtClean="0"/>
              <a:t> 읽기</a:t>
            </a:r>
            <a:endParaRPr lang="ko-KR" altLang="en-US" dirty="0"/>
          </a:p>
          <a:p>
            <a:pPr lvl="1"/>
            <a:r>
              <a:rPr lang="en-US" altLang="ko-KR" dirty="0" smtClean="0"/>
              <a:t>Call </a:t>
            </a:r>
            <a:r>
              <a:rPr lang="en-US" altLang="ko-KR" dirty="0" err="1"/>
              <a:t>ReadFtBlock</a:t>
            </a:r>
            <a:r>
              <a:rPr lang="en-US" altLang="ko-KR" dirty="0"/>
              <a:t>(</a:t>
            </a:r>
            <a:r>
              <a:rPr lang="en-US" altLang="ko-KR" dirty="0" err="1"/>
              <a:t>strReader</a:t>
            </a:r>
            <a:r>
              <a:rPr lang="en-US" altLang="ko-KR" dirty="0" smtClean="0"/>
              <a:t>)	</a:t>
            </a:r>
            <a:r>
              <a:rPr lang="en-US" altLang="ko-KR" dirty="0"/>
              <a:t>' Read FT </a:t>
            </a:r>
            <a:r>
              <a:rPr lang="en-US" altLang="ko-KR" dirty="0" smtClean="0"/>
              <a:t>Block (FT</a:t>
            </a:r>
            <a:r>
              <a:rPr lang="ko-KR" altLang="en-US" dirty="0" smtClean="0"/>
              <a:t> </a:t>
            </a:r>
            <a:r>
              <a:rPr lang="en-US" altLang="ko-KR" dirty="0" smtClean="0"/>
              <a:t>Logic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Call </a:t>
            </a:r>
            <a:r>
              <a:rPr lang="en-US" altLang="ko-KR" dirty="0" err="1"/>
              <a:t>ReadDataBlock</a:t>
            </a:r>
            <a:r>
              <a:rPr lang="en-US" altLang="ko-KR" dirty="0"/>
              <a:t>(</a:t>
            </a:r>
            <a:r>
              <a:rPr lang="en-US" altLang="ko-KR" dirty="0" err="1"/>
              <a:t>strReader</a:t>
            </a:r>
            <a:r>
              <a:rPr lang="en-US" altLang="ko-KR" dirty="0" smtClean="0"/>
              <a:t>)	</a:t>
            </a:r>
            <a:r>
              <a:rPr lang="en-US" altLang="ko-KR" dirty="0"/>
              <a:t>' Read Data </a:t>
            </a:r>
            <a:r>
              <a:rPr lang="en-US" altLang="ko-KR" dirty="0" smtClean="0"/>
              <a:t>Block (Data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err="1" smtClean="0"/>
              <a:t>strReader.Close</a:t>
            </a:r>
            <a:r>
              <a:rPr lang="en-US" altLang="ko-KR" dirty="0" smtClean="0"/>
              <a:t>()	‘ File </a:t>
            </a:r>
            <a:r>
              <a:rPr lang="ko-KR" altLang="en-US" dirty="0" smtClean="0"/>
              <a:t>닫기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smtClean="0"/>
              <a:t>End </a:t>
            </a:r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FT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Private </a:t>
            </a:r>
            <a:r>
              <a:rPr lang="en-US" altLang="ko-KR" dirty="0"/>
              <a:t>Sub </a:t>
            </a:r>
            <a:r>
              <a:rPr lang="en-US" altLang="ko-KR" dirty="0" err="1"/>
              <a:t>ReadFtBlock</a:t>
            </a:r>
            <a:r>
              <a:rPr lang="en-US" altLang="ko-KR" dirty="0"/>
              <a:t>(</a:t>
            </a:r>
            <a:r>
              <a:rPr lang="en-US" altLang="ko-KR" dirty="0" err="1"/>
              <a:t>strReader</a:t>
            </a:r>
            <a:r>
              <a:rPr lang="en-US" altLang="ko-KR" dirty="0"/>
              <a:t> As </a:t>
            </a:r>
            <a:r>
              <a:rPr lang="en-US" altLang="ko-KR" dirty="0" err="1"/>
              <a:t>System.IO.StreamReader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Dim </a:t>
            </a:r>
            <a:r>
              <a:rPr lang="en-US" altLang="ko-KR" dirty="0" err="1" smtClean="0"/>
              <a:t>aLine</a:t>
            </a:r>
            <a:r>
              <a:rPr lang="en-US" altLang="ko-KR" dirty="0" smtClean="0"/>
              <a:t> As String</a:t>
            </a:r>
          </a:p>
          <a:p>
            <a:pPr lvl="1"/>
            <a:r>
              <a:rPr lang="en-US" altLang="ko-KR" dirty="0" smtClean="0"/>
              <a:t>Dim </a:t>
            </a:r>
            <a:r>
              <a:rPr lang="en-US" altLang="ko-KR" dirty="0" err="1"/>
              <a:t>sL</a:t>
            </a:r>
            <a:r>
              <a:rPr lang="en-US" altLang="ko-KR" dirty="0"/>
              <a:t>() As String, Sep(1) As String</a:t>
            </a:r>
          </a:p>
          <a:p>
            <a:pPr lvl="1"/>
            <a:r>
              <a:rPr lang="en-US" altLang="ko-KR" dirty="0" smtClean="0"/>
              <a:t>Dim </a:t>
            </a:r>
            <a:r>
              <a:rPr lang="en-US" altLang="ko-KR" dirty="0" err="1" smtClean="0"/>
              <a:t>iGate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iC</a:t>
            </a:r>
            <a:r>
              <a:rPr lang="en-US" altLang="ko-KR" dirty="0" smtClean="0"/>
              <a:t> As Integer</a:t>
            </a:r>
          </a:p>
          <a:p>
            <a:pPr lvl="1"/>
            <a:r>
              <a:rPr lang="en-US" altLang="ko-KR" dirty="0" smtClean="0"/>
              <a:t>Sep(0</a:t>
            </a:r>
            <a:r>
              <a:rPr lang="en-US" altLang="ko-KR" dirty="0"/>
              <a:t>) = " " : Sep(1) = </a:t>
            </a:r>
            <a:r>
              <a:rPr lang="en-US" altLang="ko-KR" dirty="0" err="1"/>
              <a:t>vbTab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Do </a:t>
            </a:r>
            <a:r>
              <a:rPr lang="en-US" altLang="ko-KR" dirty="0"/>
              <a:t>While (</a:t>
            </a:r>
            <a:r>
              <a:rPr lang="en-US" altLang="ko-KR" dirty="0" err="1"/>
              <a:t>strReader.Peek</a:t>
            </a:r>
            <a:r>
              <a:rPr lang="en-US" altLang="ko-KR" dirty="0"/>
              <a:t>() &lt;&gt; -1)   ' </a:t>
            </a:r>
            <a:r>
              <a:rPr lang="ko-KR" altLang="en-US" dirty="0"/>
              <a:t>끝이 아니면 계속 읽기</a:t>
            </a:r>
          </a:p>
          <a:p>
            <a:pPr lvl="1"/>
            <a:endParaRPr lang="ko-KR" altLang="en-US" dirty="0"/>
          </a:p>
          <a:p>
            <a:pPr lvl="2"/>
            <a:r>
              <a:rPr lang="en-US" altLang="ko-KR" dirty="0" smtClean="0"/>
              <a:t>' </a:t>
            </a:r>
            <a:r>
              <a:rPr lang="ko-KR" altLang="en-US" dirty="0" err="1"/>
              <a:t>한줄</a:t>
            </a:r>
            <a:r>
              <a:rPr lang="ko-KR" altLang="en-US" dirty="0"/>
              <a:t> 읽기</a:t>
            </a:r>
          </a:p>
          <a:p>
            <a:pPr lvl="2"/>
            <a:r>
              <a:rPr lang="en-US" altLang="ko-KR" dirty="0" err="1" smtClean="0"/>
              <a:t>aLine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strReader.ReadLine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aLine.Substring</a:t>
            </a:r>
            <a:r>
              <a:rPr lang="en-US" altLang="ko-KR" dirty="0"/>
              <a:t>(0, 1) &lt;&gt; "*") Then  ' * </a:t>
            </a:r>
            <a:r>
              <a:rPr lang="ko-KR" altLang="en-US" dirty="0"/>
              <a:t>가 아니면</a:t>
            </a:r>
          </a:p>
          <a:p>
            <a:pPr lvl="3"/>
            <a:r>
              <a:rPr lang="en-US" altLang="ko-KR" dirty="0"/>
              <a:t>If (</a:t>
            </a:r>
            <a:r>
              <a:rPr lang="en-US" altLang="ko-KR" dirty="0" err="1"/>
              <a:t>aLine.ToUpper</a:t>
            </a:r>
            <a:r>
              <a:rPr lang="en-US" altLang="ko-KR" dirty="0"/>
              <a:t> = "ENDTREE") Then Exit Do ' ENDTREE </a:t>
            </a:r>
            <a:r>
              <a:rPr lang="ko-KR" altLang="en-US" dirty="0"/>
              <a:t>까지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3"/>
            <a:endParaRPr lang="ko-KR" altLang="en-US" dirty="0"/>
          </a:p>
          <a:p>
            <a:pPr lvl="3"/>
            <a:r>
              <a:rPr lang="en-US" altLang="ko-KR" dirty="0" smtClean="0"/>
              <a:t>' </a:t>
            </a:r>
            <a:r>
              <a:rPr lang="en-US" altLang="ko-KR" dirty="0"/>
              <a:t>Word </a:t>
            </a:r>
            <a:r>
              <a:rPr lang="ko-KR" altLang="en-US" dirty="0"/>
              <a:t>단위로 분리하여 </a:t>
            </a:r>
            <a:r>
              <a:rPr lang="en-US" altLang="ko-KR" dirty="0"/>
              <a:t>SL() </a:t>
            </a:r>
            <a:r>
              <a:rPr lang="ko-KR" altLang="en-US" dirty="0"/>
              <a:t>에 저장</a:t>
            </a:r>
          </a:p>
          <a:p>
            <a:pPr lvl="3"/>
            <a:r>
              <a:rPr lang="en-US" altLang="ko-KR" dirty="0" err="1" smtClean="0"/>
              <a:t>sL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aLine.Split</a:t>
            </a:r>
            <a:r>
              <a:rPr lang="en-US" altLang="ko-KR" dirty="0"/>
              <a:t>(Sep, </a:t>
            </a:r>
            <a:r>
              <a:rPr lang="en-US" altLang="ko-KR" dirty="0" err="1"/>
              <a:t>StringSplitOptions.RemoveEmptyEntries</a:t>
            </a:r>
            <a:r>
              <a:rPr lang="en-US" altLang="ko-KR" dirty="0"/>
              <a:t>)</a:t>
            </a:r>
          </a:p>
          <a:p>
            <a:pPr lvl="3"/>
            <a:endParaRPr lang="ko-KR" altLang="en-US" dirty="0"/>
          </a:p>
          <a:p>
            <a:pPr lvl="3"/>
            <a:r>
              <a:rPr lang="en-US" altLang="ko-KR" dirty="0" smtClean="0"/>
              <a:t>' </a:t>
            </a:r>
            <a:r>
              <a:rPr lang="en-US" altLang="ko-KR" dirty="0"/>
              <a:t>Name, Type, Child</a:t>
            </a:r>
            <a:r>
              <a:rPr lang="ko-KR" altLang="en-US" dirty="0"/>
              <a:t>로 분리</a:t>
            </a:r>
          </a:p>
          <a:p>
            <a:pPr lvl="3"/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sL.Length</a:t>
            </a:r>
            <a:r>
              <a:rPr lang="en-US" altLang="ko-KR" dirty="0"/>
              <a:t> &gt; 2) Then     ' </a:t>
            </a:r>
            <a:r>
              <a:rPr lang="ko-KR" altLang="en-US" dirty="0"/>
              <a:t>적어도 </a:t>
            </a:r>
            <a:r>
              <a:rPr lang="en-US" altLang="ko-KR" dirty="0"/>
              <a:t>Name, Type, Child 1</a:t>
            </a:r>
            <a:r>
              <a:rPr lang="ko-KR" altLang="en-US" dirty="0"/>
              <a:t>개는 있어야 처리</a:t>
            </a:r>
          </a:p>
          <a:p>
            <a:pPr lvl="4"/>
            <a:r>
              <a:rPr lang="en-US" altLang="ko-KR" dirty="0" err="1" smtClean="0"/>
              <a:t>iGate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GetIndexOfEvent</a:t>
            </a:r>
            <a:r>
              <a:rPr lang="en-US" altLang="ko-KR" dirty="0"/>
              <a:t>(</a:t>
            </a:r>
            <a:r>
              <a:rPr lang="en-US" altLang="ko-KR" dirty="0" err="1"/>
              <a:t>sL</a:t>
            </a:r>
            <a:r>
              <a:rPr lang="en-US" altLang="ko-KR" dirty="0"/>
              <a:t>(0)) </a:t>
            </a:r>
            <a:r>
              <a:rPr lang="en-US" altLang="ko-KR" dirty="0" smtClean="0"/>
              <a:t>	' </a:t>
            </a:r>
            <a:r>
              <a:rPr lang="en-US" altLang="ko-KR" dirty="0"/>
              <a:t>Event Index (New Event</a:t>
            </a:r>
            <a:r>
              <a:rPr lang="ko-KR" altLang="en-US" dirty="0"/>
              <a:t>면 생성하고 이름 저장</a:t>
            </a:r>
            <a:r>
              <a:rPr lang="en-US" altLang="ko-KR" dirty="0"/>
              <a:t>)</a:t>
            </a:r>
            <a:endParaRPr lang="ko-KR" altLang="en-US" dirty="0"/>
          </a:p>
          <a:p>
            <a:pPr lvl="4"/>
            <a:r>
              <a:rPr lang="en-US" altLang="ko-KR" dirty="0" err="1" smtClean="0"/>
              <a:t>XEvents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iGate</a:t>
            </a:r>
            <a:r>
              <a:rPr lang="en-US" altLang="ko-KR" dirty="0" smtClean="0"/>
              <a:t>).Type = </a:t>
            </a:r>
            <a:r>
              <a:rPr lang="en-US" altLang="ko-KR" dirty="0" err="1" smtClean="0"/>
              <a:t>sL</a:t>
            </a:r>
            <a:r>
              <a:rPr lang="en-US" altLang="ko-KR" dirty="0" smtClean="0"/>
              <a:t>(1)    		 ' Type</a:t>
            </a:r>
          </a:p>
          <a:p>
            <a:pPr lvl="4"/>
            <a:r>
              <a:rPr lang="en-US" altLang="ko-KR" dirty="0" smtClean="0"/>
              <a:t>For j = 2 To </a:t>
            </a:r>
            <a:r>
              <a:rPr lang="en-US" altLang="ko-KR" dirty="0" err="1" smtClean="0"/>
              <a:t>sL.Length</a:t>
            </a:r>
            <a:r>
              <a:rPr lang="en-US" altLang="ko-KR" dirty="0" smtClean="0"/>
              <a:t> - 1</a:t>
            </a:r>
          </a:p>
          <a:p>
            <a:pPr lvl="5"/>
            <a:r>
              <a:rPr lang="en-US" altLang="ko-KR" sz="1800" dirty="0" err="1" smtClean="0"/>
              <a:t>iC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GetIndexOfEvent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sL</a:t>
            </a:r>
            <a:r>
              <a:rPr lang="en-US" altLang="ko-KR" sz="1800" dirty="0"/>
              <a:t>(j))</a:t>
            </a:r>
          </a:p>
          <a:p>
            <a:pPr lvl="5"/>
            <a:r>
              <a:rPr lang="en-US" altLang="ko-KR" sz="1800" dirty="0" err="1" smtClean="0"/>
              <a:t>XEvents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iGate</a:t>
            </a:r>
            <a:r>
              <a:rPr lang="en-US" altLang="ko-KR" sz="1800" dirty="0"/>
              <a:t>).</a:t>
            </a:r>
            <a:r>
              <a:rPr lang="en-US" altLang="ko-KR" sz="1800" dirty="0" err="1"/>
              <a:t>Child.Add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iC</a:t>
            </a:r>
            <a:r>
              <a:rPr lang="en-US" altLang="ko-KR" sz="1800" dirty="0"/>
              <a:t>)    </a:t>
            </a:r>
            <a:r>
              <a:rPr lang="en-US" altLang="ko-KR" sz="1800" dirty="0" smtClean="0"/>
              <a:t>	' </a:t>
            </a:r>
            <a:r>
              <a:rPr lang="en-US" altLang="ko-KR" sz="1800" dirty="0"/>
              <a:t>Child</a:t>
            </a:r>
          </a:p>
          <a:p>
            <a:pPr lvl="4"/>
            <a:r>
              <a:rPr lang="en-US" altLang="ko-KR" dirty="0" smtClean="0"/>
              <a:t>Next</a:t>
            </a:r>
            <a:endParaRPr lang="en-US" altLang="ko-KR" dirty="0"/>
          </a:p>
          <a:p>
            <a:pPr lvl="3"/>
            <a:r>
              <a:rPr lang="en-US" altLang="ko-KR" dirty="0" smtClean="0"/>
              <a:t>End </a:t>
            </a:r>
            <a:r>
              <a:rPr lang="en-US" altLang="ko-KR" dirty="0"/>
              <a:t>If</a:t>
            </a:r>
          </a:p>
          <a:p>
            <a:pPr lvl="2"/>
            <a:r>
              <a:rPr lang="en-US" altLang="ko-KR" dirty="0" smtClean="0"/>
              <a:t>End </a:t>
            </a:r>
            <a:r>
              <a:rPr lang="en-US" altLang="ko-KR" dirty="0"/>
              <a:t>If</a:t>
            </a:r>
          </a:p>
          <a:p>
            <a:pPr lvl="1"/>
            <a:r>
              <a:rPr lang="en-US" altLang="ko-KR" dirty="0" smtClean="0"/>
              <a:t>Loop</a:t>
            </a:r>
            <a:endParaRPr lang="en-US" altLang="ko-KR" dirty="0"/>
          </a:p>
          <a:p>
            <a:r>
              <a:rPr lang="en-US" altLang="ko-KR" dirty="0" smtClean="0"/>
              <a:t>End </a:t>
            </a:r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FT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(FT Logic </a:t>
            </a:r>
            <a:r>
              <a:rPr lang="ko-KR" altLang="en-US" dirty="0" smtClean="0"/>
              <a:t>부분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86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Private Sub </a:t>
            </a:r>
            <a:r>
              <a:rPr lang="en-US" altLang="ko-KR" dirty="0" err="1"/>
              <a:t>ReadDataBlock</a:t>
            </a:r>
            <a:r>
              <a:rPr lang="en-US" altLang="ko-KR" dirty="0"/>
              <a:t>(</a:t>
            </a:r>
            <a:r>
              <a:rPr lang="en-US" altLang="ko-KR" dirty="0" err="1"/>
              <a:t>strReader</a:t>
            </a:r>
            <a:r>
              <a:rPr lang="en-US" altLang="ko-KR" dirty="0"/>
              <a:t> As </a:t>
            </a:r>
            <a:r>
              <a:rPr lang="en-US" altLang="ko-KR" dirty="0" err="1"/>
              <a:t>System.IO.StreamReader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Dim </a:t>
            </a:r>
            <a:r>
              <a:rPr lang="en-US" altLang="ko-KR" dirty="0" err="1"/>
              <a:t>aLine</a:t>
            </a:r>
            <a:r>
              <a:rPr lang="en-US" altLang="ko-KR" dirty="0"/>
              <a:t> As String</a:t>
            </a:r>
          </a:p>
          <a:p>
            <a:pPr lvl="1"/>
            <a:r>
              <a:rPr lang="en-US" altLang="ko-KR" dirty="0" smtClean="0"/>
              <a:t>Dim </a:t>
            </a:r>
            <a:r>
              <a:rPr lang="en-US" altLang="ko-KR" dirty="0" err="1"/>
              <a:t>sL</a:t>
            </a:r>
            <a:r>
              <a:rPr lang="en-US" altLang="ko-KR" dirty="0"/>
              <a:t>() As String, Sep(1) As String</a:t>
            </a:r>
          </a:p>
          <a:p>
            <a:pPr lvl="1"/>
            <a:r>
              <a:rPr lang="pt-BR" altLang="ko-KR" dirty="0" smtClean="0"/>
              <a:t>Dim </a:t>
            </a:r>
            <a:r>
              <a:rPr lang="pt-BR" altLang="ko-KR" dirty="0"/>
              <a:t>iE As Integer, pE As Single</a:t>
            </a:r>
          </a:p>
          <a:p>
            <a:pPr lvl="1"/>
            <a:r>
              <a:rPr lang="en-US" altLang="ko-KR" dirty="0" smtClean="0"/>
              <a:t>Sep(0</a:t>
            </a:r>
            <a:r>
              <a:rPr lang="en-US" altLang="ko-KR" dirty="0"/>
              <a:t>) = " " : Sep(1) = </a:t>
            </a:r>
            <a:r>
              <a:rPr lang="en-US" altLang="ko-KR" dirty="0" err="1"/>
              <a:t>vbTab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Do </a:t>
            </a:r>
            <a:r>
              <a:rPr lang="en-US" altLang="ko-KR" dirty="0"/>
              <a:t>While (</a:t>
            </a:r>
            <a:r>
              <a:rPr lang="en-US" altLang="ko-KR" dirty="0" err="1"/>
              <a:t>strReader.Peek</a:t>
            </a:r>
            <a:r>
              <a:rPr lang="en-US" altLang="ko-KR" dirty="0"/>
              <a:t>() &lt;&gt; -1)   ' IMPORT </a:t>
            </a:r>
            <a:r>
              <a:rPr lang="ko-KR" altLang="en-US" dirty="0"/>
              <a:t>까지 </a:t>
            </a:r>
            <a:r>
              <a:rPr lang="ko-KR" altLang="en-US" dirty="0" err="1"/>
              <a:t>한줄씩</a:t>
            </a:r>
            <a:r>
              <a:rPr lang="ko-KR" altLang="en-US" dirty="0"/>
              <a:t> 읽기</a:t>
            </a:r>
          </a:p>
          <a:p>
            <a:pPr lvl="2"/>
            <a:r>
              <a:rPr lang="en-US" altLang="ko-KR" dirty="0" err="1" smtClean="0"/>
              <a:t>aLine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strReader.ReadLine</a:t>
            </a:r>
            <a:endParaRPr lang="en-US" altLang="ko-KR" dirty="0"/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aLine.ToUpper</a:t>
            </a:r>
            <a:r>
              <a:rPr lang="en-US" altLang="ko-KR" dirty="0"/>
              <a:t> = "IMPORT") Then Exit Do</a:t>
            </a:r>
          </a:p>
          <a:p>
            <a:pPr lvl="1"/>
            <a:r>
              <a:rPr lang="en-US" altLang="ko-KR" dirty="0" smtClean="0"/>
              <a:t>Loop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' </a:t>
            </a:r>
            <a:r>
              <a:rPr lang="en-US" altLang="ko-KR" dirty="0"/>
              <a:t>Data </a:t>
            </a:r>
            <a:r>
              <a:rPr lang="ko-KR" altLang="en-US" dirty="0"/>
              <a:t>읽기</a:t>
            </a:r>
          </a:p>
          <a:p>
            <a:pPr lvl="1"/>
            <a:r>
              <a:rPr lang="en-US" altLang="ko-KR" dirty="0" smtClean="0"/>
              <a:t>Do </a:t>
            </a:r>
            <a:r>
              <a:rPr lang="en-US" altLang="ko-KR" dirty="0"/>
              <a:t>While (</a:t>
            </a:r>
            <a:r>
              <a:rPr lang="en-US" altLang="ko-KR" dirty="0" err="1"/>
              <a:t>strReader.Peek</a:t>
            </a:r>
            <a:r>
              <a:rPr lang="en-US" altLang="ko-KR" dirty="0"/>
              <a:t>() &lt;&gt; -1)</a:t>
            </a:r>
          </a:p>
          <a:p>
            <a:pPr lvl="2"/>
            <a:r>
              <a:rPr lang="en-US" altLang="ko-KR" dirty="0" err="1" smtClean="0"/>
              <a:t>aLine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strReader.ReadLine</a:t>
            </a:r>
            <a:r>
              <a:rPr lang="en-US" altLang="ko-KR" dirty="0"/>
              <a:t>   ' </a:t>
            </a:r>
            <a:r>
              <a:rPr lang="ko-KR" altLang="en-US" dirty="0" err="1"/>
              <a:t>한줄</a:t>
            </a:r>
            <a:r>
              <a:rPr lang="ko-KR" altLang="en-US" dirty="0"/>
              <a:t> 읽기</a:t>
            </a:r>
          </a:p>
          <a:p>
            <a:pPr lvl="2"/>
            <a:r>
              <a:rPr lang="en-US" altLang="ko-KR" dirty="0" err="1" smtClean="0"/>
              <a:t>sL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aLine.Split</a:t>
            </a:r>
            <a:r>
              <a:rPr lang="en-US" altLang="ko-KR" dirty="0"/>
              <a:t>(Sep, </a:t>
            </a:r>
            <a:r>
              <a:rPr lang="en-US" altLang="ko-KR" dirty="0" err="1"/>
              <a:t>StringSplitOptions.RemoveEmptyEntries</a:t>
            </a:r>
            <a:r>
              <a:rPr lang="en-US" altLang="ko-KR" dirty="0"/>
              <a:t>)     ' Word </a:t>
            </a:r>
            <a:r>
              <a:rPr lang="ko-KR" altLang="en-US" dirty="0"/>
              <a:t>단위로 분리하여 </a:t>
            </a:r>
            <a:r>
              <a:rPr lang="en-US" altLang="ko-KR" dirty="0"/>
              <a:t>SL() </a:t>
            </a:r>
            <a:r>
              <a:rPr lang="ko-KR" altLang="en-US" dirty="0"/>
              <a:t>에 저장</a:t>
            </a:r>
          </a:p>
          <a:p>
            <a:pPr lvl="2"/>
            <a:endParaRPr lang="ko-KR" altLang="en-US" dirty="0" smtClean="0"/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sL</a:t>
            </a:r>
            <a:r>
              <a:rPr lang="en-US" altLang="ko-KR" dirty="0"/>
              <a:t>(0).</a:t>
            </a:r>
            <a:r>
              <a:rPr lang="en-US" altLang="ko-KR" dirty="0" err="1"/>
              <a:t>ToUpper</a:t>
            </a:r>
            <a:r>
              <a:rPr lang="en-US" altLang="ko-KR" dirty="0"/>
              <a:t> = "LIMIT") Then Exit </a:t>
            </a:r>
            <a:r>
              <a:rPr lang="en-US" altLang="ko-KR" dirty="0" smtClean="0"/>
              <a:t>Do	 </a:t>
            </a:r>
            <a:r>
              <a:rPr lang="en-US" altLang="ko-KR" dirty="0"/>
              <a:t>' LIMIT </a:t>
            </a:r>
            <a:r>
              <a:rPr lang="ko-KR" altLang="en-US" dirty="0"/>
              <a:t>까지 읽기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 smtClean="0"/>
              <a:t>' </a:t>
            </a:r>
            <a:r>
              <a:rPr lang="en-US" altLang="ko-KR" dirty="0"/>
              <a:t>Event</a:t>
            </a:r>
            <a:r>
              <a:rPr lang="ko-KR" altLang="en-US" dirty="0"/>
              <a:t>에 대한 </a:t>
            </a:r>
            <a:r>
              <a:rPr lang="en-US" altLang="ko-KR" dirty="0"/>
              <a:t>Data</a:t>
            </a:r>
          </a:p>
          <a:p>
            <a:pPr lvl="2"/>
            <a:r>
              <a:rPr lang="en-US" altLang="ko-KR" dirty="0" err="1" smtClean="0"/>
              <a:t>pE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Convert.ToSingle</a:t>
            </a:r>
            <a:r>
              <a:rPr lang="en-US" altLang="ko-KR" dirty="0"/>
              <a:t>(</a:t>
            </a:r>
            <a:r>
              <a:rPr lang="en-US" altLang="ko-KR" dirty="0" err="1"/>
              <a:t>sL</a:t>
            </a:r>
            <a:r>
              <a:rPr lang="en-US" altLang="ko-KR" dirty="0"/>
              <a:t>(0))    ' </a:t>
            </a:r>
            <a:r>
              <a:rPr lang="en-US" altLang="ko-KR" dirty="0" err="1"/>
              <a:t>Proba</a:t>
            </a:r>
            <a:endParaRPr lang="en-US" altLang="ko-KR" dirty="0"/>
          </a:p>
          <a:p>
            <a:pPr lvl="2"/>
            <a:r>
              <a:rPr lang="en-US" altLang="ko-KR" dirty="0" err="1" smtClean="0"/>
              <a:t>iE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GetIndexOfEvent</a:t>
            </a:r>
            <a:r>
              <a:rPr lang="en-US" altLang="ko-KR" dirty="0"/>
              <a:t>(</a:t>
            </a:r>
            <a:r>
              <a:rPr lang="en-US" altLang="ko-KR" dirty="0" err="1"/>
              <a:t>sL</a:t>
            </a:r>
            <a:r>
              <a:rPr lang="en-US" altLang="ko-KR" dirty="0"/>
              <a:t>(1))     ' Event Index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 err="1" smtClean="0"/>
              <a:t>XEvents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iE</a:t>
            </a:r>
            <a:r>
              <a:rPr lang="en-US" altLang="ko-KR" dirty="0"/>
              <a:t>).</a:t>
            </a:r>
            <a:r>
              <a:rPr lang="en-US" altLang="ko-KR" dirty="0" err="1"/>
              <a:t>Proba</a:t>
            </a:r>
            <a:r>
              <a:rPr lang="en-US" altLang="ko-KR" dirty="0"/>
              <a:t> = </a:t>
            </a:r>
            <a:r>
              <a:rPr lang="en-US" altLang="ko-KR" dirty="0" err="1"/>
              <a:t>pE</a:t>
            </a:r>
            <a:endParaRPr lang="en-US" altLang="ko-KR" dirty="0"/>
          </a:p>
          <a:p>
            <a:pPr lvl="2"/>
            <a:r>
              <a:rPr lang="en-US" altLang="ko-KR" dirty="0" err="1" smtClean="0"/>
              <a:t>XEvents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iE</a:t>
            </a:r>
            <a:r>
              <a:rPr lang="en-US" altLang="ko-KR" dirty="0"/>
              <a:t>).Type = "B"</a:t>
            </a:r>
          </a:p>
          <a:p>
            <a:pPr lvl="1"/>
            <a:r>
              <a:rPr lang="en-US" altLang="ko-KR" dirty="0" smtClean="0"/>
              <a:t>Loop</a:t>
            </a:r>
            <a:endParaRPr lang="en-US" altLang="ko-KR" dirty="0"/>
          </a:p>
          <a:p>
            <a:r>
              <a:rPr lang="en-US" altLang="ko-KR" dirty="0" smtClean="0"/>
              <a:t>End </a:t>
            </a:r>
            <a:r>
              <a:rPr lang="en-US" altLang="ko-KR" dirty="0"/>
              <a:t>Sub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FT </a:t>
            </a:r>
            <a:r>
              <a:rPr lang="ko-KR" altLang="en-US" dirty="0"/>
              <a:t>읽기 </a:t>
            </a:r>
            <a:r>
              <a:rPr lang="en-US" altLang="ko-KR" dirty="0" smtClean="0"/>
              <a:t>(Data </a:t>
            </a:r>
            <a:r>
              <a:rPr lang="ko-KR" altLang="en-US" dirty="0" smtClean="0"/>
              <a:t>부분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570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' </a:t>
            </a:r>
            <a:r>
              <a:rPr lang="ko-KR" altLang="en-US" dirty="0"/>
              <a:t>주어진 이름이 </a:t>
            </a:r>
            <a:r>
              <a:rPr lang="ko-KR" altLang="en-US" dirty="0" err="1"/>
              <a:t>몇번째</a:t>
            </a:r>
            <a:r>
              <a:rPr lang="ko-KR" altLang="en-US" dirty="0"/>
              <a:t> </a:t>
            </a:r>
            <a:r>
              <a:rPr lang="en-US" altLang="ko-KR" dirty="0" err="1"/>
              <a:t>XEvents</a:t>
            </a:r>
            <a:r>
              <a:rPr lang="en-US" altLang="ko-KR" dirty="0"/>
              <a:t>()</a:t>
            </a:r>
            <a:r>
              <a:rPr lang="ko-KR" altLang="en-US" dirty="0"/>
              <a:t>에 저장되어 있는지 </a:t>
            </a:r>
            <a:r>
              <a:rPr lang="en-US" altLang="ko-KR" dirty="0"/>
              <a:t>Index Return </a:t>
            </a:r>
            <a:endParaRPr lang="ko-KR" altLang="en-US" dirty="0"/>
          </a:p>
          <a:p>
            <a:r>
              <a:rPr lang="en-US" altLang="ko-KR" dirty="0" smtClean="0"/>
              <a:t>'   </a:t>
            </a:r>
            <a:r>
              <a:rPr lang="ko-KR" altLang="en-US" dirty="0"/>
              <a:t>없으면 새로운 </a:t>
            </a:r>
            <a:r>
              <a:rPr lang="en-US" altLang="ko-KR" dirty="0" err="1"/>
              <a:t>XEevent</a:t>
            </a:r>
            <a:r>
              <a:rPr lang="en-US" altLang="ko-KR" dirty="0"/>
              <a:t> </a:t>
            </a:r>
            <a:r>
              <a:rPr lang="ko-KR" altLang="en-US" dirty="0"/>
              <a:t>생성하고 </a:t>
            </a:r>
            <a:r>
              <a:rPr lang="en-US" altLang="ko-KR" dirty="0"/>
              <a:t>Index Return</a:t>
            </a:r>
            <a:endParaRPr lang="ko-KR" altLang="en-US" dirty="0"/>
          </a:p>
          <a:p>
            <a:r>
              <a:rPr lang="en-US" altLang="ko-KR" dirty="0" smtClean="0"/>
              <a:t>Public </a:t>
            </a:r>
            <a:r>
              <a:rPr lang="en-US" altLang="ko-KR" dirty="0"/>
              <a:t>Function </a:t>
            </a:r>
            <a:r>
              <a:rPr lang="en-US" altLang="ko-KR" dirty="0" err="1"/>
              <a:t>GetIndexOfEvent</a:t>
            </a:r>
            <a:r>
              <a:rPr lang="en-US" altLang="ko-KR" dirty="0"/>
              <a:t>(</a:t>
            </a:r>
            <a:r>
              <a:rPr lang="en-US" altLang="ko-KR" dirty="0" err="1"/>
              <a:t>EvtName</a:t>
            </a:r>
            <a:r>
              <a:rPr lang="en-US" altLang="ko-KR" dirty="0"/>
              <a:t> As String) As Integer</a:t>
            </a:r>
          </a:p>
          <a:p>
            <a:endParaRPr lang="ko-KR" altLang="en-US" dirty="0"/>
          </a:p>
          <a:p>
            <a:pPr lvl="1"/>
            <a:r>
              <a:rPr lang="en-US" altLang="ko-KR" dirty="0" smtClean="0"/>
              <a:t>' </a:t>
            </a:r>
            <a:r>
              <a:rPr lang="ko-KR" altLang="en-US" dirty="0"/>
              <a:t>기존에 </a:t>
            </a:r>
            <a:r>
              <a:rPr lang="en-US" altLang="ko-KR" dirty="0" err="1"/>
              <a:t>Xevents</a:t>
            </a:r>
            <a:r>
              <a:rPr lang="en-US" altLang="ko-KR" dirty="0"/>
              <a:t>()</a:t>
            </a:r>
            <a:r>
              <a:rPr lang="ko-KR" altLang="en-US" dirty="0"/>
              <a:t>에 저장된 것이면 찾아서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en-US" altLang="ko-KR" dirty="0"/>
              <a:t>Return --</a:t>
            </a:r>
            <a:endParaRPr lang="ko-KR" altLang="en-US" dirty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= 2 To </a:t>
            </a:r>
            <a:r>
              <a:rPr lang="en-US" altLang="ko-KR" dirty="0" err="1"/>
              <a:t>XEvents.Count</a:t>
            </a:r>
            <a:r>
              <a:rPr lang="en-US" altLang="ko-KR" dirty="0"/>
              <a:t> - 1</a:t>
            </a:r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EvtName</a:t>
            </a:r>
            <a:r>
              <a:rPr lang="en-US" altLang="ko-KR" dirty="0"/>
              <a:t> = </a:t>
            </a:r>
            <a:r>
              <a:rPr lang="en-US" altLang="ko-KR" dirty="0" err="1"/>
              <a:t>XEvents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).Name) Then</a:t>
            </a:r>
          </a:p>
          <a:p>
            <a:pPr lvl="3"/>
            <a:r>
              <a:rPr lang="en-US" altLang="ko-KR" dirty="0" smtClean="0"/>
              <a:t>Return </a:t>
            </a:r>
            <a:r>
              <a:rPr lang="en-US" altLang="ko-KR" dirty="0" err="1"/>
              <a:t>i</a:t>
            </a:r>
            <a:r>
              <a:rPr lang="en-US" altLang="ko-KR" dirty="0"/>
              <a:t>        ' Index 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</a:p>
          <a:p>
            <a:pPr lvl="2"/>
            <a:r>
              <a:rPr lang="en-US" altLang="ko-KR" dirty="0" smtClean="0"/>
              <a:t>End </a:t>
            </a:r>
            <a:r>
              <a:rPr lang="en-US" altLang="ko-KR" dirty="0"/>
              <a:t>If</a:t>
            </a:r>
          </a:p>
          <a:p>
            <a:pPr lvl="1"/>
            <a:r>
              <a:rPr lang="en-US" altLang="ko-KR" dirty="0" smtClean="0"/>
              <a:t>Next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' </a:t>
            </a:r>
            <a:r>
              <a:rPr lang="ko-KR" altLang="en-US" dirty="0"/>
              <a:t>없으면 새로운 </a:t>
            </a:r>
            <a:r>
              <a:rPr lang="en-US" altLang="ko-KR" dirty="0"/>
              <a:t>Event </a:t>
            </a:r>
            <a:r>
              <a:rPr lang="ko-KR" altLang="en-US" dirty="0"/>
              <a:t>생성하고 </a:t>
            </a:r>
            <a:r>
              <a:rPr lang="en-US" altLang="ko-KR" dirty="0"/>
              <a:t>Index</a:t>
            </a:r>
            <a:r>
              <a:rPr lang="ko-KR" altLang="en-US" dirty="0"/>
              <a:t>를 </a:t>
            </a:r>
            <a:r>
              <a:rPr lang="en-US" altLang="ko-KR" dirty="0"/>
              <a:t>Return --</a:t>
            </a:r>
            <a:endParaRPr lang="ko-KR" altLang="en-US" dirty="0"/>
          </a:p>
          <a:p>
            <a:pPr lvl="1"/>
            <a:r>
              <a:rPr lang="en-US" altLang="ko-KR" dirty="0" smtClean="0"/>
              <a:t>Dim </a:t>
            </a:r>
            <a:r>
              <a:rPr lang="en-US" altLang="ko-KR" dirty="0"/>
              <a:t>E1 As New </a:t>
            </a:r>
            <a:r>
              <a:rPr lang="en-US" altLang="ko-KR" dirty="0" err="1"/>
              <a:t>cEvent_Def</a:t>
            </a:r>
            <a:r>
              <a:rPr lang="en-US" altLang="ko-KR" dirty="0"/>
              <a:t>    '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en-US" altLang="ko-KR" dirty="0" err="1"/>
              <a:t>cEvent_Def</a:t>
            </a:r>
            <a:r>
              <a:rPr lang="en-US" altLang="ko-KR" dirty="0"/>
              <a:t> </a:t>
            </a:r>
            <a:r>
              <a:rPr lang="ko-KR" altLang="en-US" dirty="0"/>
              <a:t>생성시  </a:t>
            </a:r>
            <a:r>
              <a:rPr lang="en-US" altLang="ko-KR" dirty="0"/>
              <a:t>Child</a:t>
            </a:r>
            <a:r>
              <a:rPr lang="ko-KR" altLang="en-US" dirty="0"/>
              <a:t>에 대한 </a:t>
            </a:r>
            <a:r>
              <a:rPr lang="en-US" altLang="ko-KR" dirty="0"/>
              <a:t>List </a:t>
            </a:r>
            <a:r>
              <a:rPr lang="ko-KR" altLang="en-US" dirty="0"/>
              <a:t>자동으로 초기화됨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dirty="0" smtClean="0"/>
              <a:t>E1.Name </a:t>
            </a:r>
            <a:r>
              <a:rPr lang="en-US" altLang="ko-KR" dirty="0"/>
              <a:t>= </a:t>
            </a:r>
            <a:r>
              <a:rPr lang="en-US" altLang="ko-KR" dirty="0" err="1"/>
              <a:t>EvtName</a:t>
            </a:r>
            <a:endParaRPr lang="en-US" altLang="ko-KR" dirty="0"/>
          </a:p>
          <a:p>
            <a:pPr lvl="1"/>
            <a:r>
              <a:rPr lang="en-US" altLang="ko-KR" dirty="0" err="1" smtClean="0"/>
              <a:t>XEvents.Add</a:t>
            </a:r>
            <a:r>
              <a:rPr lang="en-US" altLang="ko-KR" dirty="0" smtClean="0"/>
              <a:t>(E1</a:t>
            </a:r>
            <a:r>
              <a:rPr lang="en-US" altLang="ko-KR" dirty="0"/>
              <a:t>)         ' </a:t>
            </a:r>
            <a:r>
              <a:rPr lang="en-US" altLang="ko-KR" dirty="0" err="1"/>
              <a:t>XEvents</a:t>
            </a:r>
            <a:r>
              <a:rPr lang="ko-KR" altLang="en-US" dirty="0"/>
              <a:t>에 추가</a:t>
            </a:r>
          </a:p>
          <a:p>
            <a:pPr lvl="1"/>
            <a:r>
              <a:rPr lang="en-US" altLang="ko-KR" dirty="0" smtClean="0"/>
              <a:t>Return </a:t>
            </a:r>
            <a:r>
              <a:rPr lang="en-US" altLang="ko-KR" dirty="0"/>
              <a:t>(</a:t>
            </a:r>
            <a:r>
              <a:rPr lang="en-US" altLang="ko-KR" dirty="0" err="1"/>
              <a:t>XEvents.Count</a:t>
            </a:r>
            <a:r>
              <a:rPr lang="en-US" altLang="ko-KR" dirty="0"/>
              <a:t> - 1)  ' Index </a:t>
            </a:r>
            <a:r>
              <a:rPr lang="ko-KR" altLang="en-US" dirty="0"/>
              <a:t>를 </a:t>
            </a:r>
            <a:r>
              <a:rPr lang="en-US" altLang="ko-KR" dirty="0"/>
              <a:t>Return</a:t>
            </a:r>
          </a:p>
          <a:p>
            <a:endParaRPr lang="ko-KR" altLang="en-US" dirty="0"/>
          </a:p>
          <a:p>
            <a:r>
              <a:rPr lang="en-US" altLang="ko-KR" dirty="0" smtClean="0"/>
              <a:t>End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FT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GetIndexOfEvent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379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4834880" cy="2936676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For each Event P</a:t>
            </a:r>
          </a:p>
          <a:p>
            <a:pPr lvl="1"/>
            <a:r>
              <a:rPr lang="en-US" altLang="ko-KR" dirty="0" smtClean="0"/>
              <a:t>If P = Gate Then	‘ Gate</a:t>
            </a:r>
          </a:p>
          <a:p>
            <a:pPr lvl="2"/>
            <a:r>
              <a:rPr lang="en-US" altLang="ko-KR" dirty="0" smtClean="0"/>
              <a:t>S = Gate Name + Gate Type</a:t>
            </a:r>
          </a:p>
          <a:p>
            <a:pPr lvl="2"/>
            <a:r>
              <a:rPr lang="en-US" altLang="ko-KR" dirty="0" smtClean="0"/>
              <a:t>For each Child x</a:t>
            </a:r>
          </a:p>
          <a:p>
            <a:pPr lvl="3"/>
            <a:r>
              <a:rPr lang="en-US" altLang="ko-KR" dirty="0" smtClean="0"/>
              <a:t>S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smtClean="0"/>
              <a:t>Child Name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pPr lvl="1"/>
            <a:r>
              <a:rPr lang="en-US" altLang="ko-KR" dirty="0" smtClean="0"/>
              <a:t>Else 	‘ BE</a:t>
            </a:r>
          </a:p>
          <a:p>
            <a:pPr lvl="2"/>
            <a:r>
              <a:rPr lang="en-US" altLang="ko-KR" dirty="0" smtClean="0"/>
              <a:t>S = Event Name</a:t>
            </a:r>
          </a:p>
          <a:p>
            <a:pPr lvl="2"/>
            <a:r>
              <a:rPr lang="en-US" altLang="ko-KR" dirty="0" smtClean="0"/>
              <a:t>S </a:t>
            </a:r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 smtClean="0"/>
              <a:t> Event </a:t>
            </a:r>
            <a:r>
              <a:rPr lang="en-US" altLang="ko-KR" dirty="0" err="1" smtClean="0"/>
              <a:t>Proba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 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FT Print </a:t>
            </a:r>
            <a:r>
              <a:rPr lang="ko-KR" altLang="en-US" dirty="0" smtClean="0"/>
              <a:t>하기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39952" y="4062924"/>
            <a:ext cx="14461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</a:rPr>
              <a:t>예제 </a:t>
            </a:r>
            <a:r>
              <a:rPr lang="en-US" altLang="ko-KR" sz="1600" dirty="0" smtClean="0">
                <a:solidFill>
                  <a:srgbClr val="0000FF"/>
                </a:solidFill>
              </a:rPr>
              <a:t>: Ft1.FTP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930" y="4039328"/>
            <a:ext cx="2880320" cy="2269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989412"/>
            <a:ext cx="4185853" cy="239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716016" y="4831416"/>
            <a:ext cx="64807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40052" y="1772816"/>
            <a:ext cx="229742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Name, Index </a:t>
            </a:r>
            <a:r>
              <a:rPr lang="ko-KR" altLang="en-US" sz="1400" dirty="0" smtClean="0"/>
              <a:t>를 함께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821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' </a:t>
            </a:r>
            <a:r>
              <a:rPr lang="en-US" altLang="ko-KR" dirty="0"/>
              <a:t>String S</a:t>
            </a:r>
            <a:r>
              <a:rPr lang="ko-KR" altLang="en-US" dirty="0"/>
              <a:t>에 </a:t>
            </a:r>
            <a:r>
              <a:rPr lang="en-US" altLang="ko-KR" dirty="0"/>
              <a:t>FT </a:t>
            </a:r>
            <a:r>
              <a:rPr lang="ko-KR" altLang="en-US" dirty="0"/>
              <a:t>내용 </a:t>
            </a:r>
            <a:r>
              <a:rPr lang="en-US" altLang="ko-KR" dirty="0"/>
              <a:t>Print </a:t>
            </a:r>
          </a:p>
          <a:p>
            <a:r>
              <a:rPr lang="en-US" altLang="ko-KR" dirty="0" smtClean="0"/>
              <a:t>Public </a:t>
            </a:r>
            <a:r>
              <a:rPr lang="en-US" altLang="ko-KR" dirty="0"/>
              <a:t>Sub </a:t>
            </a:r>
            <a:r>
              <a:rPr lang="en-US" altLang="ko-KR" dirty="0" err="1"/>
              <a:t>PrintFT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smtClean="0"/>
              <a:t>Dim </a:t>
            </a:r>
            <a:r>
              <a:rPr lang="en-US" altLang="ko-KR" dirty="0"/>
              <a:t>S As String = </a:t>
            </a:r>
            <a:r>
              <a:rPr lang="en-US" altLang="ko-KR" dirty="0" smtClean="0"/>
              <a:t>"“		‘ FT</a:t>
            </a:r>
            <a:r>
              <a:rPr lang="ko-KR" altLang="en-US" dirty="0" smtClean="0"/>
              <a:t> 내용을 기록할 </a:t>
            </a:r>
            <a:r>
              <a:rPr lang="en-US" altLang="ko-KR" dirty="0" smtClean="0"/>
              <a:t>String</a:t>
            </a:r>
            <a:endParaRPr lang="en-US" altLang="ko-KR" dirty="0"/>
          </a:p>
          <a:p>
            <a:pPr lvl="1"/>
            <a:r>
              <a:rPr lang="en-US" altLang="ko-KR" dirty="0" smtClean="0"/>
              <a:t>Dim e, </a:t>
            </a:r>
            <a:r>
              <a:rPr lang="en-US" altLang="ko-KR" dirty="0"/>
              <a:t>n</a:t>
            </a:r>
            <a:r>
              <a:rPr lang="en-US" altLang="ko-KR" dirty="0" smtClean="0"/>
              <a:t> </a:t>
            </a:r>
            <a:r>
              <a:rPr lang="en-US" altLang="ko-KR" dirty="0"/>
              <a:t>As </a:t>
            </a:r>
            <a:r>
              <a:rPr lang="en-US" altLang="ko-KR" dirty="0" smtClean="0"/>
              <a:t>Integer		</a:t>
            </a:r>
            <a:r>
              <a:rPr lang="en-US" altLang="ko-KR" dirty="0"/>
              <a:t> ' e : </a:t>
            </a:r>
            <a:r>
              <a:rPr lang="ko-KR" altLang="en-US" dirty="0"/>
              <a:t>하나의 </a:t>
            </a:r>
            <a:r>
              <a:rPr lang="en-US" altLang="ko-KR" dirty="0"/>
              <a:t>Child, n : Child </a:t>
            </a:r>
            <a:r>
              <a:rPr lang="ko-KR" altLang="en-US" dirty="0"/>
              <a:t>수</a:t>
            </a:r>
            <a:endParaRPr lang="en-US" altLang="ko-KR" dirty="0"/>
          </a:p>
          <a:p>
            <a:pPr lvl="1"/>
            <a:r>
              <a:rPr lang="en-US" altLang="ko-KR" dirty="0" smtClean="0"/>
              <a:t>Dim </a:t>
            </a:r>
            <a:r>
              <a:rPr lang="en-US" altLang="ko-KR" dirty="0" err="1"/>
              <a:t>nEvent</a:t>
            </a:r>
            <a:r>
              <a:rPr lang="en-US" altLang="ko-KR" dirty="0"/>
              <a:t> As Integer = </a:t>
            </a:r>
            <a:r>
              <a:rPr lang="en-US" altLang="ko-KR" dirty="0" err="1" smtClean="0"/>
              <a:t>XEvents.Count</a:t>
            </a:r>
            <a:r>
              <a:rPr lang="en-US" altLang="ko-KR" dirty="0" smtClean="0"/>
              <a:t>	</a:t>
            </a:r>
            <a:r>
              <a:rPr lang="en-US" altLang="ko-KR" dirty="0"/>
              <a:t> ' Event </a:t>
            </a:r>
            <a:r>
              <a:rPr lang="ko-KR" altLang="en-US" dirty="0"/>
              <a:t>수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S </a:t>
            </a:r>
            <a:r>
              <a:rPr lang="en-US" altLang="ko-KR" dirty="0"/>
              <a:t>= "-- FT ---- "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= 2 To </a:t>
            </a:r>
            <a:r>
              <a:rPr lang="en-US" altLang="ko-KR" dirty="0" err="1"/>
              <a:t>nEvent</a:t>
            </a:r>
            <a:r>
              <a:rPr lang="en-US" altLang="ko-KR" dirty="0"/>
              <a:t> - 1</a:t>
            </a:r>
          </a:p>
          <a:p>
            <a:pPr lvl="2"/>
            <a:r>
              <a:rPr lang="en-US" altLang="ko-KR" dirty="0" smtClean="0"/>
              <a:t>n </a:t>
            </a:r>
            <a:r>
              <a:rPr lang="en-US" altLang="ko-KR" dirty="0"/>
              <a:t>= </a:t>
            </a:r>
            <a:r>
              <a:rPr lang="en-US" altLang="ko-KR" dirty="0" err="1"/>
              <a:t>XEvents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).</a:t>
            </a:r>
            <a:r>
              <a:rPr lang="en-US" altLang="ko-KR" dirty="0" err="1"/>
              <a:t>Child.Count</a:t>
            </a:r>
            <a:endParaRPr lang="en-US" altLang="ko-KR" dirty="0"/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(n &gt; 0) Then</a:t>
            </a:r>
          </a:p>
          <a:p>
            <a:pPr lvl="3"/>
            <a:r>
              <a:rPr lang="en-US" altLang="ko-KR" dirty="0" smtClean="0"/>
              <a:t>S </a:t>
            </a:r>
            <a:r>
              <a:rPr lang="en-US" altLang="ko-KR" dirty="0"/>
              <a:t>+= </a:t>
            </a:r>
            <a:r>
              <a:rPr lang="en-US" altLang="ko-KR" dirty="0" err="1"/>
              <a:t>vbCrLf</a:t>
            </a:r>
            <a:r>
              <a:rPr lang="en-US" altLang="ko-KR" dirty="0"/>
              <a:t> &amp; </a:t>
            </a:r>
            <a:r>
              <a:rPr lang="en-US" altLang="ko-KR" dirty="0" err="1"/>
              <a:t>XEvents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).Name &amp; " | " &amp; </a:t>
            </a:r>
            <a:r>
              <a:rPr lang="en-US" altLang="ko-KR" dirty="0" err="1"/>
              <a:t>i.ToString</a:t>
            </a:r>
            <a:r>
              <a:rPr lang="en-US" altLang="ko-KR" dirty="0"/>
              <a:t> &amp; </a:t>
            </a:r>
            <a:r>
              <a:rPr lang="en-US" altLang="ko-KR" dirty="0" err="1"/>
              <a:t>vbTab</a:t>
            </a:r>
            <a:r>
              <a:rPr lang="en-US" altLang="ko-KR" dirty="0"/>
              <a:t> &amp; </a:t>
            </a:r>
            <a:r>
              <a:rPr lang="en-US" altLang="ko-KR" dirty="0" err="1"/>
              <a:t>XEvents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).Type</a:t>
            </a:r>
          </a:p>
          <a:p>
            <a:pPr lvl="3"/>
            <a:r>
              <a:rPr lang="en-US" altLang="ko-KR" dirty="0" smtClean="0"/>
              <a:t>For </a:t>
            </a:r>
            <a:r>
              <a:rPr lang="en-US" altLang="ko-KR" dirty="0"/>
              <a:t>j = 0 To n - 1</a:t>
            </a:r>
          </a:p>
          <a:p>
            <a:pPr lvl="4"/>
            <a:r>
              <a:rPr lang="en-US" altLang="ko-KR" dirty="0" smtClean="0"/>
              <a:t>e </a:t>
            </a:r>
            <a:r>
              <a:rPr lang="en-US" altLang="ko-KR" dirty="0"/>
              <a:t>= </a:t>
            </a:r>
            <a:r>
              <a:rPr lang="en-US" altLang="ko-KR" dirty="0" err="1"/>
              <a:t>XEvents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).Child(j)</a:t>
            </a:r>
          </a:p>
          <a:p>
            <a:pPr lvl="4"/>
            <a:r>
              <a:rPr lang="en-US" altLang="ko-KR" dirty="0" smtClean="0"/>
              <a:t>S </a:t>
            </a:r>
            <a:r>
              <a:rPr lang="en-US" altLang="ko-KR" dirty="0"/>
              <a:t>+= </a:t>
            </a:r>
            <a:r>
              <a:rPr lang="en-US" altLang="ko-KR" dirty="0" err="1"/>
              <a:t>vbTab</a:t>
            </a:r>
            <a:r>
              <a:rPr lang="en-US" altLang="ko-KR" dirty="0"/>
              <a:t> &amp; </a:t>
            </a:r>
            <a:r>
              <a:rPr lang="en-US" altLang="ko-KR" dirty="0" err="1"/>
              <a:t>XEvents</a:t>
            </a:r>
            <a:r>
              <a:rPr lang="en-US" altLang="ko-KR" dirty="0"/>
              <a:t>(e).Name &amp; " | " &amp; e</a:t>
            </a:r>
          </a:p>
          <a:p>
            <a:pPr lvl="3"/>
            <a:r>
              <a:rPr lang="en-US" altLang="ko-KR" dirty="0" smtClean="0"/>
              <a:t>Next</a:t>
            </a:r>
            <a:endParaRPr lang="en-US" altLang="ko-KR" dirty="0"/>
          </a:p>
          <a:p>
            <a:pPr lvl="2"/>
            <a:r>
              <a:rPr lang="en-US" altLang="ko-KR" dirty="0" smtClean="0"/>
              <a:t>Else</a:t>
            </a:r>
            <a:endParaRPr lang="en-US" altLang="ko-KR" dirty="0"/>
          </a:p>
          <a:p>
            <a:pPr lvl="3"/>
            <a:r>
              <a:rPr lang="en-US" altLang="ko-KR" dirty="0" smtClean="0"/>
              <a:t>S </a:t>
            </a:r>
            <a:r>
              <a:rPr lang="en-US" altLang="ko-KR" dirty="0"/>
              <a:t>+= </a:t>
            </a:r>
            <a:r>
              <a:rPr lang="en-US" altLang="ko-KR" dirty="0" err="1"/>
              <a:t>vbCrLf</a:t>
            </a:r>
            <a:r>
              <a:rPr lang="en-US" altLang="ko-KR" dirty="0"/>
              <a:t> &amp; </a:t>
            </a:r>
            <a:r>
              <a:rPr lang="en-US" altLang="ko-KR" dirty="0" err="1"/>
              <a:t>XEvents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).Name &amp; " | " &amp; </a:t>
            </a:r>
            <a:r>
              <a:rPr lang="en-US" altLang="ko-KR" dirty="0" err="1"/>
              <a:t>i.ToString</a:t>
            </a:r>
            <a:r>
              <a:rPr lang="en-US" altLang="ko-KR" dirty="0"/>
              <a:t> &amp; </a:t>
            </a:r>
            <a:r>
              <a:rPr lang="en-US" altLang="ko-KR" dirty="0" err="1"/>
              <a:t>vbTab</a:t>
            </a:r>
            <a:r>
              <a:rPr lang="en-US" altLang="ko-KR" dirty="0"/>
              <a:t> &amp; </a:t>
            </a:r>
            <a:r>
              <a:rPr lang="en-US" altLang="ko-KR" dirty="0" err="1"/>
              <a:t>XEvents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).</a:t>
            </a:r>
            <a:r>
              <a:rPr lang="en-US" altLang="ko-KR" dirty="0" err="1"/>
              <a:t>Proba</a:t>
            </a:r>
            <a:endParaRPr lang="en-US" altLang="ko-KR" dirty="0"/>
          </a:p>
          <a:p>
            <a:pPr lvl="2"/>
            <a:r>
              <a:rPr lang="en-US" altLang="ko-KR" dirty="0" smtClean="0"/>
              <a:t>End </a:t>
            </a:r>
            <a:r>
              <a:rPr lang="en-US" altLang="ko-KR" dirty="0"/>
              <a:t>If</a:t>
            </a:r>
          </a:p>
          <a:p>
            <a:pPr lvl="1"/>
            <a:r>
              <a:rPr lang="en-US" altLang="ko-KR" dirty="0" smtClean="0"/>
              <a:t>Next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en-US" altLang="ko-KR" dirty="0" smtClean="0"/>
              <a:t>Message(S)		‘ </a:t>
            </a:r>
            <a:r>
              <a:rPr lang="en-US" altLang="ko-KR" dirty="0" err="1" smtClean="0"/>
              <a:t>TextBox</a:t>
            </a:r>
            <a:r>
              <a:rPr lang="ko-KR" altLang="en-US" dirty="0" smtClean="0"/>
              <a:t>에 출력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End Sub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Print 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ko-KR" dirty="0" smtClean="0"/>
              <a:t>BDD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pt-BR" altLang="ko-KR" dirty="0" smtClean="0"/>
              <a:t>A</a:t>
            </a:r>
            <a:r>
              <a:rPr lang="pt-BR" altLang="ko-KR" dirty="0"/>
              <a:t>. </a:t>
            </a:r>
            <a:r>
              <a:rPr lang="pt-BR" altLang="ko-KR" dirty="0" smtClean="0"/>
              <a:t>Rauzy, New </a:t>
            </a:r>
            <a:r>
              <a:rPr lang="pt-BR" altLang="ko-KR" dirty="0"/>
              <a:t>algorithms for fault trees analysis, </a:t>
            </a:r>
            <a:r>
              <a:rPr lang="pt-BR" altLang="ko-KR" dirty="0" smtClean="0"/>
              <a:t>RESS </a:t>
            </a:r>
            <a:r>
              <a:rPr lang="pt-BR" altLang="ko-KR" dirty="0"/>
              <a:t>40 (1993) pp </a:t>
            </a:r>
            <a:r>
              <a:rPr lang="pt-BR" altLang="ko-KR" dirty="0" smtClean="0"/>
              <a:t>203-211</a:t>
            </a:r>
          </a:p>
          <a:p>
            <a:pPr lvl="1"/>
            <a:r>
              <a:rPr lang="en-US" altLang="ko-KR" dirty="0"/>
              <a:t>R. M. Sinnamon &amp; J. D. Andrews, New approaches to evaluating fault trees, </a:t>
            </a:r>
            <a:r>
              <a:rPr lang="en-US" altLang="ko-KR" dirty="0" smtClean="0"/>
              <a:t>RESS </a:t>
            </a:r>
            <a:r>
              <a:rPr lang="en-US" altLang="ko-KR" dirty="0"/>
              <a:t>58 (1997) 89-96</a:t>
            </a:r>
            <a:endParaRPr lang="pt-BR" altLang="ko-KR" dirty="0" smtClean="0"/>
          </a:p>
          <a:p>
            <a:r>
              <a:rPr lang="en-US" altLang="ko-KR" dirty="0" smtClean="0"/>
              <a:t>Coherent BDD (ZBDD)</a:t>
            </a:r>
          </a:p>
          <a:p>
            <a:pPr lvl="1"/>
            <a:r>
              <a:rPr lang="en-US" altLang="ko-KR" dirty="0"/>
              <a:t>Woo </a:t>
            </a:r>
            <a:r>
              <a:rPr lang="en-US" altLang="ko-KR" dirty="0" err="1"/>
              <a:t>Sik</a:t>
            </a:r>
            <a:r>
              <a:rPr lang="en-US" altLang="ko-KR" dirty="0"/>
              <a:t> Jung, A fast BDD algorithm for large coherent fault trees analysis, RESS 83, pp 369-374, 2004</a:t>
            </a:r>
            <a:endParaRPr lang="en-US" altLang="ko-KR" dirty="0" smtClean="0"/>
          </a:p>
          <a:p>
            <a:r>
              <a:rPr lang="en-US" altLang="ko-KR" dirty="0" smtClean="0"/>
              <a:t>Circular Logic (Logical Loop)</a:t>
            </a:r>
          </a:p>
          <a:p>
            <a:pPr lvl="1"/>
            <a:r>
              <a:rPr lang="en-US" altLang="ko-KR" dirty="0" err="1"/>
              <a:t>Joon</a:t>
            </a:r>
            <a:r>
              <a:rPr lang="en-US" altLang="ko-KR" dirty="0"/>
              <a:t>-Eon Yang, and et.al., Analytic method to break logical loops automatically in PSA, </a:t>
            </a:r>
            <a:r>
              <a:rPr lang="en-US" altLang="ko-KR" dirty="0" smtClean="0"/>
              <a:t>RESS </a:t>
            </a:r>
            <a:r>
              <a:rPr lang="en-US" altLang="ko-KR" dirty="0"/>
              <a:t>56 pp 101-105, </a:t>
            </a:r>
            <a:r>
              <a:rPr lang="en-US" altLang="ko-KR" dirty="0" smtClean="0"/>
              <a:t>1997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Traverse FT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5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Traverse FT 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5122912" cy="5073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부터 모든 </a:t>
            </a:r>
            <a:r>
              <a:rPr lang="en-US" altLang="ko-KR" dirty="0" smtClean="0"/>
              <a:t>Gate</a:t>
            </a:r>
            <a:r>
              <a:rPr lang="ko-KR" altLang="en-US" dirty="0" smtClean="0"/>
              <a:t>를 지나가기</a:t>
            </a:r>
            <a:endParaRPr lang="en-US" altLang="ko-KR" dirty="0" smtClean="0"/>
          </a:p>
          <a:p>
            <a:r>
              <a:rPr lang="ko-KR" altLang="en-US" dirty="0" smtClean="0"/>
              <a:t>기본적인 </a:t>
            </a:r>
            <a:r>
              <a:rPr lang="en-US" altLang="ko-KR" dirty="0" smtClean="0"/>
              <a:t>Algorithm</a:t>
            </a:r>
            <a:r>
              <a:rPr lang="ko-KR" altLang="en-US" dirty="0" smtClean="0"/>
              <a:t>은 아래와 같음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아래</a:t>
            </a:r>
            <a:r>
              <a:rPr lang="en-US" altLang="ko-KR" dirty="0" smtClean="0"/>
              <a:t> Algorithm</a:t>
            </a:r>
            <a:r>
              <a:rPr lang="ko-KR" altLang="en-US" dirty="0" smtClean="0"/>
              <a:t>은 간 곳을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방문함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Sub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TraverseGate1(P)</a:t>
            </a:r>
          </a:p>
          <a:p>
            <a:pPr lvl="1"/>
            <a:r>
              <a:rPr lang="en-US" altLang="ko-KR" dirty="0" smtClean="0"/>
              <a:t>If P = Basic Event then</a:t>
            </a:r>
          </a:p>
          <a:p>
            <a:pPr lvl="2"/>
            <a:r>
              <a:rPr lang="en-US" altLang="ko-KR" dirty="0" smtClean="0"/>
              <a:t>Print P and Exit</a:t>
            </a:r>
          </a:p>
          <a:p>
            <a:pPr lvl="1"/>
            <a:r>
              <a:rPr lang="en-US" altLang="ko-KR" dirty="0" smtClean="0"/>
              <a:t>Else 	‘ P = Gate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Print P</a:t>
            </a:r>
          </a:p>
          <a:p>
            <a:pPr lvl="2"/>
            <a:r>
              <a:rPr lang="en-US" altLang="ko-KR" dirty="0" smtClean="0"/>
              <a:t>For each Child x of P</a:t>
            </a:r>
          </a:p>
          <a:p>
            <a:pPr lvl="3"/>
            <a:r>
              <a:rPr lang="en-US" altLang="ko-KR" dirty="0" smtClean="0"/>
              <a:t>Call TraverseGate1(x)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2492896"/>
            <a:ext cx="4176464" cy="309634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74625" indent="-174625"/>
            <a:r>
              <a:rPr lang="en-US" altLang="ko-KR" sz="1200" dirty="0" smtClean="0"/>
              <a:t>Sub </a:t>
            </a:r>
            <a:r>
              <a:rPr lang="en-US" altLang="ko-KR" sz="1200" dirty="0"/>
              <a:t>TraverseGate1(P As Integer)</a:t>
            </a:r>
          </a:p>
          <a:p>
            <a:pPr marL="358775" lvl="1" indent="-184150"/>
            <a:r>
              <a:rPr lang="en-US" altLang="ko-KR" sz="1200" dirty="0" smtClean="0"/>
              <a:t>Dim </a:t>
            </a:r>
            <a:r>
              <a:rPr lang="en-US" altLang="ko-KR" sz="1200" dirty="0"/>
              <a:t>x As Integer</a:t>
            </a:r>
          </a:p>
          <a:p>
            <a:pPr marL="358775" lvl="1" indent="-184150"/>
            <a:r>
              <a:rPr lang="en-US" altLang="ko-KR" sz="1200" dirty="0" smtClean="0"/>
              <a:t>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FT.XEvents</a:t>
            </a:r>
            <a:r>
              <a:rPr lang="en-US" altLang="ko-KR" sz="1200" dirty="0"/>
              <a:t>(P).</a:t>
            </a:r>
            <a:r>
              <a:rPr lang="en-US" altLang="ko-KR" sz="1200" dirty="0" err="1"/>
              <a:t>Child.Count</a:t>
            </a:r>
            <a:r>
              <a:rPr lang="en-US" altLang="ko-KR" sz="1200" dirty="0"/>
              <a:t> = 0) Then ' Basic Event </a:t>
            </a:r>
          </a:p>
          <a:p>
            <a:pPr marL="533400" lvl="2" indent="-174625"/>
            <a:r>
              <a:rPr lang="en-US" altLang="ko-KR" sz="1200" dirty="0" err="1" smtClean="0"/>
              <a:t>Message.Add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FT.XEvents</a:t>
            </a:r>
            <a:r>
              <a:rPr lang="en-US" altLang="ko-KR" sz="1200" dirty="0" smtClean="0"/>
              <a:t>(P</a:t>
            </a:r>
            <a:r>
              <a:rPr lang="en-US" altLang="ko-KR" sz="1200" dirty="0"/>
              <a:t>).Name)</a:t>
            </a:r>
          </a:p>
          <a:p>
            <a:pPr marL="533400" lvl="2" indent="-174625"/>
            <a:r>
              <a:rPr lang="en-US" altLang="ko-KR" sz="1200" dirty="0" smtClean="0"/>
              <a:t>Return</a:t>
            </a:r>
            <a:endParaRPr lang="en-US" altLang="ko-KR" sz="1200" dirty="0"/>
          </a:p>
          <a:p>
            <a:pPr marL="358775" lvl="1" indent="-184150"/>
            <a:r>
              <a:rPr lang="en-US" altLang="ko-KR" sz="1200" dirty="0" smtClean="0"/>
              <a:t>Else        </a:t>
            </a:r>
            <a:r>
              <a:rPr lang="en-US" altLang="ko-KR" sz="1200" dirty="0"/>
              <a:t>' Gate</a:t>
            </a:r>
          </a:p>
          <a:p>
            <a:pPr marL="533400" lvl="2" indent="-174625"/>
            <a:r>
              <a:rPr lang="en-US" altLang="ko-KR" sz="1200" dirty="0" err="1" smtClean="0"/>
              <a:t>Message.Add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FT.XEvents</a:t>
            </a:r>
            <a:r>
              <a:rPr lang="en-US" altLang="ko-KR" sz="1200" dirty="0" smtClean="0"/>
              <a:t>(P</a:t>
            </a:r>
            <a:r>
              <a:rPr lang="en-US" altLang="ko-KR" sz="1200" dirty="0"/>
              <a:t>).Name)</a:t>
            </a:r>
          </a:p>
          <a:p>
            <a:pPr marL="533400" lvl="2" indent="-174625"/>
            <a:r>
              <a:rPr lang="en-US" altLang="ko-KR" sz="1200" dirty="0" smtClean="0"/>
              <a:t>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 To </a:t>
            </a:r>
            <a:r>
              <a:rPr lang="en-US" altLang="ko-KR" sz="1200" dirty="0" err="1"/>
              <a:t>FT.XEvents</a:t>
            </a:r>
            <a:r>
              <a:rPr lang="en-US" altLang="ko-KR" sz="1200" dirty="0"/>
              <a:t>(P).</a:t>
            </a:r>
            <a:r>
              <a:rPr lang="en-US" altLang="ko-KR" sz="1200" dirty="0" err="1"/>
              <a:t>Child.Count</a:t>
            </a:r>
            <a:r>
              <a:rPr lang="en-US" altLang="ko-KR" sz="1200" dirty="0"/>
              <a:t> - 1</a:t>
            </a:r>
          </a:p>
          <a:p>
            <a:pPr marL="719138" lvl="3" indent="-185738"/>
            <a:r>
              <a:rPr lang="en-US" altLang="ko-KR" sz="1200" dirty="0" smtClean="0"/>
              <a:t>x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FT.XEvents</a:t>
            </a:r>
            <a:r>
              <a:rPr lang="en-US" altLang="ko-KR" sz="1200" dirty="0"/>
              <a:t>(P).Child(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</a:t>
            </a:r>
          </a:p>
          <a:p>
            <a:pPr marL="719138" lvl="3" indent="-185738"/>
            <a:r>
              <a:rPr lang="en-US" altLang="ko-KR" sz="1200" dirty="0" smtClean="0"/>
              <a:t>Call </a:t>
            </a:r>
            <a:r>
              <a:rPr lang="en-US" altLang="ko-KR" sz="1200" dirty="0"/>
              <a:t>TraverseGate1(x)   ' Child</a:t>
            </a:r>
            <a:r>
              <a:rPr lang="ko-KR" altLang="en-US" sz="1200" dirty="0"/>
              <a:t>에 대해 반복</a:t>
            </a:r>
          </a:p>
          <a:p>
            <a:pPr marL="533400" lvl="2" indent="-174625"/>
            <a:r>
              <a:rPr lang="en-US" altLang="ko-KR" sz="1200" dirty="0" smtClean="0"/>
              <a:t>Next</a:t>
            </a:r>
            <a:endParaRPr lang="en-US" altLang="ko-KR" sz="1200" dirty="0"/>
          </a:p>
          <a:p>
            <a:pPr marL="358775" lvl="1" indent="-184150"/>
            <a:r>
              <a:rPr lang="en-US" altLang="ko-KR" sz="1200" dirty="0" smtClean="0"/>
              <a:t>End </a:t>
            </a:r>
            <a:r>
              <a:rPr lang="en-US" altLang="ko-KR" sz="1200" dirty="0"/>
              <a:t>If</a:t>
            </a:r>
          </a:p>
          <a:p>
            <a:pPr marL="174625" indent="-174625"/>
            <a:r>
              <a:rPr lang="en-US" altLang="ko-KR" sz="1200" dirty="0" smtClean="0"/>
              <a:t>End </a:t>
            </a:r>
            <a:r>
              <a:rPr lang="en-US" altLang="ko-KR" sz="1200" dirty="0"/>
              <a:t>Sub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26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Traverse FT 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5122912" cy="547260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주어진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부터 모든 </a:t>
            </a:r>
            <a:r>
              <a:rPr lang="en-US" altLang="ko-KR" dirty="0" smtClean="0"/>
              <a:t>Gate</a:t>
            </a:r>
            <a:r>
              <a:rPr lang="ko-KR" altLang="en-US" dirty="0" smtClean="0"/>
              <a:t>를 지나가기</a:t>
            </a:r>
            <a:endParaRPr lang="en-US" altLang="ko-KR" dirty="0" smtClean="0"/>
          </a:p>
          <a:p>
            <a:r>
              <a:rPr lang="ko-KR" altLang="en-US" dirty="0" smtClean="0"/>
              <a:t>간 곳을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방문하지 않도록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Sub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TraverseGate2(P)</a:t>
            </a:r>
          </a:p>
          <a:p>
            <a:pPr lvl="1"/>
            <a:r>
              <a:rPr lang="en-US" altLang="ko-KR" dirty="0" smtClean="0"/>
              <a:t>If P = Basic Event then</a:t>
            </a:r>
          </a:p>
          <a:p>
            <a:pPr lvl="2"/>
            <a:r>
              <a:rPr lang="en-US" altLang="ko-KR" dirty="0" smtClean="0"/>
              <a:t>Print P and Exit</a:t>
            </a:r>
          </a:p>
          <a:p>
            <a:pPr lvl="1"/>
            <a:r>
              <a:rPr lang="en-US" altLang="ko-KR" dirty="0" smtClean="0"/>
              <a:t>Else 	‘ P = Gate 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Print P</a:t>
            </a: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만일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방문한 </a:t>
            </a:r>
            <a:r>
              <a:rPr lang="en-US" altLang="ko-KR" dirty="0" smtClean="0">
                <a:solidFill>
                  <a:srgbClr val="FF0000"/>
                </a:solidFill>
              </a:rPr>
              <a:t>Gate</a:t>
            </a:r>
            <a:r>
              <a:rPr lang="ko-KR" altLang="en-US" dirty="0" smtClean="0">
                <a:solidFill>
                  <a:srgbClr val="FF0000"/>
                </a:solidFill>
              </a:rPr>
              <a:t>면 </a:t>
            </a:r>
            <a:r>
              <a:rPr lang="en-US" altLang="ko-KR" dirty="0" smtClean="0">
                <a:solidFill>
                  <a:srgbClr val="FF0000"/>
                </a:solidFill>
              </a:rPr>
              <a:t>Exit</a:t>
            </a:r>
          </a:p>
          <a:p>
            <a:pPr lvl="2"/>
            <a:r>
              <a:rPr lang="en-US" altLang="ko-KR" dirty="0" smtClean="0"/>
              <a:t>For each Child x of P</a:t>
            </a:r>
          </a:p>
          <a:p>
            <a:pPr lvl="3"/>
            <a:r>
              <a:rPr lang="en-US" altLang="ko-KR" dirty="0" smtClean="0"/>
              <a:t>Call TraverseGate2(x)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방문한 </a:t>
            </a:r>
            <a:r>
              <a:rPr lang="en-US" altLang="ko-KR" dirty="0" smtClean="0"/>
              <a:t>Gate</a:t>
            </a:r>
            <a:r>
              <a:rPr lang="ko-KR" altLang="en-US" dirty="0" smtClean="0"/>
              <a:t>인지 점검하는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Occ</a:t>
            </a:r>
            <a:r>
              <a:rPr lang="en-US" altLang="ko-KR" dirty="0" smtClean="0"/>
              <a:t>(P) </a:t>
            </a:r>
            <a:r>
              <a:rPr lang="ko-KR" altLang="en-US" dirty="0" smtClean="0"/>
              <a:t>의 값으로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미리 </a:t>
            </a:r>
            <a:r>
              <a:rPr lang="en-US" altLang="ko-KR" dirty="0" err="1" smtClean="0"/>
              <a:t>Occ</a:t>
            </a:r>
            <a:r>
              <a:rPr lang="en-US" altLang="ko-KR" dirty="0" smtClean="0"/>
              <a:t> Array </a:t>
            </a:r>
            <a:r>
              <a:rPr lang="ko-KR" altLang="en-US" dirty="0" smtClean="0"/>
              <a:t>초기화 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Dim </a:t>
            </a:r>
            <a:r>
              <a:rPr lang="en-US" altLang="ko-KR" dirty="0" err="1" smtClean="0"/>
              <a:t>Occ</a:t>
            </a:r>
            <a:r>
              <a:rPr lang="en-US" altLang="ko-KR" dirty="0" smtClean="0"/>
              <a:t>(Event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Occ</a:t>
            </a:r>
            <a:r>
              <a:rPr lang="en-US" altLang="ko-KR" dirty="0" smtClean="0"/>
              <a:t>() = 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6016" y="2492896"/>
            <a:ext cx="4176464" cy="36004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174625" indent="-174625"/>
            <a:r>
              <a:rPr lang="en-US" altLang="ko-KR" sz="1200" dirty="0" smtClean="0"/>
              <a:t>Sub TraverseGate2(P </a:t>
            </a:r>
            <a:r>
              <a:rPr lang="en-US" altLang="ko-KR" sz="1200" dirty="0"/>
              <a:t>As </a:t>
            </a:r>
            <a:r>
              <a:rPr lang="en-US" altLang="ko-KR" sz="1200" dirty="0" smtClean="0"/>
              <a:t>Integer,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Occ</a:t>
            </a:r>
            <a:r>
              <a:rPr lang="en-US" altLang="ko-KR" sz="1200" dirty="0" smtClean="0">
                <a:solidFill>
                  <a:srgbClr val="FF0000"/>
                </a:solidFill>
              </a:rPr>
              <a:t>() as Integer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358775" lvl="1" indent="-184150"/>
            <a:r>
              <a:rPr lang="en-US" altLang="ko-KR" sz="1200" dirty="0" smtClean="0"/>
              <a:t>Dim </a:t>
            </a:r>
            <a:r>
              <a:rPr lang="en-US" altLang="ko-KR" sz="1200" dirty="0"/>
              <a:t>x As Integer</a:t>
            </a:r>
          </a:p>
          <a:p>
            <a:pPr marL="358775" lvl="1" indent="-184150"/>
            <a:r>
              <a:rPr lang="en-US" altLang="ko-KR" sz="1200" dirty="0" smtClean="0"/>
              <a:t>If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FT.XEvents</a:t>
            </a:r>
            <a:r>
              <a:rPr lang="en-US" altLang="ko-KR" sz="1200" dirty="0"/>
              <a:t>(P).</a:t>
            </a:r>
            <a:r>
              <a:rPr lang="en-US" altLang="ko-KR" sz="1200" dirty="0" err="1"/>
              <a:t>Child.Count</a:t>
            </a:r>
            <a:r>
              <a:rPr lang="en-US" altLang="ko-KR" sz="1200" dirty="0"/>
              <a:t> = 0) Then ' Basic Event </a:t>
            </a:r>
          </a:p>
          <a:p>
            <a:pPr marL="533400" lvl="2" indent="-174625"/>
            <a:r>
              <a:rPr lang="en-US" altLang="ko-KR" sz="1200" dirty="0" err="1" smtClean="0"/>
              <a:t>Message.Add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FT.XEvents</a:t>
            </a:r>
            <a:r>
              <a:rPr lang="en-US" altLang="ko-KR" sz="1200" dirty="0" smtClean="0"/>
              <a:t>(P</a:t>
            </a:r>
            <a:r>
              <a:rPr lang="en-US" altLang="ko-KR" sz="1200" dirty="0"/>
              <a:t>).Name)</a:t>
            </a:r>
          </a:p>
          <a:p>
            <a:pPr marL="533400" lvl="2" indent="-174625"/>
            <a:r>
              <a:rPr lang="en-US" altLang="ko-KR" sz="1200" dirty="0" smtClean="0"/>
              <a:t>Return</a:t>
            </a:r>
            <a:endParaRPr lang="en-US" altLang="ko-KR" sz="1200" dirty="0"/>
          </a:p>
          <a:p>
            <a:pPr marL="358775" lvl="1" indent="-184150"/>
            <a:r>
              <a:rPr lang="en-US" altLang="ko-KR" sz="1200" dirty="0" smtClean="0"/>
              <a:t>Else        </a:t>
            </a:r>
            <a:r>
              <a:rPr lang="en-US" altLang="ko-KR" sz="1200" dirty="0"/>
              <a:t>' Gate</a:t>
            </a:r>
          </a:p>
          <a:p>
            <a:pPr marL="533400" lvl="2" indent="-174625"/>
            <a:r>
              <a:rPr lang="en-US" altLang="ko-KR" sz="1200" dirty="0" err="1" smtClean="0"/>
              <a:t>Message.Add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FT.XEvents</a:t>
            </a:r>
            <a:r>
              <a:rPr lang="en-US" altLang="ko-KR" sz="1200" dirty="0" smtClean="0"/>
              <a:t>(P</a:t>
            </a:r>
            <a:r>
              <a:rPr lang="en-US" altLang="ko-KR" sz="1200" dirty="0"/>
              <a:t>).Name</a:t>
            </a:r>
            <a:r>
              <a:rPr lang="en-US" altLang="ko-KR" sz="1200" dirty="0" smtClean="0"/>
              <a:t>)</a:t>
            </a:r>
          </a:p>
          <a:p>
            <a:pPr marL="533400" lvl="2" indent="-174625"/>
            <a:r>
              <a:rPr lang="en-US" altLang="ko-KR" sz="1200" dirty="0">
                <a:solidFill>
                  <a:srgbClr val="FF0000"/>
                </a:solidFill>
              </a:rPr>
              <a:t>If (</a:t>
            </a:r>
            <a:r>
              <a:rPr lang="en-US" altLang="ko-KR" sz="1200" dirty="0" err="1">
                <a:solidFill>
                  <a:srgbClr val="FF0000"/>
                </a:solidFill>
              </a:rPr>
              <a:t>Occ</a:t>
            </a:r>
            <a:r>
              <a:rPr lang="en-US" altLang="ko-KR" sz="1200" dirty="0">
                <a:solidFill>
                  <a:srgbClr val="FF0000"/>
                </a:solidFill>
              </a:rPr>
              <a:t>(P) &gt; 0) Then Return</a:t>
            </a:r>
          </a:p>
          <a:p>
            <a:pPr marL="533400" lvl="2" indent="-174625"/>
            <a:r>
              <a:rPr lang="en-US" altLang="ko-KR" sz="1200" dirty="0" err="1">
                <a:solidFill>
                  <a:srgbClr val="FF0000"/>
                </a:solidFill>
              </a:rPr>
              <a:t>Occ</a:t>
            </a:r>
            <a:r>
              <a:rPr lang="en-US" altLang="ko-KR" sz="1200" dirty="0">
                <a:solidFill>
                  <a:srgbClr val="FF0000"/>
                </a:solidFill>
              </a:rPr>
              <a:t>(P) +=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</a:p>
          <a:p>
            <a:pPr marL="533400" lvl="2" indent="-174625"/>
            <a:endParaRPr lang="en-US" altLang="ko-KR" sz="1200" dirty="0" smtClean="0"/>
          </a:p>
          <a:p>
            <a:pPr marL="533400" lvl="2" indent="-174625"/>
            <a:r>
              <a:rPr lang="en-US" altLang="ko-KR" sz="1200" dirty="0" smtClean="0"/>
              <a:t>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 To </a:t>
            </a:r>
            <a:r>
              <a:rPr lang="en-US" altLang="ko-KR" sz="1200" dirty="0" err="1"/>
              <a:t>FT.XEvents</a:t>
            </a:r>
            <a:r>
              <a:rPr lang="en-US" altLang="ko-KR" sz="1200" dirty="0"/>
              <a:t>(P).</a:t>
            </a:r>
            <a:r>
              <a:rPr lang="en-US" altLang="ko-KR" sz="1200" dirty="0" err="1"/>
              <a:t>Child.Count</a:t>
            </a:r>
            <a:r>
              <a:rPr lang="en-US" altLang="ko-KR" sz="1200" dirty="0"/>
              <a:t> - 1</a:t>
            </a:r>
          </a:p>
          <a:p>
            <a:pPr marL="719138" lvl="3" indent="-185738"/>
            <a:r>
              <a:rPr lang="en-US" altLang="ko-KR" sz="1200" dirty="0" smtClean="0"/>
              <a:t>x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FT.XEvents</a:t>
            </a:r>
            <a:r>
              <a:rPr lang="en-US" altLang="ko-KR" sz="1200" dirty="0"/>
              <a:t>(P).Child(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)</a:t>
            </a:r>
          </a:p>
          <a:p>
            <a:pPr marL="719138" lvl="3" indent="-185738"/>
            <a:r>
              <a:rPr lang="en-US" altLang="ko-KR" sz="1200" dirty="0" smtClean="0"/>
              <a:t>Call TraverseGate2(x,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Occ</a:t>
            </a:r>
            <a:r>
              <a:rPr lang="en-US" altLang="ko-KR" sz="1200" dirty="0" smtClean="0"/>
              <a:t>)   </a:t>
            </a:r>
            <a:r>
              <a:rPr lang="en-US" altLang="ko-KR" sz="1200" dirty="0"/>
              <a:t>' Child</a:t>
            </a:r>
            <a:r>
              <a:rPr lang="ko-KR" altLang="en-US" sz="1200" dirty="0"/>
              <a:t>에 대해 반복</a:t>
            </a:r>
          </a:p>
          <a:p>
            <a:pPr marL="533400" lvl="2" indent="-174625"/>
            <a:r>
              <a:rPr lang="en-US" altLang="ko-KR" sz="1200" dirty="0" smtClean="0"/>
              <a:t>Next</a:t>
            </a:r>
            <a:endParaRPr lang="en-US" altLang="ko-KR" sz="1200" dirty="0"/>
          </a:p>
          <a:p>
            <a:pPr marL="358775" lvl="1" indent="-184150"/>
            <a:r>
              <a:rPr lang="en-US" altLang="ko-KR" sz="1200" dirty="0" smtClean="0"/>
              <a:t>End </a:t>
            </a:r>
            <a:r>
              <a:rPr lang="en-US" altLang="ko-KR" sz="1200" dirty="0"/>
              <a:t>If</a:t>
            </a:r>
          </a:p>
          <a:p>
            <a:pPr marL="174625" indent="-174625"/>
            <a:r>
              <a:rPr lang="en-US" altLang="ko-KR" sz="1200" dirty="0" smtClean="0"/>
              <a:t>End </a:t>
            </a:r>
            <a:r>
              <a:rPr lang="en-US" altLang="ko-KR" sz="1200" dirty="0"/>
              <a:t>Sub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39901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5194920" cy="5073427"/>
          </a:xfrm>
        </p:spPr>
        <p:txBody>
          <a:bodyPr/>
          <a:lstStyle/>
          <a:p>
            <a:r>
              <a:rPr lang="en-US" altLang="ko-KR" dirty="0" smtClean="0"/>
              <a:t>Given</a:t>
            </a:r>
          </a:p>
          <a:p>
            <a:pPr lvl="1"/>
            <a:r>
              <a:rPr lang="en-US" altLang="ko-KR" dirty="0" smtClean="0"/>
              <a:t>N </a:t>
            </a:r>
            <a:r>
              <a:rPr lang="ko-KR" altLang="en-US" dirty="0"/>
              <a:t>개의 </a:t>
            </a:r>
            <a:r>
              <a:rPr lang="en-US" altLang="ko-KR" dirty="0"/>
              <a:t>Event</a:t>
            </a:r>
            <a:r>
              <a:rPr lang="ko-KR" altLang="en-US" dirty="0"/>
              <a:t>가 있는 경우</a:t>
            </a:r>
            <a:endParaRPr lang="en-US" altLang="ko-KR" dirty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의 값이 </a:t>
            </a:r>
            <a:r>
              <a:rPr lang="en-US" altLang="ko-KR" dirty="0" smtClean="0"/>
              <a:t>V(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 저장되어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각기 다음 </a:t>
            </a:r>
            <a:r>
              <a:rPr lang="en-US" altLang="ko-KR" dirty="0" smtClean="0"/>
              <a:t>Gate</a:t>
            </a:r>
            <a:r>
              <a:rPr lang="ko-KR" altLang="en-US" dirty="0" smtClean="0"/>
              <a:t>의 값을 구하기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 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OR</a:t>
            </a:r>
            <a:r>
              <a:rPr lang="ko-KR" altLang="en-US" dirty="0" smtClean="0"/>
              <a:t>로 연결된 경우 </a:t>
            </a:r>
            <a:endParaRPr lang="en-US" altLang="ko-KR" dirty="0" smtClean="0"/>
          </a:p>
          <a:p>
            <a:pPr lvl="1"/>
            <a:r>
              <a:rPr lang="en-US" altLang="ko-KR" dirty="0"/>
              <a:t>N </a:t>
            </a:r>
            <a:r>
              <a:rPr lang="ko-KR" altLang="en-US" dirty="0"/>
              <a:t>개의 </a:t>
            </a:r>
            <a:r>
              <a:rPr lang="en-US" altLang="ko-KR" dirty="0"/>
              <a:t>Event</a:t>
            </a:r>
            <a:r>
              <a:rPr lang="ko-KR" altLang="en-US" dirty="0"/>
              <a:t>가 </a:t>
            </a:r>
            <a:r>
              <a:rPr lang="en-US" altLang="ko-KR" dirty="0" smtClean="0"/>
              <a:t>AND</a:t>
            </a:r>
            <a:r>
              <a:rPr lang="ko-KR" altLang="en-US" dirty="0" smtClean="0"/>
              <a:t>로 </a:t>
            </a:r>
            <a:r>
              <a:rPr lang="ko-KR" altLang="en-US" dirty="0"/>
              <a:t>연결된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</a:t>
            </a:r>
            <a:r>
              <a:rPr lang="en-US" altLang="ko-KR" dirty="0"/>
              <a:t>= X + Y</a:t>
            </a:r>
          </a:p>
          <a:p>
            <a:pPr lvl="2"/>
            <a:r>
              <a:rPr lang="en-US" altLang="ko-KR" dirty="0"/>
              <a:t>P(T) = P(X) + P(Y) – P(X) * P(Y)</a:t>
            </a:r>
          </a:p>
          <a:p>
            <a:pPr lvl="1"/>
            <a:r>
              <a:rPr lang="en-US" altLang="ko-KR" dirty="0"/>
              <a:t>T = X * Y</a:t>
            </a:r>
          </a:p>
          <a:p>
            <a:pPr lvl="2"/>
            <a:r>
              <a:rPr lang="en-US" altLang="ko-KR" dirty="0"/>
              <a:t>P(T) = P(X) * P(Y)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4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5482952" cy="5073427"/>
          </a:xfrm>
        </p:spPr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가 한번씩만 나타난다는 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Bottom-Up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값을 구해나갈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 = X + Y</a:t>
            </a:r>
          </a:p>
          <a:p>
            <a:pPr lvl="1"/>
            <a:r>
              <a:rPr lang="en-US" altLang="ko-KR" dirty="0" smtClean="0"/>
              <a:t>P(T) = P(X) + P(Y) – P(X) * P(Y)</a:t>
            </a:r>
          </a:p>
          <a:p>
            <a:r>
              <a:rPr lang="en-US" altLang="ko-KR" dirty="0" smtClean="0"/>
              <a:t>T = X * Y</a:t>
            </a:r>
          </a:p>
          <a:p>
            <a:pPr lvl="1"/>
            <a:r>
              <a:rPr lang="en-US" altLang="ko-KR" dirty="0" smtClean="0"/>
              <a:t>P(T) = P(X) * P(Y)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Bottom-Up Order</a:t>
            </a:r>
          </a:p>
          <a:p>
            <a:pPr lvl="1"/>
            <a:r>
              <a:rPr lang="en-US" altLang="ko-KR" dirty="0" smtClean="0"/>
              <a:t>G2A </a:t>
            </a:r>
            <a:r>
              <a:rPr lang="en-US" altLang="ko-KR" dirty="0" smtClean="0">
                <a:sym typeface="Wingdings" panose="05000000000000000000" pitchFamily="2" charset="2"/>
              </a:rPr>
              <a:t> G3  TOP </a:t>
            </a:r>
            <a:r>
              <a:rPr lang="ko-KR" altLang="en-US" dirty="0" smtClean="0">
                <a:sym typeface="Wingdings" panose="05000000000000000000" pitchFamily="2" charset="2"/>
              </a:rPr>
              <a:t>의 순서로 계산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Traverse FT </a:t>
            </a:r>
            <a:r>
              <a:rPr lang="ko-KR" altLang="en-US" dirty="0" smtClean="0"/>
              <a:t>와 같은 방식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FT </a:t>
            </a:r>
            <a:r>
              <a:rPr lang="ko-KR" altLang="en-US" dirty="0" smtClean="0"/>
              <a:t>값 구하기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660232" y="980576"/>
            <a:ext cx="170739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</a:rPr>
              <a:t>예제 </a:t>
            </a:r>
            <a:r>
              <a:rPr lang="en-US" altLang="ko-KR" sz="1600" dirty="0">
                <a:solidFill>
                  <a:srgbClr val="0000FF"/>
                </a:solidFill>
              </a:rPr>
              <a:t>: Ex_G2.FTP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02" y="1340767"/>
            <a:ext cx="2208449" cy="3384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2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900750"/>
            <a:ext cx="2751956" cy="275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024336"/>
          </a:xfrm>
        </p:spPr>
        <p:txBody>
          <a:bodyPr/>
          <a:lstStyle/>
          <a:p>
            <a:r>
              <a:rPr lang="ko-KR" altLang="en-US" dirty="0" smtClean="0"/>
              <a:t>기본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주어진</a:t>
            </a:r>
            <a:r>
              <a:rPr lang="en-US" altLang="ko-KR" dirty="0" smtClean="0"/>
              <a:t> Event</a:t>
            </a:r>
            <a:r>
              <a:rPr lang="ko-KR" altLang="en-US" dirty="0" smtClean="0"/>
              <a:t>에 대해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만일 </a:t>
            </a:r>
            <a:r>
              <a:rPr lang="en-US" altLang="ko-KR" dirty="0" smtClean="0"/>
              <a:t>Basic Event </a:t>
            </a:r>
            <a:r>
              <a:rPr lang="ko-KR" altLang="en-US" dirty="0" smtClean="0"/>
              <a:t>면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Event </a:t>
            </a:r>
            <a:r>
              <a:rPr lang="ko-KR" altLang="en-US" dirty="0" smtClean="0"/>
              <a:t>확률을 </a:t>
            </a:r>
            <a:r>
              <a:rPr lang="en-US" altLang="ko-KR" dirty="0" smtClean="0"/>
              <a:t>Return</a:t>
            </a:r>
          </a:p>
          <a:p>
            <a:pPr lvl="2"/>
            <a:r>
              <a:rPr lang="ko-KR" altLang="en-US" dirty="0" smtClean="0"/>
              <a:t>만일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각 </a:t>
            </a:r>
            <a:r>
              <a:rPr lang="en-US" altLang="ko-KR" dirty="0" smtClean="0"/>
              <a:t>Child </a:t>
            </a:r>
            <a:r>
              <a:rPr lang="ko-KR" altLang="en-US" dirty="0" smtClean="0"/>
              <a:t>에 대해 확률을 계산 </a:t>
            </a:r>
            <a:r>
              <a:rPr lang="en-US" altLang="ko-KR" dirty="0" smtClean="0"/>
              <a:t>(Recursion)</a:t>
            </a:r>
          </a:p>
          <a:p>
            <a:pPr lvl="3"/>
            <a:r>
              <a:rPr lang="en-US" altLang="ko-KR" dirty="0" smtClean="0"/>
              <a:t>Gate Type (OR, AND) </a:t>
            </a:r>
            <a:r>
              <a:rPr lang="ko-KR" altLang="en-US" dirty="0" smtClean="0"/>
              <a:t>를 감안하여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확률을 계산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계산된 값을 </a:t>
            </a:r>
            <a:r>
              <a:rPr lang="en-US" altLang="ko-KR" dirty="0" smtClean="0"/>
              <a:t>Return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FT </a:t>
            </a:r>
            <a:r>
              <a:rPr lang="ko-KR" altLang="en-US" dirty="0"/>
              <a:t>값 구하기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7544" y="4677891"/>
            <a:ext cx="170739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</a:rPr>
              <a:t>예제 </a:t>
            </a:r>
            <a:r>
              <a:rPr lang="en-US" altLang="ko-KR" sz="1600" dirty="0">
                <a:solidFill>
                  <a:srgbClr val="0000FF"/>
                </a:solidFill>
              </a:rPr>
              <a:t>: </a:t>
            </a:r>
            <a:r>
              <a:rPr lang="en-US" altLang="ko-KR" sz="1600" dirty="0" smtClean="0">
                <a:solidFill>
                  <a:srgbClr val="0000FF"/>
                </a:solidFill>
              </a:rPr>
              <a:t>Ex_G1.FTP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99992" y="4486815"/>
            <a:ext cx="170739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</a:rPr>
              <a:t>예제 </a:t>
            </a:r>
            <a:r>
              <a:rPr lang="en-US" altLang="ko-KR" sz="1600" dirty="0">
                <a:solidFill>
                  <a:srgbClr val="0000FF"/>
                </a:solidFill>
              </a:rPr>
              <a:t>: </a:t>
            </a:r>
            <a:r>
              <a:rPr lang="en-US" altLang="ko-KR" sz="1600" dirty="0" smtClean="0">
                <a:solidFill>
                  <a:srgbClr val="0000FF"/>
                </a:solidFill>
              </a:rPr>
              <a:t>Ex_G3.FTP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11" y="4677563"/>
            <a:ext cx="2561174" cy="1975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18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7"/>
            <a:ext cx="4618856" cy="4104456"/>
          </a:xfrm>
        </p:spPr>
        <p:txBody>
          <a:bodyPr/>
          <a:lstStyle/>
          <a:p>
            <a:r>
              <a:rPr lang="en-US" altLang="ko-KR" dirty="0" smtClean="0"/>
              <a:t>Function </a:t>
            </a:r>
            <a:r>
              <a:rPr lang="en-US" altLang="ko-KR" dirty="0" err="1" smtClean="0"/>
              <a:t>Calculate_Gate</a:t>
            </a:r>
            <a:r>
              <a:rPr lang="en-US" altLang="ko-KR" dirty="0" smtClean="0"/>
              <a:t> (P)</a:t>
            </a:r>
            <a:endParaRPr lang="en-US" altLang="ko-KR" dirty="0"/>
          </a:p>
          <a:p>
            <a:pPr lvl="1"/>
            <a:r>
              <a:rPr lang="en-US" altLang="ko-KR" dirty="0"/>
              <a:t>If P = Basic Event then</a:t>
            </a:r>
          </a:p>
          <a:p>
            <a:pPr lvl="2"/>
            <a:r>
              <a:rPr lang="en-US" altLang="ko-KR" dirty="0" smtClean="0"/>
              <a:t>Return Value of P</a:t>
            </a:r>
            <a:endParaRPr lang="en-US" altLang="ko-KR" dirty="0"/>
          </a:p>
          <a:p>
            <a:pPr lvl="1"/>
            <a:r>
              <a:rPr lang="en-US" altLang="ko-KR" dirty="0"/>
              <a:t>Else 	‘ P = Gate </a:t>
            </a:r>
            <a:r>
              <a:rPr lang="ko-KR" altLang="en-US" dirty="0"/>
              <a:t>임</a:t>
            </a:r>
            <a:endParaRPr lang="en-US" altLang="ko-KR" dirty="0"/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만일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방문한 </a:t>
            </a:r>
            <a:r>
              <a:rPr lang="en-US" altLang="ko-KR" dirty="0">
                <a:solidFill>
                  <a:srgbClr val="FF0000"/>
                </a:solidFill>
              </a:rPr>
              <a:t>Gate</a:t>
            </a:r>
            <a:r>
              <a:rPr lang="ko-KR" altLang="en-US" dirty="0" smtClean="0">
                <a:solidFill>
                  <a:srgbClr val="FF0000"/>
                </a:solidFill>
              </a:rPr>
              <a:t>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FF0000"/>
                </a:solidFill>
              </a:rPr>
              <a:t>Return Value of P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For each Child x of P</a:t>
            </a:r>
          </a:p>
          <a:p>
            <a:pPr lvl="3"/>
            <a:r>
              <a:rPr lang="en-US" altLang="ko-KR" dirty="0" smtClean="0"/>
              <a:t>V(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= </a:t>
            </a:r>
            <a:r>
              <a:rPr lang="en-US" altLang="ko-KR" dirty="0" err="1"/>
              <a:t>Calculate_Gate</a:t>
            </a:r>
            <a:r>
              <a:rPr lang="en-US" altLang="ko-KR" dirty="0"/>
              <a:t> </a:t>
            </a:r>
            <a:r>
              <a:rPr lang="en-US" altLang="ko-KR" dirty="0" smtClean="0"/>
              <a:t>(x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Gate </a:t>
            </a:r>
            <a:r>
              <a:rPr lang="ko-KR" altLang="en-US" dirty="0" smtClean="0"/>
              <a:t>값 계산 </a:t>
            </a:r>
            <a:r>
              <a:rPr lang="en-US" altLang="ko-KR" dirty="0" smtClean="0"/>
              <a:t>….</a:t>
            </a:r>
            <a:endParaRPr lang="en-US" altLang="ko-KR" dirty="0"/>
          </a:p>
          <a:p>
            <a:pPr lvl="2"/>
            <a:r>
              <a:rPr lang="en-US" altLang="ko-KR" dirty="0" smtClean="0"/>
              <a:t>Value of P </a:t>
            </a:r>
            <a:r>
              <a:rPr lang="ko-KR" altLang="en-US" dirty="0" smtClean="0"/>
              <a:t>를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Return Value of P</a:t>
            </a:r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FT </a:t>
            </a:r>
            <a:r>
              <a:rPr lang="ko-KR" altLang="en-US" dirty="0"/>
              <a:t>값 </a:t>
            </a:r>
            <a:r>
              <a:rPr lang="ko-KR" altLang="en-US" dirty="0" smtClean="0"/>
              <a:t>구하기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20072" y="3356992"/>
            <a:ext cx="181972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 : </a:t>
            </a:r>
            <a:r>
              <a:rPr lang="ko-KR" altLang="en-US" sz="1400" dirty="0" smtClean="0"/>
              <a:t>임시 값 저장용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246779" y="1772816"/>
            <a:ext cx="25253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Value of P : </a:t>
            </a:r>
            <a:r>
              <a:rPr lang="en-US" altLang="ko-KR" sz="1400" dirty="0" err="1" smtClean="0"/>
              <a:t>XEvents</a:t>
            </a:r>
            <a:r>
              <a:rPr lang="en-US" altLang="ko-KR" sz="1400" dirty="0" smtClean="0"/>
              <a:t>(P).</a:t>
            </a:r>
            <a:r>
              <a:rPr lang="en-US" altLang="ko-KR" sz="1400" dirty="0" err="1" smtClean="0"/>
              <a:t>Proba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220071" y="4077072"/>
            <a:ext cx="305590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XEvents</a:t>
            </a:r>
            <a:r>
              <a:rPr lang="en-US" altLang="ko-KR" sz="1400" dirty="0" smtClean="0"/>
              <a:t>(P).</a:t>
            </a:r>
            <a:r>
              <a:rPr lang="en-US" altLang="ko-KR" sz="1400" dirty="0" err="1" smtClean="0"/>
              <a:t>Proba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 </a:t>
            </a:r>
            <a:r>
              <a:rPr lang="ko-KR" altLang="en-US" sz="1400" dirty="0" smtClean="0">
                <a:sym typeface="Wingdings" panose="05000000000000000000" pitchFamily="2" charset="2"/>
              </a:rPr>
              <a:t>계산된 </a:t>
            </a:r>
            <a:r>
              <a:rPr lang="en-US" altLang="ko-KR" sz="1400" dirty="0" smtClean="0">
                <a:sym typeface="Wingdings" panose="05000000000000000000" pitchFamily="2" charset="2"/>
              </a:rPr>
              <a:t>Gate </a:t>
            </a:r>
            <a:r>
              <a:rPr lang="ko-KR" altLang="en-US" sz="1400" dirty="0" smtClean="0">
                <a:sym typeface="Wingdings" panose="05000000000000000000" pitchFamily="2" charset="2"/>
              </a:rPr>
              <a:t>값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5246779" y="4725144"/>
            <a:ext cx="305166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' </a:t>
            </a:r>
            <a:r>
              <a:rPr lang="en-US" altLang="ko-KR" sz="1000" dirty="0"/>
              <a:t>Gate </a:t>
            </a:r>
            <a:r>
              <a:rPr lang="ko-KR" altLang="en-US" sz="1000" dirty="0"/>
              <a:t>값 계산</a:t>
            </a:r>
          </a:p>
          <a:p>
            <a:r>
              <a:rPr lang="en-US" altLang="ko-KR" sz="1000" dirty="0" smtClean="0"/>
              <a:t>If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FT.XEvents</a:t>
            </a:r>
            <a:r>
              <a:rPr lang="en-US" altLang="ko-KR" sz="1000" dirty="0"/>
              <a:t>(P).Type = "+") Then</a:t>
            </a:r>
          </a:p>
          <a:p>
            <a:r>
              <a:rPr lang="en-US" altLang="ko-KR" sz="1000" dirty="0" smtClean="0"/>
              <a:t>    V1 </a:t>
            </a:r>
            <a:r>
              <a:rPr lang="en-US" altLang="ko-KR" sz="1000" dirty="0"/>
              <a:t>= 0.0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/>
              <a:t>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 To </a:t>
            </a:r>
            <a:r>
              <a:rPr lang="en-US" altLang="ko-KR" sz="1000" dirty="0" err="1"/>
              <a:t>FT.XEvents</a:t>
            </a:r>
            <a:r>
              <a:rPr lang="en-US" altLang="ko-KR" sz="1000" dirty="0"/>
              <a:t>(P).</a:t>
            </a:r>
            <a:r>
              <a:rPr lang="en-US" altLang="ko-KR" sz="1000" dirty="0" err="1"/>
              <a:t>Child.Count</a:t>
            </a:r>
            <a:r>
              <a:rPr lang="en-US" altLang="ko-KR" sz="1000" dirty="0"/>
              <a:t> - 1</a:t>
            </a:r>
          </a:p>
          <a:p>
            <a:r>
              <a:rPr lang="nn-NO" altLang="ko-KR" sz="1000" dirty="0"/>
              <a:t>        </a:t>
            </a:r>
            <a:r>
              <a:rPr lang="nn-NO" altLang="ko-KR" sz="1000" dirty="0" smtClean="0"/>
              <a:t>  V1 </a:t>
            </a:r>
            <a:r>
              <a:rPr lang="nn-NO" altLang="ko-KR" sz="1000" dirty="0"/>
              <a:t>= V1 + V(i) - V1 * V(i)</a:t>
            </a:r>
          </a:p>
          <a:p>
            <a:r>
              <a:rPr lang="en-US" altLang="ko-KR" sz="1000" dirty="0" smtClean="0"/>
              <a:t>    Next</a:t>
            </a:r>
            <a:endParaRPr lang="en-US" altLang="ko-KR" sz="1000" dirty="0"/>
          </a:p>
          <a:p>
            <a:r>
              <a:rPr lang="en-US" altLang="ko-KR" sz="1000" dirty="0" err="1" smtClean="0"/>
              <a:t>ElseIf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FT.XEvents</a:t>
            </a:r>
            <a:r>
              <a:rPr lang="en-US" altLang="ko-KR" sz="1000" dirty="0"/>
              <a:t>(P).Type = "*") Then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en-US" altLang="ko-KR" sz="1000" dirty="0"/>
              <a:t>V1 = 1.0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 smtClean="0"/>
              <a:t> For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 To </a:t>
            </a:r>
            <a:r>
              <a:rPr lang="en-US" altLang="ko-KR" sz="1000" dirty="0" err="1"/>
              <a:t>FT.XEvents</a:t>
            </a:r>
            <a:r>
              <a:rPr lang="en-US" altLang="ko-KR" sz="1000" dirty="0"/>
              <a:t>(P).</a:t>
            </a:r>
            <a:r>
              <a:rPr lang="en-US" altLang="ko-KR" sz="1000" dirty="0" err="1"/>
              <a:t>Child.Count</a:t>
            </a:r>
            <a:r>
              <a:rPr lang="en-US" altLang="ko-KR" sz="1000" dirty="0"/>
              <a:t> - 1</a:t>
            </a:r>
          </a:p>
          <a:p>
            <a:r>
              <a:rPr lang="en-US" altLang="ko-KR" sz="1000" dirty="0"/>
              <a:t>         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V1 = V1 * V(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 smtClean="0"/>
              <a:t>    Next</a:t>
            </a:r>
            <a:endParaRPr lang="en-US" altLang="ko-KR" sz="1000" dirty="0"/>
          </a:p>
          <a:p>
            <a:r>
              <a:rPr lang="en-US" altLang="ko-KR" sz="1000" dirty="0" smtClean="0"/>
              <a:t>End </a:t>
            </a:r>
            <a:r>
              <a:rPr lang="en-US" altLang="ko-KR" sz="1000" dirty="0"/>
              <a:t>If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5220072" y="3717032"/>
            <a:ext cx="233602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V(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이용하여 </a:t>
            </a:r>
            <a:r>
              <a:rPr lang="en-US" altLang="ko-KR" sz="1400" dirty="0" smtClean="0"/>
              <a:t>Gate </a:t>
            </a:r>
            <a:r>
              <a:rPr lang="ko-KR" altLang="en-US" sz="1400" dirty="0" smtClean="0"/>
              <a:t>값 계산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38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Monte Carlo Approach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Basics of </a:t>
            </a:r>
            <a:r>
              <a:rPr lang="en-US" altLang="ko-KR" dirty="0" err="1" smtClean="0"/>
              <a:t>FTeMC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6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Basic Idea</a:t>
            </a:r>
          </a:p>
          <a:p>
            <a:pPr lvl="1"/>
            <a:r>
              <a:rPr lang="en-US" altLang="ko-KR" dirty="0" err="1" smtClean="0"/>
              <a:t>Nt</a:t>
            </a:r>
            <a:r>
              <a:rPr lang="en-US" altLang="ko-KR" dirty="0" smtClean="0"/>
              <a:t> = 0 	‘ Failure Count</a:t>
            </a:r>
            <a:endParaRPr lang="en-US" altLang="ko-KR" dirty="0"/>
          </a:p>
          <a:p>
            <a:pPr lvl="1"/>
            <a:r>
              <a:rPr lang="en-US" altLang="ko-KR" dirty="0" smtClean="0"/>
              <a:t>For each run</a:t>
            </a:r>
          </a:p>
          <a:p>
            <a:pPr lvl="2"/>
            <a:r>
              <a:rPr lang="en-US" altLang="ko-KR" dirty="0" smtClean="0"/>
              <a:t>‘ Determine the state of event</a:t>
            </a:r>
          </a:p>
          <a:p>
            <a:pPr lvl="3"/>
            <a:r>
              <a:rPr lang="en-US" altLang="ko-KR" dirty="0" smtClean="0"/>
              <a:t>‘ Random </a:t>
            </a:r>
            <a:r>
              <a:rPr lang="en-US" altLang="ko-KR" dirty="0"/>
              <a:t>#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고장확률과 </a:t>
            </a:r>
            <a:r>
              <a:rPr lang="ko-KR" altLang="en-US" dirty="0"/>
              <a:t>비교하여 </a:t>
            </a:r>
            <a:r>
              <a:rPr lang="en-US" altLang="ko-KR" dirty="0"/>
              <a:t>State </a:t>
            </a:r>
            <a:r>
              <a:rPr lang="ko-KR" altLang="en-US" dirty="0"/>
              <a:t>결정</a:t>
            </a:r>
            <a:endParaRPr lang="en-US" altLang="ko-KR" dirty="0"/>
          </a:p>
          <a:p>
            <a:pPr lvl="3"/>
            <a:r>
              <a:rPr lang="en-US" altLang="ko-KR" dirty="0" smtClean="0"/>
              <a:t>If (Pi &lt; </a:t>
            </a:r>
            <a:r>
              <a:rPr lang="en-US" altLang="ko-KR" dirty="0" err="1" smtClean="0"/>
              <a:t>Rnd</a:t>
            </a:r>
            <a:r>
              <a:rPr lang="en-US" altLang="ko-KR" dirty="0" smtClean="0"/>
              <a:t>()) then Si = True, Else Si= False</a:t>
            </a:r>
          </a:p>
          <a:p>
            <a:pPr lvl="2"/>
            <a:r>
              <a:rPr lang="en-US" altLang="ko-KR" dirty="0" smtClean="0"/>
              <a:t>‘ Determine the state of Top </a:t>
            </a:r>
            <a:r>
              <a:rPr lang="en-US" altLang="ko-KR" dirty="0"/>
              <a:t>Event </a:t>
            </a:r>
            <a:r>
              <a:rPr lang="en-US" altLang="ko-KR" dirty="0" smtClean="0"/>
              <a:t>(Recursion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3"/>
            <a:r>
              <a:rPr lang="en-US" altLang="ko-KR" dirty="0" smtClean="0"/>
              <a:t>If St = True then, increase the number of failure </a:t>
            </a:r>
            <a:r>
              <a:rPr lang="en-US" altLang="ko-KR" dirty="0" err="1" smtClean="0"/>
              <a:t>Nt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 Top Event Failure Probability (</a:t>
            </a:r>
            <a:r>
              <a:rPr lang="en-US" altLang="ko-KR" dirty="0">
                <a:sym typeface="Wingdings" pitchFamily="2" charset="2"/>
              </a:rPr>
              <a:t>Count / # of </a:t>
            </a:r>
            <a:r>
              <a:rPr lang="en-US" altLang="ko-KR" dirty="0" smtClean="0">
                <a:sym typeface="Wingdings" pitchFamily="2" charset="2"/>
              </a:rPr>
              <a:t>Runs)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Pt = 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/ </a:t>
            </a:r>
            <a:r>
              <a:rPr lang="en-US" altLang="ko-KR" dirty="0" err="1" smtClean="0"/>
              <a:t>Nrun</a:t>
            </a:r>
            <a:endParaRPr lang="en-US" altLang="ko-KR" dirty="0" smtClean="0"/>
          </a:p>
          <a:p>
            <a:r>
              <a:rPr lang="ko-KR" altLang="en-US" dirty="0" smtClean="0"/>
              <a:t>주요 </a:t>
            </a:r>
            <a:r>
              <a:rPr lang="en-US" altLang="ko-KR" dirty="0" smtClean="0"/>
              <a:t>Variable</a:t>
            </a:r>
          </a:p>
          <a:p>
            <a:pPr lvl="1"/>
            <a:r>
              <a:rPr lang="en-US" altLang="ko-KR" dirty="0" smtClean="0"/>
              <a:t>State of gates/events : </a:t>
            </a:r>
            <a:r>
              <a:rPr lang="en-US" altLang="ko-KR" i="1" dirty="0"/>
              <a:t>S = (S</a:t>
            </a:r>
            <a:r>
              <a:rPr lang="en-US" altLang="ko-KR" i="1" baseline="-25000" dirty="0"/>
              <a:t>1</a:t>
            </a:r>
            <a:r>
              <a:rPr lang="en-US" altLang="ko-KR" i="1" dirty="0"/>
              <a:t>, S</a:t>
            </a:r>
            <a:r>
              <a:rPr lang="en-US" altLang="ko-KR" i="1" baseline="-25000" dirty="0"/>
              <a:t>2</a:t>
            </a:r>
            <a:r>
              <a:rPr lang="en-US" altLang="ko-KR" i="1" dirty="0"/>
              <a:t>, …, S</a:t>
            </a:r>
            <a:r>
              <a:rPr lang="en-US" altLang="ko-KR" i="1" baseline="-25000" dirty="0"/>
              <a:t>n</a:t>
            </a:r>
            <a:r>
              <a:rPr lang="en-US" altLang="ko-KR" i="1" dirty="0" smtClean="0"/>
              <a:t>)</a:t>
            </a:r>
          </a:p>
          <a:p>
            <a:pPr lvl="2"/>
            <a:r>
              <a:rPr lang="en-US" altLang="ko-KR" dirty="0" smtClean="0"/>
              <a:t>Si = 1 : True, 0 : False, -1 : Undefined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Basic Idea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6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6131024" cy="5073427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800" dirty="0"/>
              <a:t>Function </a:t>
            </a:r>
            <a:r>
              <a:rPr lang="en-US" altLang="ko-KR" sz="1800" dirty="0" err="1"/>
              <a:t>EvaluateTopEventProbability</a:t>
            </a:r>
            <a:r>
              <a:rPr lang="en-US" altLang="ko-KR" sz="1800" dirty="0"/>
              <a:t> (</a:t>
            </a:r>
            <a:r>
              <a:rPr lang="en-US" altLang="ko-KR" sz="1800" i="1" dirty="0"/>
              <a:t>T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 lvl="1" latinLnBrk="1"/>
            <a:r>
              <a:rPr lang="en-US" altLang="ko-KR" sz="1800" dirty="0" smtClean="0"/>
              <a:t>For </a:t>
            </a:r>
            <a:r>
              <a:rPr lang="en-US" altLang="ko-KR" sz="1800" dirty="0"/>
              <a:t>number of samples </a:t>
            </a:r>
            <a:r>
              <a:rPr lang="en-US" altLang="ko-KR" sz="1800" i="1" dirty="0"/>
              <a:t>n</a:t>
            </a:r>
            <a:endParaRPr lang="ko-KR" altLang="ko-KR" sz="1800" dirty="0"/>
          </a:p>
          <a:p>
            <a:pPr lvl="2" latinLnBrk="1"/>
            <a:r>
              <a:rPr lang="en-US" altLang="ko-KR" dirty="0"/>
              <a:t>// determine the state of events</a:t>
            </a:r>
            <a:endParaRPr lang="ko-KR" altLang="ko-KR" dirty="0"/>
          </a:p>
          <a:p>
            <a:pPr lvl="2" latinLnBrk="1"/>
            <a:r>
              <a:rPr lang="en-US" altLang="ko-KR" dirty="0"/>
              <a:t>For each </a:t>
            </a:r>
            <a:r>
              <a:rPr lang="en-US" altLang="ko-KR" i="1" dirty="0" err="1"/>
              <a:t>E</a:t>
            </a:r>
            <a:r>
              <a:rPr lang="en-US" altLang="ko-KR" i="1" baseline="-25000" dirty="0" err="1"/>
              <a:t>i</a:t>
            </a:r>
            <a:r>
              <a:rPr lang="en-US" altLang="ko-KR" i="1" baseline="-25000" dirty="0"/>
              <a:t> </a:t>
            </a:r>
            <a:r>
              <a:rPr lang="en-US" altLang="ko-KR" i="1" baseline="-25000" dirty="0" smtClean="0"/>
              <a:t> </a:t>
            </a:r>
            <a:r>
              <a:rPr lang="en-US" altLang="ko-KR" dirty="0" smtClean="0"/>
              <a:t>which </a:t>
            </a:r>
            <a:r>
              <a:rPr lang="en-US" altLang="ko-KR" dirty="0"/>
              <a:t>is a basic event</a:t>
            </a:r>
            <a:endParaRPr lang="ko-KR" altLang="ko-KR" dirty="0"/>
          </a:p>
          <a:p>
            <a:pPr lvl="3" latinLnBrk="1"/>
            <a:r>
              <a:rPr lang="en-US" altLang="ko-KR" sz="1800" dirty="0"/>
              <a:t>// a random number </a:t>
            </a:r>
            <a:r>
              <a:rPr lang="en-US" altLang="ko-KR" sz="1800" i="1" dirty="0"/>
              <a:t>r</a:t>
            </a:r>
            <a:r>
              <a:rPr lang="en-US" altLang="ko-KR" sz="1800" dirty="0"/>
              <a:t> between 0 and 1</a:t>
            </a:r>
            <a:endParaRPr lang="ko-KR" altLang="ko-KR" sz="1800" dirty="0"/>
          </a:p>
          <a:p>
            <a:pPr lvl="3" latinLnBrk="1"/>
            <a:r>
              <a:rPr lang="en-US" altLang="ko-KR" sz="1800" i="1" dirty="0"/>
              <a:t>r </a:t>
            </a:r>
            <a:r>
              <a:rPr lang="en-US" altLang="ko-KR" sz="1800" dirty="0"/>
              <a:t>= rand()	</a:t>
            </a:r>
            <a:endParaRPr lang="ko-KR" altLang="ko-KR" sz="1800" dirty="0"/>
          </a:p>
          <a:p>
            <a:pPr lvl="3" latinLnBrk="1"/>
            <a:r>
              <a:rPr lang="en-US" altLang="ko-KR" sz="1800" dirty="0"/>
              <a:t>// State of </a:t>
            </a:r>
            <a:r>
              <a:rPr lang="en-US" altLang="ko-KR" sz="1800" i="1" dirty="0" err="1"/>
              <a:t>E</a:t>
            </a:r>
            <a:r>
              <a:rPr lang="en-US" altLang="ko-KR" sz="1800" i="1" baseline="-25000" dirty="0" err="1"/>
              <a:t>i</a:t>
            </a:r>
            <a:endParaRPr lang="ko-KR" altLang="ko-KR" sz="1800" dirty="0"/>
          </a:p>
          <a:p>
            <a:pPr lvl="3" latinLnBrk="1"/>
            <a:r>
              <a:rPr lang="en-US" altLang="ko-KR" sz="1800" dirty="0"/>
              <a:t>if </a:t>
            </a:r>
            <a:r>
              <a:rPr lang="en-US" altLang="ko-KR" sz="1800" i="1" dirty="0"/>
              <a:t>r</a:t>
            </a:r>
            <a:r>
              <a:rPr lang="en-US" altLang="ko-KR" sz="1800" dirty="0"/>
              <a:t> </a:t>
            </a:r>
            <a:r>
              <a:rPr lang="ko-KR" altLang="ko-KR" sz="1800" dirty="0"/>
              <a:t>≤ </a:t>
            </a:r>
            <a:r>
              <a:rPr lang="en-US" altLang="ko-KR" sz="1800" i="1" dirty="0"/>
              <a:t>Pi</a:t>
            </a:r>
            <a:r>
              <a:rPr lang="en-US" altLang="ko-KR" sz="1800" dirty="0"/>
              <a:t> then </a:t>
            </a:r>
            <a:r>
              <a:rPr lang="en-US" altLang="ko-KR" sz="1800" i="1" dirty="0"/>
              <a:t>S</a:t>
            </a:r>
            <a:r>
              <a:rPr lang="en-US" altLang="ko-KR" sz="1800" i="1" baseline="-25000" dirty="0"/>
              <a:t>i</a:t>
            </a:r>
            <a:r>
              <a:rPr lang="en-US" altLang="ko-KR" sz="1800" i="1" dirty="0"/>
              <a:t> </a:t>
            </a:r>
            <a:r>
              <a:rPr lang="en-US" altLang="ko-KR" sz="1800" dirty="0"/>
              <a:t>= True else </a:t>
            </a:r>
            <a:r>
              <a:rPr lang="en-US" altLang="ko-KR" sz="1800" i="1" dirty="0"/>
              <a:t>S</a:t>
            </a:r>
            <a:r>
              <a:rPr lang="en-US" altLang="ko-KR" sz="1800" i="1" baseline="-25000" dirty="0"/>
              <a:t>i</a:t>
            </a:r>
            <a:r>
              <a:rPr lang="en-US" altLang="ko-KR" sz="1800" i="1" dirty="0"/>
              <a:t> </a:t>
            </a:r>
            <a:r>
              <a:rPr lang="en-US" altLang="ko-KR" sz="1800" dirty="0"/>
              <a:t>= False</a:t>
            </a:r>
            <a:endParaRPr lang="ko-KR" altLang="ko-KR" sz="1800" dirty="0"/>
          </a:p>
          <a:p>
            <a:pPr lvl="2" latinLnBrk="1"/>
            <a:r>
              <a:rPr lang="en-US" altLang="ko-KR" dirty="0"/>
              <a:t>// Calculate the state of top event</a:t>
            </a:r>
            <a:endParaRPr lang="ko-KR" altLang="ko-KR" dirty="0"/>
          </a:p>
          <a:p>
            <a:pPr lvl="2" latinLnBrk="1"/>
            <a:r>
              <a:rPr lang="en-US" altLang="ko-KR" i="1" dirty="0"/>
              <a:t>S</a:t>
            </a:r>
            <a:r>
              <a:rPr lang="en-US" altLang="ko-KR" i="1" baseline="-25000" dirty="0"/>
              <a:t>T</a:t>
            </a:r>
            <a:r>
              <a:rPr lang="en-US" altLang="ko-KR" dirty="0"/>
              <a:t> = </a:t>
            </a:r>
            <a:r>
              <a:rPr lang="en-US" altLang="ko-KR" dirty="0" err="1"/>
              <a:t>GetState</a:t>
            </a:r>
            <a:r>
              <a:rPr lang="en-US" altLang="ko-KR" dirty="0"/>
              <a:t> (T)  // </a:t>
            </a:r>
            <a:r>
              <a:rPr lang="en-US" altLang="ko-KR" i="1" dirty="0"/>
              <a:t>f(S)</a:t>
            </a:r>
            <a:endParaRPr lang="ko-KR" altLang="ko-KR" dirty="0"/>
          </a:p>
          <a:p>
            <a:pPr lvl="2" latinLnBrk="1"/>
            <a:r>
              <a:rPr lang="en-US" altLang="ko-KR" dirty="0"/>
              <a:t>if S</a:t>
            </a:r>
            <a:r>
              <a:rPr lang="en-US" altLang="ko-KR" i="1" baseline="-25000" dirty="0"/>
              <a:t>T</a:t>
            </a:r>
            <a:r>
              <a:rPr lang="en-US" altLang="ko-KR" dirty="0"/>
              <a:t> </a:t>
            </a:r>
            <a:r>
              <a:rPr lang="ko-KR" altLang="ko-KR" dirty="0"/>
              <a:t>≡</a:t>
            </a:r>
            <a:r>
              <a:rPr lang="en-US" altLang="ko-KR" dirty="0"/>
              <a:t> True then </a:t>
            </a:r>
            <a:r>
              <a:rPr lang="en-US" altLang="ko-KR" i="1" dirty="0"/>
              <a:t>m</a:t>
            </a:r>
            <a:r>
              <a:rPr lang="en-US" altLang="ko-KR" dirty="0"/>
              <a:t> = </a:t>
            </a:r>
            <a:r>
              <a:rPr lang="en-US" altLang="ko-KR" i="1" dirty="0"/>
              <a:t>m</a:t>
            </a:r>
            <a:r>
              <a:rPr lang="en-US" altLang="ko-KR" dirty="0"/>
              <a:t> + 1</a:t>
            </a:r>
            <a:endParaRPr lang="ko-KR" altLang="ko-KR" dirty="0"/>
          </a:p>
          <a:p>
            <a:pPr lvl="1" latinLnBrk="1"/>
            <a:r>
              <a:rPr lang="en-US" altLang="ko-KR" sz="1800" dirty="0"/>
              <a:t>// Evaluate the top event probability </a:t>
            </a:r>
            <a:r>
              <a:rPr lang="en-US" altLang="ko-KR" sz="1800" i="1" dirty="0"/>
              <a:t>P</a:t>
            </a:r>
            <a:r>
              <a:rPr lang="en-US" altLang="ko-KR" sz="1800" i="1" baseline="-25000" dirty="0"/>
              <a:t>T</a:t>
            </a:r>
            <a:endParaRPr lang="ko-KR" altLang="ko-KR" sz="1800" dirty="0"/>
          </a:p>
          <a:p>
            <a:pPr lvl="1" latinLnBrk="1"/>
            <a:r>
              <a:rPr lang="en-US" altLang="ko-KR" sz="1800" i="1" dirty="0"/>
              <a:t>P</a:t>
            </a:r>
            <a:r>
              <a:rPr lang="en-US" altLang="ko-KR" sz="1800" i="1" baseline="-25000" dirty="0"/>
              <a:t>T</a:t>
            </a:r>
            <a:r>
              <a:rPr lang="en-US" altLang="ko-KR" sz="1800" dirty="0"/>
              <a:t> = </a:t>
            </a:r>
            <a:r>
              <a:rPr lang="en-US" altLang="ko-KR" sz="1800" i="1" dirty="0"/>
              <a:t>m</a:t>
            </a:r>
            <a:r>
              <a:rPr lang="en-US" altLang="ko-KR" sz="1800" dirty="0"/>
              <a:t> / </a:t>
            </a:r>
            <a:r>
              <a:rPr lang="en-US" altLang="ko-KR" sz="1800" i="1" dirty="0"/>
              <a:t>n</a:t>
            </a:r>
            <a:endParaRPr lang="ko-KR" altLang="ko-KR" sz="1800" dirty="0"/>
          </a:p>
          <a:p>
            <a:pPr lvl="1"/>
            <a:r>
              <a:rPr lang="en-US" altLang="ko-KR" sz="1800" dirty="0"/>
              <a:t>Return </a:t>
            </a:r>
            <a:r>
              <a:rPr lang="en-US" altLang="ko-KR" sz="1800" i="1" dirty="0"/>
              <a:t>P</a:t>
            </a:r>
            <a:r>
              <a:rPr lang="en-US" altLang="ko-KR" sz="1800" i="1" baseline="-25000" dirty="0"/>
              <a:t>T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Algorithm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0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Fault Tree </a:t>
            </a:r>
            <a:r>
              <a:rPr lang="ko-KR" altLang="en-US" dirty="0" smtClean="0"/>
              <a:t>최적화 방법</a:t>
            </a:r>
            <a:endParaRPr lang="en-US" altLang="ko-KR" dirty="0"/>
          </a:p>
          <a:p>
            <a:pPr lvl="1"/>
            <a:r>
              <a:rPr lang="en-US" altLang="ko-KR" dirty="0"/>
              <a:t>Woo </a:t>
            </a:r>
            <a:r>
              <a:rPr lang="en-US" altLang="ko-KR" dirty="0" err="1"/>
              <a:t>Sik</a:t>
            </a:r>
            <a:r>
              <a:rPr lang="en-US" altLang="ko-KR" dirty="0"/>
              <a:t> Jung, Advanced Features and Performance Evolution of Fault Tree Quantifier FORTE, The 5</a:t>
            </a:r>
            <a:r>
              <a:rPr lang="en-US" altLang="ko-KR" baseline="30000" dirty="0"/>
              <a:t>th</a:t>
            </a:r>
            <a:r>
              <a:rPr lang="en-US" altLang="ko-KR" dirty="0"/>
              <a:t> Korea-Japan PSA Workshop, Seoul, Korea, 1999.4</a:t>
            </a:r>
          </a:p>
          <a:p>
            <a:pPr lvl="1"/>
            <a:r>
              <a:rPr lang="en-US" altLang="ko-KR" dirty="0"/>
              <a:t>Kenneth D. Russell and Dale M. </a:t>
            </a:r>
            <a:r>
              <a:rPr lang="en-US" altLang="ko-KR" dirty="0" err="1" smtClean="0"/>
              <a:t>Rasmuson</a:t>
            </a:r>
            <a:r>
              <a:rPr lang="en-US" altLang="ko-KR" dirty="0" smtClean="0"/>
              <a:t>, Fault </a:t>
            </a:r>
            <a:r>
              <a:rPr lang="en-US" altLang="ko-KR" dirty="0"/>
              <a:t>tree reduction and </a:t>
            </a:r>
            <a:r>
              <a:rPr lang="en-US" altLang="ko-KR" dirty="0" smtClean="0"/>
              <a:t>quantification-an overview </a:t>
            </a:r>
            <a:r>
              <a:rPr lang="en-US" altLang="ko-KR" dirty="0"/>
              <a:t>of IRRAS </a:t>
            </a:r>
            <a:r>
              <a:rPr lang="en-US" altLang="ko-KR" dirty="0" smtClean="0"/>
              <a:t>algorithms, RESS </a:t>
            </a:r>
            <a:r>
              <a:rPr lang="en-US" altLang="ko-KR" dirty="0"/>
              <a:t>40 (1993) </a:t>
            </a:r>
            <a:r>
              <a:rPr lang="en-US" altLang="ko-KR" dirty="0" smtClean="0"/>
              <a:t>149-164</a:t>
            </a:r>
            <a:endParaRPr lang="en-US" altLang="ko-KR" dirty="0"/>
          </a:p>
          <a:p>
            <a:r>
              <a:rPr lang="en-US" altLang="ko-KR" dirty="0" smtClean="0"/>
              <a:t>FTA Review</a:t>
            </a:r>
          </a:p>
          <a:p>
            <a:pPr lvl="1"/>
            <a:r>
              <a:rPr lang="en-US" altLang="ko-KR" dirty="0" smtClean="0"/>
              <a:t>W.S. Lee, IEEE Transactions on Reliability, Vol. </a:t>
            </a:r>
            <a:r>
              <a:rPr lang="en-US" altLang="ko-KR" dirty="0"/>
              <a:t>R-34, </a:t>
            </a:r>
            <a:r>
              <a:rPr lang="en-US" altLang="ko-KR" dirty="0" smtClean="0"/>
              <a:t>No. </a:t>
            </a:r>
            <a:r>
              <a:rPr lang="en-US" altLang="ko-KR" dirty="0"/>
              <a:t>3,1985 </a:t>
            </a:r>
            <a:r>
              <a:rPr lang="en-US" altLang="ko-KR" dirty="0" smtClean="0"/>
              <a:t>August, Fault </a:t>
            </a:r>
            <a:r>
              <a:rPr lang="en-US" altLang="ko-KR" dirty="0"/>
              <a:t>Tree Analysis, Methods, and Applications - A </a:t>
            </a:r>
            <a:r>
              <a:rPr lang="en-US" altLang="ko-KR" dirty="0" smtClean="0"/>
              <a:t>Review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주요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2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5482952" cy="5073427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800" dirty="0"/>
              <a:t>Function </a:t>
            </a:r>
            <a:r>
              <a:rPr lang="en-US" altLang="ko-KR" sz="1800" dirty="0" err="1"/>
              <a:t>GetState</a:t>
            </a:r>
            <a:r>
              <a:rPr lang="en-US" altLang="ko-KR" sz="1800" dirty="0"/>
              <a:t> (</a:t>
            </a:r>
            <a:r>
              <a:rPr lang="en-US" altLang="ko-KR" sz="1800" i="1" dirty="0"/>
              <a:t>g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// return </a:t>
            </a:r>
            <a:r>
              <a:rPr lang="en-US" altLang="ko-KR" sz="1800" i="1" dirty="0"/>
              <a:t>S</a:t>
            </a:r>
            <a:r>
              <a:rPr lang="en-US" altLang="ko-KR" sz="1800" i="1" baseline="-25000" dirty="0"/>
              <a:t>g</a:t>
            </a:r>
            <a:r>
              <a:rPr lang="en-US" altLang="ko-KR" sz="1800" dirty="0"/>
              <a:t> for basic event 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if </a:t>
            </a:r>
            <a:r>
              <a:rPr lang="en-US" altLang="ko-KR" sz="1800" i="1" dirty="0"/>
              <a:t>g </a:t>
            </a:r>
            <a:r>
              <a:rPr lang="en-US" altLang="ko-KR" sz="1800" dirty="0"/>
              <a:t>is a basic event then </a:t>
            </a:r>
            <a:endParaRPr lang="ko-KR" altLang="ko-KR" sz="1800" dirty="0"/>
          </a:p>
          <a:p>
            <a:pPr lvl="2" latinLnBrk="1"/>
            <a:r>
              <a:rPr lang="en-US" altLang="ko-KR" dirty="0"/>
              <a:t>return </a:t>
            </a:r>
            <a:r>
              <a:rPr lang="en-US" altLang="ko-KR" i="1" dirty="0"/>
              <a:t>S</a:t>
            </a:r>
            <a:r>
              <a:rPr lang="en-US" altLang="ko-KR" i="1" baseline="-25000" dirty="0"/>
              <a:t>g</a:t>
            </a:r>
            <a:endParaRPr lang="ko-KR" altLang="ko-KR" dirty="0"/>
          </a:p>
          <a:p>
            <a:pPr lvl="1" latinLnBrk="1"/>
            <a:r>
              <a:rPr lang="en-US" altLang="ko-KR" sz="1800" dirty="0"/>
              <a:t>// for Gate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// if already processed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if </a:t>
            </a:r>
            <a:r>
              <a:rPr lang="en-US" altLang="ko-KR" sz="1800" i="1" dirty="0"/>
              <a:t>S</a:t>
            </a:r>
            <a:r>
              <a:rPr lang="en-US" altLang="ko-KR" sz="1800" i="1" baseline="-25000" dirty="0"/>
              <a:t>g</a:t>
            </a:r>
            <a:r>
              <a:rPr lang="en-US" altLang="ko-KR" sz="1800" dirty="0"/>
              <a:t> is already determined then </a:t>
            </a:r>
            <a:endParaRPr lang="ko-KR" altLang="ko-KR" sz="1800" dirty="0"/>
          </a:p>
          <a:p>
            <a:pPr lvl="2" latinLnBrk="1"/>
            <a:r>
              <a:rPr lang="en-US" altLang="ko-KR" dirty="0"/>
              <a:t>return </a:t>
            </a:r>
            <a:r>
              <a:rPr lang="en-US" altLang="ko-KR" i="1" dirty="0"/>
              <a:t>S</a:t>
            </a:r>
            <a:r>
              <a:rPr lang="en-US" altLang="ko-KR" i="1" baseline="-25000" dirty="0"/>
              <a:t>g</a:t>
            </a:r>
            <a:endParaRPr lang="ko-KR" altLang="ko-KR" dirty="0"/>
          </a:p>
          <a:p>
            <a:pPr lvl="1" latinLnBrk="1"/>
            <a:r>
              <a:rPr lang="en-US" altLang="ko-KR" sz="1800" dirty="0"/>
              <a:t>// calculate the state for each child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For each </a:t>
            </a:r>
            <a:r>
              <a:rPr lang="en-US" altLang="ko-KR" sz="1800" dirty="0" smtClean="0"/>
              <a:t>child </a:t>
            </a:r>
            <a:r>
              <a:rPr lang="en-US" altLang="ko-KR" sz="1800" i="1" dirty="0" smtClean="0"/>
              <a:t>C</a:t>
            </a:r>
            <a:r>
              <a:rPr lang="en-US" altLang="ko-KR" sz="1800" i="1" baseline="-25000" dirty="0" smtClean="0"/>
              <a:t>i</a:t>
            </a:r>
            <a:r>
              <a:rPr lang="en-US" altLang="ko-KR" sz="1800" i="1" dirty="0" smtClean="0"/>
              <a:t> </a:t>
            </a:r>
            <a:r>
              <a:rPr lang="ko-KR" altLang="ko-KR" sz="1800" dirty="0"/>
              <a:t>∈ </a:t>
            </a:r>
            <a:r>
              <a:rPr lang="en-US" altLang="ko-KR" sz="1800" i="1" dirty="0"/>
              <a:t>g</a:t>
            </a:r>
            <a:endParaRPr lang="ko-KR" altLang="ko-KR" sz="1800" dirty="0"/>
          </a:p>
          <a:p>
            <a:pPr lvl="2" latinLnBrk="1"/>
            <a:r>
              <a:rPr lang="en-US" altLang="ko-KR" dirty="0"/>
              <a:t>// recursively for each child</a:t>
            </a:r>
            <a:endParaRPr lang="ko-KR" altLang="ko-KR" dirty="0"/>
          </a:p>
          <a:p>
            <a:pPr lvl="2" latinLnBrk="1"/>
            <a:r>
              <a:rPr lang="en-US" altLang="ko-KR" i="1" dirty="0"/>
              <a:t>S</a:t>
            </a:r>
            <a:r>
              <a:rPr lang="en-US" altLang="ko-KR" i="1" baseline="-25000" dirty="0"/>
              <a:t>i</a:t>
            </a:r>
            <a:r>
              <a:rPr lang="en-US" altLang="ko-KR" i="1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GetState</a:t>
            </a:r>
            <a:r>
              <a:rPr lang="en-US" altLang="ko-KR" dirty="0"/>
              <a:t> (</a:t>
            </a:r>
            <a:r>
              <a:rPr lang="en-US" altLang="ko-KR" i="1" dirty="0"/>
              <a:t>C</a:t>
            </a:r>
            <a:r>
              <a:rPr lang="en-US" altLang="ko-KR" i="1" baseline="-25000" dirty="0"/>
              <a:t>i</a:t>
            </a:r>
            <a:r>
              <a:rPr lang="en-US" altLang="ko-KR" dirty="0"/>
              <a:t>)</a:t>
            </a:r>
            <a:endParaRPr lang="ko-KR" altLang="ko-KR" dirty="0"/>
          </a:p>
          <a:p>
            <a:pPr lvl="1" latinLnBrk="1"/>
            <a:r>
              <a:rPr lang="en-US" altLang="ko-KR" sz="1800" dirty="0"/>
              <a:t>//  Determine the State of </a:t>
            </a:r>
            <a:r>
              <a:rPr lang="en-US" altLang="ko-KR" sz="1800" i="1" dirty="0"/>
              <a:t>g</a:t>
            </a:r>
            <a:endParaRPr lang="ko-KR" altLang="ko-KR" sz="1800" dirty="0"/>
          </a:p>
          <a:p>
            <a:pPr lvl="1" latinLnBrk="1"/>
            <a:r>
              <a:rPr lang="en-US" altLang="ko-KR" sz="1800" i="1" dirty="0"/>
              <a:t>S</a:t>
            </a:r>
            <a:r>
              <a:rPr lang="en-US" altLang="ko-KR" sz="1800" i="1" baseline="-25000" dirty="0"/>
              <a:t>g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DetermineState</a:t>
            </a:r>
            <a:r>
              <a:rPr lang="en-US" altLang="ko-KR" sz="1800" dirty="0"/>
              <a:t> (</a:t>
            </a:r>
            <a:r>
              <a:rPr lang="en-US" altLang="ko-KR" sz="1800" i="1" dirty="0"/>
              <a:t>g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 lvl="1"/>
            <a:r>
              <a:rPr lang="en-US" altLang="ko-KR" sz="1800" dirty="0"/>
              <a:t>Return </a:t>
            </a:r>
            <a:r>
              <a:rPr lang="en-US" altLang="ko-KR" sz="1800" i="1" dirty="0"/>
              <a:t>S</a:t>
            </a:r>
            <a:r>
              <a:rPr lang="en-US" altLang="ko-KR" sz="1800" i="1" baseline="-25000" dirty="0"/>
              <a:t>g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GetState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20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6347048" cy="5073427"/>
          </a:xfrm>
        </p:spPr>
        <p:txBody>
          <a:bodyPr>
            <a:normAutofit/>
          </a:bodyPr>
          <a:lstStyle/>
          <a:p>
            <a:pPr latinLnBrk="1"/>
            <a:r>
              <a:rPr lang="en-US" altLang="ko-KR" sz="1800" dirty="0"/>
              <a:t>Function </a:t>
            </a:r>
            <a:r>
              <a:rPr lang="en-US" altLang="ko-KR" sz="1800" dirty="0" err="1"/>
              <a:t>DetermineState</a:t>
            </a:r>
            <a:r>
              <a:rPr lang="en-US" altLang="ko-KR" sz="1800" dirty="0"/>
              <a:t> (</a:t>
            </a:r>
            <a:r>
              <a:rPr lang="en-US" altLang="ko-KR" sz="1800" i="1" dirty="0"/>
              <a:t>g</a:t>
            </a:r>
            <a:r>
              <a:rPr lang="en-US" altLang="ko-KR" sz="1800" dirty="0"/>
              <a:t>)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if </a:t>
            </a:r>
            <a:r>
              <a:rPr lang="en-US" altLang="ko-KR" sz="1800" i="1" dirty="0"/>
              <a:t>g</a:t>
            </a:r>
            <a:r>
              <a:rPr lang="en-US" altLang="ko-KR" sz="1800" dirty="0"/>
              <a:t> is a OR Gate then</a:t>
            </a:r>
            <a:endParaRPr lang="ko-KR" altLang="ko-KR" sz="1800" dirty="0"/>
          </a:p>
          <a:p>
            <a:pPr lvl="2" latinLnBrk="1"/>
            <a:r>
              <a:rPr lang="en-US" altLang="ko-KR" dirty="0"/>
              <a:t>u = False</a:t>
            </a:r>
            <a:endParaRPr lang="ko-KR" altLang="ko-KR" dirty="0"/>
          </a:p>
          <a:p>
            <a:pPr lvl="2" latinLnBrk="1"/>
            <a:r>
              <a:rPr lang="en-US" altLang="ko-KR" dirty="0"/>
              <a:t>For each </a:t>
            </a:r>
            <a:r>
              <a:rPr lang="en-US" altLang="ko-KR" dirty="0" smtClean="0"/>
              <a:t>child </a:t>
            </a:r>
            <a:r>
              <a:rPr lang="en-US" altLang="ko-KR" i="1" dirty="0" smtClean="0"/>
              <a:t>C</a:t>
            </a:r>
            <a:r>
              <a:rPr lang="en-US" altLang="ko-KR" i="1" baseline="-25000" dirty="0" smtClean="0"/>
              <a:t>i</a:t>
            </a:r>
            <a:r>
              <a:rPr lang="en-US" altLang="ko-KR" i="1" dirty="0" smtClean="0"/>
              <a:t> </a:t>
            </a:r>
            <a:r>
              <a:rPr lang="ko-KR" altLang="ko-KR" dirty="0"/>
              <a:t>∈ </a:t>
            </a:r>
            <a:r>
              <a:rPr lang="en-US" altLang="ko-KR" i="1" dirty="0"/>
              <a:t>g</a:t>
            </a:r>
            <a:endParaRPr lang="ko-KR" altLang="ko-KR" dirty="0"/>
          </a:p>
          <a:p>
            <a:pPr lvl="3" latinLnBrk="1"/>
            <a:r>
              <a:rPr lang="en-US" altLang="ko-KR" sz="1800" dirty="0"/>
              <a:t>u = u </a:t>
            </a:r>
            <a:r>
              <a:rPr lang="ko-KR" altLang="ko-KR" sz="1800" dirty="0"/>
              <a:t>∪ </a:t>
            </a:r>
            <a:r>
              <a:rPr lang="en-US" altLang="ko-KR" sz="1800" i="1" dirty="0"/>
              <a:t>S</a:t>
            </a:r>
            <a:r>
              <a:rPr lang="en-US" altLang="ko-KR" sz="1800" i="1" baseline="-25000" dirty="0"/>
              <a:t>i</a:t>
            </a:r>
            <a:r>
              <a:rPr lang="en-US" altLang="ko-KR" sz="1800" i="1" dirty="0"/>
              <a:t> 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else if </a:t>
            </a:r>
            <a:r>
              <a:rPr lang="en-US" altLang="ko-KR" sz="1800" i="1" dirty="0"/>
              <a:t>g</a:t>
            </a:r>
            <a:r>
              <a:rPr lang="en-US" altLang="ko-KR" sz="1800" dirty="0"/>
              <a:t> is a AND Gate then</a:t>
            </a:r>
            <a:endParaRPr lang="ko-KR" altLang="ko-KR" sz="1800" dirty="0"/>
          </a:p>
          <a:p>
            <a:pPr lvl="2" latinLnBrk="1"/>
            <a:r>
              <a:rPr lang="en-US" altLang="ko-KR" dirty="0"/>
              <a:t>u = True</a:t>
            </a:r>
            <a:endParaRPr lang="ko-KR" altLang="ko-KR" dirty="0"/>
          </a:p>
          <a:p>
            <a:pPr lvl="2" latinLnBrk="1"/>
            <a:r>
              <a:rPr lang="en-US" altLang="ko-KR" dirty="0"/>
              <a:t>For each </a:t>
            </a:r>
            <a:r>
              <a:rPr lang="en-US" altLang="ko-KR" dirty="0" smtClean="0"/>
              <a:t>child </a:t>
            </a:r>
            <a:r>
              <a:rPr lang="en-US" altLang="ko-KR" i="1" dirty="0" smtClean="0"/>
              <a:t>C</a:t>
            </a:r>
            <a:r>
              <a:rPr lang="en-US" altLang="ko-KR" i="1" baseline="-25000" dirty="0" smtClean="0"/>
              <a:t>i</a:t>
            </a:r>
            <a:r>
              <a:rPr lang="en-US" altLang="ko-KR" i="1" dirty="0" smtClean="0"/>
              <a:t> </a:t>
            </a:r>
            <a:r>
              <a:rPr lang="ko-KR" altLang="ko-KR" dirty="0"/>
              <a:t>∈ </a:t>
            </a:r>
            <a:r>
              <a:rPr lang="en-US" altLang="ko-KR" i="1" dirty="0"/>
              <a:t>g</a:t>
            </a:r>
            <a:endParaRPr lang="ko-KR" altLang="ko-KR" dirty="0"/>
          </a:p>
          <a:p>
            <a:pPr lvl="3" latinLnBrk="1"/>
            <a:r>
              <a:rPr lang="en-US" altLang="ko-KR" sz="1800" dirty="0"/>
              <a:t>u = u </a:t>
            </a:r>
            <a:r>
              <a:rPr lang="ko-KR" altLang="ko-KR" sz="1800" dirty="0"/>
              <a:t>∩ </a:t>
            </a:r>
            <a:r>
              <a:rPr lang="en-US" altLang="ko-KR" sz="1800" i="1" dirty="0"/>
              <a:t>S</a:t>
            </a:r>
            <a:r>
              <a:rPr lang="en-US" altLang="ko-KR" sz="1800" i="1" baseline="-25000" dirty="0"/>
              <a:t>i</a:t>
            </a:r>
            <a:r>
              <a:rPr lang="en-US" altLang="ko-KR" sz="1800" i="1" dirty="0"/>
              <a:t> </a:t>
            </a:r>
            <a:endParaRPr lang="ko-KR" altLang="ko-KR" sz="1800" dirty="0"/>
          </a:p>
          <a:p>
            <a:pPr lvl="1" latinLnBrk="1"/>
            <a:r>
              <a:rPr lang="en-US" altLang="ko-KR" sz="1800" i="1" dirty="0" smtClean="0"/>
              <a:t>S</a:t>
            </a:r>
            <a:r>
              <a:rPr lang="en-US" altLang="ko-KR" sz="1800" i="1" baseline="-25000" dirty="0" smtClean="0"/>
              <a:t>g </a:t>
            </a:r>
            <a:r>
              <a:rPr lang="en-US" altLang="ko-KR" sz="1800" dirty="0"/>
              <a:t>= u</a:t>
            </a:r>
            <a:endParaRPr lang="ko-KR" altLang="ko-KR" sz="1800" dirty="0"/>
          </a:p>
          <a:p>
            <a:pPr lvl="1"/>
            <a:r>
              <a:rPr lang="en-US" altLang="ko-KR" sz="1800" dirty="0"/>
              <a:t>return </a:t>
            </a:r>
            <a:r>
              <a:rPr lang="en-US" altLang="ko-KR" sz="1800" i="1" dirty="0"/>
              <a:t>S</a:t>
            </a:r>
            <a:r>
              <a:rPr lang="en-US" altLang="ko-KR" sz="1800" i="1" baseline="-25000" dirty="0"/>
              <a:t>g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DetermineState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: Failure Count for </a:t>
            </a:r>
            <a:r>
              <a:rPr lang="en-US" altLang="ko-KR" dirty="0" err="1" smtClean="0"/>
              <a:t>i-th</a:t>
            </a:r>
            <a:r>
              <a:rPr lang="en-US" altLang="ko-KR" dirty="0" smtClean="0"/>
              <a:t> Event</a:t>
            </a:r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Gate/Event</a:t>
            </a:r>
            <a:r>
              <a:rPr lang="ko-KR" altLang="en-US" dirty="0" smtClean="0"/>
              <a:t>에 대해 모두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en-US" altLang="ko-KR" dirty="0" smtClean="0"/>
              <a:t>Visited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: </a:t>
            </a:r>
            <a:r>
              <a:rPr lang="en-US" altLang="ko-KR" dirty="0" err="1" smtClean="0"/>
              <a:t>i-th</a:t>
            </a:r>
            <a:r>
              <a:rPr lang="en-US" altLang="ko-KR" dirty="0" smtClean="0"/>
              <a:t> Event</a:t>
            </a:r>
            <a:r>
              <a:rPr lang="ko-KR" altLang="en-US" dirty="0" smtClean="0"/>
              <a:t>에 대해 점검하였는지 </a:t>
            </a:r>
            <a:r>
              <a:rPr lang="en-US" altLang="ko-KR" dirty="0" smtClean="0"/>
              <a:t>check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초기화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Array Size 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4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Part 2. BDD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Boolean Algebra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61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456383"/>
          </a:xfrm>
        </p:spPr>
        <p:txBody>
          <a:bodyPr>
            <a:normAutofit/>
          </a:bodyPr>
          <a:lstStyle/>
          <a:p>
            <a:pPr latinLnBrk="1"/>
            <a:r>
              <a:rPr lang="ko-KR" altLang="en-US" dirty="0" smtClean="0"/>
              <a:t>예제 </a:t>
            </a:r>
            <a:endParaRPr lang="en-US" altLang="ko-KR" dirty="0" smtClean="0"/>
          </a:p>
          <a:p>
            <a:pPr lvl="1" latinLnBrk="1"/>
            <a:r>
              <a:rPr lang="en-US" altLang="ko-KR" dirty="0" smtClean="0"/>
              <a:t>T </a:t>
            </a:r>
            <a:r>
              <a:rPr lang="en-US" altLang="ko-KR" dirty="0"/>
              <a:t>= (A + B) * (A + C) + C * (C  + D)</a:t>
            </a:r>
            <a:endParaRPr lang="ko-KR" altLang="ko-KR" dirty="0"/>
          </a:p>
          <a:p>
            <a:pPr lvl="1" latinLnBrk="1"/>
            <a:r>
              <a:rPr lang="en-US" altLang="ko-KR" dirty="0"/>
              <a:t>= </a:t>
            </a:r>
            <a:r>
              <a:rPr lang="en-US" altLang="ko-KR" u="sng" dirty="0"/>
              <a:t>A * A</a:t>
            </a:r>
            <a:r>
              <a:rPr lang="en-US" altLang="ko-KR" dirty="0"/>
              <a:t> + A * C + A * B + B * C + </a:t>
            </a:r>
            <a:r>
              <a:rPr lang="en-US" altLang="ko-KR" u="sng" dirty="0"/>
              <a:t>C * C</a:t>
            </a:r>
            <a:r>
              <a:rPr lang="en-US" altLang="ko-KR" dirty="0"/>
              <a:t> + C * D </a:t>
            </a:r>
            <a:endParaRPr lang="ko-KR" altLang="ko-KR" dirty="0"/>
          </a:p>
          <a:p>
            <a:pPr lvl="1" latinLnBrk="1"/>
            <a:r>
              <a:rPr lang="en-US" altLang="ko-KR" dirty="0"/>
              <a:t>= A    + </a:t>
            </a:r>
            <a:r>
              <a:rPr lang="en-US" altLang="ko-KR" strike="sngStrike" dirty="0"/>
              <a:t>A * C + A * B + B * C</a:t>
            </a:r>
            <a:r>
              <a:rPr lang="en-US" altLang="ko-KR" dirty="0"/>
              <a:t> + C     + </a:t>
            </a:r>
            <a:r>
              <a:rPr lang="en-US" altLang="ko-KR" strike="sngStrike" dirty="0"/>
              <a:t>C * D</a:t>
            </a:r>
            <a:endParaRPr lang="ko-KR" altLang="ko-KR" dirty="0"/>
          </a:p>
          <a:p>
            <a:pPr lvl="1" latinLnBrk="1"/>
            <a:r>
              <a:rPr lang="en-US" altLang="ko-KR" dirty="0"/>
              <a:t>= A + C    		(A </a:t>
            </a:r>
            <a:r>
              <a:rPr lang="ko-KR" altLang="ko-KR" dirty="0"/>
              <a:t>와</a:t>
            </a:r>
            <a:r>
              <a:rPr lang="en-US" altLang="ko-KR" dirty="0"/>
              <a:t> C </a:t>
            </a:r>
            <a:r>
              <a:rPr lang="ko-KR" altLang="ko-KR" dirty="0"/>
              <a:t>는</a:t>
            </a:r>
            <a:r>
              <a:rPr lang="en-US" altLang="ko-KR" dirty="0"/>
              <a:t> Minimal Cut Set) </a:t>
            </a:r>
            <a:endParaRPr lang="ko-KR" altLang="ko-KR" dirty="0"/>
          </a:p>
          <a:p>
            <a:r>
              <a:rPr lang="ko-KR" altLang="en-US" dirty="0" smtClean="0"/>
              <a:t>필요한 </a:t>
            </a:r>
            <a:r>
              <a:rPr lang="en-US" altLang="ko-KR" dirty="0" smtClean="0"/>
              <a:t>Operation</a:t>
            </a:r>
          </a:p>
          <a:p>
            <a:pPr lvl="1"/>
            <a:r>
              <a:rPr lang="en-US" altLang="ko-KR" dirty="0" smtClean="0"/>
              <a:t>Boolean </a:t>
            </a:r>
            <a:r>
              <a:rPr lang="ko-KR" altLang="en-US" dirty="0" smtClean="0"/>
              <a:t>식의 전개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Reduction : Absorption Law (X + X Y </a:t>
            </a:r>
            <a:r>
              <a:rPr lang="en-US" altLang="ko-KR" dirty="0" smtClean="0">
                <a:sym typeface="Wingdings" panose="05000000000000000000" pitchFamily="2" charset="2"/>
              </a:rPr>
              <a:t> X)</a:t>
            </a:r>
          </a:p>
          <a:p>
            <a:pPr lvl="2"/>
            <a:r>
              <a:rPr lang="en-US" altLang="ko-KR" dirty="0" smtClean="0"/>
              <a:t>n </a:t>
            </a:r>
            <a:r>
              <a:rPr lang="ko-KR" altLang="en-US" dirty="0" smtClean="0"/>
              <a:t>개가 전개되었을 때</a:t>
            </a:r>
            <a:r>
              <a:rPr lang="en-US" altLang="ko-KR" dirty="0" smtClean="0"/>
              <a:t>, Reduction</a:t>
            </a:r>
            <a:r>
              <a:rPr lang="ko-KR" altLang="en-US" dirty="0" smtClean="0"/>
              <a:t>에 </a:t>
            </a:r>
            <a:r>
              <a:rPr lang="en-US" altLang="ko-KR" baseline="-25000" dirty="0">
                <a:solidFill>
                  <a:srgbClr val="FF0000"/>
                </a:solidFill>
              </a:rPr>
              <a:t>n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baseline="-25000" dirty="0">
                <a:solidFill>
                  <a:srgbClr val="FF0000"/>
                </a:solidFill>
              </a:rPr>
              <a:t>2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(~n</a:t>
            </a:r>
            <a:r>
              <a:rPr lang="en-US" altLang="ko-KR" baseline="30000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/2)</a:t>
            </a:r>
            <a:r>
              <a:rPr lang="ko-KR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r>
              <a:rPr lang="ko-KR" altLang="ko-KR" dirty="0" smtClean="0">
                <a:solidFill>
                  <a:srgbClr val="FF0000"/>
                </a:solidFill>
              </a:rPr>
              <a:t>의 </a:t>
            </a:r>
            <a:r>
              <a:rPr lang="ko-KR" altLang="ko-KR" dirty="0">
                <a:solidFill>
                  <a:srgbClr val="FF0000"/>
                </a:solidFill>
              </a:rPr>
              <a:t>비교</a:t>
            </a:r>
            <a:r>
              <a:rPr lang="ko-KR" altLang="ko-KR" dirty="0"/>
              <a:t>가 필요함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 = 100,000 </a:t>
            </a:r>
            <a:r>
              <a:rPr lang="en-US" altLang="ko-KR" dirty="0" smtClean="0">
                <a:sym typeface="Wingdings" panose="05000000000000000000" pitchFamily="2" charset="2"/>
              </a:rPr>
              <a:t> 10</a:t>
            </a:r>
            <a:r>
              <a:rPr lang="en-US" altLang="ko-KR" baseline="30000" dirty="0" smtClean="0">
                <a:sym typeface="Wingdings" panose="05000000000000000000" pitchFamily="2" charset="2"/>
              </a:rPr>
              <a:t>10</a:t>
            </a:r>
            <a:r>
              <a:rPr lang="en-US" altLang="ko-KR" dirty="0" smtClean="0">
                <a:sym typeface="Wingdings" panose="05000000000000000000" pitchFamily="2" charset="2"/>
              </a:rPr>
              <a:t> / 2 </a:t>
            </a:r>
            <a:r>
              <a:rPr lang="ko-KR" altLang="en-US" dirty="0" smtClean="0">
                <a:sym typeface="Wingdings" panose="05000000000000000000" pitchFamily="2" charset="2"/>
              </a:rPr>
              <a:t>번의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비교 필요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Boolean </a:t>
            </a:r>
            <a:r>
              <a:rPr lang="en-US" altLang="ko-KR" dirty="0" smtClean="0"/>
              <a:t>Algebra</a:t>
            </a:r>
            <a:r>
              <a:rPr lang="ko-KR" altLang="en-US" dirty="0" smtClean="0"/>
              <a:t>에 의한 </a:t>
            </a:r>
            <a:r>
              <a:rPr lang="en-US" altLang="ko-KR" dirty="0" smtClean="0"/>
              <a:t>Minimal Cut Set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07000"/>
              </p:ext>
            </p:extLst>
          </p:nvPr>
        </p:nvGraphicFramePr>
        <p:xfrm>
          <a:off x="4355976" y="4509120"/>
          <a:ext cx="4260215" cy="2225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9410"/>
                <a:gridCol w="2630805"/>
              </a:tblGrid>
              <a:tr h="103573"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508000" algn="l"/>
                        </a:tabLs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ko-KR" sz="14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Rules</a:t>
                      </a:r>
                      <a:endParaRPr lang="ko-KR" sz="140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/>
                </a:tc>
              </a:tr>
              <a:tr h="244137"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Idempotent Law</a:t>
                      </a:r>
                      <a:endParaRPr lang="ko-KR" sz="14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a.  X </a:t>
                      </a:r>
                      <a:r>
                        <a:rPr lang="en-US" sz="1400" dirty="0" err="1">
                          <a:solidFill>
                            <a:srgbClr val="0000FF"/>
                          </a:solidFill>
                          <a:effectLst/>
                        </a:rPr>
                        <a:t>X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</a:rPr>
                        <a:t> = 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X</a:t>
                      </a:r>
                    </a:p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</a:rPr>
                        <a:t>.  X + X = X</a:t>
                      </a:r>
                      <a:endParaRPr lang="ko-KR" sz="14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/>
                </a:tc>
              </a:tr>
              <a:tr h="244137"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Absorption Law</a:t>
                      </a:r>
                      <a:endParaRPr lang="ko-KR" sz="140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a.  X (X + Y) = X</a:t>
                      </a:r>
                      <a:endParaRPr lang="ko-KR" sz="1400" dirty="0">
                        <a:effectLst/>
                      </a:endParaRPr>
                    </a:p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FF"/>
                          </a:solidFill>
                          <a:effectLst/>
                        </a:rPr>
                        <a:t>b.  X + X Y = X</a:t>
                      </a:r>
                      <a:endParaRPr lang="ko-KR" sz="14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/>
                </a:tc>
              </a:tr>
              <a:tr h="244137"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Complementation</a:t>
                      </a:r>
                      <a:endParaRPr lang="ko-KR" sz="140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a.  X /X = 0</a:t>
                      </a:r>
                      <a:endParaRPr lang="ko-KR" sz="1400" dirty="0">
                        <a:effectLst/>
                      </a:endParaRPr>
                    </a:p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b.  X + /X = </a:t>
                      </a:r>
                      <a:r>
                        <a:rPr lang="en-US" sz="1400" dirty="0" smtClean="0">
                          <a:effectLst/>
                        </a:rPr>
                        <a:t>1</a:t>
                      </a:r>
                      <a:endParaRPr lang="ko-KR" sz="14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/>
                </a:tc>
              </a:tr>
              <a:tr h="244137"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Distributive Law</a:t>
                      </a:r>
                      <a:endParaRPr lang="ko-KR" sz="14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a.  X (Y + Z) = X Y + X Z</a:t>
                      </a:r>
                      <a:endParaRPr lang="ko-KR" sz="1400" dirty="0">
                        <a:effectLst/>
                      </a:endParaRPr>
                    </a:p>
                    <a:p>
                      <a:pPr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b.  (X + Y) (X + Z) = X + Y Z</a:t>
                      </a:r>
                      <a:endParaRPr lang="ko-KR" sz="1400" dirty="0">
                        <a:effectLst/>
                        <a:latin typeface="Times New Roman"/>
                        <a:ea typeface="바탕체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0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프로그램 개요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57200" y="1052737"/>
            <a:ext cx="4038600" cy="4392488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각</a:t>
            </a:r>
            <a:r>
              <a:rPr lang="en-US" altLang="ko-KR" dirty="0" smtClean="0"/>
              <a:t> Gate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Cut Set </a:t>
            </a:r>
            <a:r>
              <a:rPr lang="ko-KR" altLang="en-US" dirty="0" smtClean="0"/>
              <a:t>저장하는 구조를 먼저 정의</a:t>
            </a:r>
            <a:endParaRPr lang="en-US" altLang="ko-KR" dirty="0" smtClean="0"/>
          </a:p>
          <a:p>
            <a:r>
              <a:rPr lang="ko-KR" altLang="en-US" dirty="0" smtClean="0"/>
              <a:t>방식</a:t>
            </a:r>
            <a:r>
              <a:rPr lang="en-US" altLang="ko-KR" dirty="0" smtClean="0"/>
              <a:t> 1 : 2D Array (</a:t>
            </a:r>
            <a:r>
              <a:rPr lang="ko-KR" altLang="en-US" dirty="0" smtClean="0"/>
              <a:t>무식한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방식</a:t>
            </a:r>
            <a:r>
              <a:rPr lang="en-US" altLang="ko-KR" dirty="0" smtClean="0"/>
              <a:t> 2 : Structure / List (</a:t>
            </a:r>
            <a:r>
              <a:rPr lang="ko-KR" altLang="en-US" dirty="0" smtClean="0"/>
              <a:t>간단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Structure </a:t>
            </a:r>
            <a:r>
              <a:rPr lang="en-US" altLang="ko-KR" dirty="0" err="1" smtClean="0"/>
              <a:t>aMcsDef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CS as List(Of Integer)</a:t>
            </a:r>
          </a:p>
          <a:p>
            <a:pPr lvl="1"/>
            <a:r>
              <a:rPr lang="en-US" altLang="ko-KR" dirty="0" err="1" smtClean="0"/>
              <a:t>Mcs</a:t>
            </a:r>
            <a:r>
              <a:rPr lang="en-US" altLang="ko-KR" dirty="0" smtClean="0"/>
              <a:t> as List(Of </a:t>
            </a:r>
            <a:r>
              <a:rPr lang="en-US" altLang="ko-KR" dirty="0" err="1" smtClean="0"/>
              <a:t>aMcsDef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방식 </a:t>
            </a:r>
            <a:r>
              <a:rPr lang="en-US" altLang="ko-KR" dirty="0" smtClean="0"/>
              <a:t>3 : 1D Array + Pointer (memory </a:t>
            </a:r>
            <a:r>
              <a:rPr lang="ko-KR" altLang="en-US" dirty="0" smtClean="0"/>
              <a:t>관리 효율적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Solve</a:t>
            </a:r>
            <a:r>
              <a:rPr lang="ko-KR" altLang="en-US" dirty="0"/>
              <a:t>하는 </a:t>
            </a:r>
            <a:r>
              <a:rPr lang="ko-KR" altLang="en-US" dirty="0" smtClean="0"/>
              <a:t>순서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Bottom-Up </a:t>
            </a:r>
            <a:r>
              <a:rPr lang="ko-KR" altLang="en-US" dirty="0"/>
              <a:t>방식으로</a:t>
            </a:r>
            <a:endParaRPr lang="en-US" altLang="ko-KR" dirty="0"/>
          </a:p>
          <a:p>
            <a:r>
              <a:rPr lang="ko-KR" altLang="en-US" dirty="0" smtClean="0"/>
              <a:t>각 </a:t>
            </a:r>
            <a:r>
              <a:rPr lang="en-US" altLang="ko-KR" dirty="0"/>
              <a:t>Gate</a:t>
            </a:r>
            <a:r>
              <a:rPr lang="ko-KR" altLang="en-US" dirty="0"/>
              <a:t>에 대해 </a:t>
            </a:r>
            <a:endParaRPr lang="en-US" altLang="ko-KR" dirty="0"/>
          </a:p>
          <a:p>
            <a:pPr lvl="1"/>
            <a:r>
              <a:rPr lang="en-US" altLang="ko-KR" dirty="0" smtClean="0"/>
              <a:t>Gate Type</a:t>
            </a:r>
            <a:r>
              <a:rPr lang="ko-KR" altLang="en-US" dirty="0" smtClean="0"/>
              <a:t>에 따라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‘OR Gate’</a:t>
            </a:r>
          </a:p>
          <a:p>
            <a:pPr lvl="3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MCS</a:t>
            </a:r>
            <a:r>
              <a:rPr lang="ko-KR" altLang="en-US" dirty="0" smtClean="0"/>
              <a:t>를 합치고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 AND Gate’</a:t>
            </a:r>
          </a:p>
          <a:p>
            <a:pPr lvl="3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MCS</a:t>
            </a:r>
            <a:r>
              <a:rPr lang="ko-KR" altLang="en-US" dirty="0" smtClean="0"/>
              <a:t>를 곱하고</a:t>
            </a:r>
            <a:endParaRPr lang="en-US" altLang="ko-KR" dirty="0" smtClean="0"/>
          </a:p>
          <a:p>
            <a:pPr lvl="4"/>
            <a:r>
              <a:rPr lang="en-US" altLang="ko-KR" dirty="0" smtClean="0">
                <a:solidFill>
                  <a:srgbClr val="0000FF"/>
                </a:solidFill>
              </a:rPr>
              <a:t>N x M </a:t>
            </a:r>
            <a:r>
              <a:rPr lang="ko-KR" altLang="en-US" dirty="0" smtClean="0">
                <a:solidFill>
                  <a:srgbClr val="0000FF"/>
                </a:solidFill>
              </a:rPr>
              <a:t>만큼 수가 늘어남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Absorption </a:t>
            </a:r>
            <a:r>
              <a:rPr lang="ko-KR" altLang="en-US" dirty="0" smtClean="0"/>
              <a:t>수행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</a:t>
            </a:r>
            <a:r>
              <a:rPr lang="en-US" altLang="ko-KR" dirty="0" smtClean="0"/>
              <a:t>MCS</a:t>
            </a:r>
            <a:r>
              <a:rPr lang="ko-KR" altLang="en-US" dirty="0" smtClean="0"/>
              <a:t>들을 비교하여</a:t>
            </a:r>
            <a:r>
              <a:rPr lang="en-US" altLang="ko-KR" dirty="0" smtClean="0"/>
              <a:t>, Absorb</a:t>
            </a:r>
            <a:r>
              <a:rPr lang="ko-KR" altLang="en-US" dirty="0" smtClean="0"/>
              <a:t>될 수 있는 것들을 삭제</a:t>
            </a:r>
            <a:endParaRPr lang="en-US" altLang="ko-KR" dirty="0" smtClean="0"/>
          </a:p>
          <a:p>
            <a:pPr lvl="3"/>
            <a:r>
              <a:rPr lang="en-US" altLang="ko-KR" dirty="0">
                <a:solidFill>
                  <a:srgbClr val="0000FF"/>
                </a:solidFill>
              </a:rPr>
              <a:t>n</a:t>
            </a:r>
            <a:r>
              <a:rPr lang="en-US" altLang="ko-KR" baseline="30000" dirty="0">
                <a:solidFill>
                  <a:srgbClr val="0000FF"/>
                </a:solidFill>
              </a:rPr>
              <a:t>2</a:t>
            </a:r>
            <a:r>
              <a:rPr lang="en-US" altLang="ko-KR" dirty="0">
                <a:solidFill>
                  <a:srgbClr val="0000FF"/>
                </a:solidFill>
              </a:rPr>
              <a:t>/2 </a:t>
            </a:r>
            <a:r>
              <a:rPr lang="ko-KR" altLang="en-US" dirty="0" smtClean="0">
                <a:solidFill>
                  <a:srgbClr val="0000FF"/>
                </a:solidFill>
              </a:rPr>
              <a:t>번의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비교 필요</a:t>
            </a:r>
            <a:endParaRPr lang="ko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69513"/>
              </p:ext>
            </p:extLst>
          </p:nvPr>
        </p:nvGraphicFramePr>
        <p:xfrm>
          <a:off x="1403648" y="2060848"/>
          <a:ext cx="1224135" cy="990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"/>
                <a:gridCol w="244827"/>
                <a:gridCol w="244827"/>
                <a:gridCol w="244827"/>
                <a:gridCol w="244827"/>
              </a:tblGrid>
              <a:tr h="13501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  <a:tr h="135015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13501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135015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</a:tr>
              <a:tr h="135015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4793"/>
              </p:ext>
            </p:extLst>
          </p:nvPr>
        </p:nvGraphicFramePr>
        <p:xfrm>
          <a:off x="755576" y="5517232"/>
          <a:ext cx="3749040" cy="19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3501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오른쪽 중괄호 6"/>
          <p:cNvSpPr/>
          <p:nvPr/>
        </p:nvSpPr>
        <p:spPr>
          <a:xfrm rot="5400000">
            <a:off x="1079612" y="5553236"/>
            <a:ext cx="216024" cy="720080"/>
          </a:xfrm>
          <a:prstGeom prst="rightBrace">
            <a:avLst>
              <a:gd name="adj1" fmla="val 360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5400000">
            <a:off x="2092353" y="5426019"/>
            <a:ext cx="216024" cy="998853"/>
          </a:xfrm>
          <a:prstGeom prst="rightBrace">
            <a:avLst>
              <a:gd name="adj1" fmla="val 360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rot="5400000">
            <a:off x="3167844" y="5587240"/>
            <a:ext cx="216024" cy="720080"/>
          </a:xfrm>
          <a:prstGeom prst="rightBrace">
            <a:avLst>
              <a:gd name="adj1" fmla="val 3602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7584" y="611420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r>
              <a:rPr lang="en-US" altLang="ko-KR" sz="1000" baseline="30000" dirty="0" smtClean="0"/>
              <a:t>st</a:t>
            </a:r>
            <a:r>
              <a:rPr lang="en-US" altLang="ko-KR" sz="1000" dirty="0" smtClean="0"/>
              <a:t> MCS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40325" y="613221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en-US" altLang="ko-KR" sz="1000" baseline="30000" dirty="0" smtClean="0"/>
              <a:t>nd</a:t>
            </a:r>
            <a:r>
              <a:rPr lang="en-US" altLang="ko-KR" sz="1000" dirty="0" smtClean="0"/>
              <a:t> MCS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15816" y="6135107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r>
              <a:rPr lang="en-US" altLang="ko-KR" sz="1000" baseline="30000" dirty="0" smtClean="0"/>
              <a:t>rd</a:t>
            </a:r>
            <a:r>
              <a:rPr lang="en-US" altLang="ko-KR" sz="1000" dirty="0" smtClean="0"/>
              <a:t> MCS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6114200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oooo</a:t>
            </a:r>
            <a:endParaRPr lang="ko-KR" altLang="en-US" sz="10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627784" y="2030651"/>
            <a:ext cx="720080" cy="678269"/>
            <a:chOff x="2843808" y="2060848"/>
            <a:chExt cx="720080" cy="678269"/>
          </a:xfrm>
        </p:grpSpPr>
        <p:sp>
          <p:nvSpPr>
            <p:cNvPr id="14" name="TextBox 13"/>
            <p:cNvSpPr txBox="1"/>
            <p:nvPr/>
          </p:nvSpPr>
          <p:spPr>
            <a:xfrm>
              <a:off x="2843808" y="2060848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</a:t>
              </a:r>
              <a:r>
                <a:rPr lang="en-US" altLang="ko-KR" sz="1000" baseline="30000" dirty="0" smtClean="0"/>
                <a:t>st</a:t>
              </a:r>
              <a:r>
                <a:rPr lang="en-US" altLang="ko-KR" sz="1000" dirty="0" smtClean="0"/>
                <a:t> MCS</a:t>
              </a:r>
              <a:endParaRPr lang="ko-KR" alt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43808" y="2276872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2</a:t>
              </a:r>
              <a:r>
                <a:rPr lang="en-US" altLang="ko-KR" sz="1000" baseline="30000" dirty="0" smtClean="0"/>
                <a:t>nd</a:t>
              </a:r>
              <a:r>
                <a:rPr lang="en-US" altLang="ko-KR" sz="1000" dirty="0" smtClean="0"/>
                <a:t> MCS</a:t>
              </a:r>
              <a:endParaRPr lang="ko-KR" altLang="en-US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43808" y="2492896"/>
              <a:ext cx="720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3</a:t>
              </a:r>
              <a:r>
                <a:rPr lang="en-US" altLang="ko-KR" sz="1000" baseline="30000" dirty="0" smtClean="0"/>
                <a:t>rd</a:t>
              </a:r>
              <a:r>
                <a:rPr lang="en-US" altLang="ko-KR" sz="1000" dirty="0" smtClean="0"/>
                <a:t> MCS</a:t>
              </a:r>
              <a:endParaRPr lang="ko-KR" altLang="en-US" sz="1000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364088" y="6258217"/>
            <a:ext cx="316835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Program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1000~2000 line </a:t>
            </a:r>
            <a:r>
              <a:rPr lang="ko-KR" altLang="en-US" sz="1600" dirty="0" smtClean="0"/>
              <a:t>정도 </a:t>
            </a:r>
            <a:endParaRPr lang="ko-KR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896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BDD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Basics of </a:t>
            </a:r>
            <a:r>
              <a:rPr lang="en-US" altLang="ko-KR" dirty="0" err="1" smtClean="0"/>
              <a:t>FtBdd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7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7715200" cy="5073427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Shannon </a:t>
            </a:r>
            <a:r>
              <a:rPr lang="en-US" altLang="ko-KR" dirty="0" smtClean="0">
                <a:solidFill>
                  <a:srgbClr val="0000FF"/>
                </a:solidFill>
              </a:rPr>
              <a:t>Decomposition</a:t>
            </a:r>
          </a:p>
          <a:p>
            <a:pPr lvl="1"/>
            <a:r>
              <a:rPr lang="en-US" altLang="ko-KR" dirty="0"/>
              <a:t>F = x * F (x = 1)  + /x * F (x = 0) </a:t>
            </a:r>
            <a:endParaRPr lang="en-US" altLang="ko-KR" dirty="0" smtClean="0"/>
          </a:p>
          <a:p>
            <a:pPr lvl="1"/>
            <a:endParaRPr lang="ko-KR" altLang="ko-KR" dirty="0"/>
          </a:p>
          <a:p>
            <a:pPr latinLnBrk="1"/>
            <a:r>
              <a:rPr lang="en-US" altLang="ko-KR" dirty="0" err="1">
                <a:solidFill>
                  <a:srgbClr val="0000FF"/>
                </a:solidFill>
              </a:rPr>
              <a:t>ite</a:t>
            </a:r>
            <a:r>
              <a:rPr lang="en-US" altLang="ko-KR" dirty="0">
                <a:solidFill>
                  <a:srgbClr val="0000FF"/>
                </a:solidFill>
              </a:rPr>
              <a:t> (if-then-else) </a:t>
            </a:r>
            <a:r>
              <a:rPr lang="en-US" altLang="ko-KR" dirty="0" smtClean="0">
                <a:solidFill>
                  <a:srgbClr val="0000FF"/>
                </a:solidFill>
              </a:rPr>
              <a:t>operator </a:t>
            </a:r>
            <a:r>
              <a:rPr lang="ko-KR" altLang="en-US" dirty="0" smtClean="0">
                <a:solidFill>
                  <a:srgbClr val="0000FF"/>
                </a:solidFill>
              </a:rPr>
              <a:t>로 표현 가능</a:t>
            </a:r>
            <a:endParaRPr lang="ko-KR" altLang="ko-KR" dirty="0">
              <a:solidFill>
                <a:srgbClr val="0000FF"/>
              </a:solidFill>
            </a:endParaRPr>
          </a:p>
          <a:p>
            <a:pPr lvl="1" latinLnBrk="1"/>
            <a:r>
              <a:rPr lang="en-US" altLang="ko-KR" dirty="0" err="1"/>
              <a:t>ite</a:t>
            </a:r>
            <a:r>
              <a:rPr lang="en-US" altLang="ko-KR" dirty="0"/>
              <a:t> (x, F1, F2) = x * F1 + /x * F2</a:t>
            </a:r>
            <a:endParaRPr lang="ko-KR" altLang="ko-KR" dirty="0"/>
          </a:p>
          <a:p>
            <a:pPr lvl="1"/>
            <a:endParaRPr lang="en-US" altLang="ko-KR" dirty="0" smtClean="0"/>
          </a:p>
          <a:p>
            <a:r>
              <a:rPr lang="en-US" altLang="ko-KR" u="sng" dirty="0" smtClean="0">
                <a:solidFill>
                  <a:srgbClr val="0000FF"/>
                </a:solidFill>
              </a:rPr>
              <a:t>Basic BDD Operation </a:t>
            </a:r>
            <a:r>
              <a:rPr lang="en-US" altLang="ko-KR" dirty="0" smtClean="0">
                <a:solidFill>
                  <a:srgbClr val="0000FF"/>
                </a:solidFill>
              </a:rPr>
              <a:t>: [Function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Bdd_Solve</a:t>
            </a:r>
            <a:r>
              <a:rPr lang="en-US" altLang="ko-KR" dirty="0" smtClean="0">
                <a:solidFill>
                  <a:srgbClr val="0000FF"/>
                </a:solidFill>
              </a:rPr>
              <a:t>(op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g, </a:t>
            </a:r>
            <a:r>
              <a:rPr lang="en-US" altLang="ko-KR" dirty="0">
                <a:solidFill>
                  <a:srgbClr val="0000FF"/>
                </a:solidFill>
              </a:rPr>
              <a:t>h</a:t>
            </a:r>
            <a:r>
              <a:rPr lang="en-US" altLang="ko-KR" dirty="0" smtClean="0">
                <a:solidFill>
                  <a:srgbClr val="0000FF"/>
                </a:solidFill>
              </a:rPr>
              <a:t>)]</a:t>
            </a:r>
          </a:p>
          <a:p>
            <a:pPr lvl="1"/>
            <a:r>
              <a:rPr lang="fr-FR" altLang="ko-KR" dirty="0" smtClean="0"/>
              <a:t>G </a:t>
            </a:r>
            <a:r>
              <a:rPr lang="fr-FR" altLang="ko-KR" dirty="0"/>
              <a:t>= ite (x, </a:t>
            </a:r>
            <a:r>
              <a:rPr lang="fr-FR" altLang="ko-KR" dirty="0" smtClean="0"/>
              <a:t>G1</a:t>
            </a:r>
            <a:r>
              <a:rPr lang="fr-FR" altLang="ko-KR" dirty="0"/>
              <a:t>, </a:t>
            </a:r>
            <a:r>
              <a:rPr lang="fr-FR" altLang="ko-KR" dirty="0" smtClean="0"/>
              <a:t>G2</a:t>
            </a:r>
            <a:r>
              <a:rPr lang="fr-FR" altLang="ko-KR" dirty="0"/>
              <a:t>), H = ite (y, </a:t>
            </a:r>
            <a:r>
              <a:rPr lang="fr-FR" altLang="ko-KR" dirty="0" smtClean="0"/>
              <a:t>H1</a:t>
            </a:r>
            <a:r>
              <a:rPr lang="fr-FR" altLang="ko-KR" dirty="0"/>
              <a:t>, </a:t>
            </a:r>
            <a:r>
              <a:rPr lang="fr-FR" altLang="ko-KR" dirty="0" smtClean="0"/>
              <a:t>H2</a:t>
            </a:r>
            <a:r>
              <a:rPr lang="fr-FR" altLang="ko-KR" dirty="0"/>
              <a:t>)</a:t>
            </a:r>
            <a:endParaRPr lang="ko-KR" altLang="ko-KR" dirty="0"/>
          </a:p>
          <a:p>
            <a:pPr lvl="1"/>
            <a:r>
              <a:rPr lang="en-US" altLang="ko-KR" dirty="0" smtClean="0"/>
              <a:t>x &lt; y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G </a:t>
            </a:r>
            <a:r>
              <a:rPr lang="en-US" altLang="ko-KR" dirty="0"/>
              <a:t>&lt;op&gt; H = </a:t>
            </a:r>
            <a:r>
              <a:rPr lang="en-US" altLang="ko-KR" dirty="0" err="1"/>
              <a:t>ite</a:t>
            </a:r>
            <a:r>
              <a:rPr lang="en-US" altLang="ko-KR" dirty="0"/>
              <a:t> (x, </a:t>
            </a:r>
            <a:r>
              <a:rPr lang="en-US" altLang="ko-KR" dirty="0" smtClean="0"/>
              <a:t>G1 </a:t>
            </a:r>
            <a:r>
              <a:rPr lang="en-US" altLang="ko-KR" dirty="0"/>
              <a:t>&lt;op&gt; H, </a:t>
            </a:r>
            <a:r>
              <a:rPr lang="en-US" altLang="ko-KR" dirty="0" smtClean="0"/>
              <a:t>G2 </a:t>
            </a:r>
            <a:r>
              <a:rPr lang="en-US" altLang="ko-KR" dirty="0"/>
              <a:t>&lt;op&gt; H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x = y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G </a:t>
            </a:r>
            <a:r>
              <a:rPr lang="en-US" altLang="ko-KR" dirty="0"/>
              <a:t>&lt;op&gt; H = </a:t>
            </a:r>
            <a:r>
              <a:rPr lang="en-US" altLang="ko-KR" dirty="0" err="1"/>
              <a:t>ite</a:t>
            </a:r>
            <a:r>
              <a:rPr lang="en-US" altLang="ko-KR" dirty="0"/>
              <a:t> (x, </a:t>
            </a:r>
            <a:r>
              <a:rPr lang="en-US" altLang="ko-KR" dirty="0" smtClean="0"/>
              <a:t>G1 </a:t>
            </a:r>
            <a:r>
              <a:rPr lang="en-US" altLang="ko-KR" dirty="0"/>
              <a:t>&lt;op&gt; </a:t>
            </a:r>
            <a:r>
              <a:rPr lang="en-US" altLang="ko-KR" dirty="0" smtClean="0"/>
              <a:t>H1</a:t>
            </a:r>
            <a:r>
              <a:rPr lang="en-US" altLang="ko-KR" dirty="0"/>
              <a:t>, </a:t>
            </a:r>
            <a:r>
              <a:rPr lang="en-US" altLang="ko-KR" dirty="0" smtClean="0"/>
              <a:t>G2 </a:t>
            </a:r>
            <a:r>
              <a:rPr lang="en-US" altLang="ko-KR" dirty="0"/>
              <a:t>&lt;op&gt; </a:t>
            </a:r>
            <a:r>
              <a:rPr lang="en-US" altLang="ko-KR" dirty="0" smtClean="0"/>
              <a:t>H2)</a:t>
            </a:r>
          </a:p>
          <a:p>
            <a:pPr lvl="1"/>
            <a:r>
              <a:rPr lang="en-US" altLang="ko-KR" dirty="0" smtClean="0"/>
              <a:t>Where, &lt;op&gt;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+ (OR)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* (AND)</a:t>
            </a:r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Basic event</a:t>
            </a:r>
            <a:r>
              <a:rPr lang="ko-KR" altLang="en-US" dirty="0" smtClean="0">
                <a:solidFill>
                  <a:srgbClr val="0000FF"/>
                </a:solidFill>
              </a:rPr>
              <a:t>의 </a:t>
            </a:r>
            <a:r>
              <a:rPr lang="en-US" altLang="ko-KR" dirty="0" smtClean="0">
                <a:solidFill>
                  <a:srgbClr val="0000FF"/>
                </a:solidFill>
              </a:rPr>
              <a:t>order</a:t>
            </a:r>
            <a:r>
              <a:rPr lang="ko-KR" altLang="en-US" dirty="0" smtClean="0">
                <a:solidFill>
                  <a:srgbClr val="0000FF"/>
                </a:solidFill>
              </a:rPr>
              <a:t>를 미리 정해야 함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매우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중요함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BDD </a:t>
            </a:r>
            <a:r>
              <a:rPr lang="ko-KR" altLang="en-US" dirty="0" smtClean="0"/>
              <a:t>방법론</a:t>
            </a:r>
            <a:endParaRPr lang="ko-KR" altLang="en-US" dirty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85424"/>
              </p:ext>
            </p:extLst>
          </p:nvPr>
        </p:nvGraphicFramePr>
        <p:xfrm>
          <a:off x="6732240" y="1052736"/>
          <a:ext cx="10477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0" r:id="rId3" imgW="1368242" imgH="1295320" progId="Visio.Drawing.6">
                  <p:embed/>
                </p:oleObj>
              </mc:Choice>
              <mc:Fallback>
                <p:oleObj r:id="rId3" imgW="1368242" imgH="1295320" progId="Visio.Drawing.6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052736"/>
                        <a:ext cx="10477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2240" y="2132856"/>
            <a:ext cx="122413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If x=True then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F1</a:t>
            </a:r>
          </a:p>
          <a:p>
            <a:r>
              <a:rPr lang="en-US" altLang="ko-KR" sz="1200" dirty="0" smtClean="0"/>
              <a:t>Else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F0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80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Basic BDD </a:t>
            </a:r>
            <a:r>
              <a:rPr lang="en-US" altLang="ko-KR" dirty="0" smtClean="0"/>
              <a:t>Operation </a:t>
            </a:r>
            <a:r>
              <a:rPr lang="ko-KR" altLang="en-US" dirty="0" smtClean="0"/>
              <a:t>의 입증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323528" y="1772816"/>
            <a:ext cx="4176464" cy="381642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atinLnBrk="1"/>
            <a:r>
              <a:rPr lang="en-US" altLang="ko-KR" sz="2000" b="1" u="sng" dirty="0" smtClean="0"/>
              <a:t>T </a:t>
            </a:r>
            <a:r>
              <a:rPr lang="en-US" altLang="ko-KR" sz="2000" b="1" u="sng" dirty="0"/>
              <a:t>= J + H </a:t>
            </a:r>
            <a:r>
              <a:rPr lang="en-US" altLang="ko-KR" sz="2000" b="1" u="sng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b="1" u="sng" dirty="0" smtClean="0"/>
              <a:t>?</a:t>
            </a:r>
            <a:endParaRPr lang="ko-KR" altLang="ko-KR" sz="2000" dirty="0"/>
          </a:p>
          <a:p>
            <a:pPr latinLnBrk="1"/>
            <a:r>
              <a:rPr lang="en-US" altLang="ko-KR" sz="2000" dirty="0"/>
              <a:t> </a:t>
            </a:r>
            <a:r>
              <a:rPr lang="en-US" altLang="ko-KR" sz="2000" dirty="0" smtClean="0"/>
              <a:t>x </a:t>
            </a:r>
            <a:r>
              <a:rPr lang="en-US" altLang="ko-KR" sz="2000" dirty="0"/>
              <a:t>&lt;&gt; y</a:t>
            </a:r>
            <a:endParaRPr lang="ko-KR" altLang="ko-KR" sz="2000" dirty="0"/>
          </a:p>
          <a:p>
            <a:pPr lvl="1" latinLnBrk="1"/>
            <a:r>
              <a:rPr lang="en-US" altLang="ko-KR" sz="1600" dirty="0" smtClean="0"/>
              <a:t>T </a:t>
            </a:r>
            <a:r>
              <a:rPr lang="en-US" altLang="ko-KR" sz="1600" dirty="0"/>
              <a:t>= J + H = (x * F1 + /x * F2) + H</a:t>
            </a:r>
            <a:endParaRPr lang="ko-KR" altLang="ko-KR" sz="1600" dirty="0"/>
          </a:p>
          <a:p>
            <a:pPr lvl="1" latinLnBrk="1"/>
            <a:r>
              <a:rPr lang="en-US" altLang="ko-KR" sz="1600" dirty="0" smtClean="0"/>
              <a:t>T </a:t>
            </a:r>
            <a:r>
              <a:rPr lang="en-US" altLang="ko-KR" sz="1600" dirty="0"/>
              <a:t>(x = 1) = F1 + H</a:t>
            </a:r>
            <a:endParaRPr lang="ko-KR" altLang="ko-KR" sz="1600" dirty="0"/>
          </a:p>
          <a:p>
            <a:pPr lvl="1" latinLnBrk="1"/>
            <a:r>
              <a:rPr lang="en-US" altLang="ko-KR" sz="1600" dirty="0" smtClean="0"/>
              <a:t>T </a:t>
            </a:r>
            <a:r>
              <a:rPr lang="en-US" altLang="ko-KR" sz="1600" dirty="0"/>
              <a:t>(x = 0) = F2 + H</a:t>
            </a:r>
            <a:endParaRPr lang="ko-KR" altLang="ko-KR" sz="1600" dirty="0"/>
          </a:p>
          <a:p>
            <a:pPr lvl="1" latinLnBrk="1"/>
            <a:r>
              <a:rPr lang="en-US" altLang="ko-KR" sz="1600" dirty="0" smtClean="0">
                <a:solidFill>
                  <a:srgbClr val="0000FF"/>
                </a:solidFill>
              </a:rPr>
              <a:t>T </a:t>
            </a:r>
            <a:r>
              <a:rPr lang="en-US" altLang="ko-KR" sz="1600" dirty="0">
                <a:solidFill>
                  <a:srgbClr val="0000FF"/>
                </a:solidFill>
              </a:rPr>
              <a:t>= x * (F1 + H) + /x * (F2 + H)</a:t>
            </a:r>
            <a:endParaRPr lang="ko-KR" altLang="ko-KR" sz="1600" dirty="0">
              <a:solidFill>
                <a:srgbClr val="0000FF"/>
              </a:solidFill>
            </a:endParaRPr>
          </a:p>
          <a:p>
            <a:pPr latinLnBrk="1"/>
            <a:r>
              <a:rPr lang="en-US" altLang="ko-KR" sz="2000" dirty="0"/>
              <a:t>x = y</a:t>
            </a:r>
            <a:endParaRPr lang="ko-KR" altLang="ko-KR" sz="2000" dirty="0"/>
          </a:p>
          <a:p>
            <a:pPr lvl="1" latinLnBrk="1"/>
            <a:r>
              <a:rPr lang="de-DE" altLang="ko-KR" sz="1600" dirty="0" smtClean="0"/>
              <a:t>T </a:t>
            </a:r>
            <a:r>
              <a:rPr lang="de-DE" altLang="ko-KR" sz="1600" dirty="0"/>
              <a:t>= J + H = (x * F1 + /x * F2) + </a:t>
            </a:r>
            <a:r>
              <a:rPr lang="de-DE" altLang="ko-KR" sz="1600" dirty="0" smtClean="0"/>
              <a:t>	(</a:t>
            </a:r>
            <a:r>
              <a:rPr lang="de-DE" altLang="ko-KR" sz="1600" dirty="0"/>
              <a:t>x * G1 + /x * G2)</a:t>
            </a:r>
            <a:endParaRPr lang="ko-KR" altLang="ko-KR" sz="1600" dirty="0"/>
          </a:p>
          <a:p>
            <a:pPr lvl="1" latinLnBrk="1"/>
            <a:r>
              <a:rPr lang="en-US" altLang="ko-KR" sz="1600" dirty="0" smtClean="0"/>
              <a:t>T </a:t>
            </a:r>
            <a:r>
              <a:rPr lang="en-US" altLang="ko-KR" sz="1600" dirty="0"/>
              <a:t>(x = 1) = F1 + G1</a:t>
            </a:r>
            <a:endParaRPr lang="ko-KR" altLang="ko-KR" sz="1600" dirty="0"/>
          </a:p>
          <a:p>
            <a:pPr lvl="1" latinLnBrk="1"/>
            <a:r>
              <a:rPr lang="en-US" altLang="ko-KR" sz="1600" dirty="0" smtClean="0"/>
              <a:t>T </a:t>
            </a:r>
            <a:r>
              <a:rPr lang="en-US" altLang="ko-KR" sz="1600" dirty="0"/>
              <a:t>(x = 0) = F2 + G2</a:t>
            </a:r>
            <a:endParaRPr lang="ko-KR" altLang="ko-KR" sz="1600" dirty="0"/>
          </a:p>
          <a:p>
            <a:pPr lvl="1" latinLnBrk="1"/>
            <a:r>
              <a:rPr lang="en-US" altLang="ko-KR" sz="1600" dirty="0" smtClean="0">
                <a:solidFill>
                  <a:srgbClr val="0000FF"/>
                </a:solidFill>
              </a:rPr>
              <a:t>T </a:t>
            </a:r>
            <a:r>
              <a:rPr lang="en-US" altLang="ko-KR" sz="1600" dirty="0">
                <a:solidFill>
                  <a:srgbClr val="0000FF"/>
                </a:solidFill>
              </a:rPr>
              <a:t>= x * (F1 + G1) + /x * (F2 + G2</a:t>
            </a:r>
            <a:r>
              <a:rPr lang="en-US" altLang="ko-KR" sz="1600" dirty="0" smtClean="0">
                <a:solidFill>
                  <a:srgbClr val="0000FF"/>
                </a:solidFill>
              </a:rPr>
              <a:t>)</a:t>
            </a:r>
            <a:endParaRPr lang="ko-KR" altLang="ko-KR" dirty="0">
              <a:solidFill>
                <a:srgbClr val="0000FF"/>
              </a:solidFill>
            </a:endParaRPr>
          </a:p>
          <a:p>
            <a:endParaRPr lang="ko-KR" altLang="en-US" sz="20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792216" y="1772816"/>
            <a:ext cx="4100264" cy="381642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atinLnBrk="1"/>
            <a:r>
              <a:rPr lang="fr-FR" altLang="ko-KR" sz="2000" b="1" u="sng" dirty="0" smtClean="0"/>
              <a:t>T </a:t>
            </a:r>
            <a:r>
              <a:rPr lang="fr-FR" altLang="ko-KR" sz="2000" b="1" u="sng" dirty="0"/>
              <a:t>= J * </a:t>
            </a:r>
            <a:r>
              <a:rPr lang="fr-FR" altLang="ko-KR" sz="2000" b="1" u="sng" dirty="0" smtClean="0"/>
              <a:t>H </a:t>
            </a:r>
            <a:r>
              <a:rPr lang="fr-FR" altLang="ko-KR" sz="2000" b="1" u="sng" dirty="0" smtClean="0">
                <a:sym typeface="Wingdings" panose="05000000000000000000" pitchFamily="2" charset="2"/>
              </a:rPr>
              <a:t> ?</a:t>
            </a:r>
            <a:endParaRPr lang="ko-KR" altLang="ko-KR" sz="2000" dirty="0"/>
          </a:p>
          <a:p>
            <a:pPr latinLnBrk="1"/>
            <a:r>
              <a:rPr lang="fr-FR" altLang="ko-KR" sz="2000" dirty="0" smtClean="0"/>
              <a:t>x </a:t>
            </a:r>
            <a:r>
              <a:rPr lang="fr-FR" altLang="ko-KR" sz="2000" dirty="0"/>
              <a:t>&lt;&gt; y</a:t>
            </a:r>
            <a:endParaRPr lang="ko-KR" altLang="ko-KR" sz="2000" dirty="0"/>
          </a:p>
          <a:p>
            <a:pPr lvl="1" latinLnBrk="1"/>
            <a:r>
              <a:rPr lang="fr-FR" altLang="ko-KR" sz="1600" dirty="0" smtClean="0"/>
              <a:t>T </a:t>
            </a:r>
            <a:r>
              <a:rPr lang="fr-FR" altLang="ko-KR" sz="1600" dirty="0"/>
              <a:t>= J * H = (x * F1 + /x * F2) * H</a:t>
            </a:r>
            <a:endParaRPr lang="ko-KR" altLang="ko-KR" sz="1600" dirty="0"/>
          </a:p>
          <a:p>
            <a:pPr lvl="1" latinLnBrk="1"/>
            <a:r>
              <a:rPr lang="fr-FR" altLang="ko-KR" sz="1600" dirty="0" smtClean="0"/>
              <a:t>T </a:t>
            </a:r>
            <a:r>
              <a:rPr lang="fr-FR" altLang="ko-KR" sz="1600" dirty="0"/>
              <a:t>(x = 1) = F1 * H</a:t>
            </a:r>
            <a:endParaRPr lang="ko-KR" altLang="ko-KR" sz="1600" dirty="0"/>
          </a:p>
          <a:p>
            <a:pPr lvl="1" latinLnBrk="1"/>
            <a:r>
              <a:rPr lang="fr-FR" altLang="ko-KR" sz="1600" dirty="0" smtClean="0"/>
              <a:t>T </a:t>
            </a:r>
            <a:r>
              <a:rPr lang="fr-FR" altLang="ko-KR" sz="1600" dirty="0"/>
              <a:t>(x = 0) = F2 + H</a:t>
            </a:r>
            <a:endParaRPr lang="ko-KR" altLang="ko-KR" sz="1600" dirty="0"/>
          </a:p>
          <a:p>
            <a:pPr lvl="1" latinLnBrk="1"/>
            <a:r>
              <a:rPr lang="fr-FR" altLang="ko-KR" sz="1600" dirty="0" smtClean="0">
                <a:solidFill>
                  <a:srgbClr val="0000FF"/>
                </a:solidFill>
              </a:rPr>
              <a:t>T </a:t>
            </a:r>
            <a:r>
              <a:rPr lang="fr-FR" altLang="ko-KR" sz="1600" dirty="0">
                <a:solidFill>
                  <a:srgbClr val="0000FF"/>
                </a:solidFill>
              </a:rPr>
              <a:t>= x * (F1 * H) + /x * (F2 * H)</a:t>
            </a:r>
            <a:endParaRPr lang="ko-KR" altLang="ko-KR" sz="1600" dirty="0">
              <a:solidFill>
                <a:srgbClr val="0000FF"/>
              </a:solidFill>
            </a:endParaRPr>
          </a:p>
          <a:p>
            <a:pPr latinLnBrk="1"/>
            <a:r>
              <a:rPr lang="fr-FR" altLang="ko-KR" sz="2000" dirty="0"/>
              <a:t>x = y</a:t>
            </a:r>
            <a:endParaRPr lang="ko-KR" altLang="ko-KR" sz="2000" dirty="0"/>
          </a:p>
          <a:p>
            <a:pPr lvl="1" latinLnBrk="1"/>
            <a:r>
              <a:rPr lang="de-DE" altLang="ko-KR" sz="1600" dirty="0" smtClean="0"/>
              <a:t>T </a:t>
            </a:r>
            <a:r>
              <a:rPr lang="de-DE" altLang="ko-KR" sz="1600" dirty="0"/>
              <a:t>= J * H = (x * F1 + /x * F2) * </a:t>
            </a:r>
            <a:r>
              <a:rPr lang="de-DE" altLang="ko-KR" sz="1600" dirty="0" smtClean="0"/>
              <a:t>	(</a:t>
            </a:r>
            <a:r>
              <a:rPr lang="de-DE" altLang="ko-KR" sz="1600" dirty="0"/>
              <a:t>x * G1 + /x * G2)</a:t>
            </a:r>
            <a:endParaRPr lang="ko-KR" altLang="ko-KR" sz="1600" dirty="0"/>
          </a:p>
          <a:p>
            <a:pPr lvl="1" latinLnBrk="1"/>
            <a:r>
              <a:rPr lang="de-DE" altLang="ko-KR" sz="1600" dirty="0" smtClean="0"/>
              <a:t>T </a:t>
            </a:r>
            <a:r>
              <a:rPr lang="de-DE" altLang="ko-KR" sz="1600" dirty="0"/>
              <a:t>(x = 1) = F1 * G1</a:t>
            </a:r>
            <a:endParaRPr lang="ko-KR" altLang="ko-KR" sz="1600" dirty="0"/>
          </a:p>
          <a:p>
            <a:pPr lvl="1" latinLnBrk="1"/>
            <a:r>
              <a:rPr lang="de-DE" altLang="ko-KR" sz="1600" dirty="0" smtClean="0"/>
              <a:t>T </a:t>
            </a:r>
            <a:r>
              <a:rPr lang="de-DE" altLang="ko-KR" sz="1600" dirty="0"/>
              <a:t>(x = 0) = F2 * G2</a:t>
            </a:r>
            <a:endParaRPr lang="ko-KR" altLang="ko-KR" sz="1600" dirty="0"/>
          </a:p>
          <a:p>
            <a:pPr lvl="1" latinLnBrk="1"/>
            <a:r>
              <a:rPr lang="de-DE" altLang="ko-KR" sz="1600" dirty="0" smtClean="0">
                <a:solidFill>
                  <a:srgbClr val="0000FF"/>
                </a:solidFill>
              </a:rPr>
              <a:t>T </a:t>
            </a:r>
            <a:r>
              <a:rPr lang="de-DE" altLang="ko-KR" sz="1600" dirty="0">
                <a:solidFill>
                  <a:srgbClr val="0000FF"/>
                </a:solidFill>
              </a:rPr>
              <a:t>= x * (F1 * G1) + /x * (F2 * G2</a:t>
            </a:r>
            <a:r>
              <a:rPr lang="de-DE" altLang="ko-KR" sz="1600" dirty="0" smtClean="0">
                <a:solidFill>
                  <a:srgbClr val="0000FF"/>
                </a:solidFill>
              </a:rPr>
              <a:t>)</a:t>
            </a:r>
            <a:endParaRPr lang="ko-KR" altLang="ko-KR" sz="1600" dirty="0">
              <a:solidFill>
                <a:srgbClr val="0000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168329"/>
            <a:ext cx="48245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dirty="0"/>
              <a:t>J = x * F1 + /x * F2,  H = y * G1 + /y * </a:t>
            </a:r>
            <a:r>
              <a:rPr lang="fr-FR" altLang="ko-KR" dirty="0" smtClean="0"/>
              <a:t>G2</a:t>
            </a:r>
            <a:r>
              <a:rPr lang="fr-FR" altLang="ko-KR" dirty="0"/>
              <a:t> 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23528" y="5805264"/>
            <a:ext cx="64807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ko-KR" b="1" u="sng" dirty="0"/>
              <a:t>기타</a:t>
            </a:r>
            <a:endParaRPr lang="ko-KR" altLang="ko-KR" dirty="0"/>
          </a:p>
          <a:p>
            <a:r>
              <a:rPr lang="en-US" altLang="ko-KR" dirty="0"/>
              <a:t>	1 + H = 1,  1 * H = H,  0 + H = H,  0 * H = 0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7478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Modularization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Y.Dutuit</a:t>
            </a:r>
            <a:r>
              <a:rPr lang="en-US" altLang="ko-KR" dirty="0" smtClean="0"/>
              <a:t> and A. </a:t>
            </a:r>
            <a:r>
              <a:rPr lang="en-US" altLang="ko-KR" dirty="0" err="1" smtClean="0"/>
              <a:t>Rauzy</a:t>
            </a:r>
            <a:r>
              <a:rPr lang="en-US" altLang="ko-KR" dirty="0" smtClean="0"/>
              <a:t>, A Linear-Time Algorithm to Find Modules of Fault Trees, IEEE Reliability, Vol. 45, No.3, 1996, p422</a:t>
            </a:r>
            <a:endParaRPr lang="en-US" altLang="ko-KR" dirty="0"/>
          </a:p>
          <a:p>
            <a:r>
              <a:rPr lang="en-US" altLang="ko-KR" dirty="0" smtClean="0"/>
              <a:t>Monte </a:t>
            </a:r>
            <a:r>
              <a:rPr lang="en-US" altLang="ko-KR" dirty="0"/>
              <a:t>Carlo</a:t>
            </a:r>
          </a:p>
          <a:p>
            <a:pPr lvl="1"/>
            <a:r>
              <a:rPr lang="en-US" altLang="ko-KR" dirty="0"/>
              <a:t>Sang </a:t>
            </a:r>
            <a:r>
              <a:rPr lang="en-US" altLang="ko-KR" dirty="0" err="1"/>
              <a:t>Hoon</a:t>
            </a:r>
            <a:r>
              <a:rPr lang="en-US" altLang="ko-KR" dirty="0"/>
              <a:t> Han, Top event probability evaluation of a fault tree having circular logics by using Monte Carlo method, Nuclear Engineering and Design 243, </a:t>
            </a:r>
            <a:r>
              <a:rPr lang="en-US" altLang="ko-KR" dirty="0" err="1"/>
              <a:t>pp</a:t>
            </a:r>
            <a:r>
              <a:rPr lang="en-US" altLang="ko-KR" dirty="0"/>
              <a:t> 336-340, </a:t>
            </a:r>
            <a:r>
              <a:rPr lang="en-US" altLang="ko-KR" dirty="0" smtClean="0"/>
              <a:t>2012</a:t>
            </a:r>
            <a:endParaRPr lang="en-US" altLang="ko-KR" dirty="0"/>
          </a:p>
          <a:p>
            <a:pPr lvl="1"/>
            <a:r>
              <a:rPr lang="en-US" altLang="ko-KR" dirty="0"/>
              <a:t>Kumamoto, H., Dagger-sampling Monte Carlo for system unavailability evaluation, IEEE Transactions on Reliability R-29 (2), </a:t>
            </a:r>
            <a:r>
              <a:rPr lang="en-US" altLang="ko-KR" dirty="0" err="1"/>
              <a:t>pp</a:t>
            </a:r>
            <a:r>
              <a:rPr lang="en-US" altLang="ko-KR" dirty="0"/>
              <a:t> 122–125, 1980.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주요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19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FT</a:t>
            </a:r>
            <a:r>
              <a:rPr lang="ko-KR" altLang="en-US" dirty="0" smtClean="0"/>
              <a:t>의 값 계산하기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737"/>
            <a:ext cx="4038600" cy="568863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 smtClean="0"/>
              <a:t>Basic 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altLang="ko-KR" u="sng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 P(A)  </a:t>
            </a:r>
            <a:r>
              <a:rPr lang="en-US" altLang="ko-KR" u="sng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P(A</a:t>
            </a:r>
            <a:r>
              <a:rPr lang="en-US" altLang="ko-KR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= P(A</a:t>
            </a:r>
            <a:r>
              <a:rPr lang="en-US" altLang="ko-KR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P(A</a:t>
            </a:r>
            <a:r>
              <a:rPr lang="en-US" altLang="ko-KR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P(A</a:t>
            </a:r>
            <a:r>
              <a:rPr lang="en-US" altLang="ko-KR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ko-KR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)=P(A</a:t>
            </a:r>
            <a:r>
              <a:rPr lang="en-US" altLang="ko-KR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)+P(A</a:t>
            </a:r>
            <a:r>
              <a:rPr lang="en-US" altLang="ko-KR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)-P(A</a:t>
            </a:r>
            <a:r>
              <a:rPr lang="en-US" altLang="ko-KR" baseline="-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ko-KR" baseline="-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sym typeface="Wingdings" pitchFamily="2" charset="2"/>
              </a:rPr>
              <a:t>MCS </a:t>
            </a:r>
            <a:r>
              <a:rPr lang="ko-KR" altLang="en-US" dirty="0" smtClean="0">
                <a:sym typeface="Wingdings" pitchFamily="2" charset="2"/>
              </a:rPr>
              <a:t>에서 값 계산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16288" cy="507342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ko-KR" dirty="0" smtClean="0"/>
              <a:t>BDD</a:t>
            </a:r>
          </a:p>
          <a:p>
            <a:pPr lvl="1"/>
            <a:r>
              <a:rPr lang="en-US" altLang="ko-KR" dirty="0" smtClean="0"/>
              <a:t>F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en-US" altLang="ko-KR" dirty="0"/>
              <a:t>(x, F1, F2)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= </a:t>
            </a:r>
            <a:r>
              <a:rPr lang="en-US" altLang="ko-KR" dirty="0"/>
              <a:t>x * F1 + /x * F2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BDD </a:t>
            </a:r>
            <a:r>
              <a:rPr lang="ko-KR" altLang="en-US" dirty="0" smtClean="0"/>
              <a:t>에서 값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P(F) </a:t>
            </a:r>
          </a:p>
          <a:p>
            <a:pPr lvl="1"/>
            <a:r>
              <a:rPr lang="en-US" altLang="ko-KR" dirty="0" smtClean="0"/>
              <a:t>= P(x) * P(F1) + (1-P(x)) * P(F2)</a:t>
            </a:r>
            <a:endParaRPr lang="ko-KR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P(F) </a:t>
            </a:r>
          </a:p>
          <a:p>
            <a:pPr lvl="1"/>
            <a:r>
              <a:rPr lang="en-US" altLang="ko-KR" dirty="0" smtClean="0"/>
              <a:t>= P(x </a:t>
            </a:r>
            <a:r>
              <a:rPr lang="en-US" altLang="ko-KR" dirty="0"/>
              <a:t>* F1 + /x * </a:t>
            </a:r>
            <a:r>
              <a:rPr lang="en-US" altLang="ko-KR" dirty="0" smtClean="0"/>
              <a:t>F2)</a:t>
            </a:r>
            <a:endParaRPr lang="en-US" altLang="ko-KR" dirty="0"/>
          </a:p>
          <a:p>
            <a:pPr lvl="1"/>
            <a:r>
              <a:rPr lang="en-US" altLang="ko-KR" dirty="0" smtClean="0"/>
              <a:t>= P(x*F1) + P(/x*F2) </a:t>
            </a:r>
          </a:p>
          <a:p>
            <a:pPr marL="914400" lvl="2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P(x*F1*/x*F2)</a:t>
            </a:r>
          </a:p>
          <a:p>
            <a:pPr lvl="1"/>
            <a:r>
              <a:rPr lang="en-US" altLang="ko-KR" dirty="0" smtClean="0"/>
              <a:t>= P(x*F1</a:t>
            </a:r>
            <a:r>
              <a:rPr lang="en-US" altLang="ko-KR" dirty="0"/>
              <a:t>) + P(/x*F2) </a:t>
            </a:r>
          </a:p>
          <a:p>
            <a:pPr lvl="1"/>
            <a:endParaRPr lang="ko-KR" altLang="en-US" dirty="0"/>
          </a:p>
        </p:txBody>
      </p:sp>
      <p:grpSp>
        <p:nvGrpSpPr>
          <p:cNvPr id="29" name="그룹 28"/>
          <p:cNvGrpSpPr/>
          <p:nvPr/>
        </p:nvGrpSpPr>
        <p:grpSpPr>
          <a:xfrm>
            <a:off x="1019050" y="3789040"/>
            <a:ext cx="2077718" cy="2160240"/>
            <a:chOff x="468313" y="1473200"/>
            <a:chExt cx="3197591" cy="3622574"/>
          </a:xfrm>
        </p:grpSpPr>
        <p:graphicFrame>
          <p:nvGraphicFramePr>
            <p:cNvPr id="23" name="개체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5730391"/>
                </p:ext>
              </p:extLst>
            </p:nvPr>
          </p:nvGraphicFramePr>
          <p:xfrm>
            <a:off x="838567" y="1949450"/>
            <a:ext cx="1495426" cy="844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1" name="수식" r:id="rId3" imgW="698400" imgH="431640" progId="Equation.3">
                    <p:embed/>
                  </p:oleObj>
                </mc:Choice>
                <mc:Fallback>
                  <p:oleObj name="수식" r:id="rId3" imgW="698400" imgH="431640" progId="Equation.3">
                    <p:embed/>
                    <p:pic>
                      <p:nvPicPr>
                        <p:cNvPr id="0" name="개체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567" y="1949450"/>
                          <a:ext cx="1495426" cy="8445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768401"/>
                </p:ext>
              </p:extLst>
            </p:nvPr>
          </p:nvGraphicFramePr>
          <p:xfrm>
            <a:off x="838567" y="2781300"/>
            <a:ext cx="1927225" cy="693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" name="수식" r:id="rId5" imgW="901440" imgH="355320" progId="Equation.3">
                    <p:embed/>
                  </p:oleObj>
                </mc:Choice>
                <mc:Fallback>
                  <p:oleObj name="수식" r:id="rId5" imgW="901440" imgH="355320" progId="Equation.3">
                    <p:embed/>
                    <p:pic>
                      <p:nvPicPr>
                        <p:cNvPr id="0" name="개체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567" y="2781300"/>
                          <a:ext cx="1927225" cy="693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개체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768532"/>
                </p:ext>
              </p:extLst>
            </p:nvPr>
          </p:nvGraphicFramePr>
          <p:xfrm>
            <a:off x="838566" y="3535363"/>
            <a:ext cx="2368550" cy="696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" name="수식" r:id="rId7" imgW="1104840" imgH="355320" progId="Equation.3">
                    <p:embed/>
                  </p:oleObj>
                </mc:Choice>
                <mc:Fallback>
                  <p:oleObj name="수식" r:id="rId7" imgW="1104840" imgH="355320" progId="Equation.3">
                    <p:embed/>
                    <p:pic>
                      <p:nvPicPr>
                        <p:cNvPr id="0" name="개체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566" y="3535363"/>
                          <a:ext cx="2368550" cy="696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개체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767917"/>
                </p:ext>
              </p:extLst>
            </p:nvPr>
          </p:nvGraphicFramePr>
          <p:xfrm>
            <a:off x="838567" y="4622698"/>
            <a:ext cx="2827337" cy="4730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" name="수식" r:id="rId9" imgW="1320227" imgH="241195" progId="Equation.3">
                    <p:embed/>
                  </p:oleObj>
                </mc:Choice>
                <mc:Fallback>
                  <p:oleObj name="수식" r:id="rId9" imgW="1320227" imgH="241195" progId="Equation.3">
                    <p:embed/>
                    <p:pic>
                      <p:nvPicPr>
                        <p:cNvPr id="0" name="개체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567" y="4622698"/>
                          <a:ext cx="2827337" cy="4730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개체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9534265"/>
                </p:ext>
              </p:extLst>
            </p:nvPr>
          </p:nvGraphicFramePr>
          <p:xfrm>
            <a:off x="1317807" y="4250506"/>
            <a:ext cx="739775" cy="358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5" name="수식" r:id="rId11" imgW="152136" imgH="88746" progId="Equation.3">
                    <p:embed/>
                  </p:oleObj>
                </mc:Choice>
                <mc:Fallback>
                  <p:oleObj name="수식" r:id="rId11" imgW="152136" imgH="88746" progId="Equation.3">
                    <p:embed/>
                    <p:pic>
                      <p:nvPicPr>
                        <p:cNvPr id="0" name="개체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807" y="4250506"/>
                          <a:ext cx="739775" cy="3587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개체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4166281"/>
                </p:ext>
              </p:extLst>
            </p:nvPr>
          </p:nvGraphicFramePr>
          <p:xfrm>
            <a:off x="468313" y="1473200"/>
            <a:ext cx="2336800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" name="수식" r:id="rId13" imgW="1091880" imgH="228600" progId="Equation.3">
                    <p:embed/>
                  </p:oleObj>
                </mc:Choice>
                <mc:Fallback>
                  <p:oleObj name="수식" r:id="rId13" imgW="1091880" imgH="228600" progId="Equation.3">
                    <p:embed/>
                    <p:pic>
                      <p:nvPicPr>
                        <p:cNvPr id="0" name="개체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1473200"/>
                          <a:ext cx="2336800" cy="449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개체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003928"/>
              </p:ext>
            </p:extLst>
          </p:nvPr>
        </p:nvGraphicFramePr>
        <p:xfrm>
          <a:off x="539552" y="6125144"/>
          <a:ext cx="3672408" cy="524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" name="수식" r:id="rId15" imgW="2831760" imgH="444240" progId="Equation.3">
                  <p:embed/>
                </p:oleObj>
              </mc:Choice>
              <mc:Fallback>
                <p:oleObj name="수식" r:id="rId15" imgW="2831760" imgH="444240" progId="Equation.3">
                  <p:embed/>
                  <p:pic>
                    <p:nvPicPr>
                      <p:cNvPr id="0" name="개체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125144"/>
                        <a:ext cx="3672408" cy="524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개체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674165"/>
              </p:ext>
            </p:extLst>
          </p:nvPr>
        </p:nvGraphicFramePr>
        <p:xfrm>
          <a:off x="971600" y="3140968"/>
          <a:ext cx="1944216" cy="507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" name="수식" r:id="rId17" imgW="1511280" imgH="431640" progId="Equation.3">
                  <p:embed/>
                </p:oleObj>
              </mc:Choice>
              <mc:Fallback>
                <p:oleObj name="수식" r:id="rId17" imgW="1511280" imgH="431640" progId="Equation.3">
                  <p:embed/>
                  <p:pic>
                    <p:nvPicPr>
                      <p:cNvPr id="0" name="개체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140968"/>
                        <a:ext cx="1944216" cy="507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오른쪽 중괄호 31"/>
          <p:cNvSpPr/>
          <p:nvPr/>
        </p:nvSpPr>
        <p:spPr>
          <a:xfrm>
            <a:off x="3131840" y="3897596"/>
            <a:ext cx="216024" cy="1907667"/>
          </a:xfrm>
          <a:prstGeom prst="rightBrace">
            <a:avLst>
              <a:gd name="adj1" fmla="val 6173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88601" y="4712929"/>
            <a:ext cx="9673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대략 </a:t>
            </a:r>
            <a:r>
              <a:rPr lang="en-US" altLang="ko-KR" sz="1200" dirty="0" smtClean="0"/>
              <a:t>2</a:t>
            </a:r>
            <a:r>
              <a:rPr lang="en-US" altLang="ko-KR" sz="1200" baseline="30000" dirty="0" smtClean="0"/>
              <a:t>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번 계산 필요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339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BDD Operation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2253578"/>
            <a:ext cx="5416685" cy="3872585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 = A + B</a:t>
            </a:r>
          </a:p>
          <a:p>
            <a:r>
              <a:rPr lang="en-US" altLang="ko-KR" dirty="0"/>
              <a:t>Ordering : A &lt; B</a:t>
            </a:r>
          </a:p>
          <a:p>
            <a:endParaRPr lang="en-US" altLang="ko-KR" dirty="0" smtClean="0"/>
          </a:p>
          <a:p>
            <a:r>
              <a:rPr lang="en-US" altLang="ko-KR" dirty="0"/>
              <a:t>Shannon Decomposition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= A * T(A=1) + /A * T(A=0)</a:t>
            </a:r>
          </a:p>
          <a:p>
            <a:pPr lvl="1"/>
            <a:r>
              <a:rPr lang="en-US" altLang="ko-KR" dirty="0" smtClean="0"/>
              <a:t>  = A + /A * 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BDD</a:t>
            </a:r>
            <a:endParaRPr lang="en-US" altLang="ko-KR" dirty="0"/>
          </a:p>
          <a:p>
            <a:pPr lvl="1"/>
            <a:r>
              <a:rPr lang="en-US" altLang="ko-KR" dirty="0" smtClean="0"/>
              <a:t>A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(A, 1, 0)</a:t>
            </a:r>
          </a:p>
          <a:p>
            <a:pPr lvl="1"/>
            <a:r>
              <a:rPr lang="en-US" altLang="ko-KR" dirty="0" smtClean="0"/>
              <a:t>B </a:t>
            </a:r>
            <a:r>
              <a:rPr lang="en-US" altLang="ko-KR" dirty="0" smtClean="0">
                <a:sym typeface="Wingdings" panose="05000000000000000000" pitchFamily="2" charset="2"/>
              </a:rPr>
              <a:t>= </a:t>
            </a:r>
            <a:r>
              <a:rPr lang="en-US" altLang="ko-KR" dirty="0" err="1" smtClean="0">
                <a:sym typeface="Wingdings" panose="05000000000000000000" pitchFamily="2" charset="2"/>
              </a:rPr>
              <a:t>ite</a:t>
            </a:r>
            <a:r>
              <a:rPr lang="en-US" altLang="ko-KR" dirty="0" smtClean="0">
                <a:sym typeface="Wingdings" panose="05000000000000000000" pitchFamily="2" charset="2"/>
              </a:rPr>
              <a:t>(B, 1, 0)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A+B = </a:t>
            </a:r>
            <a:r>
              <a:rPr lang="en-US" altLang="ko-KR" dirty="0" err="1" smtClean="0">
                <a:sym typeface="Wingdings" panose="05000000000000000000" pitchFamily="2" charset="2"/>
              </a:rPr>
              <a:t>ite</a:t>
            </a:r>
            <a:r>
              <a:rPr lang="en-US" altLang="ko-KR" dirty="0" smtClean="0">
                <a:sym typeface="Wingdings" panose="05000000000000000000" pitchFamily="2" charset="2"/>
              </a:rPr>
              <a:t>(A, 1+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ite</a:t>
            </a:r>
            <a:r>
              <a:rPr lang="en-US" altLang="ko-KR" dirty="0">
                <a:sym typeface="Wingdings" panose="05000000000000000000" pitchFamily="2" charset="2"/>
              </a:rPr>
              <a:t>(B, 1, 0) </a:t>
            </a:r>
            <a:r>
              <a:rPr lang="en-US" altLang="ko-KR" dirty="0" smtClean="0">
                <a:sym typeface="Wingdings" panose="05000000000000000000" pitchFamily="2" charset="2"/>
              </a:rPr>
              <a:t>, 0+ite(B</a:t>
            </a:r>
            <a:r>
              <a:rPr lang="en-US" altLang="ko-KR" dirty="0">
                <a:sym typeface="Wingdings" panose="05000000000000000000" pitchFamily="2" charset="2"/>
              </a:rPr>
              <a:t>, 1, 0</a:t>
            </a:r>
            <a:r>
              <a:rPr lang="en-US" altLang="ko-KR" dirty="0" smtClean="0">
                <a:sym typeface="Wingdings" panose="05000000000000000000" pitchFamily="2" charset="2"/>
              </a:rPr>
              <a:t>))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      = </a:t>
            </a:r>
            <a:r>
              <a:rPr lang="en-US" altLang="ko-KR" dirty="0" err="1" smtClean="0">
                <a:sym typeface="Wingdings" panose="05000000000000000000" pitchFamily="2" charset="2"/>
              </a:rPr>
              <a:t>ite</a:t>
            </a:r>
            <a:r>
              <a:rPr lang="en-US" altLang="ko-KR" dirty="0" smtClean="0">
                <a:sym typeface="Wingdings" panose="05000000000000000000" pitchFamily="2" charset="2"/>
              </a:rPr>
              <a:t>(A, 1, </a:t>
            </a:r>
            <a:r>
              <a:rPr lang="en-US" altLang="ko-KR" dirty="0" err="1">
                <a:sym typeface="Wingdings" panose="05000000000000000000" pitchFamily="2" charset="2"/>
              </a:rPr>
              <a:t>ite</a:t>
            </a:r>
            <a:r>
              <a:rPr lang="en-US" altLang="ko-KR" dirty="0">
                <a:sym typeface="Wingdings" panose="05000000000000000000" pitchFamily="2" charset="2"/>
              </a:rPr>
              <a:t>(B, 1, 0</a:t>
            </a:r>
            <a:r>
              <a:rPr lang="en-US" altLang="ko-KR" dirty="0" smtClean="0">
                <a:sym typeface="Wingdings" panose="05000000000000000000" pitchFamily="2" charset="2"/>
              </a:rPr>
              <a:t>))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090049" y="1605844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90049" y="1017070"/>
            <a:ext cx="504056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5" idx="2"/>
            <a:endCxn id="4" idx="0"/>
          </p:cNvCxnSpPr>
          <p:nvPr/>
        </p:nvCxnSpPr>
        <p:spPr>
          <a:xfrm>
            <a:off x="7342077" y="1377110"/>
            <a:ext cx="0" cy="228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946033" y="2349218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540504" y="2363317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11" name="직선 연결선 10"/>
          <p:cNvCxnSpPr>
            <a:stCxn id="8" idx="0"/>
            <a:endCxn id="4" idx="4"/>
          </p:cNvCxnSpPr>
          <p:nvPr/>
        </p:nvCxnSpPr>
        <p:spPr>
          <a:xfrm flipV="1">
            <a:off x="7080846" y="2037892"/>
            <a:ext cx="26123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0"/>
            <a:endCxn id="4" idx="4"/>
          </p:cNvCxnSpPr>
          <p:nvPr/>
        </p:nvCxnSpPr>
        <p:spPr>
          <a:xfrm flipH="1" flipV="1">
            <a:off x="7342077" y="2037892"/>
            <a:ext cx="333240" cy="325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256428" y="1588659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56428" y="999885"/>
            <a:ext cx="504056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7" idx="2"/>
            <a:endCxn id="16" idx="0"/>
          </p:cNvCxnSpPr>
          <p:nvPr/>
        </p:nvCxnSpPr>
        <p:spPr>
          <a:xfrm>
            <a:off x="8508456" y="1359925"/>
            <a:ext cx="0" cy="2287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112412" y="2332033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8706883" y="2346132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21" name="직선 연결선 20"/>
          <p:cNvCxnSpPr>
            <a:stCxn id="19" idx="0"/>
            <a:endCxn id="16" idx="4"/>
          </p:cNvCxnSpPr>
          <p:nvPr/>
        </p:nvCxnSpPr>
        <p:spPr>
          <a:xfrm flipV="1">
            <a:off x="8247225" y="2020707"/>
            <a:ext cx="26123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0" idx="0"/>
            <a:endCxn id="16" idx="4"/>
          </p:cNvCxnSpPr>
          <p:nvPr/>
        </p:nvCxnSpPr>
        <p:spPr>
          <a:xfrm flipH="1" flipV="1">
            <a:off x="8508456" y="2020707"/>
            <a:ext cx="333240" cy="325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9564" y="999885"/>
            <a:ext cx="540514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fr-FR" altLang="ko-KR" sz="1600" dirty="0"/>
              <a:t>G = ite (x, G1, G2), H = ite (y, H1, H2)</a:t>
            </a:r>
            <a:endParaRPr lang="ko-KR" altLang="ko-KR" sz="1600" dirty="0"/>
          </a:p>
          <a:p>
            <a:pPr marL="0" lvl="1"/>
            <a:r>
              <a:rPr lang="en-US" altLang="ko-KR" sz="1600" dirty="0"/>
              <a:t>x &lt; y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G &lt;op&gt; H = </a:t>
            </a:r>
            <a:r>
              <a:rPr lang="en-US" altLang="ko-KR" sz="1600" dirty="0" err="1"/>
              <a:t>ite</a:t>
            </a:r>
            <a:r>
              <a:rPr lang="en-US" altLang="ko-KR" sz="1600" dirty="0"/>
              <a:t> (x, G1 &lt;op&gt; H, G2 &lt;op&gt; H)</a:t>
            </a:r>
          </a:p>
          <a:p>
            <a:pPr marL="0" lvl="1"/>
            <a:r>
              <a:rPr lang="en-US" altLang="ko-KR" sz="1600" dirty="0"/>
              <a:t>x = y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G &lt;op&gt; H = </a:t>
            </a:r>
            <a:r>
              <a:rPr lang="en-US" altLang="ko-KR" sz="1600" dirty="0" err="1"/>
              <a:t>ite</a:t>
            </a:r>
            <a:r>
              <a:rPr lang="en-US" altLang="ko-KR" sz="1600" dirty="0"/>
              <a:t> (x, G1 &lt;op&gt; H1, G2 &lt;op&gt; H2)</a:t>
            </a:r>
          </a:p>
          <a:p>
            <a:pPr marL="0" lvl="1" indent="360363"/>
            <a:r>
              <a:rPr lang="en-US" altLang="ko-KR" sz="1600" dirty="0" smtClean="0"/>
              <a:t>Where</a:t>
            </a:r>
            <a:r>
              <a:rPr lang="en-US" altLang="ko-KR" sz="1600" dirty="0"/>
              <a:t>, &lt;op&gt; </a:t>
            </a:r>
            <a:r>
              <a:rPr lang="ko-KR" altLang="en-US" sz="1600" dirty="0"/>
              <a:t>는</a:t>
            </a:r>
            <a:r>
              <a:rPr lang="en-US" altLang="ko-KR" sz="1600" dirty="0"/>
              <a:t> + (OR) </a:t>
            </a:r>
            <a:r>
              <a:rPr lang="ko-KR" altLang="en-US" sz="1600" dirty="0"/>
              <a:t>또는 </a:t>
            </a:r>
            <a:r>
              <a:rPr lang="en-US" altLang="ko-KR" sz="1600" dirty="0"/>
              <a:t>* (AND)</a:t>
            </a:r>
            <a:endParaRPr lang="ko-KR" altLang="en-US" sz="1600" dirty="0"/>
          </a:p>
        </p:txBody>
      </p:sp>
      <p:sp>
        <p:nvSpPr>
          <p:cNvPr id="24" name="직사각형 23"/>
          <p:cNvSpPr/>
          <p:nvPr/>
        </p:nvSpPr>
        <p:spPr>
          <a:xfrm>
            <a:off x="7413392" y="4170409"/>
            <a:ext cx="504056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A+B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413392" y="4808173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69376" y="5551547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26" idx="0"/>
            <a:endCxn id="25" idx="4"/>
          </p:cNvCxnSpPr>
          <p:nvPr/>
        </p:nvCxnSpPr>
        <p:spPr>
          <a:xfrm flipV="1">
            <a:off x="7404189" y="5240221"/>
            <a:ext cx="26123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36" idx="0"/>
            <a:endCxn id="25" idx="4"/>
          </p:cNvCxnSpPr>
          <p:nvPr/>
        </p:nvCxnSpPr>
        <p:spPr>
          <a:xfrm flipH="1" flipV="1">
            <a:off x="7665420" y="5240221"/>
            <a:ext cx="333240" cy="322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2"/>
            <a:endCxn id="25" idx="0"/>
          </p:cNvCxnSpPr>
          <p:nvPr/>
        </p:nvCxnSpPr>
        <p:spPr>
          <a:xfrm>
            <a:off x="7665420" y="4530449"/>
            <a:ext cx="0" cy="2777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516216" y="5551546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1+B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8563962" y="5574854"/>
            <a:ext cx="4667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0+B</a:t>
            </a:r>
            <a:endParaRPr lang="ko-KR" altLang="en-US" sz="1200" dirty="0"/>
          </a:p>
        </p:txBody>
      </p:sp>
      <p:sp>
        <p:nvSpPr>
          <p:cNvPr id="36" name="타원 35"/>
          <p:cNvSpPr/>
          <p:nvPr/>
        </p:nvSpPr>
        <p:spPr>
          <a:xfrm>
            <a:off x="7746632" y="5562880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02616" y="6306254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8197087" y="6320353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39" name="직선 연결선 38"/>
          <p:cNvCxnSpPr>
            <a:stCxn id="37" idx="0"/>
            <a:endCxn id="36" idx="4"/>
          </p:cNvCxnSpPr>
          <p:nvPr/>
        </p:nvCxnSpPr>
        <p:spPr>
          <a:xfrm flipV="1">
            <a:off x="7737429" y="5994928"/>
            <a:ext cx="26123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8" idx="0"/>
            <a:endCxn id="36" idx="4"/>
          </p:cNvCxnSpPr>
          <p:nvPr/>
        </p:nvCxnSpPr>
        <p:spPr>
          <a:xfrm flipH="1" flipV="1">
            <a:off x="7998660" y="5994928"/>
            <a:ext cx="333240" cy="325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4" idx="3"/>
            <a:endCxn id="26" idx="1"/>
          </p:cNvCxnSpPr>
          <p:nvPr/>
        </p:nvCxnSpPr>
        <p:spPr>
          <a:xfrm>
            <a:off x="6983010" y="5690046"/>
            <a:ext cx="28636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5" idx="1"/>
          </p:cNvCxnSpPr>
          <p:nvPr/>
        </p:nvCxnSpPr>
        <p:spPr>
          <a:xfrm flipH="1">
            <a:off x="8293303" y="5713354"/>
            <a:ext cx="27065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4723223" y="2163109"/>
            <a:ext cx="2374748" cy="2801919"/>
            <a:chOff x="3237625" y="3337643"/>
            <a:chExt cx="2374748" cy="2801919"/>
          </a:xfrm>
        </p:grpSpPr>
        <p:sp>
          <p:nvSpPr>
            <p:cNvPr id="42" name="직사각형 41"/>
            <p:cNvSpPr/>
            <p:nvPr/>
          </p:nvSpPr>
          <p:spPr>
            <a:xfrm>
              <a:off x="3857077" y="3337643"/>
              <a:ext cx="811504" cy="3600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A+B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3452133" y="5098041"/>
              <a:ext cx="864096" cy="1034472"/>
              <a:chOff x="3754628" y="2891929"/>
              <a:chExt cx="864096" cy="1034472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3898644" y="2891929"/>
                <a:ext cx="504056" cy="432048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3754628" y="3635303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349099" y="3649402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cxnSp>
            <p:nvCxnSpPr>
              <p:cNvPr id="67" name="직선 연결선 66"/>
              <p:cNvCxnSpPr>
                <a:stCxn id="65" idx="0"/>
                <a:endCxn id="64" idx="4"/>
              </p:cNvCxnSpPr>
              <p:nvPr/>
            </p:nvCxnSpPr>
            <p:spPr>
              <a:xfrm flipV="1">
                <a:off x="3889441" y="3323977"/>
                <a:ext cx="261231" cy="311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66" idx="0"/>
                <a:endCxn id="64" idx="4"/>
              </p:cNvCxnSpPr>
              <p:nvPr/>
            </p:nvCxnSpPr>
            <p:spPr>
              <a:xfrm flipH="1" flipV="1">
                <a:off x="4150672" y="3323977"/>
                <a:ext cx="333240" cy="325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직사각형 44"/>
            <p:cNvSpPr/>
            <p:nvPr/>
          </p:nvSpPr>
          <p:spPr>
            <a:xfrm>
              <a:off x="3489653" y="4572097"/>
              <a:ext cx="288032" cy="25643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+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237625" y="5139857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cxnSp>
          <p:nvCxnSpPr>
            <p:cNvPr id="47" name="직선 연결선 46"/>
            <p:cNvCxnSpPr>
              <a:stCxn id="46" idx="0"/>
              <a:endCxn id="45" idx="2"/>
            </p:cNvCxnSpPr>
            <p:nvPr/>
          </p:nvCxnSpPr>
          <p:spPr>
            <a:xfrm flipV="1">
              <a:off x="3372438" y="4828531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64" idx="0"/>
              <a:endCxn id="45" idx="2"/>
            </p:cNvCxnSpPr>
            <p:nvPr/>
          </p:nvCxnSpPr>
          <p:spPr>
            <a:xfrm flipH="1" flipV="1">
              <a:off x="3633669" y="4828531"/>
              <a:ext cx="214508" cy="269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4748277" y="5105090"/>
              <a:ext cx="864096" cy="1034472"/>
              <a:chOff x="3754628" y="2891929"/>
              <a:chExt cx="864096" cy="1034472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3898644" y="2891929"/>
                <a:ext cx="504056" cy="432048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754628" y="3635303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349099" y="3649402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cxnSp>
            <p:nvCxnSpPr>
              <p:cNvPr id="62" name="직선 연결선 61"/>
              <p:cNvCxnSpPr>
                <a:stCxn id="60" idx="0"/>
                <a:endCxn id="59" idx="4"/>
              </p:cNvCxnSpPr>
              <p:nvPr/>
            </p:nvCxnSpPr>
            <p:spPr>
              <a:xfrm flipV="1">
                <a:off x="3889441" y="3323977"/>
                <a:ext cx="261231" cy="311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stCxn id="61" idx="0"/>
                <a:endCxn id="59" idx="4"/>
              </p:cNvCxnSpPr>
              <p:nvPr/>
            </p:nvCxnSpPr>
            <p:spPr>
              <a:xfrm flipH="1" flipV="1">
                <a:off x="4150672" y="3323977"/>
                <a:ext cx="333240" cy="325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/>
            <p:cNvSpPr/>
            <p:nvPr/>
          </p:nvSpPr>
          <p:spPr>
            <a:xfrm>
              <a:off x="4785797" y="4579146"/>
              <a:ext cx="288032" cy="25643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+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533769" y="5146906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cxnSp>
          <p:nvCxnSpPr>
            <p:cNvPr id="52" name="직선 연결선 51"/>
            <p:cNvCxnSpPr>
              <a:stCxn id="51" idx="0"/>
              <a:endCxn id="50" idx="2"/>
            </p:cNvCxnSpPr>
            <p:nvPr/>
          </p:nvCxnSpPr>
          <p:spPr>
            <a:xfrm flipV="1">
              <a:off x="4668582" y="4835580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59" idx="0"/>
              <a:endCxn id="50" idx="2"/>
            </p:cNvCxnSpPr>
            <p:nvPr/>
          </p:nvCxnSpPr>
          <p:spPr>
            <a:xfrm flipH="1" flipV="1">
              <a:off x="4929813" y="4835580"/>
              <a:ext cx="214508" cy="269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45" idx="0"/>
              <a:endCxn id="57" idx="3"/>
            </p:cNvCxnSpPr>
            <p:nvPr/>
          </p:nvCxnSpPr>
          <p:spPr>
            <a:xfrm flipV="1">
              <a:off x="3633669" y="4282483"/>
              <a:ext cx="446817" cy="289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0" idx="0"/>
              <a:endCxn id="57" idx="5"/>
            </p:cNvCxnSpPr>
            <p:nvPr/>
          </p:nvCxnSpPr>
          <p:spPr>
            <a:xfrm flipH="1" flipV="1">
              <a:off x="4436908" y="4282483"/>
              <a:ext cx="492905" cy="296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4006669" y="3913707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>
              <a:stCxn id="42" idx="2"/>
              <a:endCxn id="57" idx="0"/>
            </p:cNvCxnSpPr>
            <p:nvPr/>
          </p:nvCxnSpPr>
          <p:spPr>
            <a:xfrm flipH="1">
              <a:off x="4258697" y="3697683"/>
              <a:ext cx="4132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78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161208" y="1124743"/>
            <a:ext cx="5659264" cy="194421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Ordering : C &lt; A &lt; B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G1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(A, 1, 0) +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(B, 1, 0)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(A, 1+ite(B, 1, 0), 0 +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(B, 1, 0)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(A, 1,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(B, 1, 0))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81" y="970418"/>
            <a:ext cx="2232248" cy="230283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</p:pic>
      <p:sp>
        <p:nvSpPr>
          <p:cNvPr id="5" name="타원 4"/>
          <p:cNvSpPr/>
          <p:nvPr/>
        </p:nvSpPr>
        <p:spPr>
          <a:xfrm>
            <a:off x="1063545" y="4654535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9154" y="3356992"/>
            <a:ext cx="1195232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G1 = A + 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24" idx="2"/>
            <a:endCxn id="5" idx="0"/>
          </p:cNvCxnSpPr>
          <p:nvPr/>
        </p:nvCxnSpPr>
        <p:spPr>
          <a:xfrm flipH="1">
            <a:off x="1315573" y="4193463"/>
            <a:ext cx="468052" cy="461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19529" y="5397909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1514000" y="5412008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10" name="직선 연결선 9"/>
          <p:cNvCxnSpPr>
            <a:stCxn id="8" idx="0"/>
            <a:endCxn id="5" idx="4"/>
          </p:cNvCxnSpPr>
          <p:nvPr/>
        </p:nvCxnSpPr>
        <p:spPr>
          <a:xfrm flipV="1">
            <a:off x="1054342" y="5086583"/>
            <a:ext cx="26123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9" idx="0"/>
            <a:endCxn id="5" idx="4"/>
          </p:cNvCxnSpPr>
          <p:nvPr/>
        </p:nvCxnSpPr>
        <p:spPr>
          <a:xfrm flipH="1" flipV="1">
            <a:off x="1315573" y="5086583"/>
            <a:ext cx="333240" cy="325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1999649" y="4637350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>
            <a:stCxn id="24" idx="2"/>
            <a:endCxn id="12" idx="0"/>
          </p:cNvCxnSpPr>
          <p:nvPr/>
        </p:nvCxnSpPr>
        <p:spPr>
          <a:xfrm>
            <a:off x="1783625" y="4193463"/>
            <a:ext cx="468052" cy="4438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855633" y="5380724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2450104" y="5394823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17" name="직선 연결선 16"/>
          <p:cNvCxnSpPr>
            <a:stCxn id="15" idx="0"/>
            <a:endCxn id="12" idx="4"/>
          </p:cNvCxnSpPr>
          <p:nvPr/>
        </p:nvCxnSpPr>
        <p:spPr>
          <a:xfrm flipV="1">
            <a:off x="1990446" y="5069398"/>
            <a:ext cx="26123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6" idx="0"/>
            <a:endCxn id="12" idx="4"/>
          </p:cNvCxnSpPr>
          <p:nvPr/>
        </p:nvCxnSpPr>
        <p:spPr>
          <a:xfrm flipH="1" flipV="1">
            <a:off x="2251677" y="5069398"/>
            <a:ext cx="333240" cy="325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639609" y="3937029"/>
            <a:ext cx="288032" cy="2564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237625" y="3337643"/>
            <a:ext cx="2374748" cy="2801919"/>
            <a:chOff x="3237625" y="3337643"/>
            <a:chExt cx="2374748" cy="2801919"/>
          </a:xfrm>
        </p:grpSpPr>
        <p:sp>
          <p:nvSpPr>
            <p:cNvPr id="33" name="직사각형 32"/>
            <p:cNvSpPr/>
            <p:nvPr/>
          </p:nvSpPr>
          <p:spPr>
            <a:xfrm>
              <a:off x="4059467" y="3337643"/>
              <a:ext cx="404674" cy="3600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3452133" y="5098041"/>
              <a:ext cx="864096" cy="1034472"/>
              <a:chOff x="3754628" y="2891929"/>
              <a:chExt cx="864096" cy="1034472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3898644" y="2891929"/>
                <a:ext cx="504056" cy="432048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754628" y="3635303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349099" y="3649402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34" idx="4"/>
              </p:cNvCxnSpPr>
              <p:nvPr/>
            </p:nvCxnSpPr>
            <p:spPr>
              <a:xfrm flipV="1">
                <a:off x="3889441" y="3323977"/>
                <a:ext cx="261231" cy="311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34" idx="4"/>
              </p:cNvCxnSpPr>
              <p:nvPr/>
            </p:nvCxnSpPr>
            <p:spPr>
              <a:xfrm flipH="1" flipV="1">
                <a:off x="4150672" y="3323977"/>
                <a:ext cx="333240" cy="325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직사각형 38"/>
            <p:cNvSpPr/>
            <p:nvPr/>
          </p:nvSpPr>
          <p:spPr>
            <a:xfrm>
              <a:off x="3489653" y="4572097"/>
              <a:ext cx="288032" cy="25643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+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37625" y="5139857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cxnSp>
          <p:nvCxnSpPr>
            <p:cNvPr id="41" name="직선 연결선 40"/>
            <p:cNvCxnSpPr>
              <a:stCxn id="40" idx="0"/>
              <a:endCxn id="39" idx="2"/>
            </p:cNvCxnSpPr>
            <p:nvPr/>
          </p:nvCxnSpPr>
          <p:spPr>
            <a:xfrm flipV="1">
              <a:off x="3372438" y="4828531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4" idx="0"/>
              <a:endCxn id="39" idx="2"/>
            </p:cNvCxnSpPr>
            <p:nvPr/>
          </p:nvCxnSpPr>
          <p:spPr>
            <a:xfrm flipH="1" flipV="1">
              <a:off x="3633669" y="4828531"/>
              <a:ext cx="214508" cy="269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/>
            <p:cNvGrpSpPr/>
            <p:nvPr/>
          </p:nvGrpSpPr>
          <p:grpSpPr>
            <a:xfrm>
              <a:off x="4748277" y="5105090"/>
              <a:ext cx="864096" cy="1034472"/>
              <a:chOff x="3754628" y="2891929"/>
              <a:chExt cx="864096" cy="1034472"/>
            </a:xfrm>
          </p:grpSpPr>
          <p:sp>
            <p:nvSpPr>
              <p:cNvPr id="49" name="타원 48"/>
              <p:cNvSpPr/>
              <p:nvPr/>
            </p:nvSpPr>
            <p:spPr>
              <a:xfrm>
                <a:off x="3898644" y="2891929"/>
                <a:ext cx="504056" cy="432048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754628" y="3635303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4349099" y="3649402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cxnSp>
            <p:nvCxnSpPr>
              <p:cNvPr id="52" name="직선 연결선 51"/>
              <p:cNvCxnSpPr>
                <a:stCxn id="50" idx="0"/>
                <a:endCxn id="49" idx="4"/>
              </p:cNvCxnSpPr>
              <p:nvPr/>
            </p:nvCxnSpPr>
            <p:spPr>
              <a:xfrm flipV="1">
                <a:off x="3889441" y="3323977"/>
                <a:ext cx="261231" cy="311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>
                <a:stCxn id="51" idx="0"/>
                <a:endCxn id="49" idx="4"/>
              </p:cNvCxnSpPr>
              <p:nvPr/>
            </p:nvCxnSpPr>
            <p:spPr>
              <a:xfrm flipH="1" flipV="1">
                <a:off x="4150672" y="3323977"/>
                <a:ext cx="333240" cy="325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직사각형 53"/>
            <p:cNvSpPr/>
            <p:nvPr/>
          </p:nvSpPr>
          <p:spPr>
            <a:xfrm>
              <a:off x="4785797" y="4579146"/>
              <a:ext cx="288032" cy="25643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+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533769" y="5146906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cxnSp>
          <p:nvCxnSpPr>
            <p:cNvPr id="56" name="직선 연결선 55"/>
            <p:cNvCxnSpPr>
              <a:stCxn id="55" idx="0"/>
              <a:endCxn id="54" idx="2"/>
            </p:cNvCxnSpPr>
            <p:nvPr/>
          </p:nvCxnSpPr>
          <p:spPr>
            <a:xfrm flipV="1">
              <a:off x="4668582" y="4835580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49" idx="0"/>
              <a:endCxn id="54" idx="2"/>
            </p:cNvCxnSpPr>
            <p:nvPr/>
          </p:nvCxnSpPr>
          <p:spPr>
            <a:xfrm flipH="1" flipV="1">
              <a:off x="4929813" y="4835580"/>
              <a:ext cx="214508" cy="2695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9" idx="0"/>
              <a:endCxn id="71" idx="3"/>
            </p:cNvCxnSpPr>
            <p:nvPr/>
          </p:nvCxnSpPr>
          <p:spPr>
            <a:xfrm flipV="1">
              <a:off x="3633669" y="4282483"/>
              <a:ext cx="446817" cy="289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54" idx="0"/>
              <a:endCxn id="71" idx="5"/>
            </p:cNvCxnSpPr>
            <p:nvPr/>
          </p:nvCxnSpPr>
          <p:spPr>
            <a:xfrm flipH="1" flipV="1">
              <a:off x="4436908" y="4282483"/>
              <a:ext cx="492905" cy="2966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4006669" y="3913707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직선 연결선 73"/>
            <p:cNvCxnSpPr>
              <a:stCxn id="33" idx="2"/>
              <a:endCxn id="71" idx="0"/>
            </p:cNvCxnSpPr>
            <p:nvPr/>
          </p:nvCxnSpPr>
          <p:spPr>
            <a:xfrm flipH="1">
              <a:off x="4258697" y="3697683"/>
              <a:ext cx="3107" cy="2160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6639909" y="3301951"/>
            <a:ext cx="40467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264884" y="4558117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88" name="직선 연결선 87"/>
          <p:cNvCxnSpPr>
            <a:stCxn id="87" idx="0"/>
          </p:cNvCxnSpPr>
          <p:nvPr/>
        </p:nvCxnSpPr>
        <p:spPr>
          <a:xfrm flipV="1">
            <a:off x="6399697" y="4246791"/>
            <a:ext cx="26123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6839139" y="4516035"/>
            <a:ext cx="864096" cy="1034472"/>
            <a:chOff x="3754628" y="2891929"/>
            <a:chExt cx="864096" cy="1034472"/>
          </a:xfrm>
        </p:grpSpPr>
        <p:sp>
          <p:nvSpPr>
            <p:cNvPr id="91" name="타원 90"/>
            <p:cNvSpPr/>
            <p:nvPr/>
          </p:nvSpPr>
          <p:spPr>
            <a:xfrm>
              <a:off x="3898644" y="2891929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3754628" y="3635303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349099" y="3649402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cxnSp>
          <p:nvCxnSpPr>
            <p:cNvPr id="94" name="직선 연결선 93"/>
            <p:cNvCxnSpPr>
              <a:stCxn id="92" idx="0"/>
              <a:endCxn id="91" idx="4"/>
            </p:cNvCxnSpPr>
            <p:nvPr/>
          </p:nvCxnSpPr>
          <p:spPr>
            <a:xfrm flipV="1">
              <a:off x="3889441" y="3323977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>
              <a:stCxn id="93" idx="0"/>
              <a:endCxn id="91" idx="4"/>
            </p:cNvCxnSpPr>
            <p:nvPr/>
          </p:nvCxnSpPr>
          <p:spPr>
            <a:xfrm flipH="1" flipV="1">
              <a:off x="4150672" y="3323977"/>
              <a:ext cx="333240" cy="325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직선 연결선 98"/>
          <p:cNvCxnSpPr>
            <a:stCxn id="91" idx="0"/>
            <a:endCxn id="102" idx="5"/>
          </p:cNvCxnSpPr>
          <p:nvPr/>
        </p:nvCxnSpPr>
        <p:spPr>
          <a:xfrm flipH="1" flipV="1">
            <a:off x="7017350" y="4246791"/>
            <a:ext cx="217833" cy="269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/>
          <p:cNvSpPr/>
          <p:nvPr/>
        </p:nvSpPr>
        <p:spPr>
          <a:xfrm>
            <a:off x="6587111" y="3878015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3" name="직선 연결선 102"/>
          <p:cNvCxnSpPr>
            <a:stCxn id="79" idx="2"/>
            <a:endCxn id="102" idx="0"/>
          </p:cNvCxnSpPr>
          <p:nvPr/>
        </p:nvCxnSpPr>
        <p:spPr>
          <a:xfrm flipH="1">
            <a:off x="6839139" y="3661991"/>
            <a:ext cx="3107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7" name="오른쪽 화살표 8206"/>
          <p:cNvSpPr/>
          <p:nvPr/>
        </p:nvSpPr>
        <p:spPr>
          <a:xfrm>
            <a:off x="2719729" y="4558117"/>
            <a:ext cx="432048" cy="295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화살표 106"/>
          <p:cNvSpPr/>
          <p:nvPr/>
        </p:nvSpPr>
        <p:spPr>
          <a:xfrm>
            <a:off x="5612373" y="4534771"/>
            <a:ext cx="432048" cy="295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6" idx="2"/>
            <a:endCxn id="24" idx="0"/>
          </p:cNvCxnSpPr>
          <p:nvPr/>
        </p:nvCxnSpPr>
        <p:spPr>
          <a:xfrm flipH="1">
            <a:off x="1783625" y="3717032"/>
            <a:ext cx="3145" cy="21999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내용 개체 틀 106"/>
          <p:cNvSpPr>
            <a:spLocks noGrp="1"/>
          </p:cNvSpPr>
          <p:nvPr>
            <p:ph idx="1"/>
          </p:nvPr>
        </p:nvSpPr>
        <p:spPr>
          <a:xfrm>
            <a:off x="179512" y="1052737"/>
            <a:ext cx="6764265" cy="1512167"/>
          </a:xfrm>
        </p:spPr>
        <p:txBody>
          <a:bodyPr/>
          <a:lstStyle/>
          <a:p>
            <a:r>
              <a:rPr lang="en-US" altLang="ko-KR" dirty="0" smtClean="0"/>
              <a:t>TOP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(C, 1, 0) * </a:t>
            </a:r>
            <a:r>
              <a:rPr lang="en-US" altLang="ko-KR" dirty="0" err="1"/>
              <a:t>ite</a:t>
            </a:r>
            <a:r>
              <a:rPr lang="en-US" altLang="ko-KR" dirty="0"/>
              <a:t>(A, 1, </a:t>
            </a:r>
            <a:r>
              <a:rPr lang="en-US" altLang="ko-KR" dirty="0" err="1"/>
              <a:t>ite</a:t>
            </a:r>
            <a:r>
              <a:rPr lang="en-US" altLang="ko-KR" dirty="0"/>
              <a:t>(B, 1, 0</a:t>
            </a:r>
            <a:r>
              <a:rPr lang="en-US" altLang="ko-KR" dirty="0" smtClean="0"/>
              <a:t>)))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(C, 1 * </a:t>
            </a:r>
            <a:r>
              <a:rPr lang="en-US" altLang="ko-KR" dirty="0" err="1"/>
              <a:t>ite</a:t>
            </a:r>
            <a:r>
              <a:rPr lang="en-US" altLang="ko-KR" dirty="0"/>
              <a:t>(A, 1, </a:t>
            </a:r>
            <a:r>
              <a:rPr lang="en-US" altLang="ko-KR" dirty="0" err="1"/>
              <a:t>ite</a:t>
            </a:r>
            <a:r>
              <a:rPr lang="en-US" altLang="ko-KR" dirty="0"/>
              <a:t>(B, 1, 0</a:t>
            </a:r>
            <a:r>
              <a:rPr lang="en-US" altLang="ko-KR" dirty="0" smtClean="0"/>
              <a:t>)), 0 * </a:t>
            </a:r>
            <a:r>
              <a:rPr lang="en-US" altLang="ko-KR" dirty="0" err="1"/>
              <a:t>ite</a:t>
            </a:r>
            <a:r>
              <a:rPr lang="en-US" altLang="ko-KR" dirty="0"/>
              <a:t>(A, 1, </a:t>
            </a:r>
            <a:r>
              <a:rPr lang="en-US" altLang="ko-KR" dirty="0" err="1"/>
              <a:t>ite</a:t>
            </a:r>
            <a:r>
              <a:rPr lang="en-US" altLang="ko-KR" dirty="0"/>
              <a:t>(B, 1, 0</a:t>
            </a:r>
            <a:r>
              <a:rPr lang="en-US" altLang="ko-KR" dirty="0" smtClean="0"/>
              <a:t>)))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/>
              <a:t>= </a:t>
            </a:r>
            <a:r>
              <a:rPr lang="en-US" altLang="ko-KR" dirty="0" err="1"/>
              <a:t>ite</a:t>
            </a:r>
            <a:r>
              <a:rPr lang="en-US" altLang="ko-KR" dirty="0"/>
              <a:t>(C,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(A</a:t>
            </a:r>
            <a:r>
              <a:rPr lang="en-US" altLang="ko-KR" dirty="0"/>
              <a:t>, 1, </a:t>
            </a:r>
            <a:r>
              <a:rPr lang="en-US" altLang="ko-KR" dirty="0" err="1"/>
              <a:t>ite</a:t>
            </a:r>
            <a:r>
              <a:rPr lang="en-US" altLang="ko-KR" dirty="0"/>
              <a:t>(B, 1, 0)), </a:t>
            </a:r>
            <a:r>
              <a:rPr lang="en-US" altLang="ko-KR" dirty="0" smtClean="0"/>
              <a:t>0)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2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12" y="908720"/>
            <a:ext cx="2232248" cy="230283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517250" y="4054739"/>
            <a:ext cx="404674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42225" y="5310905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7" name="직선 연결선 6"/>
          <p:cNvCxnSpPr>
            <a:stCxn id="6" idx="0"/>
          </p:cNvCxnSpPr>
          <p:nvPr/>
        </p:nvCxnSpPr>
        <p:spPr>
          <a:xfrm flipV="1">
            <a:off x="1277038" y="4999579"/>
            <a:ext cx="26123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716480" y="5268823"/>
            <a:ext cx="864096" cy="1034472"/>
            <a:chOff x="3754628" y="2891929"/>
            <a:chExt cx="864096" cy="1034472"/>
          </a:xfrm>
        </p:grpSpPr>
        <p:sp>
          <p:nvSpPr>
            <p:cNvPr id="9" name="타원 8"/>
            <p:cNvSpPr/>
            <p:nvPr/>
          </p:nvSpPr>
          <p:spPr>
            <a:xfrm>
              <a:off x="3898644" y="2891929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54628" y="3635303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349099" y="3649402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cxnSp>
          <p:nvCxnSpPr>
            <p:cNvPr id="12" name="직선 연결선 11"/>
            <p:cNvCxnSpPr>
              <a:stCxn id="10" idx="0"/>
              <a:endCxn id="9" idx="4"/>
            </p:cNvCxnSpPr>
            <p:nvPr/>
          </p:nvCxnSpPr>
          <p:spPr>
            <a:xfrm flipV="1">
              <a:off x="3889441" y="3323977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11" idx="0"/>
              <a:endCxn id="9" idx="4"/>
            </p:cNvCxnSpPr>
            <p:nvPr/>
          </p:nvCxnSpPr>
          <p:spPr>
            <a:xfrm flipH="1" flipV="1">
              <a:off x="4150672" y="3323977"/>
              <a:ext cx="333240" cy="325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>
            <a:stCxn id="9" idx="0"/>
            <a:endCxn id="15" idx="5"/>
          </p:cNvCxnSpPr>
          <p:nvPr/>
        </p:nvCxnSpPr>
        <p:spPr>
          <a:xfrm flipH="1" flipV="1">
            <a:off x="1894691" y="4999579"/>
            <a:ext cx="217833" cy="269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464452" y="4630803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5" idx="2"/>
            <a:endCxn id="15" idx="0"/>
          </p:cNvCxnSpPr>
          <p:nvPr/>
        </p:nvCxnSpPr>
        <p:spPr>
          <a:xfrm flipH="1">
            <a:off x="1716480" y="4414779"/>
            <a:ext cx="3107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53745" y="4071924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9354" y="2996952"/>
            <a:ext cx="1196762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TOP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= G1 * 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9729" y="4815298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904200" y="4829397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21" name="직선 연결선 20"/>
          <p:cNvCxnSpPr>
            <a:stCxn id="19" idx="0"/>
            <a:endCxn id="17" idx="4"/>
          </p:cNvCxnSpPr>
          <p:nvPr/>
        </p:nvCxnSpPr>
        <p:spPr>
          <a:xfrm flipV="1">
            <a:off x="444542" y="4503972"/>
            <a:ext cx="26123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0" idx="0"/>
            <a:endCxn id="17" idx="4"/>
          </p:cNvCxnSpPr>
          <p:nvPr/>
        </p:nvCxnSpPr>
        <p:spPr>
          <a:xfrm flipH="1" flipV="1">
            <a:off x="705773" y="4503972"/>
            <a:ext cx="333240" cy="325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4" idx="2"/>
            <a:endCxn id="5" idx="0"/>
          </p:cNvCxnSpPr>
          <p:nvPr/>
        </p:nvCxnSpPr>
        <p:spPr>
          <a:xfrm>
            <a:off x="1173825" y="3610852"/>
            <a:ext cx="545762" cy="4438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29809" y="3354418"/>
            <a:ext cx="288032" cy="2564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연결선 24"/>
          <p:cNvCxnSpPr>
            <a:stCxn id="24" idx="2"/>
            <a:endCxn id="17" idx="0"/>
          </p:cNvCxnSpPr>
          <p:nvPr/>
        </p:nvCxnSpPr>
        <p:spPr>
          <a:xfrm flipH="1">
            <a:off x="705773" y="3610852"/>
            <a:ext cx="468052" cy="461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923928" y="3024494"/>
            <a:ext cx="617250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TOP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47864" y="4258948"/>
            <a:ext cx="288032" cy="2564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88024" y="4265997"/>
            <a:ext cx="288032" cy="2564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30" idx="0"/>
            <a:endCxn id="34" idx="3"/>
          </p:cNvCxnSpPr>
          <p:nvPr/>
        </p:nvCxnSpPr>
        <p:spPr>
          <a:xfrm flipV="1">
            <a:off x="3491880" y="3969334"/>
            <a:ext cx="560011" cy="289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0"/>
            <a:endCxn id="34" idx="5"/>
          </p:cNvCxnSpPr>
          <p:nvPr/>
        </p:nvCxnSpPr>
        <p:spPr>
          <a:xfrm flipH="1" flipV="1">
            <a:off x="4408313" y="3969334"/>
            <a:ext cx="523727" cy="29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978074" y="3600558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>
            <a:stCxn id="29" idx="2"/>
            <a:endCxn id="34" idx="0"/>
          </p:cNvCxnSpPr>
          <p:nvPr/>
        </p:nvCxnSpPr>
        <p:spPr>
          <a:xfrm flipH="1">
            <a:off x="4230102" y="3384534"/>
            <a:ext cx="2451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3277665" y="4780844"/>
            <a:ext cx="1438351" cy="1672492"/>
            <a:chOff x="3277665" y="3340684"/>
            <a:chExt cx="1438351" cy="1672492"/>
          </a:xfrm>
        </p:grpSpPr>
        <p:sp>
          <p:nvSpPr>
            <p:cNvPr id="50" name="직사각형 49"/>
            <p:cNvSpPr/>
            <p:nvPr/>
          </p:nvSpPr>
          <p:spPr>
            <a:xfrm>
              <a:off x="3277665" y="4020786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cxnSp>
          <p:nvCxnSpPr>
            <p:cNvPr id="51" name="직선 연결선 50"/>
            <p:cNvCxnSpPr>
              <a:stCxn id="50" idx="0"/>
            </p:cNvCxnSpPr>
            <p:nvPr/>
          </p:nvCxnSpPr>
          <p:spPr>
            <a:xfrm flipV="1">
              <a:off x="3412478" y="3709460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그룹 51"/>
            <p:cNvGrpSpPr/>
            <p:nvPr/>
          </p:nvGrpSpPr>
          <p:grpSpPr>
            <a:xfrm>
              <a:off x="3851920" y="3978704"/>
              <a:ext cx="864096" cy="1034472"/>
              <a:chOff x="3754628" y="2891929"/>
              <a:chExt cx="864096" cy="1034472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3898644" y="2891929"/>
                <a:ext cx="504056" cy="432048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3754628" y="3635303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349099" y="3649402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cxnSp>
            <p:nvCxnSpPr>
              <p:cNvPr id="56" name="직선 연결선 55"/>
              <p:cNvCxnSpPr>
                <a:stCxn id="54" idx="0"/>
                <a:endCxn id="53" idx="4"/>
              </p:cNvCxnSpPr>
              <p:nvPr/>
            </p:nvCxnSpPr>
            <p:spPr>
              <a:xfrm flipV="1">
                <a:off x="3889441" y="3323977"/>
                <a:ext cx="261231" cy="311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>
                <a:stCxn id="55" idx="0"/>
                <a:endCxn id="53" idx="4"/>
              </p:cNvCxnSpPr>
              <p:nvPr/>
            </p:nvCxnSpPr>
            <p:spPr>
              <a:xfrm flipH="1" flipV="1">
                <a:off x="4150672" y="3323977"/>
                <a:ext cx="333240" cy="325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연결선 57"/>
            <p:cNvCxnSpPr>
              <a:stCxn id="53" idx="0"/>
              <a:endCxn id="59" idx="5"/>
            </p:cNvCxnSpPr>
            <p:nvPr/>
          </p:nvCxnSpPr>
          <p:spPr>
            <a:xfrm flipH="1" flipV="1">
              <a:off x="4030131" y="3709460"/>
              <a:ext cx="217833" cy="2692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3599892" y="3340684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직선 연결선 59"/>
          <p:cNvCxnSpPr>
            <a:stCxn id="59" idx="0"/>
            <a:endCxn id="30" idx="2"/>
          </p:cNvCxnSpPr>
          <p:nvPr/>
        </p:nvCxnSpPr>
        <p:spPr>
          <a:xfrm flipH="1" flipV="1">
            <a:off x="3491880" y="4515382"/>
            <a:ext cx="360040" cy="265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3095836" y="4815298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64" name="직선 연결선 63"/>
          <p:cNvCxnSpPr>
            <a:stCxn id="63" idx="0"/>
            <a:endCxn id="30" idx="2"/>
          </p:cNvCxnSpPr>
          <p:nvPr/>
        </p:nvCxnSpPr>
        <p:spPr>
          <a:xfrm flipV="1">
            <a:off x="3230649" y="4515382"/>
            <a:ext cx="261231" cy="299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4787548" y="4766745"/>
            <a:ext cx="1438351" cy="1672492"/>
            <a:chOff x="5219596" y="3326585"/>
            <a:chExt cx="1438351" cy="1672492"/>
          </a:xfrm>
        </p:grpSpPr>
        <p:sp>
          <p:nvSpPr>
            <p:cNvPr id="67" name="직사각형 66"/>
            <p:cNvSpPr/>
            <p:nvPr/>
          </p:nvSpPr>
          <p:spPr>
            <a:xfrm>
              <a:off x="5219596" y="4006687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cxnSp>
          <p:nvCxnSpPr>
            <p:cNvPr id="68" name="직선 연결선 67"/>
            <p:cNvCxnSpPr>
              <a:stCxn id="67" idx="0"/>
            </p:cNvCxnSpPr>
            <p:nvPr/>
          </p:nvCxnSpPr>
          <p:spPr>
            <a:xfrm flipV="1">
              <a:off x="5354409" y="3695361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그룹 68"/>
            <p:cNvGrpSpPr/>
            <p:nvPr/>
          </p:nvGrpSpPr>
          <p:grpSpPr>
            <a:xfrm>
              <a:off x="5793851" y="3964605"/>
              <a:ext cx="864096" cy="1034472"/>
              <a:chOff x="3754628" y="2891929"/>
              <a:chExt cx="864096" cy="1034472"/>
            </a:xfrm>
          </p:grpSpPr>
          <p:sp>
            <p:nvSpPr>
              <p:cNvPr id="70" name="타원 69"/>
              <p:cNvSpPr/>
              <p:nvPr/>
            </p:nvSpPr>
            <p:spPr>
              <a:xfrm>
                <a:off x="3898644" y="2891929"/>
                <a:ext cx="504056" cy="432048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3754628" y="3635303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4349099" y="3649402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cxnSp>
            <p:nvCxnSpPr>
              <p:cNvPr id="73" name="직선 연결선 72"/>
              <p:cNvCxnSpPr>
                <a:stCxn id="71" idx="0"/>
                <a:endCxn id="70" idx="4"/>
              </p:cNvCxnSpPr>
              <p:nvPr/>
            </p:nvCxnSpPr>
            <p:spPr>
              <a:xfrm flipV="1">
                <a:off x="3889441" y="3323977"/>
                <a:ext cx="261231" cy="311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>
                <a:stCxn id="72" idx="0"/>
                <a:endCxn id="70" idx="4"/>
              </p:cNvCxnSpPr>
              <p:nvPr/>
            </p:nvCxnSpPr>
            <p:spPr>
              <a:xfrm flipH="1" flipV="1">
                <a:off x="4150672" y="3323977"/>
                <a:ext cx="333240" cy="325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직선 연결선 74"/>
            <p:cNvCxnSpPr>
              <a:stCxn id="70" idx="0"/>
              <a:endCxn id="76" idx="5"/>
            </p:cNvCxnSpPr>
            <p:nvPr/>
          </p:nvCxnSpPr>
          <p:spPr>
            <a:xfrm flipH="1" flipV="1">
              <a:off x="5972062" y="3695361"/>
              <a:ext cx="217833" cy="2692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/>
            <p:cNvSpPr/>
            <p:nvPr/>
          </p:nvSpPr>
          <p:spPr>
            <a:xfrm>
              <a:off x="5541823" y="3326585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9" name="직선 연결선 78"/>
          <p:cNvCxnSpPr>
            <a:stCxn id="76" idx="0"/>
            <a:endCxn id="31" idx="2"/>
          </p:cNvCxnSpPr>
          <p:nvPr/>
        </p:nvCxnSpPr>
        <p:spPr>
          <a:xfrm flipH="1" flipV="1">
            <a:off x="4932040" y="4522431"/>
            <a:ext cx="429763" cy="244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4427984" y="4822347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83" name="직선 연결선 82"/>
          <p:cNvCxnSpPr>
            <a:stCxn id="82" idx="0"/>
            <a:endCxn id="31" idx="2"/>
          </p:cNvCxnSpPr>
          <p:nvPr/>
        </p:nvCxnSpPr>
        <p:spPr>
          <a:xfrm flipV="1">
            <a:off x="4562797" y="4522431"/>
            <a:ext cx="369243" cy="299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오른쪽 화살표 84"/>
          <p:cNvSpPr/>
          <p:nvPr/>
        </p:nvSpPr>
        <p:spPr>
          <a:xfrm>
            <a:off x="2503705" y="4335546"/>
            <a:ext cx="432048" cy="295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6108290" y="4278942"/>
            <a:ext cx="432048" cy="295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7" name="그룹 86"/>
          <p:cNvGrpSpPr/>
          <p:nvPr/>
        </p:nvGrpSpPr>
        <p:grpSpPr>
          <a:xfrm>
            <a:off x="6756362" y="4606589"/>
            <a:ext cx="1438351" cy="1672492"/>
            <a:chOff x="5219596" y="3326585"/>
            <a:chExt cx="1438351" cy="1672492"/>
          </a:xfrm>
        </p:grpSpPr>
        <p:sp>
          <p:nvSpPr>
            <p:cNvPr id="88" name="직사각형 87"/>
            <p:cNvSpPr/>
            <p:nvPr/>
          </p:nvSpPr>
          <p:spPr>
            <a:xfrm>
              <a:off x="5219596" y="4006687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cxnSp>
          <p:nvCxnSpPr>
            <p:cNvPr id="89" name="직선 연결선 88"/>
            <p:cNvCxnSpPr>
              <a:stCxn id="88" idx="0"/>
            </p:cNvCxnSpPr>
            <p:nvPr/>
          </p:nvCxnSpPr>
          <p:spPr>
            <a:xfrm flipV="1">
              <a:off x="5354409" y="3695361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그룹 89"/>
            <p:cNvGrpSpPr/>
            <p:nvPr/>
          </p:nvGrpSpPr>
          <p:grpSpPr>
            <a:xfrm>
              <a:off x="5793851" y="3964605"/>
              <a:ext cx="864096" cy="1034472"/>
              <a:chOff x="3754628" y="2891929"/>
              <a:chExt cx="864096" cy="1034472"/>
            </a:xfrm>
          </p:grpSpPr>
          <p:sp>
            <p:nvSpPr>
              <p:cNvPr id="93" name="타원 92"/>
              <p:cNvSpPr/>
              <p:nvPr/>
            </p:nvSpPr>
            <p:spPr>
              <a:xfrm>
                <a:off x="3898644" y="2891929"/>
                <a:ext cx="504056" cy="432048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3754628" y="3635303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4349099" y="3649402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cxnSp>
            <p:nvCxnSpPr>
              <p:cNvPr id="96" name="직선 연결선 95"/>
              <p:cNvCxnSpPr>
                <a:stCxn id="94" idx="0"/>
                <a:endCxn id="93" idx="4"/>
              </p:cNvCxnSpPr>
              <p:nvPr/>
            </p:nvCxnSpPr>
            <p:spPr>
              <a:xfrm flipV="1">
                <a:off x="3889441" y="3323977"/>
                <a:ext cx="261231" cy="311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95" idx="0"/>
                <a:endCxn id="93" idx="4"/>
              </p:cNvCxnSpPr>
              <p:nvPr/>
            </p:nvCxnSpPr>
            <p:spPr>
              <a:xfrm flipH="1" flipV="1">
                <a:off x="4150672" y="3323977"/>
                <a:ext cx="333240" cy="325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직선 연결선 90"/>
            <p:cNvCxnSpPr>
              <a:stCxn id="93" idx="0"/>
              <a:endCxn id="92" idx="5"/>
            </p:cNvCxnSpPr>
            <p:nvPr/>
          </p:nvCxnSpPr>
          <p:spPr>
            <a:xfrm flipH="1" flipV="1">
              <a:off x="5972062" y="3695361"/>
              <a:ext cx="217833" cy="2692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/>
            <p:cNvSpPr/>
            <p:nvPr/>
          </p:nvSpPr>
          <p:spPr>
            <a:xfrm>
              <a:off x="5541823" y="3326585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7411134" y="3429000"/>
            <a:ext cx="617250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TOP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9" name="직선 연결선 98"/>
          <p:cNvCxnSpPr>
            <a:stCxn id="92" idx="0"/>
            <a:endCxn id="101" idx="3"/>
          </p:cNvCxnSpPr>
          <p:nvPr/>
        </p:nvCxnSpPr>
        <p:spPr>
          <a:xfrm flipV="1">
            <a:off x="7330617" y="4373840"/>
            <a:ext cx="208480" cy="232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104" idx="0"/>
            <a:endCxn id="101" idx="5"/>
          </p:cNvCxnSpPr>
          <p:nvPr/>
        </p:nvCxnSpPr>
        <p:spPr>
          <a:xfrm flipH="1" flipV="1">
            <a:off x="7895519" y="4373840"/>
            <a:ext cx="286085" cy="29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/>
          <p:cNvSpPr/>
          <p:nvPr/>
        </p:nvSpPr>
        <p:spPr>
          <a:xfrm>
            <a:off x="7465280" y="4005064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/>
          <p:cNvCxnSpPr>
            <a:stCxn id="98" idx="2"/>
            <a:endCxn id="101" idx="0"/>
          </p:cNvCxnSpPr>
          <p:nvPr/>
        </p:nvCxnSpPr>
        <p:spPr>
          <a:xfrm flipH="1">
            <a:off x="7717308" y="3789040"/>
            <a:ext cx="2451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8046791" y="4670503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22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4474977" cy="5073427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Ordering : C &lt; A &lt; B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SD</a:t>
            </a:r>
          </a:p>
          <a:p>
            <a:r>
              <a:rPr lang="en-US" altLang="ko-KR" sz="1600" dirty="0" smtClean="0"/>
              <a:t>T = C * T(C=1) + /C * T(C=0)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= C * (G1 * 1) + /C * (G1 * 0)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= C * G1 	  + 0		</a:t>
            </a:r>
          </a:p>
          <a:p>
            <a:r>
              <a:rPr lang="en-US" altLang="ko-KR" sz="1600" dirty="0" smtClean="0"/>
              <a:t>  = C * (A * G1(A=1) + /A * G1(A=0))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= C * (A * 1 + /A * B)</a:t>
            </a:r>
          </a:p>
          <a:p>
            <a:r>
              <a:rPr lang="en-US" altLang="ko-KR" sz="1600" dirty="0" smtClean="0"/>
              <a:t>  = C * (A + /A * B)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solidFill>
                  <a:srgbClr val="0000FF"/>
                </a:solidFill>
              </a:rPr>
              <a:t>= C * A + C * /A * B</a:t>
            </a: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 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85" y="188640"/>
            <a:ext cx="2232248" cy="230283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</p:pic>
      <p:grpSp>
        <p:nvGrpSpPr>
          <p:cNvPr id="6" name="그룹 5"/>
          <p:cNvGrpSpPr/>
          <p:nvPr/>
        </p:nvGrpSpPr>
        <p:grpSpPr>
          <a:xfrm>
            <a:off x="5148064" y="4119143"/>
            <a:ext cx="1438351" cy="1672492"/>
            <a:chOff x="5219596" y="3326585"/>
            <a:chExt cx="1438351" cy="1672492"/>
          </a:xfrm>
        </p:grpSpPr>
        <p:sp>
          <p:nvSpPr>
            <p:cNvPr id="7" name="직사각형 6"/>
            <p:cNvSpPr/>
            <p:nvPr/>
          </p:nvSpPr>
          <p:spPr>
            <a:xfrm>
              <a:off x="5219596" y="4006687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cxnSp>
          <p:nvCxnSpPr>
            <p:cNvPr id="8" name="직선 연결선 7"/>
            <p:cNvCxnSpPr>
              <a:stCxn id="7" idx="0"/>
            </p:cNvCxnSpPr>
            <p:nvPr/>
          </p:nvCxnSpPr>
          <p:spPr>
            <a:xfrm flipV="1">
              <a:off x="5354409" y="3695361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/>
            <p:cNvGrpSpPr/>
            <p:nvPr/>
          </p:nvGrpSpPr>
          <p:grpSpPr>
            <a:xfrm>
              <a:off x="5793851" y="3964605"/>
              <a:ext cx="864096" cy="1034472"/>
              <a:chOff x="3754628" y="2891929"/>
              <a:chExt cx="864096" cy="1034472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3898644" y="2891929"/>
                <a:ext cx="504056" cy="432048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754628" y="3635303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1</a:t>
                </a:r>
                <a:endParaRPr lang="ko-KR" altLang="en-US" sz="1200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349099" y="3649402"/>
                <a:ext cx="26962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200" dirty="0" smtClean="0"/>
                  <a:t>0</a:t>
                </a:r>
                <a:endParaRPr lang="ko-KR" altLang="en-US" sz="1200" dirty="0"/>
              </a:p>
            </p:txBody>
          </p:sp>
          <p:cxnSp>
            <p:nvCxnSpPr>
              <p:cNvPr id="15" name="직선 연결선 14"/>
              <p:cNvCxnSpPr>
                <a:stCxn id="13" idx="0"/>
                <a:endCxn id="12" idx="4"/>
              </p:cNvCxnSpPr>
              <p:nvPr/>
            </p:nvCxnSpPr>
            <p:spPr>
              <a:xfrm flipV="1">
                <a:off x="3889441" y="3323977"/>
                <a:ext cx="261231" cy="311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>
                <a:stCxn id="14" idx="0"/>
                <a:endCxn id="12" idx="4"/>
              </p:cNvCxnSpPr>
              <p:nvPr/>
            </p:nvCxnSpPr>
            <p:spPr>
              <a:xfrm flipH="1" flipV="1">
                <a:off x="4150672" y="3323977"/>
                <a:ext cx="333240" cy="325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>
              <a:stCxn id="12" idx="0"/>
              <a:endCxn id="11" idx="5"/>
            </p:cNvCxnSpPr>
            <p:nvPr/>
          </p:nvCxnSpPr>
          <p:spPr>
            <a:xfrm flipH="1" flipV="1">
              <a:off x="5972062" y="3695361"/>
              <a:ext cx="217833" cy="2692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5541823" y="3326585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5802836" y="2941554"/>
            <a:ext cx="617250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TOP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stCxn id="11" idx="0"/>
            <a:endCxn id="20" idx="3"/>
          </p:cNvCxnSpPr>
          <p:nvPr/>
        </p:nvCxnSpPr>
        <p:spPr>
          <a:xfrm flipV="1">
            <a:off x="5722319" y="3886394"/>
            <a:ext cx="208480" cy="232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22" idx="0"/>
            <a:endCxn id="20" idx="5"/>
          </p:cNvCxnSpPr>
          <p:nvPr/>
        </p:nvCxnSpPr>
        <p:spPr>
          <a:xfrm flipH="1" flipV="1">
            <a:off x="6287221" y="3886394"/>
            <a:ext cx="286085" cy="29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5856982" y="3517618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17" idx="2"/>
            <a:endCxn id="20" idx="0"/>
          </p:cNvCxnSpPr>
          <p:nvPr/>
        </p:nvCxnSpPr>
        <p:spPr>
          <a:xfrm flipH="1">
            <a:off x="6109010" y="3301594"/>
            <a:ext cx="2451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38493" y="4183057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7367655" y="3814877"/>
            <a:ext cx="1584176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ko-KR" sz="1600" dirty="0" smtClean="0"/>
              <a:t>C * A * 1</a:t>
            </a:r>
          </a:p>
          <a:p>
            <a:pPr marL="0" lvl="1"/>
            <a:r>
              <a:rPr lang="en-US" altLang="ko-KR" sz="1600" dirty="0" smtClean="0"/>
              <a:t>/C * 0</a:t>
            </a:r>
          </a:p>
          <a:p>
            <a:pPr marL="0" lvl="1"/>
            <a:r>
              <a:rPr lang="en-US" altLang="ko-KR" sz="1600" dirty="0" smtClean="0"/>
              <a:t>C * /A * B * 1</a:t>
            </a:r>
          </a:p>
          <a:p>
            <a:pPr marL="0" lvl="1"/>
            <a:r>
              <a:rPr lang="en-US" altLang="ko-KR" sz="1600" dirty="0" smtClean="0"/>
              <a:t>C * /A * /B * 0</a:t>
            </a:r>
          </a:p>
        </p:txBody>
      </p:sp>
      <p:sp>
        <p:nvSpPr>
          <p:cNvPr id="24" name="오른쪽 화살표 23"/>
          <p:cNvSpPr/>
          <p:nvPr/>
        </p:nvSpPr>
        <p:spPr>
          <a:xfrm>
            <a:off x="6863599" y="4205858"/>
            <a:ext cx="432048" cy="295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5987008" cy="507342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Ordering : B &lt; C &lt; D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G2 </a:t>
            </a:r>
            <a:r>
              <a:rPr lang="en-US" altLang="ko-KR" dirty="0"/>
              <a:t>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(B, </a:t>
            </a:r>
            <a:r>
              <a:rPr lang="en-US" altLang="ko-KR" dirty="0"/>
              <a:t>1, 0) +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(C, </a:t>
            </a:r>
            <a:r>
              <a:rPr lang="en-US" altLang="ko-KR" dirty="0"/>
              <a:t>1, 0) =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en-US" altLang="ko-KR" dirty="0" smtClean="0"/>
              <a:t>(B, </a:t>
            </a:r>
            <a:r>
              <a:rPr lang="en-US" altLang="ko-KR" dirty="0"/>
              <a:t>1,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(C, </a:t>
            </a:r>
            <a:r>
              <a:rPr lang="en-US" altLang="ko-KR" dirty="0"/>
              <a:t>1, 0))</a:t>
            </a:r>
          </a:p>
          <a:p>
            <a:r>
              <a:rPr lang="en-US" altLang="ko-KR" dirty="0"/>
              <a:t>G3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(B, </a:t>
            </a:r>
            <a:r>
              <a:rPr lang="en-US" altLang="ko-KR" dirty="0"/>
              <a:t>1, 0) +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(D, </a:t>
            </a:r>
            <a:r>
              <a:rPr lang="en-US" altLang="ko-KR" dirty="0"/>
              <a:t>1, 0) =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en-US" altLang="ko-KR" dirty="0" smtClean="0"/>
              <a:t>(B, </a:t>
            </a:r>
            <a:r>
              <a:rPr lang="en-US" altLang="ko-KR" dirty="0"/>
              <a:t>1,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(D, </a:t>
            </a:r>
            <a:r>
              <a:rPr lang="en-US" altLang="ko-KR" dirty="0"/>
              <a:t>1, 0))</a:t>
            </a:r>
          </a:p>
          <a:p>
            <a:r>
              <a:rPr lang="en-US" altLang="ko-KR" dirty="0"/>
              <a:t>G1 = G2 * G3 </a:t>
            </a:r>
          </a:p>
          <a:p>
            <a:r>
              <a:rPr lang="en-US" altLang="ko-KR" dirty="0"/>
              <a:t>=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en-US" altLang="ko-KR" dirty="0" smtClean="0"/>
              <a:t>(B, </a:t>
            </a:r>
            <a:r>
              <a:rPr lang="en-US" altLang="ko-KR" dirty="0"/>
              <a:t>1,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(C, </a:t>
            </a:r>
            <a:r>
              <a:rPr lang="en-US" altLang="ko-KR" dirty="0"/>
              <a:t>1, 0)) *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en-US" altLang="ko-KR" dirty="0" smtClean="0"/>
              <a:t>(B, </a:t>
            </a:r>
            <a:r>
              <a:rPr lang="en-US" altLang="ko-KR" dirty="0"/>
              <a:t>1,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(D, </a:t>
            </a:r>
            <a:r>
              <a:rPr lang="en-US" altLang="ko-KR" dirty="0"/>
              <a:t>1, 0))</a:t>
            </a:r>
          </a:p>
          <a:p>
            <a:r>
              <a:rPr lang="en-US" altLang="ko-KR" dirty="0"/>
              <a:t>=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en-US" altLang="ko-KR" dirty="0" smtClean="0"/>
              <a:t>(B, </a:t>
            </a:r>
            <a:r>
              <a:rPr lang="en-US" altLang="ko-KR" dirty="0"/>
              <a:t>1,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(C, </a:t>
            </a:r>
            <a:r>
              <a:rPr lang="en-US" altLang="ko-KR" dirty="0"/>
              <a:t>1, 0) *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en-US" altLang="ko-KR" dirty="0" smtClean="0"/>
              <a:t>(D, </a:t>
            </a:r>
            <a:r>
              <a:rPr lang="en-US" altLang="ko-KR" dirty="0"/>
              <a:t>1, 0))</a:t>
            </a:r>
          </a:p>
          <a:p>
            <a:r>
              <a:rPr lang="en-US" altLang="ko-KR" dirty="0"/>
              <a:t>=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en-US" altLang="ko-KR" dirty="0" smtClean="0"/>
              <a:t>(B, </a:t>
            </a:r>
            <a:r>
              <a:rPr lang="en-US" altLang="ko-KR" dirty="0"/>
              <a:t>1,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(C,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(D, </a:t>
            </a:r>
            <a:r>
              <a:rPr lang="en-US" altLang="ko-KR" dirty="0"/>
              <a:t>1, 0), 0)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3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230472" y="2826601"/>
            <a:ext cx="617250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>
            <a:endCxn id="20" idx="3"/>
          </p:cNvCxnSpPr>
          <p:nvPr/>
        </p:nvCxnSpPr>
        <p:spPr>
          <a:xfrm flipV="1">
            <a:off x="7149955" y="3771441"/>
            <a:ext cx="208480" cy="232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20" idx="5"/>
          </p:cNvCxnSpPr>
          <p:nvPr/>
        </p:nvCxnSpPr>
        <p:spPr>
          <a:xfrm flipH="1" flipV="1">
            <a:off x="7714857" y="3771441"/>
            <a:ext cx="286085" cy="29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7284618" y="3402665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17" idx="2"/>
            <a:endCxn id="20" idx="0"/>
          </p:cNvCxnSpPr>
          <p:nvPr/>
        </p:nvCxnSpPr>
        <p:spPr>
          <a:xfrm flipH="1">
            <a:off x="7536646" y="3186641"/>
            <a:ext cx="2451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37" idx="0"/>
          </p:cNvCxnSpPr>
          <p:nvPr/>
        </p:nvCxnSpPr>
        <p:spPr>
          <a:xfrm flipV="1">
            <a:off x="7560332" y="4449646"/>
            <a:ext cx="28984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29" idx="5"/>
          </p:cNvCxnSpPr>
          <p:nvPr/>
        </p:nvCxnSpPr>
        <p:spPr>
          <a:xfrm flipH="1" flipV="1">
            <a:off x="8206595" y="4449646"/>
            <a:ext cx="217833" cy="269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776356" y="4080870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22644" y="4004190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7164288" y="4760972"/>
            <a:ext cx="864096" cy="1034472"/>
            <a:chOff x="3754628" y="2891929"/>
            <a:chExt cx="864096" cy="1034472"/>
          </a:xfrm>
        </p:grpSpPr>
        <p:sp>
          <p:nvSpPr>
            <p:cNvPr id="37" name="타원 36"/>
            <p:cNvSpPr/>
            <p:nvPr/>
          </p:nvSpPr>
          <p:spPr>
            <a:xfrm>
              <a:off x="3898644" y="2891929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754628" y="3635303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349099" y="3649402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cxnSp>
          <p:nvCxnSpPr>
            <p:cNvPr id="40" name="직선 연결선 39"/>
            <p:cNvCxnSpPr>
              <a:stCxn id="38" idx="0"/>
              <a:endCxn id="37" idx="4"/>
            </p:cNvCxnSpPr>
            <p:nvPr/>
          </p:nvCxnSpPr>
          <p:spPr>
            <a:xfrm flipV="1">
              <a:off x="3889441" y="3323977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39" idx="0"/>
              <a:endCxn id="37" idx="4"/>
            </p:cNvCxnSpPr>
            <p:nvPr/>
          </p:nvCxnSpPr>
          <p:spPr>
            <a:xfrm flipH="1" flipV="1">
              <a:off x="4150672" y="3323977"/>
              <a:ext cx="333240" cy="325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8289615" y="4718890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5220072" y="4296894"/>
            <a:ext cx="129614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ko-KR" sz="1600" dirty="0" smtClean="0"/>
              <a:t>B</a:t>
            </a:r>
          </a:p>
          <a:p>
            <a:pPr marL="0" lvl="1"/>
            <a:r>
              <a:rPr lang="en-US" altLang="ko-KR" sz="1600" dirty="0" smtClean="0"/>
              <a:t>/B * C * D</a:t>
            </a:r>
          </a:p>
        </p:txBody>
      </p:sp>
      <p:sp>
        <p:nvSpPr>
          <p:cNvPr id="45" name="오른쪽 화살표 44"/>
          <p:cNvSpPr/>
          <p:nvPr/>
        </p:nvSpPr>
        <p:spPr>
          <a:xfrm rot="10800000">
            <a:off x="6590596" y="4406518"/>
            <a:ext cx="432048" cy="295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410" y="332656"/>
            <a:ext cx="2247900" cy="1733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93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3190044"/>
          </a:xfrm>
        </p:spPr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Ordering : </a:t>
            </a:r>
            <a:r>
              <a:rPr lang="en-US" altLang="ko-KR" dirty="0" smtClean="0">
                <a:solidFill>
                  <a:srgbClr val="0000FF"/>
                </a:solidFill>
              </a:rPr>
              <a:t>D </a:t>
            </a:r>
            <a:r>
              <a:rPr lang="en-US" altLang="ko-KR" dirty="0">
                <a:solidFill>
                  <a:srgbClr val="0000FF"/>
                </a:solidFill>
              </a:rPr>
              <a:t>&lt; C &lt; </a:t>
            </a:r>
            <a:r>
              <a:rPr lang="en-US" altLang="ko-KR" dirty="0" smtClean="0">
                <a:solidFill>
                  <a:srgbClr val="0000FF"/>
                </a:solidFill>
              </a:rPr>
              <a:t>B</a:t>
            </a:r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G2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(B, </a:t>
            </a:r>
            <a:r>
              <a:rPr lang="en-US" altLang="ko-KR" dirty="0"/>
              <a:t>1, 0) + </a:t>
            </a:r>
            <a:r>
              <a:rPr lang="en-US" altLang="ko-KR" dirty="0" err="1"/>
              <a:t>ite</a:t>
            </a:r>
            <a:r>
              <a:rPr lang="en-US" altLang="ko-KR" dirty="0"/>
              <a:t>(C, 1, 0) =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en-US" altLang="ko-KR" dirty="0" smtClean="0"/>
              <a:t>(C, </a:t>
            </a:r>
            <a:r>
              <a:rPr lang="en-US" altLang="ko-KR" dirty="0"/>
              <a:t>1,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(B, </a:t>
            </a:r>
            <a:r>
              <a:rPr lang="en-US" altLang="ko-KR" dirty="0"/>
              <a:t>1, 0))</a:t>
            </a:r>
          </a:p>
          <a:p>
            <a:r>
              <a:rPr lang="en-US" altLang="ko-KR" dirty="0"/>
              <a:t>G3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(B, </a:t>
            </a:r>
            <a:r>
              <a:rPr lang="en-US" altLang="ko-KR" dirty="0"/>
              <a:t>1, 0) + </a:t>
            </a:r>
            <a:r>
              <a:rPr lang="en-US" altLang="ko-KR" dirty="0" err="1"/>
              <a:t>ite</a:t>
            </a:r>
            <a:r>
              <a:rPr lang="en-US" altLang="ko-KR" dirty="0"/>
              <a:t>(D, 1, 0) =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en-US" altLang="ko-KR" dirty="0" smtClean="0"/>
              <a:t>(D, </a:t>
            </a:r>
            <a:r>
              <a:rPr lang="en-US" altLang="ko-KR" dirty="0"/>
              <a:t>1,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(B, </a:t>
            </a:r>
            <a:r>
              <a:rPr lang="en-US" altLang="ko-KR" dirty="0"/>
              <a:t>1, 0))</a:t>
            </a:r>
          </a:p>
          <a:p>
            <a:r>
              <a:rPr lang="en-US" altLang="ko-KR" dirty="0"/>
              <a:t>G1 = G2 * </a:t>
            </a:r>
            <a:r>
              <a:rPr lang="en-US" altLang="ko-KR" dirty="0" smtClean="0"/>
              <a:t>G3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= </a:t>
            </a:r>
            <a:r>
              <a:rPr lang="en-US" altLang="ko-KR" dirty="0" err="1"/>
              <a:t>ite</a:t>
            </a:r>
            <a:r>
              <a:rPr lang="en-US" altLang="ko-KR" dirty="0"/>
              <a:t> (C, 1, </a:t>
            </a:r>
            <a:r>
              <a:rPr lang="en-US" altLang="ko-KR" dirty="0" err="1"/>
              <a:t>ite</a:t>
            </a:r>
            <a:r>
              <a:rPr lang="en-US" altLang="ko-KR" dirty="0"/>
              <a:t>(B, 1, 0</a:t>
            </a:r>
            <a:r>
              <a:rPr lang="en-US" altLang="ko-KR" dirty="0" smtClean="0"/>
              <a:t>)) * </a:t>
            </a:r>
            <a:r>
              <a:rPr lang="en-US" altLang="ko-KR" dirty="0" err="1"/>
              <a:t>ite</a:t>
            </a:r>
            <a:r>
              <a:rPr lang="en-US" altLang="ko-KR" dirty="0"/>
              <a:t> (D, 1, </a:t>
            </a:r>
            <a:r>
              <a:rPr lang="en-US" altLang="ko-KR" dirty="0" err="1"/>
              <a:t>ite</a:t>
            </a:r>
            <a:r>
              <a:rPr lang="en-US" altLang="ko-KR" dirty="0"/>
              <a:t>(B, 1, 0))</a:t>
            </a:r>
          </a:p>
          <a:p>
            <a:r>
              <a:rPr lang="en-US" altLang="ko-KR" dirty="0" smtClean="0"/>
              <a:t> 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(D,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en-US" altLang="ko-KR" dirty="0"/>
              <a:t>(C, 1, </a:t>
            </a:r>
            <a:r>
              <a:rPr lang="en-US" altLang="ko-KR" dirty="0" err="1"/>
              <a:t>ite</a:t>
            </a:r>
            <a:r>
              <a:rPr lang="en-US" altLang="ko-KR" dirty="0"/>
              <a:t>(B, 1, 0</a:t>
            </a:r>
            <a:r>
              <a:rPr lang="en-US" altLang="ko-KR" dirty="0" smtClean="0"/>
              <a:t>)), </a:t>
            </a:r>
            <a:r>
              <a:rPr lang="en-US" altLang="ko-KR" dirty="0" err="1"/>
              <a:t>ite</a:t>
            </a:r>
            <a:r>
              <a:rPr lang="en-US" altLang="ko-KR" dirty="0"/>
              <a:t>(B, 1, 0</a:t>
            </a:r>
            <a:r>
              <a:rPr lang="en-US" altLang="ko-KR" dirty="0" smtClean="0"/>
              <a:t>) * </a:t>
            </a:r>
            <a:r>
              <a:rPr lang="en-US" altLang="ko-KR" dirty="0" err="1"/>
              <a:t>ite</a:t>
            </a:r>
            <a:r>
              <a:rPr lang="en-US" altLang="ko-KR" dirty="0"/>
              <a:t> (C, 1, </a:t>
            </a:r>
            <a:r>
              <a:rPr lang="en-US" altLang="ko-KR" dirty="0" err="1"/>
              <a:t>ite</a:t>
            </a:r>
            <a:r>
              <a:rPr lang="en-US" altLang="ko-KR" dirty="0"/>
              <a:t>(B, 1, 0</a:t>
            </a:r>
            <a:r>
              <a:rPr lang="en-US" altLang="ko-KR" dirty="0" smtClean="0"/>
              <a:t>)))</a:t>
            </a:r>
          </a:p>
          <a:p>
            <a:r>
              <a:rPr lang="en-US" altLang="ko-KR" dirty="0" smtClean="0"/>
              <a:t>  = </a:t>
            </a:r>
            <a:r>
              <a:rPr lang="en-US" altLang="ko-KR" dirty="0" err="1"/>
              <a:t>ite</a:t>
            </a:r>
            <a:r>
              <a:rPr lang="en-US" altLang="ko-KR" dirty="0"/>
              <a:t> (D, </a:t>
            </a:r>
            <a:r>
              <a:rPr lang="en-US" altLang="ko-KR" dirty="0" err="1"/>
              <a:t>ite</a:t>
            </a:r>
            <a:r>
              <a:rPr lang="en-US" altLang="ko-KR" dirty="0"/>
              <a:t> (C, 1, </a:t>
            </a:r>
            <a:r>
              <a:rPr lang="en-US" altLang="ko-KR" dirty="0" err="1"/>
              <a:t>ite</a:t>
            </a:r>
            <a:r>
              <a:rPr lang="en-US" altLang="ko-KR" dirty="0"/>
              <a:t>(B, 1, 0)),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en-US" altLang="ko-KR" dirty="0"/>
              <a:t>(C, </a:t>
            </a:r>
            <a:r>
              <a:rPr lang="en-US" altLang="ko-KR" dirty="0" err="1"/>
              <a:t>ite</a:t>
            </a:r>
            <a:r>
              <a:rPr lang="en-US" altLang="ko-KR" dirty="0"/>
              <a:t>(B, 1, 0</a:t>
            </a:r>
            <a:r>
              <a:rPr lang="en-US" altLang="ko-KR" dirty="0" smtClean="0"/>
              <a:t>), </a:t>
            </a:r>
            <a:r>
              <a:rPr lang="en-US" altLang="ko-KR" dirty="0" err="1"/>
              <a:t>ite</a:t>
            </a:r>
            <a:r>
              <a:rPr lang="en-US" altLang="ko-KR" dirty="0"/>
              <a:t>(B, 1, 0</a:t>
            </a:r>
            <a:r>
              <a:rPr lang="en-US" altLang="ko-KR" dirty="0" smtClean="0"/>
              <a:t>)))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ite</a:t>
            </a:r>
            <a:r>
              <a:rPr lang="en-US" altLang="ko-KR" dirty="0"/>
              <a:t> (D, </a:t>
            </a:r>
            <a:r>
              <a:rPr lang="en-US" altLang="ko-KR" dirty="0" err="1"/>
              <a:t>ite</a:t>
            </a:r>
            <a:r>
              <a:rPr lang="en-US" altLang="ko-KR" dirty="0"/>
              <a:t> (C, 1, </a:t>
            </a:r>
            <a:r>
              <a:rPr lang="en-US" altLang="ko-KR" dirty="0" err="1"/>
              <a:t>ite</a:t>
            </a:r>
            <a:r>
              <a:rPr lang="en-US" altLang="ko-KR" dirty="0"/>
              <a:t>(B, 1, 0)),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(B</a:t>
            </a:r>
            <a:r>
              <a:rPr lang="en-US" altLang="ko-KR" dirty="0"/>
              <a:t>, 1, </a:t>
            </a:r>
            <a:r>
              <a:rPr lang="en-US" altLang="ko-KR" dirty="0" smtClean="0"/>
              <a:t>0))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r>
              <a:rPr lang="en-US" altLang="ko-KR" dirty="0" smtClean="0"/>
              <a:t>3 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410" y="332656"/>
            <a:ext cx="2247900" cy="1733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267118" y="3955261"/>
            <a:ext cx="617250" cy="3600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>
            <a:stCxn id="30" idx="0"/>
            <a:endCxn id="9" idx="3"/>
          </p:cNvCxnSpPr>
          <p:nvPr/>
        </p:nvCxnSpPr>
        <p:spPr>
          <a:xfrm flipV="1">
            <a:off x="6955033" y="4900101"/>
            <a:ext cx="440048" cy="232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23" idx="0"/>
            <a:endCxn id="9" idx="5"/>
          </p:cNvCxnSpPr>
          <p:nvPr/>
        </p:nvCxnSpPr>
        <p:spPr>
          <a:xfrm flipH="1" flipV="1">
            <a:off x="7751503" y="4900101"/>
            <a:ext cx="456901" cy="257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7321264" y="4531325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>
            <a:stCxn id="6" idx="2"/>
            <a:endCxn id="9" idx="0"/>
          </p:cNvCxnSpPr>
          <p:nvPr/>
        </p:nvCxnSpPr>
        <p:spPr>
          <a:xfrm flipH="1">
            <a:off x="7573292" y="4315301"/>
            <a:ext cx="2451" cy="2160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7812360" y="5157192"/>
            <a:ext cx="864096" cy="1034472"/>
            <a:chOff x="3754628" y="2891929"/>
            <a:chExt cx="864096" cy="1034472"/>
          </a:xfrm>
        </p:grpSpPr>
        <p:sp>
          <p:nvSpPr>
            <p:cNvPr id="23" name="타원 22"/>
            <p:cNvSpPr/>
            <p:nvPr/>
          </p:nvSpPr>
          <p:spPr>
            <a:xfrm>
              <a:off x="3898644" y="2891929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754628" y="3635303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349099" y="3649402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cxnSp>
          <p:nvCxnSpPr>
            <p:cNvPr id="26" name="직선 연결선 25"/>
            <p:cNvCxnSpPr>
              <a:stCxn id="24" idx="0"/>
              <a:endCxn id="23" idx="4"/>
            </p:cNvCxnSpPr>
            <p:nvPr/>
          </p:nvCxnSpPr>
          <p:spPr>
            <a:xfrm flipV="1">
              <a:off x="3889441" y="3323977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5" idx="0"/>
              <a:endCxn id="23" idx="4"/>
            </p:cNvCxnSpPr>
            <p:nvPr/>
          </p:nvCxnSpPr>
          <p:spPr>
            <a:xfrm flipH="1" flipV="1">
              <a:off x="4150672" y="3323977"/>
              <a:ext cx="333240" cy="325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/>
          <p:nvPr/>
        </p:nvCxnSpPr>
        <p:spPr>
          <a:xfrm flipV="1">
            <a:off x="6486981" y="5501626"/>
            <a:ext cx="289841" cy="31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703005" y="5132850"/>
            <a:ext cx="504056" cy="432048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52168" y="5805288"/>
            <a:ext cx="2696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6958947" y="5665944"/>
            <a:ext cx="864096" cy="1034472"/>
            <a:chOff x="3754628" y="2891929"/>
            <a:chExt cx="864096" cy="1034472"/>
          </a:xfrm>
        </p:grpSpPr>
        <p:sp>
          <p:nvSpPr>
            <p:cNvPr id="34" name="타원 33"/>
            <p:cNvSpPr/>
            <p:nvPr/>
          </p:nvSpPr>
          <p:spPr>
            <a:xfrm>
              <a:off x="3898644" y="2891929"/>
              <a:ext cx="504056" cy="4320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754628" y="3635303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349099" y="3649402"/>
              <a:ext cx="269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/>
                <a:t>0</a:t>
              </a:r>
              <a:endParaRPr lang="ko-KR" altLang="en-US" sz="1200" dirty="0"/>
            </a:p>
          </p:txBody>
        </p:sp>
        <p:cxnSp>
          <p:nvCxnSpPr>
            <p:cNvPr id="37" name="직선 연결선 36"/>
            <p:cNvCxnSpPr>
              <a:stCxn id="35" idx="0"/>
              <a:endCxn id="34" idx="4"/>
            </p:cNvCxnSpPr>
            <p:nvPr/>
          </p:nvCxnSpPr>
          <p:spPr>
            <a:xfrm flipV="1">
              <a:off x="3889441" y="3323977"/>
              <a:ext cx="261231" cy="311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36" idx="0"/>
              <a:endCxn id="34" idx="4"/>
            </p:cNvCxnSpPr>
            <p:nvPr/>
          </p:nvCxnSpPr>
          <p:spPr>
            <a:xfrm flipH="1" flipV="1">
              <a:off x="4150672" y="3323977"/>
              <a:ext cx="333240" cy="325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/>
          <p:cNvCxnSpPr>
            <a:stCxn id="34" idx="0"/>
            <a:endCxn id="30" idx="5"/>
          </p:cNvCxnSpPr>
          <p:nvPr/>
        </p:nvCxnSpPr>
        <p:spPr>
          <a:xfrm flipH="1" flipV="1">
            <a:off x="7133244" y="5501626"/>
            <a:ext cx="221747" cy="164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788024" y="4974291"/>
            <a:ext cx="115212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altLang="ko-KR" sz="1600" dirty="0" smtClean="0"/>
              <a:t>D * C</a:t>
            </a:r>
          </a:p>
          <a:p>
            <a:pPr marL="0" lvl="1"/>
            <a:r>
              <a:rPr lang="en-US" altLang="ko-KR" sz="1600" dirty="0" smtClean="0"/>
              <a:t>D * /C * B</a:t>
            </a:r>
          </a:p>
          <a:p>
            <a:pPr marL="0" lvl="1"/>
            <a:r>
              <a:rPr lang="en-US" altLang="ko-KR" sz="1600" dirty="0" smtClean="0"/>
              <a:t>/D * B</a:t>
            </a:r>
          </a:p>
        </p:txBody>
      </p:sp>
      <p:sp>
        <p:nvSpPr>
          <p:cNvPr id="45" name="오른쪽 화살표 44"/>
          <p:cNvSpPr/>
          <p:nvPr/>
        </p:nvSpPr>
        <p:spPr>
          <a:xfrm rot="10800000">
            <a:off x="5987970" y="5198346"/>
            <a:ext cx="432048" cy="295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555776" y="5128179"/>
            <a:ext cx="2116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B &lt; C &lt; D </a:t>
            </a:r>
            <a:r>
              <a:rPr lang="ko-KR" altLang="en-US" sz="1400" dirty="0" smtClean="0"/>
              <a:t>에 비해 복잡</a:t>
            </a:r>
            <a:endParaRPr lang="en-US" altLang="ko-KR" sz="1400" dirty="0" smtClean="0"/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 </a:t>
            </a:r>
            <a:r>
              <a:rPr lang="en-US" altLang="ko-KR" sz="1400" dirty="0" smtClean="0"/>
              <a:t>Ordering </a:t>
            </a:r>
            <a:r>
              <a:rPr lang="ko-KR" altLang="en-US" sz="1400" dirty="0" smtClean="0"/>
              <a:t>중요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04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 = A + B * C + B * D</a:t>
            </a:r>
          </a:p>
          <a:p>
            <a:r>
              <a:rPr lang="en-US" altLang="ko-KR" dirty="0" smtClean="0"/>
              <a:t>Ordering : D &lt; C &lt; B &lt; A</a:t>
            </a:r>
          </a:p>
          <a:p>
            <a:r>
              <a:rPr lang="en-US" altLang="ko-KR" dirty="0" smtClean="0"/>
              <a:t>SD</a:t>
            </a:r>
          </a:p>
          <a:p>
            <a:pPr lvl="1"/>
            <a:r>
              <a:rPr lang="en-US" altLang="ko-KR" dirty="0" smtClean="0"/>
              <a:t>T = D *  (A + B </a:t>
            </a:r>
            <a:r>
              <a:rPr lang="en-US" altLang="ko-KR" strike="sngStrike" dirty="0" smtClean="0"/>
              <a:t>+ B * C</a:t>
            </a:r>
            <a:r>
              <a:rPr lang="en-US" altLang="ko-KR" dirty="0" smtClean="0"/>
              <a:t>) + /D * (A + B * C)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= </a:t>
            </a:r>
            <a:r>
              <a:rPr lang="en-US" altLang="ko-KR" dirty="0"/>
              <a:t>D *  </a:t>
            </a:r>
            <a:r>
              <a:rPr lang="en-US" altLang="ko-KR" dirty="0" smtClean="0"/>
              <a:t>(B + /B * A) + /</a:t>
            </a:r>
            <a:r>
              <a:rPr lang="en-US" altLang="ko-KR" dirty="0"/>
              <a:t>D * </a:t>
            </a:r>
            <a:r>
              <a:rPr lang="en-US" altLang="ko-KR" dirty="0" smtClean="0"/>
              <a:t>(C * (A </a:t>
            </a:r>
            <a:r>
              <a:rPr lang="en-US" altLang="ko-KR" dirty="0"/>
              <a:t>+ </a:t>
            </a:r>
            <a:r>
              <a:rPr lang="en-US" altLang="ko-KR" dirty="0" smtClean="0"/>
              <a:t>B) + /C * A)</a:t>
            </a:r>
          </a:p>
          <a:p>
            <a:pPr lvl="1"/>
            <a:r>
              <a:rPr lang="en-US" altLang="ko-KR" dirty="0" smtClean="0"/>
              <a:t>   = </a:t>
            </a:r>
            <a:r>
              <a:rPr lang="en-US" altLang="ko-KR" dirty="0"/>
              <a:t>D *  (B + /B * A) + /D * (C * </a:t>
            </a:r>
            <a:r>
              <a:rPr lang="en-US" altLang="ko-KR" dirty="0" smtClean="0"/>
              <a:t>(B + /B * A) </a:t>
            </a:r>
            <a:r>
              <a:rPr lang="en-US" altLang="ko-KR" dirty="0"/>
              <a:t>+ /C * A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다시 전개하면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= D * B + D * /B * A + /D * C * B + /D * C * /B * A + /D * /C * 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Negate</a:t>
            </a:r>
            <a:r>
              <a:rPr lang="ko-KR" altLang="en-US" dirty="0" smtClean="0"/>
              <a:t>를 제외하면 </a:t>
            </a:r>
            <a:r>
              <a:rPr lang="en-US" altLang="ko-KR" dirty="0" smtClean="0"/>
              <a:t>(= Zero BDD (ZBDD))</a:t>
            </a:r>
          </a:p>
          <a:p>
            <a:pPr lvl="1"/>
            <a:r>
              <a:rPr lang="en-US" altLang="ko-KR" dirty="0" smtClean="0"/>
              <a:t>T’ = D * B + D * </a:t>
            </a:r>
            <a:r>
              <a:rPr lang="en-US" altLang="ko-KR" strike="sngStrike" dirty="0" smtClean="0"/>
              <a:t>/B * </a:t>
            </a:r>
            <a:r>
              <a:rPr lang="en-US" altLang="ko-KR" dirty="0" smtClean="0"/>
              <a:t>A + </a:t>
            </a:r>
            <a:r>
              <a:rPr lang="en-US" altLang="ko-KR" strike="sngStrike" dirty="0" smtClean="0"/>
              <a:t>/D * </a:t>
            </a:r>
            <a:r>
              <a:rPr lang="en-US" altLang="ko-KR" dirty="0" smtClean="0"/>
              <a:t>C * B + </a:t>
            </a:r>
            <a:r>
              <a:rPr lang="en-US" altLang="ko-KR" strike="sngStrike" dirty="0" smtClean="0"/>
              <a:t>/D * </a:t>
            </a:r>
            <a:r>
              <a:rPr lang="en-US" altLang="ko-KR" dirty="0" smtClean="0"/>
              <a:t>C * </a:t>
            </a:r>
            <a:r>
              <a:rPr lang="en-US" altLang="ko-KR" strike="sngStrike" dirty="0" smtClean="0"/>
              <a:t>/B * </a:t>
            </a:r>
            <a:r>
              <a:rPr lang="en-US" altLang="ko-KR" dirty="0" smtClean="0"/>
              <a:t>A + </a:t>
            </a:r>
            <a:r>
              <a:rPr lang="en-US" altLang="ko-KR" strike="sngStrike" dirty="0" smtClean="0"/>
              <a:t>/D * /C * </a:t>
            </a:r>
            <a:r>
              <a:rPr lang="en-US" altLang="ko-KR" dirty="0" smtClean="0"/>
              <a:t>A</a:t>
            </a:r>
          </a:p>
          <a:p>
            <a:pPr lvl="1"/>
            <a:r>
              <a:rPr lang="en-US" altLang="ko-KR" dirty="0" smtClean="0"/>
              <a:t>   = D * B + D * A + C * B + C * A + A</a:t>
            </a:r>
          </a:p>
          <a:p>
            <a:pPr lvl="1"/>
            <a:r>
              <a:rPr lang="en-US" altLang="ko-KR" dirty="0" smtClean="0"/>
              <a:t>   = </a:t>
            </a:r>
            <a:r>
              <a:rPr lang="en-US" altLang="ko-KR" dirty="0"/>
              <a:t>D * B + </a:t>
            </a:r>
            <a:r>
              <a:rPr lang="en-US" altLang="ko-KR" dirty="0" smtClean="0"/>
              <a:t>C </a:t>
            </a:r>
            <a:r>
              <a:rPr lang="en-US" altLang="ko-KR" dirty="0"/>
              <a:t>* B + </a:t>
            </a:r>
            <a:r>
              <a:rPr lang="en-US" altLang="ko-KR" dirty="0" smtClean="0"/>
              <a:t>A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0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BDD</a:t>
            </a:r>
            <a:r>
              <a:rPr lang="ko-KR" altLang="en-US" dirty="0" smtClean="0"/>
              <a:t>의 주요 </a:t>
            </a:r>
            <a:r>
              <a:rPr lang="en-US" altLang="ko-KR" dirty="0" smtClean="0"/>
              <a:t>Routine</a:t>
            </a:r>
            <a:r>
              <a:rPr lang="ko-KR" altLang="en-US" dirty="0" smtClean="0"/>
              <a:t> 들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8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Bdd_Solve</a:t>
            </a:r>
            <a:r>
              <a:rPr lang="en-US" altLang="ko-KR" dirty="0" smtClean="0"/>
              <a:t>(op, g, h) : </a:t>
            </a:r>
            <a:r>
              <a:rPr lang="en-US" altLang="ko-KR" dirty="0"/>
              <a:t>BDD Operation</a:t>
            </a:r>
          </a:p>
          <a:p>
            <a:pPr lvl="1"/>
            <a:r>
              <a:rPr lang="en-US" altLang="ko-KR" dirty="0" smtClean="0"/>
              <a:t>F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smtClean="0"/>
              <a:t>g </a:t>
            </a:r>
            <a:r>
              <a:rPr lang="en-US" altLang="ko-KR" dirty="0"/>
              <a:t>&lt;op&gt; h</a:t>
            </a:r>
          </a:p>
          <a:p>
            <a:pPr lvl="1"/>
            <a:r>
              <a:rPr lang="en-US" altLang="ko-KR" dirty="0" smtClean="0"/>
              <a:t>g </a:t>
            </a:r>
            <a:r>
              <a:rPr lang="en-US" altLang="ko-KR" dirty="0"/>
              <a:t>= </a:t>
            </a:r>
            <a:r>
              <a:rPr lang="en-US" altLang="ko-KR" dirty="0" err="1"/>
              <a:t>ite</a:t>
            </a:r>
            <a:r>
              <a:rPr lang="en-US" altLang="ko-KR" dirty="0"/>
              <a:t>(x, </a:t>
            </a:r>
            <a:r>
              <a:rPr lang="en-US" altLang="ko-KR" dirty="0" err="1"/>
              <a:t>gx</a:t>
            </a:r>
            <a:r>
              <a:rPr lang="en-US" altLang="ko-KR" dirty="0"/>
              <a:t>, gr), h = </a:t>
            </a:r>
            <a:r>
              <a:rPr lang="en-US" altLang="ko-KR" dirty="0" err="1"/>
              <a:t>ite</a:t>
            </a:r>
            <a:r>
              <a:rPr lang="en-US" altLang="ko-KR" dirty="0"/>
              <a:t> (y, </a:t>
            </a:r>
            <a:r>
              <a:rPr lang="en-US" altLang="ko-KR" dirty="0" err="1"/>
              <a:t>hx</a:t>
            </a:r>
            <a:r>
              <a:rPr lang="en-US" altLang="ko-KR" dirty="0"/>
              <a:t>, </a:t>
            </a:r>
            <a:r>
              <a:rPr lang="en-US" altLang="ko-KR" dirty="0" err="1"/>
              <a:t>hr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Bdd_Solve_Simple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op, g, h) :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포함되는 경우 </a:t>
            </a:r>
            <a:r>
              <a:rPr lang="en-US" altLang="ko-KR" dirty="0"/>
              <a:t>BDD Operation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Put_ite</a:t>
            </a:r>
            <a:r>
              <a:rPr lang="pt-BR" altLang="ko-KR" dirty="0" smtClean="0"/>
              <a:t> </a:t>
            </a:r>
            <a:r>
              <a:rPr lang="pt-BR" altLang="ko-KR" dirty="0"/>
              <a:t>(</a:t>
            </a:r>
            <a:r>
              <a:rPr lang="pt-BR" altLang="ko-KR" dirty="0" smtClean="0"/>
              <a:t>x, l, r) : </a:t>
            </a:r>
            <a:r>
              <a:rPr lang="ko-KR" altLang="en-US" dirty="0" smtClean="0"/>
              <a:t>새로운 </a:t>
            </a:r>
            <a:r>
              <a:rPr lang="pt-BR" altLang="ko-KR" dirty="0" smtClean="0"/>
              <a:t>ite </a:t>
            </a:r>
            <a:r>
              <a:rPr lang="ko-KR" altLang="en-US" dirty="0" smtClean="0"/>
              <a:t>생성</a:t>
            </a:r>
            <a:endParaRPr lang="pt-BR" altLang="ko-KR" dirty="0" smtClean="0"/>
          </a:p>
          <a:p>
            <a:pPr lvl="1"/>
            <a:r>
              <a:rPr lang="en-US" altLang="ko-KR" dirty="0" err="1"/>
              <a:t>ite</a:t>
            </a:r>
            <a:r>
              <a:rPr lang="en-US" altLang="ko-KR" dirty="0"/>
              <a:t> (x, l, 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을 생성하고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목록에 저장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ite</a:t>
            </a:r>
            <a:r>
              <a:rPr lang="en-US" altLang="ko-KR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의 값도 함께 계산</a:t>
            </a:r>
            <a:endParaRPr lang="en-US" altLang="ko-KR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err="1" smtClean="0"/>
              <a:t>MinBdd</a:t>
            </a:r>
            <a:r>
              <a:rPr lang="en-US" altLang="ko-KR" dirty="0" smtClean="0"/>
              <a:t>(f) : BDD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Minimal Cut Set</a:t>
            </a:r>
            <a:r>
              <a:rPr lang="ko-KR" altLang="en-US" dirty="0" smtClean="0"/>
              <a:t>으로 변환하는 함수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 smtClean="0"/>
              <a:t>MinBddBy</a:t>
            </a:r>
            <a:r>
              <a:rPr lang="en-US" altLang="ko-KR" dirty="0" smtClean="0"/>
              <a:t>(f, g) : Delete </a:t>
            </a:r>
            <a:r>
              <a:rPr lang="en-US" altLang="ko-KR" dirty="0"/>
              <a:t>Term Operation </a:t>
            </a:r>
            <a:r>
              <a:rPr lang="ko-KR" altLang="en-US" dirty="0"/>
              <a:t>과 동일</a:t>
            </a:r>
            <a:endParaRPr lang="en-US" altLang="ko-KR" dirty="0"/>
          </a:p>
          <a:p>
            <a:pPr lvl="1"/>
            <a:r>
              <a:rPr lang="en-US" altLang="ko-KR" dirty="0"/>
              <a:t>F’ </a:t>
            </a:r>
            <a:r>
              <a:rPr lang="en-US" altLang="ko-KR" dirty="0">
                <a:sym typeface="Wingdings" panose="05000000000000000000" pitchFamily="2" charset="2"/>
              </a:rPr>
              <a:t> F</a:t>
            </a:r>
            <a:r>
              <a:rPr lang="en-US" altLang="ko-KR" dirty="0"/>
              <a:t> </a:t>
            </a:r>
            <a:r>
              <a:rPr lang="en-US" altLang="ko-KR" i="1" dirty="0"/>
              <a:t>Θ </a:t>
            </a:r>
            <a:r>
              <a:rPr lang="en-US" altLang="ko-KR" dirty="0"/>
              <a:t> </a:t>
            </a:r>
            <a:r>
              <a:rPr lang="en-US" altLang="ko-KR" dirty="0" smtClean="0"/>
              <a:t>G</a:t>
            </a:r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Bdd_Negate</a:t>
            </a:r>
            <a:r>
              <a:rPr lang="en-US" altLang="ko-KR" dirty="0" smtClean="0"/>
              <a:t>(f) : f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Negate </a:t>
            </a:r>
            <a:r>
              <a:rPr lang="ko-KR" altLang="en-US" dirty="0" smtClean="0"/>
              <a:t>구하기 </a:t>
            </a:r>
            <a:endParaRPr lang="en-US" altLang="ko-KR" dirty="0" smtClean="0"/>
          </a:p>
          <a:p>
            <a:pPr lvl="1"/>
            <a:r>
              <a:rPr lang="en-US" altLang="ko-KR" dirty="0"/>
              <a:t>/F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smtClean="0"/>
              <a:t>x </a:t>
            </a:r>
            <a:r>
              <a:rPr lang="en-US" altLang="ko-KR" dirty="0"/>
              <a:t>* /F1 + /x * /F0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BDD Functions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52120" y="1052736"/>
            <a:ext cx="3312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모든 결과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ite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형태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rgbClr val="FF0000"/>
                </a:solidFill>
              </a:rPr>
              <a:t>ite</a:t>
            </a:r>
            <a:r>
              <a:rPr lang="ko-KR" altLang="en-US" dirty="0">
                <a:solidFill>
                  <a:srgbClr val="FF0000"/>
                </a:solidFill>
              </a:rPr>
              <a:t>에 대한 </a:t>
            </a:r>
            <a:r>
              <a:rPr lang="en-US" altLang="ko-KR" dirty="0">
                <a:solidFill>
                  <a:srgbClr val="FF0000"/>
                </a:solidFill>
              </a:rPr>
              <a:t>index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return </a:t>
            </a:r>
          </a:p>
        </p:txBody>
      </p:sp>
    </p:spTree>
    <p:extLst>
      <p:ext uri="{BB962C8B-B14F-4D97-AF65-F5344CB8AC3E}">
        <p14:creationId xmlns:p14="http://schemas.microsoft.com/office/powerpoint/2010/main" val="25495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en-US" altLang="ko-KR" dirty="0" err="1" smtClean="0"/>
              <a:t>ite_def</a:t>
            </a:r>
            <a:r>
              <a:rPr lang="en-US" altLang="ko-KR" dirty="0" smtClean="0"/>
              <a:t>	‘ </a:t>
            </a:r>
            <a:r>
              <a:rPr lang="ko-KR" altLang="en-US" dirty="0" smtClean="0"/>
              <a:t>하나의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</a:t>
            </a:r>
            <a:endParaRPr lang="en-US" altLang="ko-KR" dirty="0"/>
          </a:p>
          <a:p>
            <a:r>
              <a:rPr lang="en-US" altLang="ko-KR" dirty="0"/>
              <a:t>        Public x As Integer    </a:t>
            </a:r>
            <a:r>
              <a:rPr lang="en-US" altLang="ko-KR" dirty="0" smtClean="0"/>
              <a:t>	' </a:t>
            </a:r>
            <a:r>
              <a:rPr lang="en-US" altLang="ko-KR" dirty="0"/>
              <a:t>Pivot Event, Index to </a:t>
            </a:r>
            <a:r>
              <a:rPr lang="en-US" altLang="ko-KR" dirty="0" err="1"/>
              <a:t>xEvents</a:t>
            </a:r>
            <a:r>
              <a:rPr lang="en-US" altLang="ko-KR" dirty="0"/>
              <a:t> ()</a:t>
            </a:r>
          </a:p>
          <a:p>
            <a:r>
              <a:rPr lang="en-US" altLang="ko-KR" dirty="0"/>
              <a:t>        Public l, r As Integer </a:t>
            </a:r>
            <a:r>
              <a:rPr lang="en-US" altLang="ko-KR" dirty="0" smtClean="0"/>
              <a:t>	' </a:t>
            </a:r>
            <a:r>
              <a:rPr lang="en-US" altLang="ko-KR" dirty="0"/>
              <a:t>Pointer to left, right </a:t>
            </a:r>
            <a:r>
              <a:rPr lang="ko-KR" altLang="en-US" dirty="0"/>
              <a:t>또는 </a:t>
            </a:r>
            <a:r>
              <a:rPr lang="en-US" altLang="ko-KR" dirty="0"/>
              <a:t>0, 1</a:t>
            </a:r>
            <a:endParaRPr lang="ko-KR" altLang="en-US" dirty="0"/>
          </a:p>
          <a:p>
            <a:r>
              <a:rPr lang="en-US" altLang="ko-KR" dirty="0"/>
              <a:t>        Public v As Double     </a:t>
            </a:r>
            <a:r>
              <a:rPr lang="en-US" altLang="ko-KR" dirty="0" smtClean="0"/>
              <a:t>	'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Probability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Dim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as List(Of </a:t>
            </a:r>
            <a:r>
              <a:rPr lang="en-US" altLang="ko-KR" dirty="0" err="1" smtClean="0"/>
              <a:t>ite_def</a:t>
            </a:r>
            <a:r>
              <a:rPr lang="en-US" altLang="ko-KR" dirty="0" smtClean="0"/>
              <a:t>)	‘ </a:t>
            </a:r>
            <a:r>
              <a:rPr lang="ko-KR" altLang="en-US" dirty="0" smtClean="0"/>
              <a:t>전체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집합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Dim </a:t>
            </a:r>
            <a:r>
              <a:rPr lang="en-US" altLang="ko-KR" dirty="0" err="1"/>
              <a:t>pEvent_to_ite</a:t>
            </a:r>
            <a:r>
              <a:rPr lang="en-US" altLang="ko-KR" dirty="0"/>
              <a:t>() As </a:t>
            </a:r>
            <a:r>
              <a:rPr lang="en-US" altLang="ko-KR" dirty="0" smtClean="0"/>
              <a:t>Integer	' </a:t>
            </a:r>
            <a:r>
              <a:rPr lang="ko-KR" altLang="en-US" dirty="0"/>
              <a:t>각 </a:t>
            </a:r>
            <a:r>
              <a:rPr lang="en-US" altLang="ko-KR" dirty="0"/>
              <a:t>FT</a:t>
            </a:r>
            <a:r>
              <a:rPr lang="ko-KR" altLang="en-US" dirty="0"/>
              <a:t>에 대해 계산된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: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ko-KR" altLang="en-US" dirty="0"/>
              <a:t>에 대한 </a:t>
            </a:r>
            <a:r>
              <a:rPr lang="en-US" altLang="ko-KR" dirty="0"/>
              <a:t>pointer (</a:t>
            </a:r>
            <a:r>
              <a:rPr lang="en-US" altLang="ko-KR" dirty="0" err="1"/>
              <a:t>FT.XEvents.Count</a:t>
            </a:r>
            <a:r>
              <a:rPr lang="en-US" altLang="ko-KR" dirty="0"/>
              <a:t> </a:t>
            </a:r>
            <a:r>
              <a:rPr lang="ko-KR" altLang="en-US" dirty="0"/>
              <a:t>만큼 필요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주요 </a:t>
            </a:r>
            <a:r>
              <a:rPr lang="en-US" altLang="ko-KR" dirty="0" smtClean="0"/>
              <a:t>Variable</a:t>
            </a:r>
            <a:r>
              <a:rPr lang="ko-KR" altLang="en-US" dirty="0" smtClean="0"/>
              <a:t>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72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 =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/>
              <a:t>ite</a:t>
            </a:r>
            <a:r>
              <a:rPr lang="en-US" altLang="ko-KR" dirty="0"/>
              <a:t>(x, G1, </a:t>
            </a:r>
            <a:r>
              <a:rPr lang="en-US" altLang="ko-KR" dirty="0" smtClean="0"/>
              <a:t>G0)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G’ =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(x</a:t>
            </a:r>
            <a:r>
              <a:rPr lang="en-US" altLang="ko-KR" dirty="0"/>
              <a:t>, </a:t>
            </a:r>
            <a:r>
              <a:rPr lang="en-US" altLang="ko-KR" dirty="0" smtClean="0"/>
              <a:t>G1’, G0’)</a:t>
            </a:r>
            <a:endParaRPr lang="en-US" altLang="ko-KR" dirty="0"/>
          </a:p>
          <a:p>
            <a:r>
              <a:rPr lang="en-US" altLang="ko-KR" dirty="0"/>
              <a:t>H = </a:t>
            </a:r>
            <a:r>
              <a:rPr lang="en-US" altLang="ko-KR" dirty="0" err="1"/>
              <a:t>ite</a:t>
            </a:r>
            <a:r>
              <a:rPr lang="en-US" altLang="ko-KR" dirty="0"/>
              <a:t> (y, H1, H0)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H’ = </a:t>
            </a:r>
            <a:r>
              <a:rPr lang="en-US" altLang="ko-KR" dirty="0" err="1"/>
              <a:t>ite</a:t>
            </a:r>
            <a:r>
              <a:rPr lang="en-US" altLang="ko-KR" dirty="0"/>
              <a:t> (y, </a:t>
            </a:r>
            <a:r>
              <a:rPr lang="en-US" altLang="ko-KR" dirty="0" smtClean="0"/>
              <a:t>H1’, H0’)</a:t>
            </a:r>
            <a:endParaRPr lang="en-US" altLang="ko-KR" dirty="0"/>
          </a:p>
          <a:p>
            <a:pPr lvl="1"/>
            <a:r>
              <a:rPr lang="ko-KR" altLang="en-US" dirty="0" smtClean="0"/>
              <a:t>여기서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G’ </a:t>
            </a:r>
            <a:r>
              <a:rPr lang="ko-KR" altLang="en-US" dirty="0" smtClean="0"/>
              <a:t>은 </a:t>
            </a:r>
            <a:r>
              <a:rPr lang="en-US" altLang="ko-KR" dirty="0"/>
              <a:t>G </a:t>
            </a:r>
            <a:r>
              <a:rPr lang="ko-KR" altLang="en-US" dirty="0"/>
              <a:t>에 대한 </a:t>
            </a:r>
            <a:r>
              <a:rPr lang="en-US" altLang="ko-KR" dirty="0" err="1"/>
              <a:t>pEvent_to_ite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H’ </a:t>
            </a:r>
            <a:r>
              <a:rPr lang="ko-KR" altLang="en-US" dirty="0" smtClean="0"/>
              <a:t>은 </a:t>
            </a:r>
            <a:r>
              <a:rPr lang="en-US" altLang="ko-KR" dirty="0"/>
              <a:t>H </a:t>
            </a:r>
            <a:r>
              <a:rPr lang="ko-KR" altLang="en-US" dirty="0"/>
              <a:t>에 대한 </a:t>
            </a:r>
            <a:r>
              <a:rPr lang="en-US" altLang="ko-KR" dirty="0" err="1"/>
              <a:t>pEvent_to_ite</a:t>
            </a:r>
            <a:endParaRPr lang="en-US" altLang="ko-KR" dirty="0"/>
          </a:p>
          <a:p>
            <a:pPr lvl="2"/>
            <a:r>
              <a:rPr lang="en-US" altLang="ko-KR" dirty="0" smtClean="0"/>
              <a:t>G’, G1’, G0’, H’, H1’, H0’ </a:t>
            </a:r>
            <a:r>
              <a:rPr lang="ko-KR" altLang="en-US" dirty="0" smtClean="0"/>
              <a:t>모두 </a:t>
            </a:r>
            <a:r>
              <a:rPr lang="en-US" altLang="ko-KR" dirty="0" err="1" smtClean="0"/>
              <a:t>ite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형태로 처리됨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F </a:t>
            </a:r>
            <a:r>
              <a:rPr lang="en-US" altLang="ko-KR" dirty="0"/>
              <a:t>= </a:t>
            </a:r>
            <a:r>
              <a:rPr lang="en-US" altLang="ko-KR" dirty="0" smtClean="0"/>
              <a:t>G </a:t>
            </a:r>
            <a:r>
              <a:rPr lang="en-US" altLang="ko-KR" dirty="0"/>
              <a:t>+ </a:t>
            </a:r>
            <a:r>
              <a:rPr lang="en-US" altLang="ko-KR" dirty="0" smtClean="0"/>
              <a:t>H </a:t>
            </a:r>
            <a:r>
              <a:rPr lang="ko-KR" altLang="en-US" dirty="0" smtClean="0"/>
              <a:t>를 계산하려면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G’ = G </a:t>
            </a:r>
            <a:r>
              <a:rPr lang="ko-KR" altLang="en-US" dirty="0" smtClean="0"/>
              <a:t>에 대한 </a:t>
            </a:r>
            <a:r>
              <a:rPr lang="en-US" altLang="ko-KR" dirty="0" err="1" smtClean="0"/>
              <a:t>pEvent_to_ite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H’ = H </a:t>
            </a:r>
            <a:r>
              <a:rPr lang="ko-KR" altLang="en-US" dirty="0" smtClean="0"/>
              <a:t>에 대한 </a:t>
            </a:r>
            <a:r>
              <a:rPr lang="en-US" altLang="ko-KR" dirty="0" err="1"/>
              <a:t>pEvent_to_ite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F’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err="1" smtClean="0"/>
              <a:t>Bdd_Solve</a:t>
            </a:r>
            <a:r>
              <a:rPr lang="en-US" altLang="ko-KR" dirty="0" smtClean="0"/>
              <a:t>(“+”, G’, H’)</a:t>
            </a:r>
          </a:p>
          <a:p>
            <a:pPr lvl="2"/>
            <a:r>
              <a:rPr lang="en-US" altLang="ko-KR" dirty="0" err="1"/>
              <a:t>Bdd_Solve</a:t>
            </a:r>
            <a:r>
              <a:rPr lang="en-US" altLang="ko-KR" dirty="0"/>
              <a:t>(“+”, </a:t>
            </a:r>
            <a:r>
              <a:rPr lang="en-US" altLang="ko-KR" dirty="0" smtClean="0"/>
              <a:t>G’, H’)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Call</a:t>
            </a:r>
          </a:p>
          <a:p>
            <a:pPr lvl="3"/>
            <a:r>
              <a:rPr lang="ko-KR" altLang="en-US" dirty="0" smtClean="0"/>
              <a:t>결과</a:t>
            </a:r>
            <a:r>
              <a:rPr lang="ko-KR" altLang="en-US" dirty="0"/>
              <a:t>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F’ </a:t>
            </a:r>
            <a:r>
              <a:rPr lang="ko-KR" altLang="en-US" dirty="0" smtClean="0"/>
              <a:t>이라는 </a:t>
            </a:r>
            <a:r>
              <a:rPr lang="en-US" altLang="ko-KR" dirty="0" err="1" smtClean="0"/>
              <a:t>ite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index</a:t>
            </a:r>
          </a:p>
          <a:p>
            <a:pPr lvl="1"/>
            <a:r>
              <a:rPr lang="en-US" altLang="ko-KR" dirty="0" smtClean="0"/>
              <a:t>F </a:t>
            </a:r>
            <a:r>
              <a:rPr lang="ko-KR" altLang="en-US" dirty="0"/>
              <a:t>에 대한 </a:t>
            </a:r>
            <a:r>
              <a:rPr lang="en-US" altLang="ko-KR" dirty="0" err="1" smtClean="0"/>
              <a:t>pEvent_to_ite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F’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74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SolveFaultTree</a:t>
            </a:r>
            <a:r>
              <a:rPr lang="en-US" altLang="ko-KR" dirty="0"/>
              <a:t>(</a:t>
            </a:r>
            <a:r>
              <a:rPr lang="en-US" altLang="ko-KR" dirty="0" err="1"/>
              <a:t>TopName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주어진 </a:t>
            </a:r>
            <a:r>
              <a:rPr lang="en-US" altLang="ko-KR" dirty="0" err="1"/>
              <a:t>TopName</a:t>
            </a:r>
            <a:r>
              <a:rPr lang="ko-KR" altLang="en-US" dirty="0"/>
              <a:t>에 대해 </a:t>
            </a:r>
            <a:r>
              <a:rPr lang="en-US" altLang="ko-KR" dirty="0"/>
              <a:t>BDD </a:t>
            </a:r>
            <a:r>
              <a:rPr lang="ko-KR" altLang="en-US" dirty="0" smtClean="0"/>
              <a:t>풀기</a:t>
            </a:r>
            <a:endParaRPr lang="en-US" altLang="ko-KR" dirty="0" smtClean="0"/>
          </a:p>
          <a:p>
            <a:pPr lvl="1"/>
            <a:r>
              <a:rPr lang="en-US" altLang="ko-KR" dirty="0" err="1"/>
              <a:t>ixTop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err="1" smtClean="0"/>
              <a:t>TopName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Index</a:t>
            </a:r>
          </a:p>
          <a:p>
            <a:pPr lvl="1"/>
            <a:r>
              <a:rPr lang="en-US" altLang="ko-KR" dirty="0" smtClean="0"/>
              <a:t>Gate, BE Ordering </a:t>
            </a:r>
            <a:r>
              <a:rPr lang="ko-KR" altLang="en-US" dirty="0" smtClean="0"/>
              <a:t>하기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BDD </a:t>
            </a:r>
            <a:r>
              <a:rPr lang="ko-KR" altLang="en-US" dirty="0" smtClean="0"/>
              <a:t>정보 초기화하기</a:t>
            </a:r>
            <a:endParaRPr lang="en-US" altLang="ko-KR" dirty="0" smtClean="0"/>
          </a:p>
          <a:p>
            <a:pPr lvl="1"/>
            <a:r>
              <a:rPr lang="en-US" altLang="ko-KR" dirty="0"/>
              <a:t>BDD </a:t>
            </a:r>
            <a:r>
              <a:rPr lang="en-US" altLang="ko-KR" dirty="0" smtClean="0"/>
              <a:t>Solve </a:t>
            </a:r>
            <a:r>
              <a:rPr lang="ko-KR" altLang="en-US" dirty="0" smtClean="0"/>
              <a:t>하기</a:t>
            </a:r>
            <a:endParaRPr lang="en-US" altLang="ko-KR" dirty="0"/>
          </a:p>
          <a:p>
            <a:pPr lvl="2"/>
            <a:r>
              <a:rPr lang="en-US" altLang="ko-KR" dirty="0" smtClean="0"/>
              <a:t>P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err="1" smtClean="0"/>
              <a:t>Solve_Gates</a:t>
            </a:r>
            <a:endParaRPr lang="en-US" altLang="ko-KR" dirty="0"/>
          </a:p>
          <a:p>
            <a:pPr lvl="3"/>
            <a:r>
              <a:rPr lang="en-US" altLang="ko-KR" dirty="0" err="1"/>
              <a:t>Gate_Order</a:t>
            </a:r>
            <a:r>
              <a:rPr lang="en-US" altLang="ko-KR" dirty="0"/>
              <a:t>() </a:t>
            </a:r>
            <a:r>
              <a:rPr lang="ko-KR" altLang="en-US" dirty="0"/>
              <a:t>에 따라 </a:t>
            </a:r>
            <a:r>
              <a:rPr lang="en-US" altLang="ko-KR" dirty="0"/>
              <a:t>BDD </a:t>
            </a:r>
            <a:r>
              <a:rPr lang="ko-KR" altLang="en-US" dirty="0"/>
              <a:t>풀기 </a:t>
            </a:r>
            <a:r>
              <a:rPr lang="en-US" altLang="ko-KR" dirty="0"/>
              <a:t>(</a:t>
            </a:r>
            <a:r>
              <a:rPr lang="ko-KR" altLang="en-US" dirty="0"/>
              <a:t>자동적으로 </a:t>
            </a:r>
            <a:r>
              <a:rPr lang="en-US" altLang="ko-KR" dirty="0"/>
              <a:t>Bottom-Up </a:t>
            </a:r>
            <a:r>
              <a:rPr lang="ko-KR" altLang="en-US" dirty="0"/>
              <a:t>으로 </a:t>
            </a:r>
            <a:r>
              <a:rPr lang="en-US" altLang="ko-KR" dirty="0"/>
              <a:t>Solve</a:t>
            </a:r>
            <a:r>
              <a:rPr lang="ko-KR" altLang="en-US" dirty="0"/>
              <a:t>하게 됨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Gate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BDD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Solve</a:t>
            </a:r>
            <a:r>
              <a:rPr lang="ko-KR" altLang="en-US" dirty="0" smtClean="0"/>
              <a:t>하는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7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SaveBDD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RawFileName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RawFileName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ite</a:t>
            </a:r>
            <a:r>
              <a:rPr lang="ko-KR" altLang="en-US" dirty="0" smtClean="0"/>
              <a:t>를 전개한 </a:t>
            </a:r>
            <a:r>
              <a:rPr lang="en-US" altLang="ko-KR" dirty="0" smtClean="0"/>
              <a:t>prime </a:t>
            </a:r>
            <a:r>
              <a:rPr lang="en-US" altLang="ko-KR" dirty="0" err="1" smtClean="0"/>
              <a:t>implicant</a:t>
            </a:r>
            <a:r>
              <a:rPr lang="ko-KR" altLang="en-US" dirty="0" smtClean="0"/>
              <a:t>를 저장하기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ClassRawFile.SaveRawFile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call</a:t>
            </a:r>
            <a:r>
              <a:rPr lang="ko-KR" altLang="en-US" dirty="0" smtClean="0"/>
              <a:t>하려면 먼저 </a:t>
            </a:r>
            <a:r>
              <a:rPr lang="en-US" altLang="ko-KR" dirty="0" err="1" smtClean="0"/>
              <a:t>ite</a:t>
            </a:r>
            <a:r>
              <a:rPr lang="ko-KR" altLang="en-US" dirty="0" smtClean="0"/>
              <a:t>를 </a:t>
            </a:r>
            <a:r>
              <a:rPr lang="en-US" altLang="ko-KR" dirty="0"/>
              <a:t>prime </a:t>
            </a:r>
            <a:r>
              <a:rPr lang="en-US" altLang="ko-KR" dirty="0" err="1" smtClean="0"/>
              <a:t>implicant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형태로 전개하는 과정 필요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SaveMCS</a:t>
            </a:r>
            <a:r>
              <a:rPr lang="en-US" altLang="ko-KR" dirty="0"/>
              <a:t>(</a:t>
            </a:r>
            <a:r>
              <a:rPr lang="en-US" altLang="ko-KR" dirty="0" err="1"/>
              <a:t>RawFileName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RawFileName</a:t>
            </a:r>
            <a:r>
              <a:rPr lang="ko-KR" altLang="en-US" dirty="0"/>
              <a:t>에 </a:t>
            </a:r>
            <a:r>
              <a:rPr lang="en-US" altLang="ko-KR" dirty="0" err="1"/>
              <a:t>ite</a:t>
            </a:r>
            <a:r>
              <a:rPr lang="ko-KR" altLang="en-US" dirty="0"/>
              <a:t>를 전개한 </a:t>
            </a:r>
            <a:r>
              <a:rPr lang="en-US" altLang="ko-KR" dirty="0" smtClean="0"/>
              <a:t>minimal cut set</a:t>
            </a:r>
            <a:r>
              <a:rPr lang="ko-KR" altLang="en-US" dirty="0" smtClean="0"/>
              <a:t>을 저장하기</a:t>
            </a:r>
            <a:endParaRPr lang="en-US" altLang="ko-KR" dirty="0"/>
          </a:p>
          <a:p>
            <a:pPr lvl="1"/>
            <a:r>
              <a:rPr lang="en-US" altLang="ko-KR" dirty="0" err="1"/>
              <a:t>ClassRawFile.SaveRawFile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call</a:t>
            </a:r>
            <a:r>
              <a:rPr lang="ko-KR" altLang="en-US" dirty="0"/>
              <a:t>하려면 먼저 </a:t>
            </a:r>
            <a:r>
              <a:rPr lang="en-US" altLang="ko-KR" dirty="0" err="1"/>
              <a:t>ite</a:t>
            </a:r>
            <a:r>
              <a:rPr lang="ko-KR" altLang="en-US" dirty="0"/>
              <a:t>를 </a:t>
            </a:r>
            <a:r>
              <a:rPr lang="en-US" altLang="ko-KR" dirty="0"/>
              <a:t>cut set </a:t>
            </a:r>
            <a:r>
              <a:rPr lang="ko-KR" altLang="en-US" dirty="0"/>
              <a:t>형태로 전개하는 과정 필요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RAW File </a:t>
            </a:r>
            <a:r>
              <a:rPr lang="ko-KR" altLang="en-US" dirty="0" smtClean="0"/>
              <a:t>저장하는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9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PrintITE</a:t>
            </a:r>
            <a:endParaRPr lang="en-US" altLang="ko-KR" dirty="0"/>
          </a:p>
          <a:p>
            <a:pPr lvl="1"/>
            <a:r>
              <a:rPr lang="en-US" altLang="ko-KR" dirty="0"/>
              <a:t>BDD </a:t>
            </a:r>
            <a:r>
              <a:rPr lang="ko-KR" altLang="en-US" dirty="0"/>
              <a:t>결과물인 </a:t>
            </a:r>
            <a:r>
              <a:rPr lang="en-US" altLang="ko-KR" dirty="0"/>
              <a:t>ITE</a:t>
            </a:r>
            <a:r>
              <a:rPr lang="ko-KR" altLang="en-US" dirty="0"/>
              <a:t>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NumberOfCutSet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Top Event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ite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cut set </a:t>
            </a:r>
            <a:r>
              <a:rPr lang="ko-KR" altLang="en-US" dirty="0" smtClean="0"/>
              <a:t>수 계산하기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기타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5559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Implicants</a:t>
            </a:r>
            <a:r>
              <a:rPr lang="en-US" altLang="ko-KR" dirty="0" smtClean="0"/>
              <a:t> </a:t>
            </a:r>
            <a:r>
              <a:rPr lang="en-US" altLang="ko-KR" dirty="0"/>
              <a:t>: A product term is an </a:t>
            </a:r>
            <a:r>
              <a:rPr lang="en-US" altLang="ko-KR" dirty="0" err="1"/>
              <a:t>implicant</a:t>
            </a:r>
            <a:r>
              <a:rPr lang="en-US" altLang="ko-KR" dirty="0"/>
              <a:t> of a function if the function has the value ‘1’ for all </a:t>
            </a:r>
            <a:r>
              <a:rPr lang="en-US" altLang="ko-KR" dirty="0" err="1"/>
              <a:t>minterms</a:t>
            </a:r>
            <a:r>
              <a:rPr lang="en-US" altLang="ko-KR" dirty="0"/>
              <a:t> of the product term.</a:t>
            </a:r>
          </a:p>
          <a:p>
            <a:r>
              <a:rPr lang="en-US" altLang="ko-KR" dirty="0" smtClean="0"/>
              <a:t>Prime </a:t>
            </a:r>
            <a:r>
              <a:rPr lang="en-US" altLang="ko-KR" dirty="0" err="1"/>
              <a:t>implicant</a:t>
            </a:r>
            <a:r>
              <a:rPr lang="en-US" altLang="ko-KR" dirty="0"/>
              <a:t> : If the removal of any literal from an </a:t>
            </a:r>
            <a:r>
              <a:rPr lang="en-US" altLang="ko-KR" dirty="0" err="1"/>
              <a:t>implicant</a:t>
            </a:r>
            <a:r>
              <a:rPr lang="en-US" altLang="ko-KR" dirty="0"/>
              <a:t> P results in a product term that is not an </a:t>
            </a:r>
            <a:r>
              <a:rPr lang="en-US" altLang="ko-KR" dirty="0" err="1"/>
              <a:t>implicant</a:t>
            </a:r>
            <a:r>
              <a:rPr lang="en-US" altLang="ko-KR" dirty="0"/>
              <a:t> of the function then P is a prime </a:t>
            </a:r>
            <a:r>
              <a:rPr lang="en-US" altLang="ko-KR" dirty="0" err="1"/>
              <a:t>implicant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Prime </a:t>
            </a:r>
            <a:r>
              <a:rPr lang="en-US" altLang="ko-KR" dirty="0" err="1"/>
              <a:t>implicant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669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Order </a:t>
            </a:r>
            <a:r>
              <a:rPr lang="ko-KR" altLang="en-US" dirty="0" smtClean="0"/>
              <a:t>찾기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7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7139136" cy="5073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필요한</a:t>
            </a:r>
            <a:r>
              <a:rPr lang="en-US" altLang="ko-KR" dirty="0" smtClean="0"/>
              <a:t> Variable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Bottom-Up Order </a:t>
            </a:r>
            <a:r>
              <a:rPr lang="ko-KR" altLang="en-US" dirty="0" smtClean="0"/>
              <a:t>저장용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BU_Order_Gate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No_BU_Order_Gate</a:t>
            </a:r>
            <a:r>
              <a:rPr lang="en-US" altLang="ko-KR" dirty="0" smtClean="0"/>
              <a:t> </a:t>
            </a:r>
            <a:r>
              <a:rPr lang="ko-KR" altLang="en-US" dirty="0"/>
              <a:t>에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lvl="2"/>
            <a:r>
              <a:rPr lang="ko-KR" altLang="en-US" dirty="0" smtClean="0"/>
              <a:t>또는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BU_Order_Gate</a:t>
            </a:r>
            <a:r>
              <a:rPr lang="en-US" altLang="ko-KR" dirty="0" smtClean="0"/>
              <a:t> as List (Of Integer)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기본 </a:t>
            </a:r>
            <a:r>
              <a:rPr lang="en-US" altLang="ko-KR" dirty="0" smtClean="0"/>
              <a:t>Logic : </a:t>
            </a:r>
            <a:r>
              <a:rPr lang="ko-KR" altLang="en-US" dirty="0" smtClean="0"/>
              <a:t>주어진 </a:t>
            </a:r>
            <a:r>
              <a:rPr lang="en-US" altLang="ko-KR" dirty="0" smtClean="0"/>
              <a:t>Event G</a:t>
            </a:r>
            <a:r>
              <a:rPr lang="ko-KR" altLang="en-US" dirty="0" smtClean="0"/>
              <a:t>에 대해</a:t>
            </a:r>
            <a:endParaRPr lang="en-US" altLang="ko-KR" dirty="0"/>
          </a:p>
          <a:p>
            <a:pPr lvl="1"/>
            <a:r>
              <a:rPr lang="en-US" altLang="ko-KR" dirty="0" err="1" smtClean="0"/>
              <a:t>Find_BU_Order_FT</a:t>
            </a:r>
            <a:r>
              <a:rPr lang="en-US" altLang="ko-KR" dirty="0" smtClean="0"/>
              <a:t> (G)</a:t>
            </a:r>
            <a:endParaRPr lang="en-US" altLang="ko-KR" dirty="0"/>
          </a:p>
          <a:p>
            <a:pPr lvl="2"/>
            <a:r>
              <a:rPr lang="en-US" altLang="ko-KR" dirty="0"/>
              <a:t>If g is</a:t>
            </a:r>
            <a:r>
              <a:rPr lang="ko-KR" altLang="en-US" dirty="0"/>
              <a:t> </a:t>
            </a:r>
            <a:r>
              <a:rPr lang="en-US" altLang="ko-KR" dirty="0"/>
              <a:t>Gate then</a:t>
            </a:r>
          </a:p>
          <a:p>
            <a:pPr lvl="3"/>
            <a:r>
              <a:rPr lang="en-US" altLang="ko-KR" dirty="0"/>
              <a:t>For each c in child</a:t>
            </a:r>
          </a:p>
          <a:p>
            <a:pPr lvl="4"/>
            <a:r>
              <a:rPr lang="en-US" altLang="ko-KR" dirty="0" err="1" smtClean="0"/>
              <a:t>Find_BU_Order_FT</a:t>
            </a:r>
            <a:r>
              <a:rPr lang="en-US" altLang="ko-KR" dirty="0" smtClean="0"/>
              <a:t> (c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 err="1"/>
              <a:t>BU_Order_Gate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Gate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Bottom</a:t>
            </a:r>
            <a:r>
              <a:rPr lang="ko-KR" altLang="en-US" dirty="0" smtClean="0"/>
              <a:t> </a:t>
            </a:r>
            <a:r>
              <a:rPr lang="en-US" altLang="ko-KR" dirty="0" smtClean="0"/>
              <a:t>Up </a:t>
            </a:r>
            <a:r>
              <a:rPr lang="ko-KR" altLang="en-US" dirty="0" smtClean="0"/>
              <a:t>으로 찾아가는 순서 찾기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05064"/>
            <a:ext cx="39338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207382" y="3501008"/>
            <a:ext cx="144610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00FF"/>
                </a:solidFill>
              </a:rPr>
              <a:t>예제 </a:t>
            </a:r>
            <a:r>
              <a:rPr lang="en-US" altLang="ko-KR" sz="1600" dirty="0">
                <a:solidFill>
                  <a:srgbClr val="0000FF"/>
                </a:solidFill>
              </a:rPr>
              <a:t>: Ft1.FTP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6779096" cy="507342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필요한</a:t>
            </a:r>
            <a:r>
              <a:rPr lang="en-US" altLang="ko-KR" dirty="0" smtClean="0"/>
              <a:t> Variable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Occurrence </a:t>
            </a:r>
          </a:p>
          <a:p>
            <a:pPr lvl="2"/>
            <a:r>
              <a:rPr lang="en-US" altLang="ko-KR" dirty="0" err="1" smtClean="0"/>
              <a:t>Occ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noEvent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lvl="3"/>
            <a:r>
              <a:rPr lang="en-US" altLang="ko-KR" dirty="0" smtClean="0"/>
              <a:t>0</a:t>
            </a:r>
            <a:r>
              <a:rPr lang="ko-KR" altLang="en-US" dirty="0" smtClean="0"/>
              <a:t>으로 초기화 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Logic </a:t>
            </a:r>
            <a:r>
              <a:rPr lang="ko-KR" altLang="en-US" dirty="0" smtClean="0"/>
              <a:t>변경</a:t>
            </a:r>
            <a:endParaRPr lang="en-US" altLang="ko-KR" dirty="0"/>
          </a:p>
          <a:p>
            <a:pPr lvl="1"/>
            <a:r>
              <a:rPr lang="en-US" altLang="ko-KR" dirty="0" err="1" smtClean="0"/>
              <a:t>Find_BU_Order_FT</a:t>
            </a:r>
            <a:r>
              <a:rPr lang="en-US" altLang="ko-KR" dirty="0" smtClean="0"/>
              <a:t> (G)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rgbClr val="0000FF"/>
                </a:solidFill>
              </a:rPr>
              <a:t>If </a:t>
            </a:r>
            <a:r>
              <a:rPr lang="en-US" altLang="ko-KR" dirty="0" err="1" smtClean="0">
                <a:solidFill>
                  <a:srgbClr val="0000FF"/>
                </a:solidFill>
              </a:rPr>
              <a:t>Occ</a:t>
            </a:r>
            <a:r>
              <a:rPr lang="en-US" altLang="ko-KR" dirty="0" smtClean="0">
                <a:solidFill>
                  <a:srgbClr val="0000FF"/>
                </a:solidFill>
              </a:rPr>
              <a:t>(G) &gt; 0 then exit sub</a:t>
            </a:r>
          </a:p>
          <a:p>
            <a:pPr lvl="2"/>
            <a:r>
              <a:rPr lang="en-US" altLang="ko-KR" dirty="0" err="1" smtClean="0">
                <a:solidFill>
                  <a:srgbClr val="0000FF"/>
                </a:solidFill>
              </a:rPr>
              <a:t>Occ</a:t>
            </a:r>
            <a:r>
              <a:rPr lang="en-US" altLang="ko-KR" dirty="0" smtClean="0">
                <a:solidFill>
                  <a:srgbClr val="0000FF"/>
                </a:solidFill>
              </a:rPr>
              <a:t>(G) ++</a:t>
            </a:r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g is</a:t>
            </a:r>
            <a:r>
              <a:rPr lang="ko-KR" altLang="en-US" dirty="0"/>
              <a:t> </a:t>
            </a:r>
            <a:r>
              <a:rPr lang="en-US" altLang="ko-KR" dirty="0"/>
              <a:t>Gate then</a:t>
            </a:r>
          </a:p>
          <a:p>
            <a:pPr lvl="3"/>
            <a:r>
              <a:rPr lang="en-US" altLang="ko-KR" dirty="0"/>
              <a:t>For each c in child</a:t>
            </a:r>
          </a:p>
          <a:p>
            <a:pPr lvl="4"/>
            <a:r>
              <a:rPr lang="en-US" altLang="ko-KR" dirty="0" err="1" smtClean="0"/>
              <a:t>Find_BU_Order_FT</a:t>
            </a:r>
            <a:r>
              <a:rPr lang="en-US" altLang="ko-KR" dirty="0" smtClean="0"/>
              <a:t> (c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 err="1"/>
              <a:t>BU_Order_Gate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Occurrence </a:t>
            </a:r>
            <a:r>
              <a:rPr lang="ko-KR" altLang="en-US" dirty="0" smtClean="0"/>
              <a:t>이용하여 다시 방문하지 않기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05064"/>
            <a:ext cx="39338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5050904" cy="5073427"/>
          </a:xfrm>
        </p:spPr>
        <p:txBody>
          <a:bodyPr/>
          <a:lstStyle/>
          <a:p>
            <a:r>
              <a:rPr lang="en-US" altLang="ko-KR" dirty="0" smtClean="0"/>
              <a:t>Fault Tree Analysis </a:t>
            </a:r>
            <a:r>
              <a:rPr lang="ko-KR" altLang="en-US" dirty="0" smtClean="0"/>
              <a:t>와 관련된 다양한 분석 </a:t>
            </a:r>
            <a:endParaRPr lang="en-US" altLang="ko-KR" dirty="0" smtClean="0"/>
          </a:p>
          <a:p>
            <a:r>
              <a:rPr lang="ko-KR" altLang="en-US" dirty="0" smtClean="0"/>
              <a:t>기초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Read FT</a:t>
            </a:r>
          </a:p>
          <a:p>
            <a:pPr lvl="1"/>
            <a:r>
              <a:rPr lang="en-US" altLang="ko-KR" dirty="0" smtClean="0"/>
              <a:t>Print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FT</a:t>
            </a:r>
          </a:p>
          <a:p>
            <a:pPr lvl="1"/>
            <a:r>
              <a:rPr lang="en-US" altLang="ko-KR" dirty="0" smtClean="0"/>
              <a:t>Traverse FT </a:t>
            </a:r>
          </a:p>
          <a:p>
            <a:pPr lvl="1"/>
            <a:r>
              <a:rPr lang="en-US" altLang="ko-KR" dirty="0" smtClean="0"/>
              <a:t>AND, OR Gate </a:t>
            </a:r>
            <a:r>
              <a:rPr lang="ko-KR" altLang="en-US" dirty="0" smtClean="0"/>
              <a:t>값 구하기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Monte Carlo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Top Event </a:t>
            </a:r>
            <a:r>
              <a:rPr lang="ko-KR" altLang="en-US" dirty="0" smtClean="0"/>
              <a:t>값 구하기</a:t>
            </a:r>
            <a:endParaRPr lang="en-US" altLang="ko-KR" dirty="0" smtClean="0"/>
          </a:p>
          <a:p>
            <a:r>
              <a:rPr lang="en-US" altLang="ko-KR" dirty="0" smtClean="0"/>
              <a:t>BDD</a:t>
            </a:r>
          </a:p>
          <a:p>
            <a:pPr lvl="1"/>
            <a:r>
              <a:rPr lang="en-US" altLang="ko-KR" dirty="0" smtClean="0"/>
              <a:t>Gate/BE Ordering</a:t>
            </a:r>
          </a:p>
          <a:p>
            <a:pPr lvl="1"/>
            <a:r>
              <a:rPr lang="en-US" altLang="ko-KR" dirty="0" smtClean="0"/>
              <a:t>Solve BDD </a:t>
            </a:r>
          </a:p>
          <a:p>
            <a:pPr lvl="1"/>
            <a:r>
              <a:rPr lang="en-US" altLang="ko-KR" dirty="0" smtClean="0"/>
              <a:t>Print ITE</a:t>
            </a:r>
          </a:p>
          <a:p>
            <a:pPr lvl="1"/>
            <a:r>
              <a:rPr lang="en-US" altLang="ko-KR" dirty="0" smtClean="0"/>
              <a:t>Save BDD (on RAW File)</a:t>
            </a:r>
          </a:p>
          <a:p>
            <a:pPr lvl="1"/>
            <a:r>
              <a:rPr lang="en-US" altLang="ko-KR" dirty="0" smtClean="0"/>
              <a:t>Calculate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en-US" altLang="ko-KR" dirty="0"/>
              <a:t>Save </a:t>
            </a:r>
            <a:r>
              <a:rPr lang="en-US" altLang="ko-KR" dirty="0" smtClean="0"/>
              <a:t>MCS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FTA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81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BDD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Event Order</a:t>
            </a:r>
            <a:r>
              <a:rPr lang="ko-KR" altLang="en-US" dirty="0" smtClean="0"/>
              <a:t>는 매우 중요함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BDD</a:t>
            </a:r>
            <a:r>
              <a:rPr lang="ko-KR" altLang="en-US" dirty="0" smtClean="0"/>
              <a:t>에서 비교용으로 사용하는 것이므로 </a:t>
            </a:r>
            <a:r>
              <a:rPr lang="en-US" altLang="ko-KR" dirty="0" smtClean="0"/>
              <a:t>Array() </a:t>
            </a:r>
            <a:r>
              <a:rPr lang="ko-KR" altLang="en-US" dirty="0" smtClean="0"/>
              <a:t>구조 사용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BE_Order</a:t>
            </a:r>
            <a:r>
              <a:rPr lang="en-US" altLang="ko-KR" dirty="0" smtClean="0"/>
              <a:t>(x) : BDD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x&lt;y </a:t>
            </a:r>
            <a:r>
              <a:rPr lang="ko-KR" altLang="en-US" dirty="0" err="1" smtClean="0"/>
              <a:t>비교시</a:t>
            </a:r>
            <a:r>
              <a:rPr lang="ko-KR" altLang="en-US" dirty="0" smtClean="0"/>
              <a:t> 사용하는 값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BE_Order</a:t>
            </a:r>
            <a:r>
              <a:rPr lang="en-US" altLang="ko-KR" dirty="0" smtClean="0"/>
              <a:t>(x)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XEvents</a:t>
            </a:r>
            <a:r>
              <a:rPr lang="en-US" altLang="ko-KR" dirty="0" smtClean="0">
                <a:sym typeface="Wingdings" panose="05000000000000000000" pitchFamily="2" charset="2"/>
              </a:rPr>
              <a:t>(x)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Order</a:t>
            </a:r>
            <a:r>
              <a:rPr lang="ko-KR" altLang="en-US" dirty="0" smtClean="0">
                <a:sym typeface="Wingdings" panose="05000000000000000000" pitchFamily="2" charset="2"/>
              </a:rPr>
              <a:t>로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방법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가장 간단한 방법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BE_Order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 = </a:t>
            </a:r>
            <a:r>
              <a:rPr lang="en-US" altLang="ko-KR" dirty="0" err="1" smtClean="0"/>
              <a:t>i</a:t>
            </a:r>
            <a:endParaRPr lang="en-US" altLang="ko-K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ko-KR" altLang="en-US" dirty="0" smtClean="0"/>
              <a:t>방법 </a:t>
            </a:r>
            <a:r>
              <a:rPr lang="en-US" altLang="ko-KR" dirty="0" smtClean="0"/>
              <a:t>2 : Depth-First </a:t>
            </a:r>
            <a:r>
              <a:rPr lang="ko-KR" altLang="en-US" dirty="0"/>
              <a:t>로 순서 </a:t>
            </a:r>
            <a:r>
              <a:rPr lang="ko-KR" altLang="en-US" dirty="0" smtClean="0"/>
              <a:t>정하는 방법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방법 </a:t>
            </a:r>
            <a:r>
              <a:rPr lang="en-US" altLang="ko-KR" dirty="0" smtClean="0"/>
              <a:t>3 : </a:t>
            </a:r>
            <a:r>
              <a:rPr lang="ko-KR" altLang="en-US" dirty="0" err="1" smtClean="0"/>
              <a:t>여러가지</a:t>
            </a:r>
            <a:r>
              <a:rPr lang="ko-KR" altLang="en-US" dirty="0" smtClean="0"/>
              <a:t> 방법 연구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Event Order </a:t>
            </a:r>
            <a:r>
              <a:rPr lang="ko-KR" altLang="en-US" dirty="0" smtClean="0"/>
              <a:t>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06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BDD Algorithm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방법</a:t>
            </a:r>
            <a:r>
              <a:rPr lang="en-US" altLang="ko-KR" dirty="0" smtClean="0">
                <a:solidFill>
                  <a:srgbClr val="0000FF"/>
                </a:solidFill>
              </a:rPr>
              <a:t> 1 : Class, List </a:t>
            </a:r>
            <a:r>
              <a:rPr lang="ko-KR" altLang="en-US" dirty="0" smtClean="0">
                <a:solidFill>
                  <a:srgbClr val="0000FF"/>
                </a:solidFill>
              </a:rPr>
              <a:t>이용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Class </a:t>
            </a:r>
            <a:r>
              <a:rPr lang="en-US" altLang="ko-KR" dirty="0" err="1"/>
              <a:t>ite_def</a:t>
            </a:r>
            <a:r>
              <a:rPr lang="en-US" altLang="ko-KR" dirty="0"/>
              <a:t>       ' ITE </a:t>
            </a:r>
            <a:r>
              <a:rPr lang="ko-KR" altLang="en-US" dirty="0"/>
              <a:t>하나 저장용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/>
              <a:t>x As Integer    ' Pivot Event, Index to </a:t>
            </a:r>
            <a:r>
              <a:rPr lang="en-US" altLang="ko-KR" dirty="0" err="1"/>
              <a:t>xEvents</a:t>
            </a:r>
            <a:r>
              <a:rPr lang="en-US" altLang="ko-KR" dirty="0"/>
              <a:t> ()</a:t>
            </a:r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/>
              <a:t>l, r As Integer ' Pointer to left, right </a:t>
            </a:r>
            <a:r>
              <a:rPr lang="ko-KR" altLang="en-US" dirty="0"/>
              <a:t>또는 </a:t>
            </a:r>
            <a:r>
              <a:rPr lang="en-US" altLang="ko-KR" dirty="0"/>
              <a:t>0, 1</a:t>
            </a:r>
            <a:endParaRPr lang="ko-KR" altLang="en-US" dirty="0"/>
          </a:p>
          <a:p>
            <a:pPr lvl="2"/>
            <a:r>
              <a:rPr lang="en-US" altLang="ko-KR" dirty="0" smtClean="0"/>
              <a:t>Public </a:t>
            </a:r>
            <a:r>
              <a:rPr lang="en-US" altLang="ko-KR" dirty="0"/>
              <a:t>v As Double     ' </a:t>
            </a:r>
            <a:r>
              <a:rPr lang="en-US" altLang="ko-KR" dirty="0" err="1"/>
              <a:t>ite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Probability</a:t>
            </a:r>
          </a:p>
          <a:p>
            <a:pPr lvl="1"/>
            <a:r>
              <a:rPr lang="en-US" altLang="ko-KR" dirty="0" smtClean="0"/>
              <a:t>End </a:t>
            </a:r>
            <a:r>
              <a:rPr lang="en-US" altLang="ko-KR" dirty="0"/>
              <a:t>Class</a:t>
            </a:r>
          </a:p>
          <a:p>
            <a:endParaRPr lang="ko-KR" altLang="en-US" dirty="0"/>
          </a:p>
          <a:p>
            <a:pPr lvl="1"/>
            <a:r>
              <a:rPr lang="en-US" altLang="ko-KR" dirty="0" smtClean="0"/>
              <a:t>Dim </a:t>
            </a:r>
            <a:r>
              <a:rPr lang="en-US" altLang="ko-KR" dirty="0" err="1"/>
              <a:t>ite</a:t>
            </a:r>
            <a:r>
              <a:rPr lang="en-US" altLang="ko-KR" dirty="0"/>
              <a:t> As List(Of </a:t>
            </a:r>
            <a:r>
              <a:rPr lang="en-US" altLang="ko-KR" dirty="0" err="1"/>
              <a:t>ite_def</a:t>
            </a:r>
            <a:r>
              <a:rPr lang="en-US" altLang="ko-KR" dirty="0"/>
              <a:t>) ' ITE </a:t>
            </a:r>
            <a:r>
              <a:rPr lang="ko-KR" altLang="en-US" dirty="0"/>
              <a:t>저장용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방법 </a:t>
            </a:r>
            <a:r>
              <a:rPr lang="en-US" altLang="ko-KR" dirty="0" smtClean="0"/>
              <a:t>2 : Structure, Array </a:t>
            </a:r>
            <a:r>
              <a:rPr lang="ko-KR" altLang="en-US" dirty="0" smtClean="0"/>
              <a:t>이용</a:t>
            </a:r>
            <a:endParaRPr lang="en-US" altLang="ko-KR" dirty="0"/>
          </a:p>
          <a:p>
            <a:pPr lvl="1"/>
            <a:r>
              <a:rPr lang="en-US" altLang="ko-KR" dirty="0" smtClean="0"/>
              <a:t>Structure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ite_type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l, r as integer 	‘ Pointer to left, right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0, 1</a:t>
            </a:r>
          </a:p>
          <a:p>
            <a:pPr lvl="2"/>
            <a:r>
              <a:rPr lang="en-US" altLang="ko-KR" dirty="0" smtClean="0"/>
              <a:t>x as integer 	‘ Index to </a:t>
            </a:r>
            <a:r>
              <a:rPr lang="en-US" altLang="ko-KR" dirty="0" err="1" smtClean="0"/>
              <a:t>xEvents</a:t>
            </a:r>
            <a:r>
              <a:rPr lang="en-US" altLang="ko-KR" dirty="0" smtClean="0"/>
              <a:t> ()</a:t>
            </a:r>
          </a:p>
          <a:p>
            <a:pPr lvl="2"/>
            <a:r>
              <a:rPr lang="en-US" altLang="ko-KR" dirty="0" smtClean="0"/>
              <a:t>v as single		‘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구조체의 값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End Structure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ite</a:t>
            </a:r>
            <a:r>
              <a:rPr lang="en-US" altLang="ko-KR" dirty="0" smtClean="0"/>
              <a:t>() as </a:t>
            </a:r>
            <a:r>
              <a:rPr lang="en-US" altLang="ko-KR" dirty="0" err="1" smtClean="0"/>
              <a:t>ite_type</a:t>
            </a:r>
            <a:r>
              <a:rPr lang="en-US" altLang="ko-KR" dirty="0" smtClean="0"/>
              <a:t>		‘ </a:t>
            </a:r>
            <a:r>
              <a:rPr lang="en-US" altLang="ko-KR" dirty="0" err="1" smtClean="0"/>
              <a:t>ite</a:t>
            </a:r>
            <a:r>
              <a:rPr lang="ko-KR" altLang="en-US" dirty="0" smtClean="0"/>
              <a:t>를 저장하기 위한 </a:t>
            </a:r>
            <a:r>
              <a:rPr lang="en-US" altLang="ko-KR" dirty="0" smtClean="0"/>
              <a:t>Array 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부터 시작하도록 </a:t>
            </a:r>
            <a:r>
              <a:rPr lang="en-US" altLang="ko-KR" dirty="0" smtClean="0"/>
              <a:t>(0, 1 </a:t>
            </a:r>
            <a:r>
              <a:rPr lang="ko-KR" altLang="en-US" dirty="0" smtClean="0"/>
              <a:t>은 특수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noite</a:t>
            </a:r>
            <a:r>
              <a:rPr lang="en-US" altLang="ko-KR" dirty="0" smtClean="0"/>
              <a:t> as integer		‘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mxite</a:t>
            </a:r>
            <a:r>
              <a:rPr lang="en-US" altLang="ko-KR" dirty="0" smtClean="0"/>
              <a:t> = 100000		‘ </a:t>
            </a:r>
            <a:r>
              <a:rPr lang="ko-KR" altLang="en-US" dirty="0" smtClean="0"/>
              <a:t>최대 할당할 수 있는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BDD</a:t>
            </a:r>
            <a:r>
              <a:rPr lang="ko-KR" altLang="en-US" dirty="0"/>
              <a:t>에 필요한 </a:t>
            </a:r>
            <a:r>
              <a:rPr lang="en-US" altLang="ko-KR" dirty="0"/>
              <a:t>Data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7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 smtClean="0"/>
              <a:t>FT </a:t>
            </a:r>
            <a:r>
              <a:rPr lang="ko-KR" altLang="en-US" dirty="0" smtClean="0"/>
              <a:t>관련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XEvents</a:t>
            </a:r>
            <a:r>
              <a:rPr lang="en-US" altLang="ko-KR" dirty="0" smtClean="0"/>
              <a:t> As List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(Of </a:t>
            </a:r>
            <a:r>
              <a:rPr lang="en-US" altLang="ko-KR" dirty="0" err="1"/>
              <a:t>cEvent_Def</a:t>
            </a:r>
            <a:r>
              <a:rPr lang="en-US" altLang="ko-KR" dirty="0" smtClean="0"/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smtClean="0"/>
              <a:t>부터 시작하도록 </a:t>
            </a:r>
            <a:r>
              <a:rPr lang="en-US" altLang="ko-KR" dirty="0" smtClean="0"/>
              <a:t>(0, 1</a:t>
            </a:r>
            <a:r>
              <a:rPr lang="ko-KR" altLang="en-US" dirty="0" smtClean="0"/>
              <a:t>은 특수 </a:t>
            </a:r>
            <a:r>
              <a:rPr lang="en-US" altLang="ko-KR" dirty="0" smtClean="0"/>
              <a:t>Event)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pEvent_to_ite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Xevents.Count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‘ </a:t>
            </a:r>
            <a:r>
              <a:rPr lang="en-US" altLang="ko-KR" dirty="0" err="1" smtClean="0"/>
              <a:t>i-th</a:t>
            </a:r>
            <a:r>
              <a:rPr lang="en-US" altLang="ko-KR" dirty="0" smtClean="0"/>
              <a:t> Event</a:t>
            </a:r>
            <a:r>
              <a:rPr lang="ko-KR" altLang="en-US" dirty="0" smtClean="0"/>
              <a:t>에 대한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 </a:t>
            </a:r>
            <a:r>
              <a:rPr lang="en-US" altLang="ko-KR" dirty="0" smtClean="0"/>
              <a:t>pointer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BE_Order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/>
              <a:t>Xevents.Count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‘ BE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order, </a:t>
            </a:r>
            <a:r>
              <a:rPr lang="en-US" altLang="ko-KR" dirty="0" err="1" smtClean="0">
                <a:sym typeface="Wingdings" panose="05000000000000000000" pitchFamily="2" charset="2"/>
              </a:rPr>
              <a:t>ite</a:t>
            </a:r>
            <a:r>
              <a:rPr lang="en-US" altLang="ko-KR" dirty="0" smtClean="0">
                <a:sym typeface="Wingdings" panose="05000000000000000000" pitchFamily="2" charset="2"/>
              </a:rPr>
              <a:t> operation</a:t>
            </a:r>
            <a:r>
              <a:rPr lang="ko-KR" altLang="en-US" dirty="0" smtClean="0">
                <a:sym typeface="Wingdings" panose="05000000000000000000" pitchFamily="2" charset="2"/>
              </a:rPr>
              <a:t>시 크기 비교에 사용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Gate_Order</a:t>
            </a:r>
            <a:r>
              <a:rPr lang="en-US" altLang="ko-KR" dirty="0" smtClean="0">
                <a:sym typeface="Wingdings" panose="05000000000000000000" pitchFamily="2" charset="2"/>
              </a:rPr>
              <a:t> as List Of Integer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‘ Gate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 solve</a:t>
            </a:r>
            <a:r>
              <a:rPr lang="ko-KR" altLang="en-US" dirty="0" smtClean="0">
                <a:sym typeface="Wingdings" panose="05000000000000000000" pitchFamily="2" charset="2"/>
              </a:rPr>
              <a:t>하는 순서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0853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 Ordering</a:t>
            </a:r>
          </a:p>
          <a:p>
            <a:pPr lvl="1"/>
            <a:r>
              <a:rPr lang="en-US" altLang="ko-KR" dirty="0" smtClean="0"/>
              <a:t>BE Ordering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BE_Order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/>
              <a:t>Brute Force, Depth-First, Breadth-First, </a:t>
            </a:r>
            <a:r>
              <a:rPr lang="ko-KR" altLang="en-US" dirty="0" smtClean="0"/>
              <a:t>다양한 방법</a:t>
            </a:r>
            <a:endParaRPr lang="en-US" altLang="ko-KR" dirty="0" smtClean="0"/>
          </a:p>
          <a:p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2 to </a:t>
            </a:r>
            <a:r>
              <a:rPr lang="en-US" altLang="ko-KR" dirty="0" err="1" smtClean="0"/>
              <a:t>noevent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is Gate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pEvent_to_ite</a:t>
            </a:r>
            <a:r>
              <a:rPr lang="en-US" altLang="ko-KR" dirty="0"/>
              <a:t> 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= -1 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‘ 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아직 계산 안된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것을 표시</a:t>
            </a:r>
            <a:endParaRPr lang="en-US" altLang="ko-KR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Else </a:t>
            </a:r>
            <a:r>
              <a:rPr lang="en-US" altLang="ko-KR" dirty="0" err="1" smtClean="0"/>
              <a:t>pEvent_to_ite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/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Put_ite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</a:t>
            </a:r>
            <a:r>
              <a:rPr lang="en-US" altLang="ko-KR" dirty="0" smtClean="0">
                <a:sym typeface="Wingdings" panose="05000000000000000000" pitchFamily="2" charset="2"/>
              </a:rPr>
              <a:t>, 1, 0)	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‘ BE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ite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는 미리 정하기</a:t>
            </a:r>
            <a:endParaRPr lang="en-US" altLang="ko-KR" dirty="0" smtClean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Gate</a:t>
            </a:r>
            <a:r>
              <a:rPr lang="ko-KR" altLang="en-US" dirty="0" smtClean="0"/>
              <a:t>에 대해 </a:t>
            </a:r>
            <a:r>
              <a:rPr lang="en-US" altLang="ko-KR" dirty="0" smtClean="0"/>
              <a:t>BDD </a:t>
            </a:r>
            <a:r>
              <a:rPr lang="ko-KR" altLang="en-US" dirty="0" smtClean="0"/>
              <a:t>풀기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Gate </a:t>
            </a:r>
            <a:r>
              <a:rPr lang="ko-KR" altLang="en-US" dirty="0" smtClean="0">
                <a:sym typeface="Wingdings" panose="05000000000000000000" pitchFamily="2" charset="2"/>
              </a:rPr>
              <a:t>계산 순서 정하기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Bottom_up</a:t>
            </a:r>
            <a:r>
              <a:rPr lang="en-US" altLang="ko-KR" dirty="0" smtClean="0">
                <a:sym typeface="Wingdings" panose="05000000000000000000" pitchFamily="2" charset="2"/>
              </a:rPr>
              <a:t> Gate Ordering  </a:t>
            </a:r>
            <a:r>
              <a:rPr lang="en-US" altLang="ko-KR" dirty="0" err="1" smtClean="0">
                <a:sym typeface="Wingdings" panose="05000000000000000000" pitchFamily="2" charset="2"/>
              </a:rPr>
              <a:t>Gate_Order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Gate_Order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따라 </a:t>
            </a:r>
            <a:r>
              <a:rPr lang="en-US" altLang="ko-KR" dirty="0" smtClean="0">
                <a:sym typeface="Wingdings" panose="05000000000000000000" pitchFamily="2" charset="2"/>
              </a:rPr>
              <a:t>Solve BDD</a:t>
            </a:r>
          </a:p>
          <a:p>
            <a:pPr lvl="2"/>
            <a:r>
              <a:rPr lang="en-US" altLang="ko-KR" dirty="0" err="1" smtClean="0"/>
              <a:t>Solve_Gates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Solve</a:t>
            </a:r>
            <a:r>
              <a:rPr lang="ko-KR" altLang="en-US" dirty="0" smtClean="0"/>
              <a:t> </a:t>
            </a:r>
            <a:r>
              <a:rPr lang="en-US" altLang="ko-KR" dirty="0" smtClean="0"/>
              <a:t>Fault 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대해 </a:t>
            </a:r>
            <a:r>
              <a:rPr lang="en-US" altLang="ko-KR" dirty="0" smtClean="0">
                <a:sym typeface="Wingdings" panose="05000000000000000000" pitchFamily="2" charset="2"/>
              </a:rPr>
              <a:t>Bottom-Up </a:t>
            </a:r>
            <a:r>
              <a:rPr lang="ko-KR" altLang="en-US" dirty="0" smtClean="0">
                <a:sym typeface="Wingdings" panose="05000000000000000000" pitchFamily="2" charset="2"/>
              </a:rPr>
              <a:t>으로 풀기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이나 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나 </a:t>
            </a:r>
            <a:r>
              <a:rPr lang="en-US" altLang="ko-KR" dirty="0" smtClean="0">
                <a:sym typeface="Wingdings" panose="05000000000000000000" pitchFamily="2" charset="2"/>
              </a:rPr>
              <a:t>Solve</a:t>
            </a:r>
            <a:r>
              <a:rPr lang="ko-KR" altLang="en-US" dirty="0" smtClean="0">
                <a:sym typeface="Wingdings" panose="05000000000000000000" pitchFamily="2" charset="2"/>
              </a:rPr>
              <a:t>하는 순서 같음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단지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복잡한 </a:t>
            </a:r>
            <a:r>
              <a:rPr lang="en-US" altLang="ko-KR" dirty="0" smtClean="0">
                <a:sym typeface="Wingdings" panose="05000000000000000000" pitchFamily="2" charset="2"/>
              </a:rPr>
              <a:t>BDD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solve</a:t>
            </a:r>
            <a:r>
              <a:rPr lang="ko-KR" altLang="en-US" dirty="0" smtClean="0">
                <a:sym typeface="Wingdings" panose="05000000000000000000" pitchFamily="2" charset="2"/>
              </a:rPr>
              <a:t>할 때</a:t>
            </a:r>
            <a:r>
              <a:rPr lang="en-US" altLang="ko-KR" dirty="0" smtClean="0">
                <a:sym typeface="Wingdings" panose="05000000000000000000" pitchFamily="2" charset="2"/>
              </a:rPr>
              <a:t>, Recursion</a:t>
            </a:r>
            <a:r>
              <a:rPr lang="ko-KR" altLang="en-US" dirty="0" smtClean="0">
                <a:sym typeface="Wingdings" panose="05000000000000000000" pitchFamily="2" charset="2"/>
              </a:rPr>
              <a:t> 대신 </a:t>
            </a:r>
            <a:r>
              <a:rPr lang="en-US" altLang="ko-KR" dirty="0" smtClean="0">
                <a:sym typeface="Wingdings" panose="05000000000000000000" pitchFamily="2" charset="2"/>
              </a:rPr>
              <a:t>iteration </a:t>
            </a:r>
            <a:r>
              <a:rPr lang="ko-KR" altLang="en-US" dirty="0" smtClean="0">
                <a:sym typeface="Wingdings" panose="05000000000000000000" pitchFamily="2" charset="2"/>
              </a:rPr>
              <a:t>방식을 이용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Recursion 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en-US" altLang="ko-KR" dirty="0" smtClean="0">
                <a:sym typeface="Wingdings" panose="05000000000000000000" pitchFamily="2" charset="2"/>
              </a:rPr>
              <a:t>Bottom </a:t>
            </a:r>
            <a:r>
              <a:rPr lang="ko-KR" altLang="en-US" dirty="0" smtClean="0">
                <a:sym typeface="Wingdings" panose="05000000000000000000" pitchFamily="2" charset="2"/>
              </a:rPr>
              <a:t>으로 내려갔다가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올라가면서 하나씩 </a:t>
            </a:r>
            <a:r>
              <a:rPr lang="en-US" altLang="ko-KR" dirty="0" smtClean="0">
                <a:sym typeface="Wingdings" panose="05000000000000000000" pitchFamily="2" charset="2"/>
              </a:rPr>
              <a:t>Solve</a:t>
            </a:r>
            <a:r>
              <a:rPr lang="ko-KR" altLang="en-US" dirty="0" smtClean="0">
                <a:sym typeface="Wingdings" panose="05000000000000000000" pitchFamily="2" charset="2"/>
              </a:rPr>
              <a:t>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Bottom-Up 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en-US" altLang="ko-KR" dirty="0" smtClean="0">
                <a:sym typeface="Wingdings" panose="05000000000000000000" pitchFamily="2" charset="2"/>
              </a:rPr>
              <a:t>Solve</a:t>
            </a:r>
            <a:r>
              <a:rPr lang="ko-KR" altLang="en-US" dirty="0" smtClean="0">
                <a:sym typeface="Wingdings" panose="05000000000000000000" pitchFamily="2" charset="2"/>
              </a:rPr>
              <a:t>하는 순서를 미리 정한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그 순서대로 푸는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Gate </a:t>
            </a:r>
            <a:r>
              <a:rPr lang="ko-KR" altLang="en-US" dirty="0">
                <a:sym typeface="Wingdings" panose="05000000000000000000" pitchFamily="2" charset="2"/>
              </a:rPr>
              <a:t>계산 순서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Bottom_up</a:t>
            </a:r>
            <a:r>
              <a:rPr lang="en-US" altLang="ko-KR" dirty="0">
                <a:sym typeface="Wingdings" panose="05000000000000000000" pitchFamily="2" charset="2"/>
              </a:rPr>
              <a:t> Gate Ordering  </a:t>
            </a:r>
            <a:r>
              <a:rPr lang="en-US" altLang="ko-KR" dirty="0" err="1">
                <a:sym typeface="Wingdings" panose="05000000000000000000" pitchFamily="2" charset="2"/>
              </a:rPr>
              <a:t>Gate_Order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Gate_Order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 따라 </a:t>
            </a:r>
            <a:r>
              <a:rPr lang="en-US" altLang="ko-KR" dirty="0">
                <a:sym typeface="Wingdings" panose="05000000000000000000" pitchFamily="2" charset="2"/>
              </a:rPr>
              <a:t>Solve BDD</a:t>
            </a:r>
          </a:p>
          <a:p>
            <a:pPr lvl="2"/>
            <a:r>
              <a:rPr lang="en-US" altLang="ko-KR" dirty="0" err="1" smtClean="0"/>
              <a:t>Solve_Gates</a:t>
            </a:r>
            <a:r>
              <a:rPr lang="en-US" altLang="ko-KR" dirty="0" smtClean="0"/>
              <a:t>()</a:t>
            </a:r>
          </a:p>
          <a:p>
            <a:pPr lvl="3"/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= 0 To </a:t>
            </a:r>
            <a:r>
              <a:rPr lang="en-US" altLang="ko-KR" dirty="0" err="1"/>
              <a:t>Gate_Order.Count</a:t>
            </a:r>
            <a:r>
              <a:rPr lang="en-US" altLang="ko-KR" dirty="0"/>
              <a:t> - 1</a:t>
            </a:r>
          </a:p>
          <a:p>
            <a:pPr lvl="4"/>
            <a:r>
              <a:rPr lang="en-US" altLang="ko-KR" dirty="0"/>
              <a:t>g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err="1" smtClean="0"/>
              <a:t>Gate_Order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/>
              <a:t>)      ' </a:t>
            </a:r>
            <a:r>
              <a:rPr lang="en-US" altLang="ko-KR" dirty="0" err="1"/>
              <a:t>i-th</a:t>
            </a:r>
            <a:r>
              <a:rPr lang="en-US" altLang="ko-KR" dirty="0"/>
              <a:t> Gate</a:t>
            </a:r>
          </a:p>
          <a:p>
            <a:pPr lvl="4"/>
            <a:r>
              <a:rPr lang="en-US" altLang="ko-KR" dirty="0"/>
              <a:t>p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err="1" smtClean="0"/>
              <a:t>Solve_A_Gate</a:t>
            </a:r>
            <a:r>
              <a:rPr lang="en-US" altLang="ko-KR" dirty="0" smtClean="0"/>
              <a:t>(g</a:t>
            </a:r>
            <a:r>
              <a:rPr lang="en-US" altLang="ko-KR" dirty="0"/>
              <a:t>)   ' Gate g</a:t>
            </a:r>
            <a:r>
              <a:rPr lang="ko-KR" altLang="en-US" dirty="0"/>
              <a:t>에 대해 </a:t>
            </a:r>
            <a:r>
              <a:rPr lang="en-US" altLang="ko-KR" dirty="0"/>
              <a:t>BDD </a:t>
            </a:r>
            <a:r>
              <a:rPr lang="ko-KR" altLang="en-US" dirty="0"/>
              <a:t>풀기</a:t>
            </a:r>
          </a:p>
          <a:p>
            <a:pPr lvl="3"/>
            <a:r>
              <a:rPr lang="en-US" altLang="ko-KR" dirty="0"/>
              <a:t>Next</a:t>
            </a:r>
          </a:p>
          <a:p>
            <a:pPr lvl="2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Solve Fault</a:t>
            </a:r>
            <a:r>
              <a:rPr lang="ko-KR" altLang="en-US" dirty="0" smtClean="0"/>
              <a:t> </a:t>
            </a:r>
            <a:r>
              <a:rPr lang="en-US" altLang="ko-KR" dirty="0" smtClean="0"/>
              <a:t>Tree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1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7"/>
            <a:ext cx="5194920" cy="122413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Gate Order : 7, 3, 4, 2 (G3, G1, G2, TOP)</a:t>
            </a:r>
          </a:p>
          <a:p>
            <a:r>
              <a:rPr lang="en-US" altLang="ko-KR" sz="2000" dirty="0" smtClean="0"/>
              <a:t>BE Order : D, E, A, C, B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952" y="2646919"/>
            <a:ext cx="1891142" cy="227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23" y="4541046"/>
            <a:ext cx="39338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254036" y="692696"/>
            <a:ext cx="2808312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TOP=17-th ITE</a:t>
            </a:r>
          </a:p>
          <a:p>
            <a:r>
              <a:rPr lang="en-US" altLang="ko-KR" sz="1400" dirty="0"/>
              <a:t>2 (A, 1, 0 )	</a:t>
            </a:r>
            <a:r>
              <a:rPr lang="en-US" altLang="ko-KR" sz="1400" dirty="0" smtClean="0"/>
              <a:t>	0.1</a:t>
            </a:r>
            <a:endParaRPr lang="en-US" altLang="ko-KR" sz="1400" dirty="0"/>
          </a:p>
          <a:p>
            <a:r>
              <a:rPr lang="en-US" altLang="ko-KR" sz="1400" dirty="0"/>
              <a:t>3 (B, 1, 0 )	</a:t>
            </a:r>
            <a:r>
              <a:rPr lang="en-US" altLang="ko-KR" sz="1400" dirty="0" smtClean="0"/>
              <a:t>	0.2</a:t>
            </a:r>
            <a:endParaRPr lang="en-US" altLang="ko-KR" sz="1400" dirty="0"/>
          </a:p>
          <a:p>
            <a:r>
              <a:rPr lang="en-US" altLang="ko-KR" sz="1400" dirty="0"/>
              <a:t>4 (C, 1, 0 )	</a:t>
            </a:r>
            <a:r>
              <a:rPr lang="en-US" altLang="ko-KR" sz="1400" dirty="0" smtClean="0"/>
              <a:t>	0.3</a:t>
            </a:r>
            <a:endParaRPr lang="en-US" altLang="ko-KR" sz="1400" dirty="0"/>
          </a:p>
          <a:p>
            <a:r>
              <a:rPr lang="en-US" altLang="ko-KR" sz="1400" dirty="0"/>
              <a:t>5 (D, 1, 0 )	</a:t>
            </a:r>
            <a:r>
              <a:rPr lang="en-US" altLang="ko-KR" sz="1400" dirty="0" smtClean="0"/>
              <a:t>	0.4</a:t>
            </a:r>
            <a:endParaRPr lang="en-US" altLang="ko-KR" sz="1400" dirty="0"/>
          </a:p>
          <a:p>
            <a:r>
              <a:rPr lang="en-US" altLang="ko-KR" sz="1400" dirty="0"/>
              <a:t>6 (E, 1, 0 )	</a:t>
            </a:r>
            <a:r>
              <a:rPr lang="en-US" altLang="ko-KR" sz="1400" dirty="0" smtClean="0"/>
              <a:t>	0.5</a:t>
            </a:r>
            <a:endParaRPr lang="en-US" altLang="ko-KR" sz="1400" dirty="0"/>
          </a:p>
          <a:p>
            <a:r>
              <a:rPr lang="en-US" altLang="ko-KR" sz="1400" dirty="0"/>
              <a:t>7 (D, 6, 0 )	</a:t>
            </a:r>
            <a:r>
              <a:rPr lang="en-US" altLang="ko-KR" sz="1400" dirty="0" smtClean="0"/>
              <a:t>	0.2</a:t>
            </a:r>
            <a:endParaRPr lang="en-US" altLang="ko-KR" sz="1400" dirty="0"/>
          </a:p>
          <a:p>
            <a:r>
              <a:rPr lang="en-US" altLang="ko-KR" sz="1400" dirty="0"/>
              <a:t>8 (A, 1, 3 )	</a:t>
            </a:r>
            <a:r>
              <a:rPr lang="en-US" altLang="ko-KR" sz="1400" dirty="0" smtClean="0"/>
              <a:t>	0.28</a:t>
            </a:r>
            <a:endParaRPr lang="en-US" altLang="ko-KR" sz="1400" dirty="0"/>
          </a:p>
          <a:p>
            <a:r>
              <a:rPr lang="en-US" altLang="ko-KR" sz="1400" dirty="0"/>
              <a:t>9 (E, 1, 8 )	</a:t>
            </a:r>
            <a:r>
              <a:rPr lang="en-US" altLang="ko-KR" sz="1400" dirty="0" smtClean="0"/>
              <a:t>	0.64</a:t>
            </a:r>
            <a:endParaRPr lang="en-US" altLang="ko-KR" sz="1400" dirty="0"/>
          </a:p>
          <a:p>
            <a:r>
              <a:rPr lang="en-US" altLang="ko-KR" sz="1400" dirty="0"/>
              <a:t>10 (D, 9, 8 )	0.424</a:t>
            </a:r>
          </a:p>
          <a:p>
            <a:r>
              <a:rPr lang="en-US" altLang="ko-KR" sz="1400" dirty="0"/>
              <a:t>11 (C, 1, 3 )	0.44</a:t>
            </a:r>
          </a:p>
          <a:p>
            <a:r>
              <a:rPr lang="en-US" altLang="ko-KR" sz="1400" dirty="0"/>
              <a:t>12 (E, 1, 11 )	0.72</a:t>
            </a:r>
          </a:p>
          <a:p>
            <a:r>
              <a:rPr lang="en-US" altLang="ko-KR" sz="1400" dirty="0"/>
              <a:t>13 (D, 12, 11 )	0.552</a:t>
            </a:r>
          </a:p>
          <a:p>
            <a:r>
              <a:rPr lang="en-US" altLang="ko-KR" sz="1400" dirty="0"/>
              <a:t>14 (A, 11, 3 )	0.224</a:t>
            </a:r>
          </a:p>
          <a:p>
            <a:r>
              <a:rPr lang="en-US" altLang="ko-KR" sz="1400" dirty="0"/>
              <a:t>15 (E, 1, 14 )	0.612</a:t>
            </a:r>
          </a:p>
          <a:p>
            <a:r>
              <a:rPr lang="en-US" altLang="ko-KR" sz="1400" dirty="0"/>
              <a:t>16 (A, 11, 3 )	0.224</a:t>
            </a:r>
          </a:p>
          <a:p>
            <a:r>
              <a:rPr lang="en-US" altLang="ko-KR" sz="1400" dirty="0"/>
              <a:t>17 (D, 15, 16 )	0.3792</a:t>
            </a:r>
            <a:endParaRPr lang="ko-KR" altLang="en-US" sz="1400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004048" y="2780928"/>
            <a:ext cx="1249988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5004048" y="3429000"/>
            <a:ext cx="1249988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004048" y="3284984"/>
            <a:ext cx="1296144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380312" y="4653136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0.3792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444208" y="515719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0.424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8300567" y="5168225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0.552</a:t>
            </a:r>
            <a:endParaRPr lang="ko-KR" altLang="en-US" sz="1200" dirty="0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4860032" y="2132856"/>
            <a:ext cx="1394004" cy="2160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456330" y="6163264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0.2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33174" y="1963579"/>
            <a:ext cx="84657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600" dirty="0"/>
              <a:t>Ft1.FTP</a:t>
            </a:r>
            <a:endParaRPr lang="ko-KR" alt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5" y="2724125"/>
            <a:ext cx="3173163" cy="243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8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26765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491880" y="1025754"/>
            <a:ext cx="295232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TOP=7-th ITE</a:t>
            </a:r>
          </a:p>
          <a:p>
            <a:r>
              <a:rPr lang="en-US" altLang="ko-KR" sz="1600" dirty="0"/>
              <a:t>2 (A, 1, 0 )	0.1</a:t>
            </a:r>
          </a:p>
          <a:p>
            <a:r>
              <a:rPr lang="en-US" altLang="ko-KR" sz="1600" dirty="0"/>
              <a:t>3 (B, 1, 0 )	0.2</a:t>
            </a:r>
          </a:p>
          <a:p>
            <a:r>
              <a:rPr lang="en-US" altLang="ko-KR" sz="1600" dirty="0"/>
              <a:t>4 (C, 1, 0 )	0.3</a:t>
            </a:r>
          </a:p>
          <a:p>
            <a:r>
              <a:rPr lang="en-US" altLang="ko-KR" sz="1600" dirty="0"/>
              <a:t>5 (A, 1, 3 )	0.28</a:t>
            </a:r>
          </a:p>
          <a:p>
            <a:r>
              <a:rPr lang="en-US" altLang="ko-KR" sz="1600" dirty="0"/>
              <a:t>6 (C, 1, 3 )	0.44</a:t>
            </a:r>
          </a:p>
          <a:p>
            <a:r>
              <a:rPr lang="en-US" altLang="ko-KR" sz="1600" dirty="0"/>
              <a:t>7 (A, 6, 3 )	0.224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884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9074" y="26064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41" y="980728"/>
            <a:ext cx="1466850" cy="446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3836"/>
            <a:ext cx="619125" cy="201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39752" y="110053"/>
            <a:ext cx="1944216" cy="6709529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TOP=43-th ITE</a:t>
            </a:r>
          </a:p>
          <a:p>
            <a:r>
              <a:rPr lang="en-US" altLang="ko-KR" sz="1000" dirty="0"/>
              <a:t>2 (E1, 1, 0 )	0.3</a:t>
            </a:r>
          </a:p>
          <a:p>
            <a:r>
              <a:rPr lang="en-US" altLang="ko-KR" sz="1000" dirty="0"/>
              <a:t>3 (X1, 1, 0 )	0.5</a:t>
            </a:r>
          </a:p>
          <a:p>
            <a:r>
              <a:rPr lang="en-US" altLang="ko-KR" sz="1000" dirty="0"/>
              <a:t>4 (E2, 1, 0 )	0.3</a:t>
            </a:r>
          </a:p>
          <a:p>
            <a:r>
              <a:rPr lang="en-US" altLang="ko-KR" sz="1000" dirty="0"/>
              <a:t>5 (X2, 1, 0 )	0.5</a:t>
            </a:r>
          </a:p>
          <a:p>
            <a:r>
              <a:rPr lang="en-US" altLang="ko-KR" sz="1000" dirty="0"/>
              <a:t>6 (E3, 1, 0 )	0.3</a:t>
            </a:r>
          </a:p>
          <a:p>
            <a:r>
              <a:rPr lang="en-US" altLang="ko-KR" sz="1000" dirty="0"/>
              <a:t>7 (E2, 3, 0 )	0.15</a:t>
            </a:r>
          </a:p>
          <a:p>
            <a:r>
              <a:rPr lang="en-US" altLang="ko-KR" sz="1000" dirty="0"/>
              <a:t>8 (E3, 5, 0 )	0.15</a:t>
            </a:r>
          </a:p>
          <a:p>
            <a:r>
              <a:rPr lang="en-US" altLang="ko-KR" sz="1000" dirty="0"/>
              <a:t>9 (E1, 1, 3 )	0.65</a:t>
            </a:r>
          </a:p>
          <a:p>
            <a:r>
              <a:rPr lang="en-US" altLang="ko-KR" sz="1000" dirty="0"/>
              <a:t>10 (E2, 9, 2 )	0.405</a:t>
            </a:r>
          </a:p>
          <a:p>
            <a:r>
              <a:rPr lang="en-US" altLang="ko-KR" sz="1000" dirty="0"/>
              <a:t>11 (X1, 1, 5 )	0.75</a:t>
            </a:r>
          </a:p>
          <a:p>
            <a:r>
              <a:rPr lang="en-US" altLang="ko-KR" sz="1000" dirty="0"/>
              <a:t>12 (E1, 1, 11 )	0.825</a:t>
            </a:r>
          </a:p>
          <a:p>
            <a:r>
              <a:rPr lang="en-US" altLang="ko-KR" sz="1000" dirty="0"/>
              <a:t>13 (E3, 12, 9 )	0.7025</a:t>
            </a:r>
          </a:p>
          <a:p>
            <a:r>
              <a:rPr lang="en-US" altLang="ko-KR" sz="1000" dirty="0"/>
              <a:t>14 (E1, 1, 5 )	0.65</a:t>
            </a:r>
          </a:p>
          <a:p>
            <a:r>
              <a:rPr lang="en-US" altLang="ko-KR" sz="1000" dirty="0"/>
              <a:t>15 (E3, 14, 2 )	0.405</a:t>
            </a:r>
          </a:p>
          <a:p>
            <a:r>
              <a:rPr lang="en-US" altLang="ko-KR" sz="1000" dirty="0"/>
              <a:t>16 (E2, 13, 15 )	0.49425</a:t>
            </a:r>
          </a:p>
          <a:p>
            <a:r>
              <a:rPr lang="en-US" altLang="ko-KR" sz="1000" dirty="0"/>
              <a:t>17 (X1, 1, 0 )	0.5</a:t>
            </a:r>
          </a:p>
          <a:p>
            <a:r>
              <a:rPr lang="en-US" altLang="ko-KR" sz="1000" dirty="0"/>
              <a:t>18 (E1, 3, 17 )	0.5</a:t>
            </a:r>
          </a:p>
          <a:p>
            <a:r>
              <a:rPr lang="en-US" altLang="ko-KR" sz="1000" dirty="0"/>
              <a:t>19 (E3, 18, 3 )	0.5</a:t>
            </a:r>
          </a:p>
          <a:p>
            <a:r>
              <a:rPr lang="en-US" altLang="ko-KR" sz="1000" dirty="0"/>
              <a:t>20 (X1, 5, 0 )	0.25</a:t>
            </a:r>
          </a:p>
          <a:p>
            <a:r>
              <a:rPr lang="en-US" altLang="ko-KR" sz="1000" dirty="0"/>
              <a:t>21 (E1, 3, 20 )	0.325</a:t>
            </a:r>
          </a:p>
          <a:p>
            <a:r>
              <a:rPr lang="en-US" altLang="ko-KR" sz="1000" dirty="0"/>
              <a:t>22 (E1, 3, 0 )	0.15</a:t>
            </a:r>
          </a:p>
          <a:p>
            <a:r>
              <a:rPr lang="en-US" altLang="ko-KR" sz="1000" dirty="0"/>
              <a:t>23 (E3, 21, 22 )	0.2025</a:t>
            </a:r>
          </a:p>
          <a:p>
            <a:r>
              <a:rPr lang="en-US" altLang="ko-KR" sz="1000" dirty="0"/>
              <a:t>24 (E2, 19, 23 )	0.29175</a:t>
            </a:r>
          </a:p>
          <a:p>
            <a:r>
              <a:rPr lang="en-US" altLang="ko-KR" sz="1000" dirty="0"/>
              <a:t>25 (X1, 5, 0 )	0.25</a:t>
            </a:r>
          </a:p>
          <a:p>
            <a:r>
              <a:rPr lang="en-US" altLang="ko-KR" sz="1000" dirty="0"/>
              <a:t>26 (E1, 5, 25 )	0.325</a:t>
            </a:r>
          </a:p>
          <a:p>
            <a:r>
              <a:rPr lang="en-US" altLang="ko-KR" sz="1000" dirty="0"/>
              <a:t>27 (E3, 5, 26 )	0.3775</a:t>
            </a:r>
          </a:p>
          <a:p>
            <a:r>
              <a:rPr lang="en-US" altLang="ko-KR" sz="1000" dirty="0"/>
              <a:t>28 (E1, 5, 0 )	0.15</a:t>
            </a:r>
          </a:p>
          <a:p>
            <a:r>
              <a:rPr lang="en-US" altLang="ko-KR" sz="1000" dirty="0"/>
              <a:t>29 (E3, 5, 28 )	0.255</a:t>
            </a:r>
          </a:p>
          <a:p>
            <a:r>
              <a:rPr lang="en-US" altLang="ko-KR" sz="1000" dirty="0"/>
              <a:t>30 (E2, 27, 29 )	0.29175</a:t>
            </a:r>
          </a:p>
          <a:p>
            <a:r>
              <a:rPr lang="en-US" altLang="ko-KR" sz="1000" dirty="0"/>
              <a:t>31 (X1, 1, 5 )	0.75</a:t>
            </a:r>
          </a:p>
          <a:p>
            <a:r>
              <a:rPr lang="en-US" altLang="ko-KR" sz="1000" dirty="0"/>
              <a:t>32 (X1, 1, 5 )	0.75</a:t>
            </a:r>
          </a:p>
          <a:p>
            <a:r>
              <a:rPr lang="en-US" altLang="ko-KR" sz="1000" dirty="0"/>
              <a:t>33 (E1, 31, 32 )	0.75</a:t>
            </a:r>
          </a:p>
          <a:p>
            <a:r>
              <a:rPr lang="en-US" altLang="ko-KR" sz="1000" dirty="0"/>
              <a:t>34 (X1, 1, 5 )	0.75</a:t>
            </a:r>
          </a:p>
          <a:p>
            <a:r>
              <a:rPr lang="en-US" altLang="ko-KR" sz="1000" dirty="0"/>
              <a:t>35 (X1, 1, 0 )	0.5</a:t>
            </a:r>
          </a:p>
          <a:p>
            <a:r>
              <a:rPr lang="en-US" altLang="ko-KR" sz="1000" dirty="0"/>
              <a:t>36 (E1, 34, 35 )	0.575</a:t>
            </a:r>
          </a:p>
          <a:p>
            <a:r>
              <a:rPr lang="en-US" altLang="ko-KR" sz="1000" dirty="0"/>
              <a:t>37 (E3, 33, 36 )	0.6275</a:t>
            </a:r>
          </a:p>
          <a:p>
            <a:r>
              <a:rPr lang="en-US" altLang="ko-KR" sz="1000" dirty="0"/>
              <a:t>38 (X1, 1, 5 )	0.75</a:t>
            </a:r>
          </a:p>
          <a:p>
            <a:r>
              <a:rPr lang="en-US" altLang="ko-KR" sz="1000" dirty="0"/>
              <a:t>39 (E1, 38, 5 )	0.575</a:t>
            </a:r>
          </a:p>
          <a:p>
            <a:r>
              <a:rPr lang="en-US" altLang="ko-KR" sz="1000" dirty="0"/>
              <a:t>40 (X1, 1, 5 )	0.75</a:t>
            </a:r>
          </a:p>
          <a:p>
            <a:r>
              <a:rPr lang="en-US" altLang="ko-KR" sz="1000" dirty="0"/>
              <a:t>41 (E1, 40, 0 )	0.225</a:t>
            </a:r>
          </a:p>
          <a:p>
            <a:r>
              <a:rPr lang="en-US" altLang="ko-KR" sz="1000" dirty="0"/>
              <a:t>42 (E3, 39, 41 )	0.33</a:t>
            </a:r>
          </a:p>
          <a:p>
            <a:r>
              <a:rPr lang="en-US" altLang="ko-KR" sz="1000" dirty="0"/>
              <a:t>43 (E2, 37, 42 )	0.41925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331640" y="2996952"/>
            <a:ext cx="1080120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59632" y="3149352"/>
            <a:ext cx="1152128" cy="56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259632" y="3290714"/>
            <a:ext cx="1152128" cy="1362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259632" y="2467744"/>
            <a:ext cx="1152128" cy="997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002" y="1243186"/>
            <a:ext cx="34575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9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지금까지의 </a:t>
            </a:r>
            <a:r>
              <a:rPr lang="en-US" altLang="ko-KR" dirty="0" smtClean="0"/>
              <a:t>BDD 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Gate </a:t>
            </a:r>
            <a:r>
              <a:rPr lang="ko-KR" altLang="en-US" dirty="0" smtClean="0"/>
              <a:t>별 값만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AIMS-PSA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BDD </a:t>
            </a:r>
            <a:r>
              <a:rPr lang="ko-KR" altLang="en-US" dirty="0" smtClean="0"/>
              <a:t>로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FTP file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Top Event</a:t>
            </a:r>
            <a:r>
              <a:rPr lang="ko-KR" altLang="en-US" dirty="0" smtClean="0"/>
              <a:t>에 대해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Analysis </a:t>
            </a:r>
            <a:r>
              <a:rPr lang="en-US" altLang="ko-KR" dirty="0" smtClean="0">
                <a:sym typeface="Wingdings" pitchFamily="2" charset="2"/>
              </a:rPr>
              <a:t> Generate Cut Set</a:t>
            </a:r>
          </a:p>
          <a:p>
            <a:pPr lvl="2"/>
            <a:r>
              <a:rPr lang="ko-KR" altLang="en-US" dirty="0" smtClean="0"/>
              <a:t>여기서 </a:t>
            </a:r>
            <a:r>
              <a:rPr lang="en-US" altLang="ko-KR" dirty="0" smtClean="0"/>
              <a:t>Cut Set Generator 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FtBdd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Generate Cut Set</a:t>
            </a:r>
          </a:p>
          <a:p>
            <a:pPr lvl="2"/>
            <a:r>
              <a:rPr lang="en-US" altLang="ko-KR" dirty="0" smtClean="0"/>
              <a:t>Display Values for each Gate?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Y 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FT</a:t>
            </a:r>
            <a:r>
              <a:rPr lang="ko-KR" altLang="en-US" dirty="0" smtClean="0"/>
              <a:t>에 표시된 값을 비교하기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주의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</a:p>
          <a:p>
            <a:pPr lvl="2"/>
            <a:r>
              <a:rPr lang="en-US" altLang="ko-KR" dirty="0" smtClean="0"/>
              <a:t>BDD </a:t>
            </a:r>
            <a:r>
              <a:rPr lang="ko-KR" altLang="en-US" dirty="0" smtClean="0"/>
              <a:t>구조는 </a:t>
            </a:r>
            <a:r>
              <a:rPr lang="en-US" altLang="ko-KR" dirty="0" err="1" smtClean="0"/>
              <a:t>FtBdd</a:t>
            </a:r>
            <a:r>
              <a:rPr lang="ko-KR" altLang="en-US" dirty="0" smtClean="0"/>
              <a:t>와 다를 수 있음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Basic Event Ordering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BDD </a:t>
            </a:r>
            <a:r>
              <a:rPr lang="ko-KR" altLang="en-US" dirty="0" smtClean="0"/>
              <a:t>구조는 다르게 나타남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결과 비교하는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4978896" cy="439248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Project</a:t>
            </a:r>
            <a:r>
              <a:rPr lang="ko-KR" altLang="en-US" dirty="0" smtClean="0"/>
              <a:t> 에 여러 가지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별로 역할이 다름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Modular, Object Oriented Programming </a:t>
            </a:r>
          </a:p>
          <a:p>
            <a:r>
              <a:rPr lang="en-US" altLang="ko-KR" dirty="0" smtClean="0"/>
              <a:t>Class </a:t>
            </a:r>
            <a:r>
              <a:rPr lang="ko-KR" altLang="en-US" dirty="0" smtClean="0"/>
              <a:t>간 연계 가능</a:t>
            </a:r>
            <a:endParaRPr lang="en-US" altLang="ko-KR" dirty="0" smtClean="0"/>
          </a:p>
          <a:p>
            <a:r>
              <a:rPr lang="en-US" altLang="ko-KR" dirty="0" smtClean="0"/>
              <a:t>Class</a:t>
            </a:r>
            <a:r>
              <a:rPr lang="ko-KR" altLang="en-US" dirty="0" smtClean="0"/>
              <a:t>를 잘 작성하면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Program</a:t>
            </a:r>
            <a:r>
              <a:rPr lang="ko-KR" altLang="en-US" dirty="0" smtClean="0"/>
              <a:t>에서 재활용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ClassRawFile.vb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Cut Set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RAW file format </a:t>
            </a:r>
            <a:r>
              <a:rPr lang="ko-KR" altLang="en-US" dirty="0" smtClean="0"/>
              <a:t>으로 저장하는 기능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여러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48880"/>
            <a:ext cx="2415280" cy="321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79376" y="1124744"/>
            <a:ext cx="2825072" cy="7200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</a:rPr>
              <a:t>문제를 쉽게 하기 위해 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 latinLnBrk="0"/>
            <a:r>
              <a:rPr lang="ko-KR" altLang="en-US" sz="1400" dirty="0" smtClean="0">
                <a:solidFill>
                  <a:schemeClr val="tx1"/>
                </a:solidFill>
              </a:rPr>
              <a:t>기본적인 구조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주요 변수 선언은 제공함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6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Negate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Negate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BDD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Negate </a:t>
            </a:r>
            <a:r>
              <a:rPr lang="ko-KR" altLang="en-US" dirty="0" smtClean="0"/>
              <a:t>처리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 </a:t>
            </a:r>
            <a:r>
              <a:rPr lang="en-US" altLang="ko-KR" dirty="0"/>
              <a:t>= x * </a:t>
            </a:r>
            <a:r>
              <a:rPr lang="en-US" altLang="ko-KR" dirty="0" smtClean="0"/>
              <a:t>F1 </a:t>
            </a:r>
            <a:r>
              <a:rPr lang="en-US" altLang="ko-KR" dirty="0"/>
              <a:t>+ /x * </a:t>
            </a:r>
            <a:r>
              <a:rPr lang="en-US" altLang="ko-KR" dirty="0" smtClean="0"/>
              <a:t>F0</a:t>
            </a:r>
            <a:endParaRPr lang="ko-KR" altLang="ko-KR" dirty="0"/>
          </a:p>
          <a:p>
            <a:pPr lvl="1"/>
            <a:r>
              <a:rPr lang="en-US" altLang="ko-KR" dirty="0" smtClean="0"/>
              <a:t>/</a:t>
            </a:r>
            <a:r>
              <a:rPr lang="en-US" altLang="ko-KR" dirty="0"/>
              <a:t>F = x * /F1 + /x * /</a:t>
            </a:r>
            <a:r>
              <a:rPr lang="en-US" altLang="ko-KR" dirty="0" smtClean="0"/>
              <a:t>F0</a:t>
            </a:r>
          </a:p>
          <a:p>
            <a:pPr lvl="1"/>
            <a:r>
              <a:rPr lang="ko-KR" altLang="en-US" dirty="0" smtClean="0"/>
              <a:t>위에 단순화 </a:t>
            </a:r>
            <a:r>
              <a:rPr lang="ko-KR" altLang="en-US" dirty="0"/>
              <a:t>과정 </a:t>
            </a:r>
            <a:r>
              <a:rPr lang="ko-KR" altLang="en-US" dirty="0" smtClean="0"/>
              <a:t>추가</a:t>
            </a:r>
            <a:endParaRPr lang="en-US" altLang="ko-KR" dirty="0"/>
          </a:p>
          <a:p>
            <a:pPr lvl="2"/>
            <a:r>
              <a:rPr lang="en-US" altLang="ko-KR" dirty="0" smtClean="0"/>
              <a:t>/0 </a:t>
            </a:r>
            <a:r>
              <a:rPr lang="en-US" altLang="ko-KR" dirty="0" smtClean="0">
                <a:sym typeface="Wingdings" panose="05000000000000000000" pitchFamily="2" charset="2"/>
              </a:rPr>
              <a:t> 1, /1  0</a:t>
            </a:r>
          </a:p>
          <a:p>
            <a:endParaRPr lang="en-US" altLang="ko-K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Function </a:t>
            </a:r>
            <a:r>
              <a:rPr lang="en-US" altLang="ko-KR" dirty="0" err="1"/>
              <a:t>Bdd_Negate</a:t>
            </a:r>
            <a:r>
              <a:rPr lang="en-US" altLang="ko-KR" dirty="0"/>
              <a:t>(f)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 smtClean="0"/>
              <a:t>Program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FT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Negate </a:t>
            </a:r>
            <a:r>
              <a:rPr lang="ko-KR" altLang="en-US" dirty="0" smtClean="0"/>
              <a:t>읽도록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BDD </a:t>
            </a:r>
            <a:r>
              <a:rPr lang="ko-KR" altLang="en-US" dirty="0" smtClean="0"/>
              <a:t>에서 처리하도록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17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SD,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, program </a:t>
            </a:r>
            <a:r>
              <a:rPr lang="ko-KR" altLang="en-US" dirty="0" smtClean="0"/>
              <a:t>연계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smtClean="0"/>
              <a:t>Shannon Decomposition </a:t>
            </a:r>
          </a:p>
          <a:p>
            <a:pPr lvl="1"/>
            <a:r>
              <a:rPr lang="en-US" altLang="ko-KR" dirty="0" smtClean="0"/>
              <a:t>F = x * F(x=1) + /x * F(x=0) = x * F1 + /x * F0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ite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F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 (x, F1, F0) 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Program</a:t>
            </a:r>
          </a:p>
          <a:p>
            <a:pPr lvl="1"/>
            <a:r>
              <a:rPr lang="en-US" altLang="ko-KR" dirty="0" smtClean="0"/>
              <a:t>F = </a:t>
            </a:r>
            <a:r>
              <a:rPr lang="en-US" altLang="ko-KR" dirty="0" err="1" smtClean="0"/>
              <a:t>ite</a:t>
            </a:r>
            <a:r>
              <a:rPr lang="en-US" altLang="ko-KR" dirty="0" smtClean="0"/>
              <a:t>(f).x		: x</a:t>
            </a:r>
          </a:p>
          <a:p>
            <a:pPr lvl="2"/>
            <a:r>
              <a:rPr lang="en-US" altLang="ko-KR" dirty="0" err="1"/>
              <a:t>i</a:t>
            </a:r>
            <a:r>
              <a:rPr lang="en-US" altLang="ko-KR" dirty="0" err="1" smtClean="0"/>
              <a:t>te</a:t>
            </a:r>
            <a:r>
              <a:rPr lang="en-US" altLang="ko-KR" dirty="0" smtClean="0"/>
              <a:t>(f).l		: F1</a:t>
            </a:r>
          </a:p>
          <a:p>
            <a:pPr lvl="2"/>
            <a:r>
              <a:rPr lang="en-US" altLang="ko-KR" dirty="0" err="1" smtClean="0"/>
              <a:t>ite</a:t>
            </a:r>
            <a:r>
              <a:rPr lang="en-US" altLang="ko-KR" dirty="0" smtClean="0"/>
              <a:t>(f).r		: F0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 smtClean="0"/>
              <a:t>F </a:t>
            </a:r>
            <a:r>
              <a:rPr lang="en-US" altLang="ko-KR" dirty="0"/>
              <a:t>= x * </a:t>
            </a:r>
            <a:r>
              <a:rPr lang="en-US" altLang="ko-KR" dirty="0" smtClean="0"/>
              <a:t>F1 </a:t>
            </a:r>
            <a:r>
              <a:rPr lang="en-US" altLang="ko-KR" dirty="0"/>
              <a:t>+ /x * </a:t>
            </a:r>
            <a:r>
              <a:rPr lang="en-US" altLang="ko-KR" dirty="0" smtClean="0"/>
              <a:t>F0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x </a:t>
            </a:r>
            <a:r>
              <a:rPr lang="en-US" altLang="ko-KR" dirty="0"/>
              <a:t>= </a:t>
            </a:r>
            <a:r>
              <a:rPr lang="en-US" altLang="ko-KR" dirty="0" err="1"/>
              <a:t>ite</a:t>
            </a:r>
            <a:r>
              <a:rPr lang="en-US" altLang="ko-KR" dirty="0"/>
              <a:t>(f).</a:t>
            </a:r>
            <a:r>
              <a:rPr lang="en-US" altLang="ko-KR" dirty="0" smtClean="0"/>
              <a:t>x		‘ x</a:t>
            </a:r>
            <a:endParaRPr lang="en-US" altLang="ko-KR" dirty="0"/>
          </a:p>
          <a:p>
            <a:r>
              <a:rPr lang="en-US" altLang="ko-KR" dirty="0" err="1" smtClean="0"/>
              <a:t>fl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ite</a:t>
            </a:r>
            <a:r>
              <a:rPr lang="en-US" altLang="ko-KR" dirty="0"/>
              <a:t>(f).</a:t>
            </a:r>
            <a:r>
              <a:rPr lang="en-US" altLang="ko-KR" dirty="0" smtClean="0"/>
              <a:t>l		‘ F1</a:t>
            </a:r>
            <a:endParaRPr lang="en-US" altLang="ko-KR" dirty="0"/>
          </a:p>
          <a:p>
            <a:r>
              <a:rPr lang="en-US" altLang="ko-KR" dirty="0" err="1" smtClean="0"/>
              <a:t>fr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ite</a:t>
            </a:r>
            <a:r>
              <a:rPr lang="en-US" altLang="ko-KR" dirty="0"/>
              <a:t>(f).</a:t>
            </a:r>
            <a:r>
              <a:rPr lang="en-US" altLang="ko-KR" dirty="0" smtClean="0"/>
              <a:t>r		‘ F0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ko-KR" dirty="0"/>
              <a:t>/F = x * /F1 + /x * /F0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nF1’ </a:t>
            </a:r>
            <a:r>
              <a:rPr lang="en-US" altLang="ko-KR" dirty="0"/>
              <a:t>= </a:t>
            </a:r>
            <a:r>
              <a:rPr lang="en-US" altLang="ko-KR" dirty="0" err="1"/>
              <a:t>Bdd_Negate</a:t>
            </a:r>
            <a:r>
              <a:rPr lang="en-US" altLang="ko-KR" dirty="0"/>
              <a:t>(</a:t>
            </a:r>
            <a:r>
              <a:rPr lang="en-US" altLang="ko-KR" dirty="0" err="1"/>
              <a:t>fl</a:t>
            </a:r>
            <a:r>
              <a:rPr lang="en-US" altLang="ko-KR" dirty="0" smtClean="0"/>
              <a:t>)	‘ /</a:t>
            </a:r>
            <a:r>
              <a:rPr lang="en-US" altLang="ko-KR" dirty="0"/>
              <a:t>F1 </a:t>
            </a:r>
            <a:endParaRPr lang="en-US" altLang="ko-KR" dirty="0" smtClean="0"/>
          </a:p>
          <a:p>
            <a:r>
              <a:rPr lang="en-US" altLang="ko-KR" dirty="0" smtClean="0"/>
              <a:t>nF0’ = </a:t>
            </a:r>
            <a:r>
              <a:rPr lang="en-US" altLang="ko-KR" dirty="0" err="1"/>
              <a:t>Bdd_Negate</a:t>
            </a:r>
            <a:r>
              <a:rPr lang="en-US" altLang="ko-KR" dirty="0"/>
              <a:t>(</a:t>
            </a:r>
            <a:r>
              <a:rPr lang="en-US" altLang="ko-KR" dirty="0" err="1"/>
              <a:t>fr</a:t>
            </a:r>
            <a:r>
              <a:rPr lang="en-US" altLang="ko-KR" dirty="0" smtClean="0"/>
              <a:t>)	‘ /F0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 </a:t>
            </a:r>
            <a:r>
              <a:rPr lang="en-US" altLang="ko-KR" dirty="0"/>
              <a:t>= </a:t>
            </a:r>
            <a:r>
              <a:rPr lang="en-US" altLang="ko-KR" dirty="0" err="1"/>
              <a:t>Put_ite</a:t>
            </a:r>
            <a:r>
              <a:rPr lang="en-US" altLang="ko-KR" dirty="0"/>
              <a:t>(x, </a:t>
            </a:r>
            <a:r>
              <a:rPr lang="en-US" altLang="ko-KR" dirty="0" smtClean="0"/>
              <a:t>nF1’, nF0’)   ‘ </a:t>
            </a:r>
            <a:r>
              <a:rPr lang="ko-KR" altLang="en-US" dirty="0" smtClean="0"/>
              <a:t>조합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1153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BDD </a:t>
            </a:r>
            <a:r>
              <a:rPr lang="en-US" altLang="ko-KR" dirty="0" smtClean="0">
                <a:sym typeface="Wingdings" panose="05000000000000000000" pitchFamily="2" charset="2"/>
              </a:rPr>
              <a:t> MCS </a:t>
            </a:r>
            <a:r>
              <a:rPr lang="ko-KR" altLang="en-US" dirty="0" smtClean="0">
                <a:sym typeface="Wingdings" panose="05000000000000000000" pitchFamily="2" charset="2"/>
              </a:rPr>
              <a:t>변환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7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BDD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Prime </a:t>
            </a:r>
            <a:r>
              <a:rPr lang="en-US" altLang="ko-KR" dirty="0" err="1" smtClean="0"/>
              <a:t>Implicants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나타냄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Negate </a:t>
            </a:r>
            <a:r>
              <a:rPr lang="ko-KR" altLang="en-US" dirty="0" smtClean="0"/>
              <a:t>를 포함함</a:t>
            </a:r>
            <a:endParaRPr lang="en-US" altLang="ko-KR" dirty="0"/>
          </a:p>
          <a:p>
            <a:pPr lvl="1"/>
            <a:r>
              <a:rPr lang="en-US" altLang="ko-KR" dirty="0" smtClean="0"/>
              <a:t>BE Ordering</a:t>
            </a:r>
            <a:r>
              <a:rPr lang="ko-KR" altLang="en-US" dirty="0" smtClean="0"/>
              <a:t>에 따라 다른 결과를 나타냄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해석이 쉽지 않음</a:t>
            </a:r>
            <a:endParaRPr lang="en-US" altLang="ko-KR" dirty="0" smtClean="0"/>
          </a:p>
          <a:p>
            <a:r>
              <a:rPr lang="en-US" altLang="ko-KR" dirty="0" smtClean="0"/>
              <a:t>MCS (Minimal Cut Set) </a:t>
            </a:r>
            <a:r>
              <a:rPr lang="ko-KR" altLang="en-US" dirty="0" smtClean="0"/>
              <a:t>로 변환 필요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Rauzy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zBDD</a:t>
            </a:r>
            <a:r>
              <a:rPr lang="en-US" altLang="ko-KR" dirty="0" smtClean="0"/>
              <a:t> (Zero BDD) 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 = AB + BC + D</a:t>
            </a:r>
          </a:p>
          <a:p>
            <a:pPr lvl="2"/>
            <a:r>
              <a:rPr lang="en-US" altLang="ko-KR" dirty="0" smtClean="0"/>
              <a:t>BDD  (A &lt; B &lt; C &lt; D)</a:t>
            </a:r>
          </a:p>
          <a:p>
            <a:pPr lvl="3"/>
            <a:r>
              <a:rPr lang="en-US" altLang="ko-KR" dirty="0" smtClean="0"/>
              <a:t>T = A (B + BC + D) + /A (BC + D)</a:t>
            </a:r>
          </a:p>
          <a:p>
            <a:pPr lvl="3"/>
            <a:r>
              <a:rPr lang="en-US" altLang="ko-KR" dirty="0" smtClean="0"/>
              <a:t>= A (B + /B D) + /A (B (C + D) + /B D)</a:t>
            </a:r>
          </a:p>
          <a:p>
            <a:pPr lvl="3"/>
            <a:r>
              <a:rPr lang="en-US" altLang="ko-KR" dirty="0" smtClean="0"/>
              <a:t>= A B + A /B D + /A B C + /A B D + /A /B D</a:t>
            </a:r>
          </a:p>
          <a:p>
            <a:pPr lvl="2"/>
            <a:r>
              <a:rPr lang="en-US" altLang="ko-KR" dirty="0" smtClean="0"/>
              <a:t>Negate </a:t>
            </a:r>
            <a:r>
              <a:rPr lang="ko-KR" altLang="en-US" dirty="0" smtClean="0"/>
              <a:t>를 삭제하면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zBDD</a:t>
            </a:r>
            <a:r>
              <a:rPr lang="en-US" altLang="ko-KR" dirty="0" smtClean="0">
                <a:sym typeface="Wingdings" panose="05000000000000000000" pitchFamily="2" charset="2"/>
              </a:rPr>
              <a:t> (=MCS)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T = A B + A D + B C + B D + D</a:t>
            </a:r>
          </a:p>
          <a:p>
            <a:pPr lvl="3"/>
            <a:r>
              <a:rPr lang="en-US" altLang="ko-KR" dirty="0" smtClean="0"/>
              <a:t>Non Minimal </a:t>
            </a:r>
            <a:r>
              <a:rPr lang="ko-KR" altLang="en-US" dirty="0" smtClean="0"/>
              <a:t>이 발생함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이를 삭제 필요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ym typeface="Wingdings" panose="05000000000000000000" pitchFamily="2" charset="2"/>
              </a:rPr>
              <a:t> T = A B + B C + D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2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F = x * F1 + F0</a:t>
            </a:r>
          </a:p>
          <a:p>
            <a:pPr lvl="1"/>
            <a:r>
              <a:rPr lang="en-US" altLang="ko-KR" dirty="0" smtClean="0"/>
              <a:t>F0 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 * F1 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Minimize </a:t>
            </a:r>
            <a:r>
              <a:rPr lang="ko-KR" altLang="en-US" dirty="0" smtClean="0"/>
              <a:t>되지 않음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F0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를 포함하지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F1 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F0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minimize </a:t>
            </a:r>
            <a:r>
              <a:rPr lang="ko-KR" altLang="en-US" dirty="0" smtClean="0"/>
              <a:t>될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 smtClean="0"/>
              <a:t>MinBDD</a:t>
            </a:r>
            <a:r>
              <a:rPr lang="en-US" altLang="ko-KR" dirty="0" smtClean="0"/>
              <a:t> (F)</a:t>
            </a:r>
          </a:p>
          <a:p>
            <a:pPr lvl="1"/>
            <a:r>
              <a:rPr lang="en-US" altLang="ko-KR" dirty="0" smtClean="0"/>
              <a:t>F = </a:t>
            </a:r>
            <a:r>
              <a:rPr lang="en-US" altLang="ko-KR" dirty="0"/>
              <a:t>x * F1 + F0</a:t>
            </a:r>
          </a:p>
          <a:p>
            <a:pPr lvl="1"/>
            <a:r>
              <a:rPr lang="en-US" altLang="ko-KR" dirty="0" smtClean="0"/>
              <a:t>F1’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err="1" smtClean="0">
                <a:sym typeface="Wingdings" panose="05000000000000000000" pitchFamily="2" charset="2"/>
              </a:rPr>
              <a:t>MinBDD</a:t>
            </a:r>
            <a:r>
              <a:rPr lang="en-US" altLang="ko-KR" dirty="0" smtClean="0">
                <a:sym typeface="Wingdings" panose="05000000000000000000" pitchFamily="2" charset="2"/>
              </a:rPr>
              <a:t> (F1)	‘ </a:t>
            </a:r>
            <a:r>
              <a:rPr lang="ko-KR" altLang="en-US" dirty="0" smtClean="0">
                <a:sym typeface="Wingdings" panose="05000000000000000000" pitchFamily="2" charset="2"/>
              </a:rPr>
              <a:t>각기 </a:t>
            </a:r>
            <a:r>
              <a:rPr lang="en-US" altLang="ko-KR" dirty="0" smtClean="0">
                <a:sym typeface="Wingdings" panose="05000000000000000000" pitchFamily="2" charset="2"/>
              </a:rPr>
              <a:t>Minimize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F0’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en-US" altLang="ko-KR" dirty="0" err="1" smtClean="0">
                <a:sym typeface="Wingdings" panose="05000000000000000000" pitchFamily="2" charset="2"/>
              </a:rPr>
              <a:t>MinBDD</a:t>
            </a:r>
            <a:r>
              <a:rPr lang="en-US" altLang="ko-KR" dirty="0" smtClean="0">
                <a:sym typeface="Wingdings" panose="05000000000000000000" pitchFamily="2" charset="2"/>
              </a:rPr>
              <a:t> (F0)	‘ </a:t>
            </a:r>
            <a:r>
              <a:rPr lang="ko-KR" altLang="en-US" dirty="0">
                <a:sym typeface="Wingdings" panose="05000000000000000000" pitchFamily="2" charset="2"/>
              </a:rPr>
              <a:t>각기 </a:t>
            </a:r>
            <a:r>
              <a:rPr lang="en-US" altLang="ko-KR" dirty="0">
                <a:sym typeface="Wingdings" panose="05000000000000000000" pitchFamily="2" charset="2"/>
              </a:rPr>
              <a:t>Minimize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F1’’  </a:t>
            </a:r>
            <a:r>
              <a:rPr lang="en-US" altLang="ko-KR" dirty="0" err="1" smtClean="0">
                <a:sym typeface="Wingdings" panose="05000000000000000000" pitchFamily="2" charset="2"/>
              </a:rPr>
              <a:t>MinBddBy</a:t>
            </a:r>
            <a:r>
              <a:rPr lang="en-US" altLang="ko-KR" dirty="0" smtClean="0">
                <a:sym typeface="Wingdings" panose="05000000000000000000" pitchFamily="2" charset="2"/>
              </a:rPr>
              <a:t> (F1’, F0’)	‘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F1’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F0’ 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en-US" altLang="ko-KR" dirty="0" smtClean="0">
                <a:sym typeface="Wingdings" panose="05000000000000000000" pitchFamily="2" charset="2"/>
              </a:rPr>
              <a:t>Minimize</a:t>
            </a:r>
          </a:p>
          <a:p>
            <a:pPr lvl="1"/>
            <a:r>
              <a:rPr lang="en-US" altLang="ko-KR" dirty="0" smtClean="0"/>
              <a:t>F’ </a:t>
            </a:r>
            <a:r>
              <a:rPr lang="en-US" altLang="ko-KR" dirty="0" smtClean="0">
                <a:sym typeface="Wingdings" panose="05000000000000000000" pitchFamily="2" charset="2"/>
              </a:rPr>
              <a:t> x * F1’’ + F0’	‘ Minimize </a:t>
            </a:r>
            <a:r>
              <a:rPr lang="ko-KR" altLang="en-US" dirty="0" smtClean="0">
                <a:sym typeface="Wingdings" panose="05000000000000000000" pitchFamily="2" charset="2"/>
              </a:rPr>
              <a:t>된 결과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위에 여러 가지 단순화 과정 추가됨</a:t>
            </a:r>
          </a:p>
          <a:p>
            <a:pPr lvl="2"/>
            <a:r>
              <a:rPr lang="en-US" altLang="ko-KR" dirty="0" smtClean="0"/>
              <a:t>x * r / r </a:t>
            </a:r>
            <a:r>
              <a:rPr lang="en-US" altLang="ko-KR" dirty="0" smtClean="0">
                <a:sym typeface="Wingdings" panose="05000000000000000000" pitchFamily="2" charset="2"/>
              </a:rPr>
              <a:t> r, x * l + 1  1, x * 0 + r  r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BDD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zBDD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511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Minimize F By G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MinBddBy</a:t>
            </a:r>
            <a:r>
              <a:rPr lang="en-US" altLang="ko-KR" dirty="0" smtClean="0"/>
              <a:t> (F, G)</a:t>
            </a:r>
          </a:p>
          <a:p>
            <a:pPr lvl="1"/>
            <a:r>
              <a:rPr lang="en-US" altLang="ko-KR" dirty="0" smtClean="0"/>
              <a:t>Delete </a:t>
            </a:r>
            <a:r>
              <a:rPr lang="en-US" altLang="ko-KR" dirty="0"/>
              <a:t>Term Operation </a:t>
            </a:r>
            <a:r>
              <a:rPr lang="ko-KR" altLang="en-US" dirty="0"/>
              <a:t>과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F’ </a:t>
            </a:r>
            <a:r>
              <a:rPr lang="en-US" altLang="ko-KR" dirty="0" smtClean="0">
                <a:sym typeface="Wingdings" panose="05000000000000000000" pitchFamily="2" charset="2"/>
              </a:rPr>
              <a:t> F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Θ </a:t>
            </a:r>
            <a:r>
              <a:rPr lang="en-US" altLang="ko-KR" dirty="0" smtClean="0"/>
              <a:t> G</a:t>
            </a:r>
          </a:p>
          <a:p>
            <a:pPr lvl="1"/>
            <a:r>
              <a:rPr lang="en-US" altLang="ko-KR" dirty="0" smtClean="0"/>
              <a:t>F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</a:t>
            </a:r>
            <a:r>
              <a:rPr lang="ko-KR" altLang="en-US" dirty="0" smtClean="0"/>
              <a:t>에 포함된 항들을 삭제하기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MinBddBy</a:t>
            </a:r>
            <a:r>
              <a:rPr lang="en-US" altLang="ko-KR" dirty="0" smtClean="0"/>
              <a:t> (</a:t>
            </a:r>
            <a:r>
              <a:rPr lang="en-US" altLang="ko-KR" dirty="0"/>
              <a:t>F</a:t>
            </a:r>
            <a:r>
              <a:rPr lang="en-US" altLang="ko-KR" dirty="0" smtClean="0"/>
              <a:t>, G)</a:t>
            </a:r>
          </a:p>
          <a:p>
            <a:pPr lvl="1"/>
            <a:r>
              <a:rPr lang="ko-KR" altLang="en-US" dirty="0" smtClean="0"/>
              <a:t>여기서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 </a:t>
            </a:r>
            <a:r>
              <a:rPr lang="en-US" altLang="ko-KR" dirty="0"/>
              <a:t>= x * F1 + F0, G = y * G1 + G0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여러가지</a:t>
            </a:r>
            <a:r>
              <a:rPr lang="ko-KR" altLang="en-US" dirty="0" smtClean="0"/>
              <a:t> </a:t>
            </a:r>
            <a:r>
              <a:rPr lang="ko-KR" altLang="en-US" dirty="0"/>
              <a:t>단순화 과정 </a:t>
            </a:r>
            <a:r>
              <a:rPr lang="ko-KR" altLang="en-US" dirty="0" smtClean="0"/>
              <a:t>먼저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en-US" altLang="ko-KR" dirty="0"/>
          </a:p>
          <a:p>
            <a:pPr lvl="2"/>
            <a:r>
              <a:rPr lang="en-US" altLang="ko-KR" dirty="0"/>
              <a:t>F = 0 </a:t>
            </a:r>
            <a:r>
              <a:rPr lang="en-US" altLang="ko-KR" dirty="0">
                <a:sym typeface="Wingdings" panose="05000000000000000000" pitchFamily="2" charset="2"/>
              </a:rPr>
              <a:t> 0, G = 1  0, G = 0  F, F = G  0, F = 1  1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Minimize By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8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x </a:t>
            </a:r>
            <a:r>
              <a:rPr lang="en-US" altLang="ko-KR" dirty="0">
                <a:sym typeface="Wingdings" panose="05000000000000000000" pitchFamily="2" charset="2"/>
              </a:rPr>
              <a:t>&lt; y</a:t>
            </a:r>
          </a:p>
          <a:p>
            <a:pPr lvl="2"/>
            <a:r>
              <a:rPr lang="en-US" altLang="ko-KR" dirty="0" smtClean="0"/>
              <a:t>‘ F1</a:t>
            </a:r>
            <a:r>
              <a:rPr lang="en-US" altLang="ko-KR" dirty="0"/>
              <a:t>, F0 </a:t>
            </a:r>
            <a:r>
              <a:rPr lang="ko-KR" altLang="en-US" dirty="0"/>
              <a:t>를 </a:t>
            </a:r>
            <a:r>
              <a:rPr lang="en-US" altLang="ko-KR" dirty="0"/>
              <a:t>G </a:t>
            </a:r>
            <a:r>
              <a:rPr lang="ko-KR" altLang="en-US" dirty="0"/>
              <a:t>로 </a:t>
            </a:r>
            <a:r>
              <a:rPr lang="en-US" altLang="ko-KR" dirty="0" smtClean="0"/>
              <a:t>Minimize</a:t>
            </a:r>
          </a:p>
          <a:p>
            <a:pPr lvl="2"/>
            <a:r>
              <a:rPr lang="en-US" altLang="ko-KR" dirty="0" smtClean="0"/>
              <a:t>F1</a:t>
            </a:r>
            <a:r>
              <a:rPr lang="en-US" altLang="ko-KR" dirty="0"/>
              <a:t>’ </a:t>
            </a:r>
            <a:r>
              <a:rPr lang="en-US" altLang="ko-KR" dirty="0">
                <a:sym typeface="Wingdings" panose="05000000000000000000" pitchFamily="2" charset="2"/>
              </a:rPr>
              <a:t> F1 </a:t>
            </a:r>
            <a:r>
              <a:rPr lang="en-US" altLang="ko-KR" i="1" dirty="0"/>
              <a:t>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F0</a:t>
            </a:r>
            <a:r>
              <a:rPr lang="en-US" altLang="ko-KR" dirty="0">
                <a:sym typeface="Wingdings" panose="05000000000000000000" pitchFamily="2" charset="2"/>
              </a:rPr>
              <a:t>’  F0 </a:t>
            </a:r>
            <a:r>
              <a:rPr lang="en-US" altLang="ko-KR" i="1" dirty="0"/>
              <a:t>Θ </a:t>
            </a:r>
            <a:r>
              <a:rPr lang="en-US" altLang="ko-KR" dirty="0" smtClean="0">
                <a:sym typeface="Wingdings" panose="05000000000000000000" pitchFamily="2" charset="2"/>
              </a:rPr>
              <a:t>G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F’  x * </a:t>
            </a:r>
            <a:r>
              <a:rPr lang="en-US" altLang="ko-KR" dirty="0" smtClean="0">
                <a:sym typeface="Wingdings" panose="05000000000000000000" pitchFamily="2" charset="2"/>
              </a:rPr>
              <a:t>F1’ </a:t>
            </a:r>
            <a:r>
              <a:rPr lang="en-US" altLang="ko-KR" dirty="0">
                <a:sym typeface="Wingdings" panose="05000000000000000000" pitchFamily="2" charset="2"/>
              </a:rPr>
              <a:t>+ F0’</a:t>
            </a:r>
          </a:p>
          <a:p>
            <a:pPr lvl="1"/>
            <a:r>
              <a:rPr lang="en-US" altLang="ko-KR" dirty="0" smtClean="0"/>
              <a:t>x &gt; y</a:t>
            </a:r>
          </a:p>
          <a:p>
            <a:pPr lvl="2"/>
            <a:r>
              <a:rPr lang="en-US" altLang="ko-KR" dirty="0" smtClean="0"/>
              <a:t>‘ F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G0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Minimize</a:t>
            </a:r>
          </a:p>
          <a:p>
            <a:pPr lvl="3"/>
            <a:r>
              <a:rPr lang="en-US" altLang="ko-KR" dirty="0" smtClean="0"/>
              <a:t>F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G1</a:t>
            </a:r>
            <a:r>
              <a:rPr lang="ko-KR" altLang="en-US" dirty="0" smtClean="0"/>
              <a:t>에 의해서는 </a:t>
            </a:r>
            <a:r>
              <a:rPr lang="en-US" altLang="ko-KR" dirty="0" smtClean="0"/>
              <a:t>Minimize </a:t>
            </a:r>
            <a:r>
              <a:rPr lang="ko-KR" altLang="en-US" dirty="0" smtClean="0"/>
              <a:t>할 필요 없음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F’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en-US" altLang="ko-KR" dirty="0" smtClean="0">
                <a:sym typeface="Wingdings" panose="05000000000000000000" pitchFamily="2" charset="2"/>
              </a:rPr>
              <a:t>F </a:t>
            </a:r>
            <a:r>
              <a:rPr lang="en-US" altLang="ko-KR" i="1" dirty="0"/>
              <a:t>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G0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x = y</a:t>
            </a:r>
          </a:p>
          <a:p>
            <a:pPr lvl="2"/>
            <a:r>
              <a:rPr lang="en-US" altLang="ko-KR" dirty="0"/>
              <a:t>‘ F1 </a:t>
            </a:r>
            <a:r>
              <a:rPr lang="ko-KR" altLang="en-US" dirty="0"/>
              <a:t>은 </a:t>
            </a:r>
            <a:r>
              <a:rPr lang="en-US" altLang="ko-KR" dirty="0"/>
              <a:t>G1, G0 </a:t>
            </a:r>
            <a:r>
              <a:rPr lang="ko-KR" altLang="en-US" dirty="0"/>
              <a:t>로 </a:t>
            </a:r>
            <a:r>
              <a:rPr lang="en-US" altLang="ko-KR" dirty="0"/>
              <a:t>Minimize , F0 </a:t>
            </a:r>
            <a:r>
              <a:rPr lang="ko-KR" altLang="en-US" dirty="0"/>
              <a:t>는 </a:t>
            </a:r>
            <a:r>
              <a:rPr lang="en-US" altLang="ko-KR" dirty="0"/>
              <a:t>G0 </a:t>
            </a:r>
            <a:r>
              <a:rPr lang="ko-KR" altLang="en-US" dirty="0"/>
              <a:t>로 </a:t>
            </a:r>
            <a:r>
              <a:rPr lang="en-US" altLang="ko-KR" dirty="0"/>
              <a:t>Minimize</a:t>
            </a:r>
          </a:p>
          <a:p>
            <a:pPr lvl="2"/>
            <a:r>
              <a:rPr lang="en-US" altLang="ko-KR" dirty="0"/>
              <a:t>F1’ </a:t>
            </a:r>
            <a:r>
              <a:rPr lang="en-US" altLang="ko-KR" dirty="0">
                <a:sym typeface="Wingdings" panose="05000000000000000000" pitchFamily="2" charset="2"/>
              </a:rPr>
              <a:t> F1 </a:t>
            </a:r>
            <a:r>
              <a:rPr lang="en-US" altLang="ko-KR" i="1" dirty="0"/>
              <a:t>Θ</a:t>
            </a:r>
            <a:r>
              <a:rPr lang="en-US" altLang="ko-KR" dirty="0">
                <a:sym typeface="Wingdings" panose="05000000000000000000" pitchFamily="2" charset="2"/>
              </a:rPr>
              <a:t> G1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F1’’  F1’ </a:t>
            </a:r>
            <a:r>
              <a:rPr lang="en-US" altLang="ko-KR" i="1" dirty="0"/>
              <a:t>Θ </a:t>
            </a:r>
            <a:r>
              <a:rPr lang="en-US" altLang="ko-KR" dirty="0">
                <a:sym typeface="Wingdings" panose="05000000000000000000" pitchFamily="2" charset="2"/>
              </a:rPr>
              <a:t>G0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F0’  F0 </a:t>
            </a:r>
            <a:r>
              <a:rPr lang="en-US" altLang="ko-KR" i="1" dirty="0"/>
              <a:t>Θ </a:t>
            </a:r>
            <a:r>
              <a:rPr lang="en-US" altLang="ko-KR" dirty="0">
                <a:sym typeface="Wingdings" panose="05000000000000000000" pitchFamily="2" charset="2"/>
              </a:rPr>
              <a:t>G0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F’  x * F1’’ + F0’</a:t>
            </a:r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Minimize By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5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Coherent BDD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2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Coherent BDD Operation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323528" y="1772816"/>
            <a:ext cx="4176464" cy="381642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atinLnBrk="1"/>
            <a:r>
              <a:rPr lang="en-US" altLang="ko-KR" sz="2000" b="1" u="sng" dirty="0" smtClean="0"/>
              <a:t>T </a:t>
            </a:r>
            <a:r>
              <a:rPr lang="en-US" altLang="ko-KR" sz="2000" b="1" u="sng" dirty="0"/>
              <a:t>= J + H </a:t>
            </a:r>
            <a:r>
              <a:rPr lang="en-US" altLang="ko-KR" sz="2000" b="1" u="sng" dirty="0" smtClean="0">
                <a:sym typeface="Wingdings" panose="05000000000000000000" pitchFamily="2" charset="2"/>
              </a:rPr>
              <a:t> </a:t>
            </a:r>
            <a:r>
              <a:rPr lang="en-US" altLang="ko-KR" sz="2000" b="1" u="sng" dirty="0" smtClean="0"/>
              <a:t>?</a:t>
            </a:r>
            <a:endParaRPr lang="ko-KR" altLang="ko-KR" sz="2000" dirty="0"/>
          </a:p>
          <a:p>
            <a:pPr latinLnBrk="1"/>
            <a:r>
              <a:rPr lang="en-US" altLang="ko-KR" sz="2000" dirty="0"/>
              <a:t> </a:t>
            </a:r>
            <a:r>
              <a:rPr lang="en-US" altLang="ko-KR" sz="2000" dirty="0" smtClean="0"/>
              <a:t>x </a:t>
            </a:r>
            <a:r>
              <a:rPr lang="en-US" altLang="ko-KR" sz="2000" dirty="0"/>
              <a:t>&lt;&gt; y</a:t>
            </a:r>
            <a:endParaRPr lang="ko-KR" altLang="ko-KR" sz="2000" dirty="0"/>
          </a:p>
          <a:p>
            <a:pPr lvl="1" latinLnBrk="1"/>
            <a:r>
              <a:rPr lang="en-US" altLang="ko-KR" sz="1600" dirty="0" smtClean="0"/>
              <a:t>T </a:t>
            </a:r>
            <a:r>
              <a:rPr lang="en-US" altLang="ko-KR" sz="1600" dirty="0"/>
              <a:t>= J + H = (x * F1 + </a:t>
            </a:r>
            <a:r>
              <a:rPr lang="en-US" altLang="ko-KR" sz="1600" dirty="0" smtClean="0"/>
              <a:t>F2</a:t>
            </a:r>
            <a:r>
              <a:rPr lang="en-US" altLang="ko-KR" sz="1600" dirty="0"/>
              <a:t>) + H</a:t>
            </a:r>
            <a:endParaRPr lang="ko-KR" altLang="ko-KR" sz="1600" dirty="0"/>
          </a:p>
          <a:p>
            <a:pPr lvl="1" latinLnBrk="1"/>
            <a:r>
              <a:rPr lang="en-US" altLang="ko-KR" sz="1600" dirty="0" smtClean="0"/>
              <a:t>T </a:t>
            </a:r>
            <a:r>
              <a:rPr lang="en-US" altLang="ko-KR" sz="1600" dirty="0"/>
              <a:t>= x * </a:t>
            </a:r>
            <a:r>
              <a:rPr lang="en-US" altLang="ko-KR" sz="1600" dirty="0" smtClean="0"/>
              <a:t>F1 + (</a:t>
            </a:r>
            <a:r>
              <a:rPr lang="en-US" altLang="ko-KR" sz="1600" dirty="0"/>
              <a:t>F2 + H)</a:t>
            </a:r>
            <a:endParaRPr lang="ko-KR" altLang="ko-KR" sz="1600" dirty="0"/>
          </a:p>
          <a:p>
            <a:pPr latinLnBrk="1"/>
            <a:r>
              <a:rPr lang="en-US" altLang="ko-KR" sz="2000" dirty="0"/>
              <a:t>x = y</a:t>
            </a:r>
            <a:endParaRPr lang="ko-KR" altLang="ko-KR" sz="2000" dirty="0"/>
          </a:p>
          <a:p>
            <a:pPr lvl="1" latinLnBrk="1"/>
            <a:r>
              <a:rPr lang="de-DE" altLang="ko-KR" sz="1600" dirty="0" smtClean="0"/>
              <a:t>T </a:t>
            </a:r>
            <a:r>
              <a:rPr lang="de-DE" altLang="ko-KR" sz="1600" dirty="0"/>
              <a:t>= J + H = (x * F1 + </a:t>
            </a:r>
            <a:r>
              <a:rPr lang="de-DE" altLang="ko-KR" sz="1600" dirty="0" smtClean="0"/>
              <a:t>F2</a:t>
            </a:r>
            <a:r>
              <a:rPr lang="de-DE" altLang="ko-KR" sz="1600" dirty="0"/>
              <a:t>) + </a:t>
            </a:r>
            <a:r>
              <a:rPr lang="de-DE" altLang="ko-KR" sz="1600" dirty="0" smtClean="0"/>
              <a:t> (</a:t>
            </a:r>
            <a:r>
              <a:rPr lang="de-DE" altLang="ko-KR" sz="1600" dirty="0"/>
              <a:t>x * G1 + </a:t>
            </a:r>
            <a:r>
              <a:rPr lang="de-DE" altLang="ko-KR" sz="1600" dirty="0" smtClean="0"/>
              <a:t>G2</a:t>
            </a:r>
            <a:r>
              <a:rPr lang="de-DE" altLang="ko-KR" sz="1600" dirty="0"/>
              <a:t>)</a:t>
            </a:r>
            <a:endParaRPr lang="ko-KR" altLang="ko-KR" sz="1600" dirty="0"/>
          </a:p>
          <a:p>
            <a:pPr lvl="1" latinLnBrk="1"/>
            <a:r>
              <a:rPr lang="en-US" altLang="ko-KR" sz="1600" dirty="0" smtClean="0"/>
              <a:t>T </a:t>
            </a:r>
            <a:r>
              <a:rPr lang="en-US" altLang="ko-KR" sz="1600" dirty="0"/>
              <a:t>= x * (F1 </a:t>
            </a:r>
            <a:r>
              <a:rPr lang="en-US" altLang="ko-KR" sz="1600" dirty="0" smtClean="0"/>
              <a:t>+ G1</a:t>
            </a:r>
            <a:r>
              <a:rPr lang="en-US" altLang="ko-KR" sz="1600" dirty="0"/>
              <a:t>) +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F2 + G2</a:t>
            </a:r>
            <a:r>
              <a:rPr lang="en-US" altLang="ko-KR" sz="1600" dirty="0" smtClean="0"/>
              <a:t>)</a:t>
            </a:r>
            <a:endParaRPr lang="ko-KR" altLang="ko-KR" dirty="0"/>
          </a:p>
          <a:p>
            <a:endParaRPr lang="ko-KR" altLang="en-US" sz="20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792216" y="1772816"/>
            <a:ext cx="4100264" cy="381642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atinLnBrk="1"/>
            <a:r>
              <a:rPr lang="fr-FR" altLang="ko-KR" sz="2000" b="1" u="sng" dirty="0" smtClean="0"/>
              <a:t>T </a:t>
            </a:r>
            <a:r>
              <a:rPr lang="fr-FR" altLang="ko-KR" sz="2000" b="1" u="sng" dirty="0"/>
              <a:t>= J * </a:t>
            </a:r>
            <a:r>
              <a:rPr lang="fr-FR" altLang="ko-KR" sz="2000" b="1" u="sng" dirty="0" smtClean="0"/>
              <a:t>H </a:t>
            </a:r>
            <a:r>
              <a:rPr lang="fr-FR" altLang="ko-KR" sz="2000" b="1" u="sng" dirty="0" smtClean="0">
                <a:sym typeface="Wingdings" panose="05000000000000000000" pitchFamily="2" charset="2"/>
              </a:rPr>
              <a:t> ?</a:t>
            </a:r>
            <a:endParaRPr lang="ko-KR" altLang="ko-KR" sz="2000" dirty="0"/>
          </a:p>
          <a:p>
            <a:pPr latinLnBrk="1"/>
            <a:r>
              <a:rPr lang="fr-FR" altLang="ko-KR" sz="2000" dirty="0" smtClean="0"/>
              <a:t>x </a:t>
            </a:r>
            <a:r>
              <a:rPr lang="fr-FR" altLang="ko-KR" sz="2000" dirty="0"/>
              <a:t>&lt;&gt; y</a:t>
            </a:r>
            <a:endParaRPr lang="ko-KR" altLang="ko-KR" sz="2000" dirty="0"/>
          </a:p>
          <a:p>
            <a:pPr lvl="1" latinLnBrk="1"/>
            <a:r>
              <a:rPr lang="fr-FR" altLang="ko-KR" sz="1600" dirty="0" smtClean="0"/>
              <a:t>T </a:t>
            </a:r>
            <a:r>
              <a:rPr lang="fr-FR" altLang="ko-KR" sz="1600" dirty="0"/>
              <a:t>= J * H = (x * F1 + </a:t>
            </a:r>
            <a:r>
              <a:rPr lang="fr-FR" altLang="ko-KR" sz="1600" dirty="0" smtClean="0"/>
              <a:t>F2</a:t>
            </a:r>
            <a:r>
              <a:rPr lang="fr-FR" altLang="ko-KR" sz="1600" dirty="0"/>
              <a:t>) * H</a:t>
            </a:r>
            <a:endParaRPr lang="ko-KR" altLang="ko-KR" sz="1600" dirty="0"/>
          </a:p>
          <a:p>
            <a:pPr lvl="1" latinLnBrk="1"/>
            <a:r>
              <a:rPr lang="fr-FR" altLang="ko-KR" sz="1600" dirty="0" smtClean="0"/>
              <a:t>T </a:t>
            </a:r>
            <a:r>
              <a:rPr lang="fr-FR" altLang="ko-KR" sz="1600" dirty="0"/>
              <a:t>= x * (F1 * H) + </a:t>
            </a:r>
            <a:r>
              <a:rPr lang="fr-FR" altLang="ko-KR" sz="1600" dirty="0" smtClean="0"/>
              <a:t>(</a:t>
            </a:r>
            <a:r>
              <a:rPr lang="fr-FR" altLang="ko-KR" sz="1600" dirty="0"/>
              <a:t>F2 * H)</a:t>
            </a:r>
            <a:endParaRPr lang="ko-KR" altLang="ko-KR" sz="1600" dirty="0"/>
          </a:p>
          <a:p>
            <a:pPr latinLnBrk="1"/>
            <a:r>
              <a:rPr lang="fr-FR" altLang="ko-KR" sz="2000" dirty="0"/>
              <a:t>x = y</a:t>
            </a:r>
            <a:endParaRPr lang="ko-KR" altLang="ko-KR" sz="2000" dirty="0"/>
          </a:p>
          <a:p>
            <a:pPr lvl="1" latinLnBrk="1"/>
            <a:r>
              <a:rPr lang="de-DE" altLang="ko-KR" sz="1600" dirty="0" smtClean="0"/>
              <a:t>T </a:t>
            </a:r>
            <a:r>
              <a:rPr lang="de-DE" altLang="ko-KR" sz="1600" dirty="0"/>
              <a:t>= J * H = (x * F1 + </a:t>
            </a:r>
            <a:r>
              <a:rPr lang="de-DE" altLang="ko-KR" sz="1600" dirty="0" smtClean="0"/>
              <a:t>F2</a:t>
            </a:r>
            <a:r>
              <a:rPr lang="de-DE" altLang="ko-KR" sz="1600" dirty="0"/>
              <a:t>) * </a:t>
            </a:r>
            <a:r>
              <a:rPr lang="de-DE" altLang="ko-KR" sz="1600" dirty="0" smtClean="0"/>
              <a:t>(</a:t>
            </a:r>
            <a:r>
              <a:rPr lang="de-DE" altLang="ko-KR" sz="1600" dirty="0"/>
              <a:t>x * G1 + </a:t>
            </a:r>
            <a:r>
              <a:rPr lang="de-DE" altLang="ko-KR" sz="1600" dirty="0" smtClean="0"/>
              <a:t>G2</a:t>
            </a:r>
            <a:r>
              <a:rPr lang="de-DE" altLang="ko-KR" sz="1600" dirty="0"/>
              <a:t>)</a:t>
            </a:r>
            <a:endParaRPr lang="ko-KR" altLang="ko-KR" sz="1600" dirty="0"/>
          </a:p>
          <a:p>
            <a:pPr lvl="1" latinLnBrk="1"/>
            <a:r>
              <a:rPr lang="de-DE" altLang="ko-KR" sz="1600" dirty="0" smtClean="0"/>
              <a:t>T </a:t>
            </a:r>
            <a:r>
              <a:rPr lang="de-DE" altLang="ko-KR" sz="1600" dirty="0"/>
              <a:t>= x * (F1 * </a:t>
            </a:r>
            <a:r>
              <a:rPr lang="de-DE" altLang="ko-KR" sz="1600" dirty="0" smtClean="0"/>
              <a:t>G1 + F2 * G1 + F1 * G2) </a:t>
            </a:r>
            <a:r>
              <a:rPr lang="de-DE" altLang="ko-KR" sz="1600" dirty="0"/>
              <a:t>+ </a:t>
            </a:r>
            <a:r>
              <a:rPr lang="de-DE" altLang="ko-KR" sz="1600" dirty="0" smtClean="0"/>
              <a:t>(</a:t>
            </a:r>
            <a:r>
              <a:rPr lang="de-DE" altLang="ko-KR" sz="1600" dirty="0"/>
              <a:t>F2 * G2</a:t>
            </a:r>
            <a:r>
              <a:rPr lang="de-DE" altLang="ko-KR" sz="1600" dirty="0" smtClean="0"/>
              <a:t>)</a:t>
            </a:r>
            <a:endParaRPr lang="ko-KR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323528" y="1168329"/>
            <a:ext cx="40324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dirty="0"/>
              <a:t>J = x * F1 + </a:t>
            </a:r>
            <a:r>
              <a:rPr lang="fr-FR" altLang="ko-KR" dirty="0" smtClean="0"/>
              <a:t>F2</a:t>
            </a:r>
            <a:r>
              <a:rPr lang="fr-FR" altLang="ko-KR" dirty="0"/>
              <a:t>,  H = y * G1 + </a:t>
            </a:r>
            <a:r>
              <a:rPr lang="fr-FR" altLang="ko-KR" dirty="0" smtClean="0"/>
              <a:t>G2</a:t>
            </a:r>
            <a:r>
              <a:rPr lang="fr-FR" altLang="ko-KR" dirty="0"/>
              <a:t> </a:t>
            </a:r>
            <a:endParaRPr lang="ko-KR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323528" y="5805264"/>
            <a:ext cx="648072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ko-KR" b="1" u="sng" dirty="0"/>
              <a:t>기타</a:t>
            </a:r>
            <a:endParaRPr lang="ko-KR" altLang="ko-KR" dirty="0"/>
          </a:p>
          <a:p>
            <a:r>
              <a:rPr lang="en-US" altLang="ko-KR" dirty="0"/>
              <a:t>	1 + H = 1,  1 * H = H,  0 + H = H,  0 * H = 0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1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여러 </a:t>
            </a:r>
            <a:r>
              <a:rPr lang="en-US" altLang="ko-KR" dirty="0" smtClean="0"/>
              <a:t>Class </a:t>
            </a:r>
            <a:r>
              <a:rPr lang="ko-KR" altLang="en-US" dirty="0" smtClean="0"/>
              <a:t>연계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179512" y="1052736"/>
            <a:ext cx="4316288" cy="5073427"/>
          </a:xfrm>
        </p:spPr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ko-KR" sz="1600" dirty="0"/>
              <a:t>‘  FT Data </a:t>
            </a:r>
            <a:r>
              <a:rPr lang="ko-KR" altLang="en-US" sz="1600" dirty="0"/>
              <a:t>저장용</a:t>
            </a:r>
            <a:r>
              <a:rPr lang="en-US" altLang="ko-KR" sz="1600" dirty="0"/>
              <a:t>, FT </a:t>
            </a:r>
            <a:r>
              <a:rPr lang="ko-KR" altLang="en-US" sz="1600" dirty="0"/>
              <a:t>읽기</a:t>
            </a:r>
            <a:endParaRPr lang="en-US" altLang="ko-KR" sz="1600" dirty="0"/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Class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ClassFtData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/>
              <a:t>Class </a:t>
            </a:r>
            <a:r>
              <a:rPr lang="en-US" altLang="ko-KR" sz="1600" dirty="0" err="1"/>
              <a:t>cEvent_Def</a:t>
            </a:r>
            <a:endParaRPr lang="en-US" altLang="ko-KR" sz="1600" dirty="0"/>
          </a:p>
          <a:p>
            <a:pPr lvl="2"/>
            <a:r>
              <a:rPr lang="en-US" altLang="ko-KR" sz="1600" dirty="0" smtClean="0"/>
              <a:t>Public </a:t>
            </a:r>
            <a:r>
              <a:rPr lang="en-US" altLang="ko-KR" sz="1600" dirty="0"/>
              <a:t>Name As String</a:t>
            </a:r>
          </a:p>
          <a:p>
            <a:pPr lvl="2"/>
            <a:r>
              <a:rPr lang="en-US" altLang="ko-KR" sz="1600" dirty="0" smtClean="0"/>
              <a:t>Public </a:t>
            </a:r>
            <a:r>
              <a:rPr lang="en-US" altLang="ko-KR" sz="1600" dirty="0"/>
              <a:t>Type As String</a:t>
            </a:r>
          </a:p>
          <a:p>
            <a:pPr lvl="2"/>
            <a:r>
              <a:rPr lang="en-US" altLang="ko-KR" sz="1600" dirty="0" smtClean="0"/>
              <a:t>Public </a:t>
            </a:r>
            <a:r>
              <a:rPr lang="en-US" altLang="ko-KR" sz="1600" dirty="0" err="1"/>
              <a:t>Proba</a:t>
            </a:r>
            <a:r>
              <a:rPr lang="en-US" altLang="ko-KR" sz="1600" dirty="0"/>
              <a:t> As Single</a:t>
            </a:r>
          </a:p>
          <a:p>
            <a:pPr lvl="2"/>
            <a:r>
              <a:rPr lang="en-US" altLang="ko-KR" sz="1600" dirty="0" smtClean="0"/>
              <a:t>Public </a:t>
            </a:r>
            <a:r>
              <a:rPr lang="en-US" altLang="ko-KR" sz="1600" dirty="0"/>
              <a:t>Child As List(Of Integer)</a:t>
            </a:r>
          </a:p>
          <a:p>
            <a:pPr lvl="2"/>
            <a:r>
              <a:rPr lang="en-US" altLang="ko-KR" sz="1600" dirty="0" smtClean="0"/>
              <a:t>…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End </a:t>
            </a:r>
            <a:r>
              <a:rPr lang="en-US" altLang="ko-KR" sz="1600" dirty="0"/>
              <a:t>Class</a:t>
            </a:r>
          </a:p>
          <a:p>
            <a:pPr lvl="1"/>
            <a:r>
              <a:rPr lang="en-US" altLang="ko-KR" sz="1600" dirty="0" smtClean="0"/>
              <a:t>' </a:t>
            </a:r>
            <a:r>
              <a:rPr lang="en-US" altLang="ko-KR" sz="1600" dirty="0"/>
              <a:t>FT </a:t>
            </a:r>
            <a:r>
              <a:rPr lang="ko-KR" altLang="en-US" sz="1600" dirty="0"/>
              <a:t>전체 저장</a:t>
            </a:r>
          </a:p>
          <a:p>
            <a:pPr lvl="1"/>
            <a:r>
              <a:rPr lang="en-US" altLang="ko-KR" sz="1600" dirty="0" smtClean="0"/>
              <a:t>Public </a:t>
            </a:r>
            <a:r>
              <a:rPr lang="en-US" altLang="ko-KR" sz="1600" dirty="0" err="1"/>
              <a:t>XEvents</a:t>
            </a:r>
            <a:r>
              <a:rPr lang="en-US" altLang="ko-KR" sz="1600" dirty="0"/>
              <a:t> As List(Of </a:t>
            </a:r>
            <a:r>
              <a:rPr lang="en-US" altLang="ko-KR" sz="1600" dirty="0" err="1" smtClean="0"/>
              <a:t>cEvent_Def</a:t>
            </a:r>
            <a:r>
              <a:rPr lang="en-US" altLang="ko-KR" sz="1600" dirty="0" smtClean="0"/>
              <a:t>)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‘ FT </a:t>
            </a:r>
            <a:r>
              <a:rPr lang="ko-KR" altLang="en-US" sz="1600" dirty="0" smtClean="0"/>
              <a:t>읽기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Public Sub </a:t>
            </a:r>
            <a:r>
              <a:rPr lang="en-US" altLang="ko-KR" sz="1600" dirty="0" err="1"/>
              <a:t>ReadFT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FileName</a:t>
            </a:r>
            <a:r>
              <a:rPr lang="en-US" altLang="ko-KR" sz="1600" dirty="0"/>
              <a:t> As String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600" dirty="0" smtClean="0"/>
              <a:t>…</a:t>
            </a:r>
          </a:p>
          <a:p>
            <a:pPr lvl="1"/>
            <a:r>
              <a:rPr lang="en-US" altLang="ko-KR" sz="1600" dirty="0" smtClean="0"/>
              <a:t>End Sub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End Class</a:t>
            </a:r>
            <a:endParaRPr lang="ko-KR" altLang="en-US" sz="16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316288" cy="5073427"/>
          </a:xfrm>
        </p:spPr>
        <p:txBody>
          <a:bodyPr>
            <a:normAutofit lnSpcReduction="10000"/>
          </a:bodyPr>
          <a:lstStyle/>
          <a:p>
            <a:r>
              <a:rPr lang="en-US" altLang="ko-KR" sz="1600" dirty="0" smtClean="0"/>
              <a:t>‘ FT</a:t>
            </a:r>
            <a:r>
              <a:rPr lang="ko-KR" altLang="en-US" sz="1600" dirty="0" smtClean="0"/>
              <a:t> 를 이용한 기초 분석</a:t>
            </a:r>
            <a:endParaRPr lang="en-US" altLang="ko-KR" sz="1600" dirty="0" smtClean="0"/>
          </a:p>
          <a:p>
            <a:r>
              <a:rPr lang="en-US" altLang="ko-KR" sz="1600" dirty="0" smtClean="0"/>
              <a:t>Class </a:t>
            </a:r>
            <a:r>
              <a:rPr lang="en-US" altLang="ko-KR" sz="1600" dirty="0" err="1" smtClean="0"/>
              <a:t>ClassTraverse</a:t>
            </a:r>
            <a:endParaRPr lang="en-US" altLang="ko-KR" sz="1600" dirty="0" smtClean="0"/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Dim FT As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ClassFtData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‘ Class </a:t>
            </a:r>
            <a:r>
              <a:rPr lang="ko-KR" altLang="en-US" sz="1600" dirty="0" smtClean="0"/>
              <a:t>생성시 </a:t>
            </a:r>
            <a:r>
              <a:rPr lang="en-US" altLang="ko-KR" sz="1600" dirty="0" err="1" smtClean="0"/>
              <a:t>ClassFtData</a:t>
            </a:r>
            <a:r>
              <a:rPr lang="ko-KR" altLang="en-US" sz="1600" dirty="0" smtClean="0"/>
              <a:t>를 연결</a:t>
            </a:r>
            <a:endParaRPr lang="en-US" altLang="ko-KR" sz="1600" dirty="0"/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Public </a:t>
            </a:r>
            <a:r>
              <a:rPr lang="en-US" altLang="ko-KR" sz="1600" dirty="0">
                <a:solidFill>
                  <a:srgbClr val="FF0000"/>
                </a:solidFill>
              </a:rPr>
              <a:t>Sub </a:t>
            </a:r>
            <a:r>
              <a:rPr lang="en-US" altLang="ko-KR" sz="1600" dirty="0" smtClean="0">
                <a:solidFill>
                  <a:srgbClr val="FF0000"/>
                </a:solidFill>
              </a:rPr>
              <a:t>New(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FtData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As </a:t>
            </a:r>
            <a:r>
              <a:rPr lang="en-US" altLang="ko-KR" sz="1600" dirty="0" err="1">
                <a:solidFill>
                  <a:srgbClr val="FF0000"/>
                </a:solidFill>
              </a:rPr>
              <a:t>ClassFtData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ko-KR" sz="1600" dirty="0" smtClean="0">
                <a:solidFill>
                  <a:srgbClr val="FF0000"/>
                </a:solidFill>
              </a:rPr>
              <a:t>FT </a:t>
            </a:r>
            <a:r>
              <a:rPr lang="en-US" altLang="ko-KR" sz="1600" dirty="0">
                <a:solidFill>
                  <a:srgbClr val="FF0000"/>
                </a:solidFill>
              </a:rPr>
              <a:t>= </a:t>
            </a:r>
            <a:r>
              <a:rPr lang="en-US" altLang="ko-KR" sz="1600" dirty="0" err="1">
                <a:solidFill>
                  <a:srgbClr val="FF0000"/>
                </a:solidFill>
              </a:rPr>
              <a:t>FtData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dirty="0" smtClean="0">
                <a:solidFill>
                  <a:srgbClr val="FF0000"/>
                </a:solidFill>
              </a:rPr>
              <a:t>End Sub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Public Sub TraverseFT1(Top As String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600" dirty="0" smtClean="0"/>
              <a:t>…</a:t>
            </a:r>
          </a:p>
          <a:p>
            <a:pPr lvl="1"/>
            <a:r>
              <a:rPr lang="en-US" altLang="ko-KR" sz="1600" dirty="0" smtClean="0"/>
              <a:t>End Sub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… </a:t>
            </a:r>
          </a:p>
          <a:p>
            <a:pPr lvl="1"/>
            <a:endParaRPr lang="en-US" altLang="ko-KR" sz="1600" dirty="0" smtClean="0"/>
          </a:p>
          <a:p>
            <a:r>
              <a:rPr lang="en-US" altLang="ko-KR" sz="1600" dirty="0" smtClean="0"/>
              <a:t>End Class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4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Coherent BDD </a:t>
            </a:r>
          </a:p>
          <a:p>
            <a:pPr lvl="1"/>
            <a:r>
              <a:rPr lang="en-US" altLang="ko-KR" dirty="0" smtClean="0"/>
              <a:t>FTREX</a:t>
            </a:r>
            <a:r>
              <a:rPr lang="ko-KR" altLang="en-US" dirty="0"/>
              <a:t>에 적용된 방식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BDD </a:t>
            </a:r>
            <a:r>
              <a:rPr lang="ko-KR" altLang="en-US" dirty="0" smtClean="0"/>
              <a:t>특징을 </a:t>
            </a:r>
            <a:r>
              <a:rPr lang="en-US" altLang="ko-KR" dirty="0" smtClean="0"/>
              <a:t>Boolean Algebra </a:t>
            </a:r>
            <a:r>
              <a:rPr lang="ko-KR" altLang="en-US" dirty="0" smtClean="0"/>
              <a:t>방식에 적용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CutOff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처리가 용이함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BDD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CutOff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처리가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결과가 </a:t>
            </a:r>
            <a:r>
              <a:rPr lang="en-US" altLang="ko-KR" dirty="0" smtClean="0"/>
              <a:t>Minimal Cut Set</a:t>
            </a:r>
            <a:r>
              <a:rPr lang="ko-KR" altLang="en-US" dirty="0" smtClean="0"/>
              <a:t>으로 나타남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Exact value</a:t>
            </a:r>
            <a:r>
              <a:rPr lang="ko-KR" altLang="en-US" dirty="0" smtClean="0"/>
              <a:t>를 제공하지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Negate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Delete Term Operation </a:t>
            </a:r>
            <a:r>
              <a:rPr lang="ko-KR" altLang="en-US" dirty="0" smtClean="0"/>
              <a:t>등의 </a:t>
            </a:r>
            <a:r>
              <a:rPr lang="en-US" altLang="ko-KR" dirty="0" smtClean="0"/>
              <a:t>Approximation </a:t>
            </a:r>
            <a:r>
              <a:rPr lang="ko-KR" altLang="en-US" dirty="0" smtClean="0"/>
              <a:t>으로 처리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Coherent BDD </a:t>
            </a:r>
            <a:r>
              <a:rPr lang="ko-KR" altLang="en-US" dirty="0" smtClean="0"/>
              <a:t>특징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11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BDD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BDD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Exact </a:t>
            </a:r>
            <a:r>
              <a:rPr lang="ko-KR" altLang="en-US" dirty="0" smtClean="0"/>
              <a:t>값을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Cut Set</a:t>
            </a:r>
            <a:r>
              <a:rPr lang="ko-KR" altLang="en-US" dirty="0" smtClean="0"/>
              <a:t>에 비해 해독하기가 어려움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Negate</a:t>
            </a:r>
            <a:r>
              <a:rPr lang="ko-KR" altLang="en-US" dirty="0" smtClean="0"/>
              <a:t>를 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필수적인 시나리오 외의 시나리오도 나타남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00FF"/>
                </a:solidFill>
              </a:rPr>
              <a:t>식을 </a:t>
            </a:r>
            <a:r>
              <a:rPr lang="en-US" altLang="ko-KR" dirty="0" smtClean="0">
                <a:solidFill>
                  <a:srgbClr val="0000FF"/>
                </a:solidFill>
              </a:rPr>
              <a:t>2</a:t>
            </a:r>
            <a:r>
              <a:rPr lang="ko-KR" altLang="en-US" dirty="0" smtClean="0">
                <a:solidFill>
                  <a:srgbClr val="0000FF"/>
                </a:solidFill>
              </a:rPr>
              <a:t>개로 분리 </a:t>
            </a:r>
            <a:r>
              <a:rPr lang="en-US" altLang="ko-KR" dirty="0" smtClean="0">
                <a:solidFill>
                  <a:srgbClr val="0000FF"/>
                </a:solidFill>
              </a:rPr>
              <a:t>: Inherent</a:t>
            </a:r>
            <a:r>
              <a:rPr lang="ko-KR" altLang="en-US" dirty="0" smtClean="0">
                <a:solidFill>
                  <a:srgbClr val="0000FF"/>
                </a:solidFill>
              </a:rPr>
              <a:t>하게 효과적인 측면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F </a:t>
            </a:r>
            <a:r>
              <a:rPr lang="en-US" altLang="ko-KR" dirty="0"/>
              <a:t>= x * F (x = 1)  + /x * F (x = 0)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식을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포함한 것과 아닌 것으로 나누는 효과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Boolean Algebra </a:t>
            </a:r>
            <a:r>
              <a:rPr lang="ko-KR" altLang="en-US" dirty="0" smtClean="0"/>
              <a:t>방식에서 계산시간을 줄이는 가장 효과적인 방법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Absorption</a:t>
            </a:r>
            <a:r>
              <a:rPr lang="ko-KR" altLang="en-US" dirty="0" smtClean="0"/>
              <a:t>에 필요한 비교 횟수를 줄이는 효과적인 방법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이 방식에서는 가장 많이 나타나는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찾아 나누는 것이 효과적인데</a:t>
            </a:r>
            <a:r>
              <a:rPr lang="en-US" altLang="ko-KR" dirty="0" smtClean="0"/>
              <a:t>, x</a:t>
            </a:r>
            <a:r>
              <a:rPr lang="ko-KR" altLang="en-US" dirty="0" smtClean="0"/>
              <a:t>를 찾는데 시간이 매우 많이 걸림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Ordered BDD </a:t>
            </a:r>
          </a:p>
          <a:p>
            <a:pPr lvl="3"/>
            <a:r>
              <a:rPr lang="ko-KR" altLang="en-US" dirty="0" smtClean="0"/>
              <a:t>미리 모든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order</a:t>
            </a:r>
            <a:r>
              <a:rPr lang="ko-KR" altLang="en-US" dirty="0" smtClean="0"/>
              <a:t>를 정하므로</a:t>
            </a:r>
            <a:r>
              <a:rPr lang="en-US" altLang="ko-KR" dirty="0" smtClean="0"/>
              <a:t>, Boolean Algebra </a:t>
            </a:r>
            <a:r>
              <a:rPr lang="ko-KR" altLang="en-US" dirty="0" smtClean="0"/>
              <a:t>방식에서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찾는 시간이 별도로 필요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적절한 </a:t>
            </a:r>
            <a:r>
              <a:rPr lang="en-US" altLang="ko-KR" dirty="0" smtClean="0"/>
              <a:t>Order </a:t>
            </a:r>
            <a:r>
              <a:rPr lang="ko-KR" altLang="en-US" dirty="0" smtClean="0"/>
              <a:t>를 찾는 방법이 상당히 중요함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6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ko-KR" dirty="0"/>
              <a:t>Hash table</a:t>
            </a:r>
          </a:p>
          <a:p>
            <a:pPr lvl="1"/>
            <a:r>
              <a:rPr lang="ko-KR" altLang="en-US" dirty="0"/>
              <a:t>계산된 결과를 </a:t>
            </a:r>
            <a:r>
              <a:rPr lang="en-US" altLang="ko-KR" dirty="0"/>
              <a:t>Hash Table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같은 계산이 필요할 경우에는 이를 이용함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0000FF"/>
                </a:solidFill>
              </a:rPr>
              <a:t>단점 </a:t>
            </a:r>
            <a:r>
              <a:rPr lang="en-US" altLang="ko-KR" dirty="0">
                <a:solidFill>
                  <a:srgbClr val="0000FF"/>
                </a:solidFill>
              </a:rPr>
              <a:t>: </a:t>
            </a:r>
            <a:r>
              <a:rPr lang="en-US" altLang="ko-KR" dirty="0" err="1">
                <a:solidFill>
                  <a:srgbClr val="0000FF"/>
                </a:solidFill>
              </a:rPr>
              <a:t>Rauzy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논문 방식은 </a:t>
            </a:r>
            <a:r>
              <a:rPr lang="en-US" altLang="ko-KR" dirty="0" err="1">
                <a:solidFill>
                  <a:srgbClr val="0000FF"/>
                </a:solidFill>
              </a:rPr>
              <a:t>CutOff</a:t>
            </a:r>
            <a:r>
              <a:rPr lang="en-US" altLang="ko-KR" dirty="0">
                <a:solidFill>
                  <a:srgbClr val="0000FF"/>
                </a:solidFill>
              </a:rPr>
              <a:t> (Truncation) </a:t>
            </a:r>
            <a:r>
              <a:rPr lang="ko-KR" altLang="en-US" dirty="0" smtClean="0">
                <a:solidFill>
                  <a:srgbClr val="0000FF"/>
                </a:solidFill>
              </a:rPr>
              <a:t>적용이 효과적이지 않음</a:t>
            </a:r>
            <a:endParaRPr lang="en-US" altLang="ko-KR" dirty="0">
              <a:solidFill>
                <a:srgbClr val="0000FF"/>
              </a:solidFill>
            </a:endParaRPr>
          </a:p>
          <a:p>
            <a:pPr lvl="3"/>
            <a:r>
              <a:rPr lang="ko-KR" altLang="en-US" dirty="0" smtClean="0">
                <a:solidFill>
                  <a:srgbClr val="0000FF"/>
                </a:solidFill>
              </a:rPr>
              <a:t>효과적으로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err="1" smtClean="0">
                <a:solidFill>
                  <a:srgbClr val="0000FF"/>
                </a:solidFill>
              </a:rPr>
              <a:t>CutOff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적용 가능하도록 </a:t>
            </a:r>
            <a:r>
              <a:rPr lang="en-US" altLang="ko-KR" dirty="0">
                <a:solidFill>
                  <a:srgbClr val="0000FF"/>
                </a:solidFill>
              </a:rPr>
              <a:t>Algorithm </a:t>
            </a:r>
            <a:r>
              <a:rPr lang="ko-KR" altLang="en-US" dirty="0">
                <a:solidFill>
                  <a:srgbClr val="0000FF"/>
                </a:solidFill>
              </a:rPr>
              <a:t>개발 필요</a:t>
            </a:r>
            <a:endParaRPr lang="ko-KR" altLang="ko-KR" dirty="0">
              <a:solidFill>
                <a:srgbClr val="0000FF"/>
              </a:solidFill>
            </a:endParaRPr>
          </a:p>
          <a:p>
            <a:r>
              <a:rPr lang="en-US" altLang="ko-KR" dirty="0" smtClean="0"/>
              <a:t>Fault Tree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구조 매우 중요함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중소형 </a:t>
            </a:r>
            <a:r>
              <a:rPr lang="en-US" altLang="ko-KR" dirty="0" smtClean="0"/>
              <a:t>size</a:t>
            </a:r>
            <a:r>
              <a:rPr lang="ko-KR" altLang="en-US" dirty="0"/>
              <a:t> </a:t>
            </a:r>
            <a:r>
              <a:rPr lang="en-US" altLang="ko-KR" dirty="0" smtClean="0"/>
              <a:t>(Support system </a:t>
            </a:r>
            <a:r>
              <a:rPr lang="ko-KR" altLang="en-US" dirty="0" smtClean="0"/>
              <a:t>모델을 포함하지 않는 계통 정도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Fault tree</a:t>
            </a:r>
            <a:r>
              <a:rPr lang="ko-KR" altLang="en-US" dirty="0" smtClean="0"/>
              <a:t>는 매우 효과적으로 빠른 시간에 계산</a:t>
            </a:r>
            <a:endParaRPr lang="en-US" altLang="ko-KR" dirty="0" smtClean="0"/>
          </a:p>
          <a:p>
            <a:pPr lvl="1"/>
            <a:r>
              <a:rPr lang="en-US" altLang="ko-KR" dirty="0"/>
              <a:t>BDD</a:t>
            </a:r>
            <a:r>
              <a:rPr lang="ko-KR" altLang="en-US" dirty="0"/>
              <a:t>를 저장하는 </a:t>
            </a:r>
            <a:r>
              <a:rPr lang="en-US" altLang="ko-KR" dirty="0"/>
              <a:t>Array size</a:t>
            </a:r>
            <a:r>
              <a:rPr lang="ko-KR" altLang="en-US" dirty="0"/>
              <a:t>가 </a:t>
            </a:r>
            <a:r>
              <a:rPr lang="en-US" altLang="ko-KR" dirty="0"/>
              <a:t>FT </a:t>
            </a:r>
            <a:r>
              <a:rPr lang="ko-KR" altLang="en-US" dirty="0"/>
              <a:t>크기에 따라 기하급수적으로 증가함</a:t>
            </a:r>
            <a:endParaRPr lang="en-US" altLang="ko-KR" dirty="0"/>
          </a:p>
          <a:p>
            <a:pPr lvl="2"/>
            <a:r>
              <a:rPr lang="en-US" altLang="ko-KR" dirty="0" smtClean="0"/>
              <a:t>FT </a:t>
            </a:r>
            <a:r>
              <a:rPr lang="ko-KR" altLang="en-US" dirty="0" smtClean="0"/>
              <a:t>크기가 커지면 필요한 </a:t>
            </a:r>
            <a:r>
              <a:rPr lang="en-US" altLang="ko-KR" dirty="0" smtClean="0"/>
              <a:t>Array size</a:t>
            </a:r>
            <a:r>
              <a:rPr lang="ko-KR" altLang="en-US" dirty="0" smtClean="0"/>
              <a:t>가 폭발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아직까지는</a:t>
            </a:r>
            <a:r>
              <a:rPr lang="en-US" altLang="ko-KR" dirty="0"/>
              <a:t>, </a:t>
            </a:r>
            <a:r>
              <a:rPr lang="ko-KR" altLang="en-US" dirty="0"/>
              <a:t>원전 </a:t>
            </a:r>
            <a:r>
              <a:rPr lang="en-US" altLang="ko-KR" dirty="0"/>
              <a:t>PSA </a:t>
            </a:r>
            <a:r>
              <a:rPr lang="ko-KR" altLang="en-US" dirty="0"/>
              <a:t>모델을 거의 풀지 못하고 있음</a:t>
            </a:r>
            <a:endParaRPr lang="en-US" altLang="ko-KR" dirty="0"/>
          </a:p>
          <a:p>
            <a:pPr lvl="2"/>
            <a:r>
              <a:rPr lang="ko-KR" altLang="en-US" dirty="0" smtClean="0"/>
              <a:t>최근</a:t>
            </a:r>
            <a:r>
              <a:rPr lang="en-US" altLang="ko-KR" dirty="0" smtClean="0"/>
              <a:t>, Support system </a:t>
            </a:r>
            <a:r>
              <a:rPr lang="ko-KR" altLang="en-US" dirty="0" smtClean="0"/>
              <a:t>모델을 포함하는 계통 모델을 풀 수 있다고 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BDD </a:t>
            </a:r>
            <a:r>
              <a:rPr lang="ko-KR" altLang="en-US" dirty="0" smtClean="0"/>
              <a:t>푸는데 필요한 </a:t>
            </a:r>
            <a:r>
              <a:rPr lang="en-US" altLang="ko-KR" dirty="0" smtClean="0"/>
              <a:t>Array size</a:t>
            </a:r>
            <a:r>
              <a:rPr lang="ko-KR" altLang="en-US" dirty="0" smtClean="0"/>
              <a:t>를 줄이는 방법 연구 필요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특징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48630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RAW File - Cut Set </a:t>
            </a:r>
            <a:r>
              <a:rPr lang="ko-KR" altLang="en-US" dirty="0" smtClean="0"/>
              <a:t>저장하기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57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 smtClean="0"/>
              <a:t>RAW Format </a:t>
            </a:r>
          </a:p>
          <a:p>
            <a:pPr lvl="1"/>
            <a:r>
              <a:rPr lang="en-US" altLang="ko-KR" sz="1600" dirty="0" smtClean="0"/>
              <a:t>Binary Format to store Minimal Cut Sets</a:t>
            </a:r>
          </a:p>
          <a:p>
            <a:pPr lvl="1"/>
            <a:r>
              <a:rPr lang="en-US" altLang="ko-KR" sz="1600" dirty="0" smtClean="0"/>
              <a:t>Used by EPRI’s CAFTA</a:t>
            </a:r>
          </a:p>
          <a:p>
            <a:pPr lvl="2"/>
            <a:r>
              <a:rPr lang="ko-KR" altLang="en-US" sz="1600" dirty="0" smtClean="0"/>
              <a:t>한국의 </a:t>
            </a:r>
            <a:r>
              <a:rPr lang="en-US" altLang="ko-KR" sz="1600" dirty="0" smtClean="0"/>
              <a:t>FTREX/AIMS-PSA, SAREX/FORTE </a:t>
            </a:r>
            <a:r>
              <a:rPr lang="ko-KR" altLang="en-US" sz="1600" dirty="0" smtClean="0"/>
              <a:t>에서 따라 사용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Class </a:t>
            </a:r>
            <a:r>
              <a:rPr lang="en-US" altLang="ko-KR" sz="1800" dirty="0" err="1" smtClean="0"/>
              <a:t>ClassRawFile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RAW File </a:t>
            </a:r>
            <a:r>
              <a:rPr lang="ko-KR" altLang="en-US" sz="1600" dirty="0" smtClean="0"/>
              <a:t>저장용</a:t>
            </a:r>
            <a:endParaRPr lang="en-US" altLang="ko-KR" sz="1600" dirty="0" smtClean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사용법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en-US" altLang="ko-KR" sz="1600" dirty="0" smtClean="0"/>
              <a:t>‘ Class</a:t>
            </a:r>
            <a:r>
              <a:rPr lang="ko-KR" altLang="en-US" sz="1600" dirty="0" smtClean="0"/>
              <a:t> 생성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Dim </a:t>
            </a:r>
            <a:r>
              <a:rPr lang="en-US" altLang="ko-KR" sz="1600" dirty="0"/>
              <a:t>CS As New </a:t>
            </a:r>
            <a:r>
              <a:rPr lang="en-US" altLang="ko-KR" sz="1600" dirty="0" err="1"/>
              <a:t>ClassRawFile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' </a:t>
            </a:r>
            <a:r>
              <a:rPr lang="en-US" altLang="ko-KR" sz="1600" dirty="0"/>
              <a:t>Array </a:t>
            </a:r>
            <a:r>
              <a:rPr lang="ko-KR" altLang="en-US" sz="1600" dirty="0"/>
              <a:t>초기화</a:t>
            </a:r>
          </a:p>
          <a:p>
            <a:pPr lvl="1"/>
            <a:r>
              <a:rPr lang="en-US" altLang="ko-KR" sz="1600" dirty="0" err="1" smtClean="0"/>
              <a:t>ReDim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CS.XData.EventName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FT.NoEvent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 err="1" smtClean="0"/>
              <a:t>ReDim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CS.XData.EventProb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FT.NoEvent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‘ Cut Set </a:t>
            </a:r>
            <a:r>
              <a:rPr lang="ko-KR" altLang="en-US" sz="1600" dirty="0" smtClean="0"/>
              <a:t>준비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‘ </a:t>
            </a:r>
            <a:r>
              <a:rPr lang="en-US" altLang="ko-KR" sz="1600" dirty="0" err="1" smtClean="0"/>
              <a:t>XData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XCutSet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에 필요한 </a:t>
            </a:r>
            <a:r>
              <a:rPr lang="en-US" altLang="ko-KR" sz="1600" dirty="0" smtClean="0"/>
              <a:t>Cut Set </a:t>
            </a:r>
            <a:r>
              <a:rPr lang="ko-KR" altLang="en-US" sz="1600" dirty="0" smtClean="0"/>
              <a:t>정보 저장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….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smtClean="0"/>
              <a:t>' </a:t>
            </a:r>
            <a:r>
              <a:rPr lang="en-US" altLang="ko-KR" sz="1600" dirty="0"/>
              <a:t>Save on </a:t>
            </a:r>
            <a:r>
              <a:rPr lang="en-US" altLang="ko-KR" sz="1600" dirty="0" err="1"/>
              <a:t>RawFile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Call </a:t>
            </a:r>
            <a:r>
              <a:rPr lang="en-US" altLang="ko-KR" sz="1600" dirty="0" err="1"/>
              <a:t>CS.SaveRawFile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RawFileName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TopName</a:t>
            </a:r>
            <a:r>
              <a:rPr lang="en-US" altLang="ko-KR" sz="1600" dirty="0"/>
              <a:t>)</a:t>
            </a:r>
            <a:endParaRPr lang="ko-KR" altLang="en-US" sz="4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Cut Set </a:t>
            </a:r>
            <a:r>
              <a:rPr lang="ko-KR" altLang="en-US" dirty="0" smtClean="0"/>
              <a:t>저장하기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/>
              <a:t>' </a:t>
            </a:r>
            <a:r>
              <a:rPr lang="en-US" altLang="ko-KR" sz="1800" dirty="0" err="1"/>
              <a:t>XData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준비</a:t>
            </a:r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' </a:t>
            </a:r>
            <a:r>
              <a:rPr lang="en-US" altLang="ko-KR" sz="1800" dirty="0" err="1">
                <a:solidFill>
                  <a:srgbClr val="FF0000"/>
                </a:solidFill>
              </a:rPr>
              <a:t>FT.XEvents</a:t>
            </a:r>
            <a:r>
              <a:rPr lang="en-US" altLang="ko-KR" sz="1800" dirty="0">
                <a:solidFill>
                  <a:srgbClr val="FF0000"/>
                </a:solidFill>
              </a:rPr>
              <a:t> (2 ~ </a:t>
            </a:r>
            <a:r>
              <a:rPr lang="en-US" altLang="ko-KR" sz="1800" dirty="0" err="1">
                <a:solidFill>
                  <a:srgbClr val="FF0000"/>
                </a:solidFill>
              </a:rPr>
              <a:t>NoEvent</a:t>
            </a:r>
            <a:r>
              <a:rPr lang="en-US" altLang="ko-KR" sz="1800" dirty="0">
                <a:solidFill>
                  <a:srgbClr val="FF0000"/>
                </a:solidFill>
              </a:rPr>
              <a:t>) --&gt; </a:t>
            </a:r>
            <a:r>
              <a:rPr lang="en-US" altLang="ko-KR" sz="1800" dirty="0" err="1">
                <a:solidFill>
                  <a:srgbClr val="FF0000"/>
                </a:solidFill>
              </a:rPr>
              <a:t>CS.XData</a:t>
            </a:r>
            <a:r>
              <a:rPr lang="en-US" altLang="ko-KR" sz="1800" dirty="0">
                <a:solidFill>
                  <a:srgbClr val="FF0000"/>
                </a:solidFill>
              </a:rPr>
              <a:t> (1 ~ NoEvent-1)</a:t>
            </a:r>
          </a:p>
          <a:p>
            <a:r>
              <a:rPr lang="en-US" altLang="ko-KR" sz="1800" dirty="0" err="1" smtClean="0"/>
              <a:t>CS.XData.BlockName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"DATA"</a:t>
            </a:r>
          </a:p>
          <a:p>
            <a:r>
              <a:rPr lang="en-US" altLang="ko-KR" sz="1800" dirty="0" err="1" smtClean="0"/>
              <a:t>CS.XData.NumOfEvent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FT.NoEvent</a:t>
            </a:r>
            <a:r>
              <a:rPr lang="en-US" altLang="ko-KR" sz="1800" dirty="0"/>
              <a:t> - 1</a:t>
            </a:r>
          </a:p>
          <a:p>
            <a:r>
              <a:rPr lang="en-US" altLang="ko-KR" sz="1800" dirty="0" smtClean="0"/>
              <a:t>For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= 2 To </a:t>
            </a:r>
            <a:r>
              <a:rPr lang="en-US" altLang="ko-KR" sz="1800" dirty="0" err="1"/>
              <a:t>FT.NoEvent</a:t>
            </a:r>
            <a:endParaRPr lang="en-US" altLang="ko-KR" sz="1800" dirty="0"/>
          </a:p>
          <a:p>
            <a:pPr lvl="1"/>
            <a:r>
              <a:rPr lang="en-US" altLang="ko-KR" sz="1600" dirty="0" err="1" smtClean="0"/>
              <a:t>CS.XData.EventName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- 1) = </a:t>
            </a:r>
            <a:r>
              <a:rPr lang="en-US" altLang="ko-KR" sz="1600" dirty="0" err="1"/>
              <a:t>FT.XEvents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).Name</a:t>
            </a:r>
          </a:p>
          <a:p>
            <a:pPr lvl="1"/>
            <a:r>
              <a:rPr lang="en-US" altLang="ko-KR" sz="1600" dirty="0" err="1" smtClean="0"/>
              <a:t>CS.XData.EventProb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- 1) = </a:t>
            </a:r>
            <a:r>
              <a:rPr lang="en-US" altLang="ko-KR" sz="1600" dirty="0" err="1"/>
              <a:t>FT.XEvents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).</a:t>
            </a:r>
            <a:r>
              <a:rPr lang="en-US" altLang="ko-KR" sz="1600" dirty="0" err="1"/>
              <a:t>Proba</a:t>
            </a:r>
            <a:endParaRPr lang="en-US" altLang="ko-KR" sz="1600" dirty="0"/>
          </a:p>
          <a:p>
            <a:r>
              <a:rPr lang="en-US" altLang="ko-KR" sz="1800" dirty="0" smtClean="0"/>
              <a:t>Next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' </a:t>
            </a:r>
            <a:r>
              <a:rPr lang="en-US" altLang="ko-KR" sz="1800" dirty="0" err="1" smtClean="0"/>
              <a:t>XCutSet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준비</a:t>
            </a:r>
            <a:endParaRPr lang="en-US" altLang="ko-KR" sz="1800" dirty="0"/>
          </a:p>
          <a:p>
            <a:r>
              <a:rPr lang="en-US" altLang="ko-KR" sz="1800" dirty="0" err="1" smtClean="0"/>
              <a:t>CS.XCutSet.BlockName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 smtClean="0"/>
              <a:t>TopEventName</a:t>
            </a:r>
            <a:endParaRPr lang="en-US" altLang="ko-KR" sz="1800" dirty="0"/>
          </a:p>
          <a:p>
            <a:r>
              <a:rPr lang="en-US" altLang="ko-KR" sz="1800" dirty="0" err="1" smtClean="0"/>
              <a:t>CS.XCutSet.NumOfCutSet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NumberOfCutSet</a:t>
            </a:r>
            <a:r>
              <a:rPr lang="en-US" altLang="ko-KR" sz="1800" dirty="0" smtClean="0"/>
              <a:t>()</a:t>
            </a:r>
            <a:endParaRPr lang="en-US" altLang="ko-KR" sz="1800" dirty="0"/>
          </a:p>
          <a:p>
            <a:endParaRPr lang="ko-KR" altLang="en-US" sz="1800" dirty="0"/>
          </a:p>
          <a:p>
            <a:r>
              <a:rPr lang="en-US" altLang="ko-KR" sz="1800" dirty="0" smtClean="0"/>
              <a:t>' Cut Set Array </a:t>
            </a:r>
            <a:r>
              <a:rPr lang="ko-KR" altLang="en-US" sz="1800" dirty="0"/>
              <a:t>초기화</a:t>
            </a:r>
          </a:p>
          <a:p>
            <a:r>
              <a:rPr lang="en-US" altLang="ko-KR" sz="1800" dirty="0" err="1" smtClean="0"/>
              <a:t>ReDim</a:t>
            </a:r>
            <a:r>
              <a:rPr lang="en-US" altLang="ko-KR" sz="1800" dirty="0" smtClean="0"/>
              <a:t> </a:t>
            </a:r>
            <a:r>
              <a:rPr lang="en-US" altLang="ko-KR" sz="1800" dirty="0" err="1"/>
              <a:t>CS.XCutSet.XaCutSet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CS.XCutSet.NumOfCutSet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Cut Set </a:t>
            </a:r>
            <a:r>
              <a:rPr lang="ko-KR" altLang="en-US" dirty="0" smtClean="0"/>
              <a:t>정보 정리하기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7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‘ </a:t>
            </a:r>
            <a:r>
              <a:rPr lang="ko-KR" altLang="en-US" sz="2000" dirty="0" smtClean="0"/>
              <a:t>각 </a:t>
            </a:r>
            <a:r>
              <a:rPr lang="en-US" altLang="ko-KR" sz="2000" dirty="0" smtClean="0"/>
              <a:t>Cut set </a:t>
            </a:r>
            <a:r>
              <a:rPr lang="ko-KR" altLang="en-US" sz="2000" dirty="0" smtClean="0"/>
              <a:t>저장하기</a:t>
            </a:r>
            <a:r>
              <a:rPr lang="en-US" altLang="ko-KR" sz="2000" dirty="0" smtClean="0"/>
              <a:t>  : </a:t>
            </a:r>
            <a:r>
              <a:rPr lang="en-US" altLang="ko-KR" sz="2000" dirty="0" err="1" smtClean="0"/>
              <a:t>Lst</a:t>
            </a:r>
            <a:r>
              <a:rPr lang="en-US" altLang="ko-KR" sz="2000" dirty="0" smtClean="0"/>
              <a:t> (0 ~ </a:t>
            </a:r>
            <a:r>
              <a:rPr lang="en-US" altLang="ko-KR" sz="2000" dirty="0" err="1" smtClean="0"/>
              <a:t>NoLst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/>
              <a:t>' Array </a:t>
            </a:r>
            <a:r>
              <a:rPr lang="ko-KR" altLang="en-US" sz="2000" dirty="0"/>
              <a:t>초기화</a:t>
            </a:r>
          </a:p>
          <a:p>
            <a:r>
              <a:rPr lang="en-US" altLang="ko-KR" sz="2000" dirty="0" err="1" smtClean="0"/>
              <a:t>ReDim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CS.XCutSet.XaCutSet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NoSet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- 1).</a:t>
            </a:r>
            <a:r>
              <a:rPr lang="en-US" altLang="ko-KR" sz="2000" dirty="0" err="1"/>
              <a:t>Elems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NoLst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err="1" smtClean="0"/>
              <a:t>CS.XCutSet.XaCutSet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NoSet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- 1).</a:t>
            </a:r>
            <a:r>
              <a:rPr lang="en-US" altLang="ko-KR" sz="2000" dirty="0" err="1"/>
              <a:t>NoElem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NoLst</a:t>
            </a:r>
            <a:r>
              <a:rPr lang="en-US" altLang="ko-KR" sz="2000" dirty="0"/>
              <a:t> + </a:t>
            </a:r>
            <a:r>
              <a:rPr lang="en-US" altLang="ko-KR" sz="2000" dirty="0" smtClean="0"/>
              <a:t>1</a:t>
            </a:r>
          </a:p>
          <a:p>
            <a:r>
              <a:rPr lang="en-US" altLang="ko-KR" sz="2000" dirty="0" smtClean="0"/>
              <a:t>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 To </a:t>
            </a:r>
            <a:r>
              <a:rPr lang="en-US" altLang="ko-KR" sz="2000" dirty="0" err="1"/>
              <a:t>NoLst</a:t>
            </a:r>
            <a:endParaRPr lang="en-US" altLang="ko-KR" sz="2000" dirty="0"/>
          </a:p>
          <a:p>
            <a:pPr lvl="1"/>
            <a:r>
              <a:rPr lang="en-US" altLang="ko-KR" sz="1800" dirty="0" err="1" smtClean="0"/>
              <a:t>CS.XCutSet.XaCutSet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NoSet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- 1).</a:t>
            </a:r>
            <a:r>
              <a:rPr lang="en-US" altLang="ko-KR" sz="1800" dirty="0" err="1"/>
              <a:t>Elems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 = </a:t>
            </a:r>
            <a:r>
              <a:rPr lang="en-US" altLang="ko-KR" sz="1800" dirty="0" err="1"/>
              <a:t>Math.Sign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Lst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)) * (</a:t>
            </a:r>
            <a:r>
              <a:rPr lang="en-US" altLang="ko-KR" sz="1800" dirty="0" err="1"/>
              <a:t>Math.Abs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Lst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)) - 1)   ' </a:t>
            </a:r>
            <a:r>
              <a:rPr lang="en-US" altLang="ko-KR" sz="1800" dirty="0" err="1"/>
              <a:t>XEvents</a:t>
            </a:r>
            <a:r>
              <a:rPr lang="en-US" altLang="ko-KR" sz="1800" dirty="0"/>
              <a:t> (e) --&gt; </a:t>
            </a:r>
            <a:r>
              <a:rPr lang="en-US" altLang="ko-KR" sz="1800" dirty="0" err="1"/>
              <a:t>XData</a:t>
            </a:r>
            <a:r>
              <a:rPr lang="en-US" altLang="ko-KR" sz="1800" dirty="0"/>
              <a:t> (e-1)</a:t>
            </a:r>
          </a:p>
          <a:p>
            <a:pPr lvl="1"/>
            <a:r>
              <a:rPr lang="en-US" altLang="ko-KR" sz="1800" dirty="0" smtClean="0"/>
              <a:t>'S </a:t>
            </a:r>
            <a:r>
              <a:rPr lang="en-US" altLang="ko-KR" sz="1800" dirty="0"/>
              <a:t>+= </a:t>
            </a:r>
            <a:r>
              <a:rPr lang="en-US" altLang="ko-KR" sz="1800" dirty="0" err="1"/>
              <a:t>vbTab</a:t>
            </a:r>
            <a:r>
              <a:rPr lang="en-US" altLang="ko-KR" sz="1800" dirty="0"/>
              <a:t> &amp; </a:t>
            </a:r>
            <a:r>
              <a:rPr lang="en-US" altLang="ko-KR" sz="1800" dirty="0" err="1"/>
              <a:t>Math.Sign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Lst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)).</a:t>
            </a:r>
            <a:r>
              <a:rPr lang="en-US" altLang="ko-KR" sz="1800" dirty="0" err="1"/>
              <a:t>ToString</a:t>
            </a:r>
            <a:r>
              <a:rPr lang="en-US" altLang="ko-KR" sz="1800" dirty="0"/>
              <a:t> &amp; "|" &amp; </a:t>
            </a:r>
            <a:r>
              <a:rPr lang="en-US" altLang="ko-KR" sz="1800" dirty="0" err="1"/>
              <a:t>FT.XEvents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Math.Abs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Lst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))).Name</a:t>
            </a:r>
          </a:p>
          <a:p>
            <a:r>
              <a:rPr lang="en-US" altLang="ko-KR" sz="2000" dirty="0" smtClean="0"/>
              <a:t>Next</a:t>
            </a:r>
          </a:p>
          <a:p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Cut Set </a:t>
            </a:r>
            <a:r>
              <a:rPr lang="ko-KR" altLang="en-US" dirty="0"/>
              <a:t>정보 </a:t>
            </a:r>
            <a:r>
              <a:rPr lang="ko-KR" altLang="en-US" dirty="0" smtClean="0"/>
              <a:t>정리하기 </a:t>
            </a:r>
            <a:r>
              <a:rPr lang="en-US" altLang="ko-KR" dirty="0" smtClean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Part 3.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7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AIMS </a:t>
            </a:r>
            <a:r>
              <a:rPr lang="en-US" altLang="ko-KR" dirty="0" smtClean="0"/>
              <a:t>DLL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11249</TotalTime>
  <Words>6763</Words>
  <Application>Microsoft Office PowerPoint</Application>
  <PresentationFormat>화면 슬라이드 쇼(4:3)</PresentationFormat>
  <Paragraphs>1615</Paragraphs>
  <Slides>100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100</vt:i4>
      </vt:variant>
    </vt:vector>
  </HeadingPairs>
  <TitlesOfParts>
    <vt:vector size="103" baseType="lpstr">
      <vt:lpstr>Office 테마</vt:lpstr>
      <vt:lpstr>Microsoft Visio 드로잉</vt:lpstr>
      <vt:lpstr>수식</vt:lpstr>
      <vt:lpstr>VB Programming for  Fault Tree Analysis</vt:lpstr>
      <vt:lpstr>Contents</vt:lpstr>
      <vt:lpstr>주요 Reference</vt:lpstr>
      <vt:lpstr>주요 Reference</vt:lpstr>
      <vt:lpstr>주요 Reference</vt:lpstr>
      <vt:lpstr>Project 구조</vt:lpstr>
      <vt:lpstr>FTA Project</vt:lpstr>
      <vt:lpstr>여러 Class 이용</vt:lpstr>
      <vt:lpstr>여러 Class 연계</vt:lpstr>
      <vt:lpstr>Project Form</vt:lpstr>
      <vt:lpstr>주어진 것들 </vt:lpstr>
      <vt:lpstr>Part 1. 기초</vt:lpstr>
      <vt:lpstr>FT Data Structure 및 FT 읽기</vt:lpstr>
      <vt:lpstr>FT Data 구조</vt:lpstr>
      <vt:lpstr>Gate – Child 간 연결 방식</vt:lpstr>
      <vt:lpstr>Event Index 찾기</vt:lpstr>
      <vt:lpstr>저장 방식 (Class + List 이용)</vt:lpstr>
      <vt:lpstr>참고 : 옛날 저장 방식 </vt:lpstr>
      <vt:lpstr>참고 : 옛날 저장 방식 </vt:lpstr>
      <vt:lpstr>참고 : Structure, Array 이용 (옛날 방식)</vt:lpstr>
      <vt:lpstr>FTAP 양식의 FT Data 읽기</vt:lpstr>
      <vt:lpstr>FT Event에 대한 Index</vt:lpstr>
      <vt:lpstr>FT Event에 대한 Index (계속)</vt:lpstr>
      <vt:lpstr>FT 읽기 (전체 구조)</vt:lpstr>
      <vt:lpstr>FT 읽기 (FT Logic 부분)</vt:lpstr>
      <vt:lpstr>FT 읽기 (Data 부분)</vt:lpstr>
      <vt:lpstr>FT 읽기 (GetIndexOfEvent)</vt:lpstr>
      <vt:lpstr>FT Print 하기 </vt:lpstr>
      <vt:lpstr>Print 하기 (계속)</vt:lpstr>
      <vt:lpstr>Traverse FT</vt:lpstr>
      <vt:lpstr>Traverse FT 1</vt:lpstr>
      <vt:lpstr>Traverse FT 2</vt:lpstr>
      <vt:lpstr>연습문제 </vt:lpstr>
      <vt:lpstr>FT 값 구하기</vt:lpstr>
      <vt:lpstr>FT 값 구하기 (계속) </vt:lpstr>
      <vt:lpstr>FT 값 구하기 (계속)</vt:lpstr>
      <vt:lpstr>Monte Carlo Approach</vt:lpstr>
      <vt:lpstr>Basic Idea</vt:lpstr>
      <vt:lpstr>Algorithm </vt:lpstr>
      <vt:lpstr>GetState</vt:lpstr>
      <vt:lpstr>DetermineState</vt:lpstr>
      <vt:lpstr>기타 </vt:lpstr>
      <vt:lpstr>Part 2. BDD</vt:lpstr>
      <vt:lpstr>Boolean Algebra</vt:lpstr>
      <vt:lpstr>Boolean Algebra에 의한 Minimal Cut Set 계산</vt:lpstr>
      <vt:lpstr>프로그램 개요</vt:lpstr>
      <vt:lpstr>BDD 기초</vt:lpstr>
      <vt:lpstr>BDD 방법론</vt:lpstr>
      <vt:lpstr>Basic BDD Operation 의 입증</vt:lpstr>
      <vt:lpstr>FT의 값 계산하기</vt:lpstr>
      <vt:lpstr>BDD Operation 예제</vt:lpstr>
      <vt:lpstr>예제 1</vt:lpstr>
      <vt:lpstr>예제 2</vt:lpstr>
      <vt:lpstr>예제 2 (계속)</vt:lpstr>
      <vt:lpstr>예제 2 (계속)</vt:lpstr>
      <vt:lpstr>예제 3</vt:lpstr>
      <vt:lpstr>예제 3 (계속)</vt:lpstr>
      <vt:lpstr>예제 4</vt:lpstr>
      <vt:lpstr>BDD의 주요 Routine 들</vt:lpstr>
      <vt:lpstr>BDD Functions </vt:lpstr>
      <vt:lpstr>주요 Variable들</vt:lpstr>
      <vt:lpstr>참고 사항</vt:lpstr>
      <vt:lpstr>Gate 를 BDD 로 Solve하는 부분</vt:lpstr>
      <vt:lpstr>RAW File 저장하는 부분</vt:lpstr>
      <vt:lpstr>기타</vt:lpstr>
      <vt:lpstr>Prime implicant</vt:lpstr>
      <vt:lpstr>Order 찾기</vt:lpstr>
      <vt:lpstr>Gate를 Bottom Up 으로 찾아가는 순서 찾기</vt:lpstr>
      <vt:lpstr>Occurrence 이용하여 다시 방문하지 않기</vt:lpstr>
      <vt:lpstr>Event Order 정하기</vt:lpstr>
      <vt:lpstr>BDD Algorithm 구현</vt:lpstr>
      <vt:lpstr>BDD에 필요한 Data 구조</vt:lpstr>
      <vt:lpstr>Data 구조</vt:lpstr>
      <vt:lpstr>Solve Fault Tree</vt:lpstr>
      <vt:lpstr>Solve Fault Tree</vt:lpstr>
      <vt:lpstr>예제</vt:lpstr>
      <vt:lpstr>예제</vt:lpstr>
      <vt:lpstr>예제</vt:lpstr>
      <vt:lpstr>결과 비교하는 방법</vt:lpstr>
      <vt:lpstr>Negate </vt:lpstr>
      <vt:lpstr>Negate</vt:lpstr>
      <vt:lpstr>SD, ite, program 연계</vt:lpstr>
      <vt:lpstr>BDD  MCS 변환 </vt:lpstr>
      <vt:lpstr>개요</vt:lpstr>
      <vt:lpstr>BDD  zBDD</vt:lpstr>
      <vt:lpstr>Minimize By </vt:lpstr>
      <vt:lpstr>Minimize By (계속)</vt:lpstr>
      <vt:lpstr>Coherent BDD 방법</vt:lpstr>
      <vt:lpstr>Coherent BDD Operation</vt:lpstr>
      <vt:lpstr>Coherent BDD 특징 </vt:lpstr>
      <vt:lpstr>BDD의 장단점</vt:lpstr>
      <vt:lpstr>특징</vt:lpstr>
      <vt:lpstr>특징</vt:lpstr>
      <vt:lpstr>RAW File - Cut Set 저장하기</vt:lpstr>
      <vt:lpstr>Cut Set 저장하기</vt:lpstr>
      <vt:lpstr>Cut Set 정보 정리하기</vt:lpstr>
      <vt:lpstr>Cut Set 정보 정리하기 (계속)</vt:lpstr>
      <vt:lpstr>Part 3. 기타</vt:lpstr>
      <vt:lpstr>AIMS DLL</vt:lpstr>
      <vt:lpstr>AIMS DLL</vt:lpstr>
    </vt:vector>
  </TitlesOfParts>
  <Company>KAERI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867</cp:revision>
  <dcterms:created xsi:type="dcterms:W3CDTF">2010-09-20T05:56:22Z</dcterms:created>
  <dcterms:modified xsi:type="dcterms:W3CDTF">2016-01-13T07:01:03Z</dcterms:modified>
</cp:coreProperties>
</file>