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7"/>
  </p:notesMasterIdLst>
  <p:sldIdLst>
    <p:sldId id="256" r:id="rId2"/>
    <p:sldId id="258" r:id="rId3"/>
    <p:sldId id="286" r:id="rId4"/>
    <p:sldId id="287" r:id="rId5"/>
    <p:sldId id="288" r:id="rId6"/>
    <p:sldId id="290" r:id="rId7"/>
    <p:sldId id="292" r:id="rId8"/>
    <p:sldId id="293" r:id="rId9"/>
    <p:sldId id="289" r:id="rId10"/>
    <p:sldId id="294" r:id="rId11"/>
    <p:sldId id="261" r:id="rId12"/>
    <p:sldId id="267" r:id="rId13"/>
    <p:sldId id="262" r:id="rId14"/>
    <p:sldId id="301" r:id="rId15"/>
    <p:sldId id="299" r:id="rId16"/>
    <p:sldId id="297" r:id="rId17"/>
    <p:sldId id="296" r:id="rId18"/>
    <p:sldId id="300" r:id="rId19"/>
    <p:sldId id="304" r:id="rId20"/>
    <p:sldId id="303" r:id="rId21"/>
    <p:sldId id="305" r:id="rId22"/>
    <p:sldId id="298" r:id="rId23"/>
    <p:sldId id="307" r:id="rId24"/>
    <p:sldId id="306" r:id="rId25"/>
    <p:sldId id="29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930"/>
    <a:srgbClr val="00C01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E66F22-CE34-422A-8E74-D111EF371051}">
  <a:tblStyle styleId="{F9E66F22-CE34-422A-8E74-D111EF3710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9680" autoAdjust="0"/>
  </p:normalViewPr>
  <p:slideViewPr>
    <p:cSldViewPr snapToGrid="0">
      <p:cViewPr varScale="1">
        <p:scale>
          <a:sx n="135" d="100"/>
          <a:sy n="135" d="100"/>
        </p:scale>
        <p:origin x="9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Starting: James (5 Minutes Intro + Game content)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48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Trailer Showtime!</a:t>
            </a:r>
            <a:endParaRPr lang="en-US" dirty="0"/>
          </a:p>
        </p:txBody>
      </p:sp>
    </p:spTree>
    <p:extLst>
      <p:ext uri="{BB962C8B-B14F-4D97-AF65-F5344CB8AC3E}">
        <p14:creationId xmlns:p14="http://schemas.microsoft.com/office/powerpoint/2010/main" val="2906740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66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ZEITPLAN</a:t>
            </a:r>
          </a:p>
          <a:p>
            <a:pPr marL="0" lvl="0" indent="0" algn="l" rtl="0">
              <a:spcBef>
                <a:spcPts val="0"/>
              </a:spcBef>
              <a:spcAft>
                <a:spcPts val="0"/>
              </a:spcAft>
              <a:buNone/>
            </a:pPr>
            <a:r>
              <a:rPr lang="de-DE" dirty="0"/>
              <a:t>Befinden uns in </a:t>
            </a:r>
            <a:r>
              <a:rPr lang="de-DE" dirty="0" err="1"/>
              <a:t>Preproduction</a:t>
            </a:r>
            <a:r>
              <a:rPr lang="de-DE" dirty="0"/>
              <a:t> (Planung des Projekts)</a:t>
            </a:r>
          </a:p>
          <a:p>
            <a:pPr marL="0" lvl="0" indent="0" algn="l" rtl="0">
              <a:spcBef>
                <a:spcPts val="0"/>
              </a:spcBef>
              <a:spcAft>
                <a:spcPts val="0"/>
              </a:spcAft>
              <a:buNone/>
            </a:pPr>
            <a:r>
              <a:rPr lang="de-DE" dirty="0"/>
              <a:t>Geplant in den nächsten 3 Monaten das Spiel zu erstellen und testen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während </a:t>
            </a:r>
            <a:r>
              <a:rPr lang="de-DE" dirty="0" err="1"/>
              <a:t>Production</a:t>
            </a:r>
            <a:r>
              <a:rPr lang="de-DE" dirty="0"/>
              <a:t> Tester anwerben</a:t>
            </a:r>
          </a:p>
          <a:p>
            <a:pPr marL="0" lvl="0" indent="0" algn="l" rtl="0">
              <a:spcBef>
                <a:spcPts val="0"/>
              </a:spcBef>
              <a:spcAft>
                <a:spcPts val="0"/>
              </a:spcAft>
              <a:buNone/>
            </a:pPr>
            <a:r>
              <a:rPr lang="de-DE" dirty="0"/>
              <a:t>Extra Testphase nach dem Erstellen, aber auch währenddessen immer wieder selber testen</a:t>
            </a:r>
          </a:p>
          <a:p>
            <a:pPr marL="0" lvl="0" indent="0" algn="l" rtl="0">
              <a:spcBef>
                <a:spcPts val="0"/>
              </a:spcBef>
              <a:spcAft>
                <a:spcPts val="0"/>
              </a:spcAft>
              <a:buNone/>
            </a:pPr>
            <a:r>
              <a:rPr lang="de-DE" dirty="0"/>
              <a:t>Geplanter Release nach 3 Monaten intensiver Arbeit</a:t>
            </a:r>
          </a:p>
          <a:p>
            <a:pPr marL="0" lvl="0" indent="0" algn="l" rtl="0">
              <a:spcBef>
                <a:spcPts val="0"/>
              </a:spcBef>
              <a:spcAft>
                <a:spcPts val="0"/>
              </a:spcAft>
              <a:buNone/>
            </a:pPr>
            <a:r>
              <a:rPr lang="de-DE" dirty="0"/>
              <a:t>Danach große Marketingphase: Zeitintensiv, Schneeballprinzip</a:t>
            </a:r>
          </a:p>
        </p:txBody>
      </p:sp>
    </p:spTree>
    <p:extLst>
      <p:ext uri="{BB962C8B-B14F-4D97-AF65-F5344CB8AC3E}">
        <p14:creationId xmlns:p14="http://schemas.microsoft.com/office/powerpoint/2010/main" val="86812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095909b_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e095909b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Starke Konkurrenz:</a:t>
            </a:r>
          </a:p>
          <a:p>
            <a:pPr marL="0" lvl="0" indent="0" algn="l" rtl="0">
              <a:spcBef>
                <a:spcPts val="0"/>
              </a:spcBef>
              <a:spcAft>
                <a:spcPts val="0"/>
              </a:spcAft>
              <a:buNone/>
            </a:pPr>
            <a:r>
              <a:rPr lang="de-DE" dirty="0"/>
              <a:t>Der Spielemarkt ist gigantisch! Sehr viele ähnliche Spiele. Dennoch viele erfolgreiche nicht ein ganz großes</a:t>
            </a:r>
          </a:p>
          <a:p>
            <a:pPr marL="0" lvl="0" indent="0" algn="l" rtl="0">
              <a:spcBef>
                <a:spcPts val="0"/>
              </a:spcBef>
              <a:spcAft>
                <a:spcPts val="0"/>
              </a:spcAft>
              <a:buNone/>
            </a:pPr>
            <a:r>
              <a:rPr lang="de-DE" dirty="0"/>
              <a:t>Abwägung: in der Masse untergehen oder Herausstechen durch Charme und einzigartigem Humor</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Kritik:</a:t>
            </a:r>
          </a:p>
          <a:p>
            <a:pPr marL="0" lvl="0" indent="0" algn="l" rtl="0">
              <a:spcBef>
                <a:spcPts val="0"/>
              </a:spcBef>
              <a:spcAft>
                <a:spcPts val="0"/>
              </a:spcAft>
              <a:buNone/>
            </a:pPr>
            <a:r>
              <a:rPr lang="de-DE" dirty="0"/>
              <a:t>Frage: ähnlicher Sucht- und Depressionsfaktor wie Flappy Bird? </a:t>
            </a:r>
          </a:p>
          <a:p>
            <a:pPr marL="0" lvl="0" indent="0" algn="l" rtl="0">
              <a:spcBef>
                <a:spcPts val="0"/>
              </a:spcBef>
              <a:spcAft>
                <a:spcPts val="0"/>
              </a:spcAft>
              <a:buNone/>
            </a:pPr>
            <a:r>
              <a:rPr lang="de-DE" dirty="0"/>
              <a:t>Besonders beim Testen aufpassen, dass es gut </a:t>
            </a:r>
            <a:r>
              <a:rPr lang="de-DE" dirty="0" err="1"/>
              <a:t>gebalanced</a:t>
            </a:r>
            <a:r>
              <a:rPr lang="de-DE" dirty="0"/>
              <a:t> wird zwischen Spielspaß und Schwierigkeit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Low Budget:</a:t>
            </a:r>
          </a:p>
          <a:p>
            <a:pPr marL="0" lvl="0" indent="0" algn="l" rtl="0">
              <a:spcBef>
                <a:spcPts val="0"/>
              </a:spcBef>
              <a:spcAft>
                <a:spcPts val="0"/>
              </a:spcAft>
              <a:buNone/>
            </a:pPr>
            <a:r>
              <a:rPr lang="de-DE" dirty="0"/>
              <a:t>Wenig Geld und wenige Personen</a:t>
            </a:r>
          </a:p>
          <a:p>
            <a:pPr marL="0" lvl="0" indent="0" algn="l" rtl="0">
              <a:spcBef>
                <a:spcPts val="0"/>
              </a:spcBef>
              <a:spcAft>
                <a:spcPts val="0"/>
              </a:spcAft>
              <a:buNone/>
            </a:pPr>
            <a:r>
              <a:rPr lang="de-DE" dirty="0"/>
              <a:t>Deswegen wird das Hauptmerk auf das Spielgefühl gesetzt nicht auf unzählige Features (welche Zeit- und </a:t>
            </a:r>
            <a:r>
              <a:rPr lang="de-DE" dirty="0" err="1"/>
              <a:t>Resourcenintensiv</a:t>
            </a:r>
            <a:r>
              <a:rPr lang="de-DE" dirty="0"/>
              <a:t> sind, </a:t>
            </a:r>
            <a:r>
              <a:rPr lang="de-DE" dirty="0" err="1"/>
              <a:t>zB</a:t>
            </a:r>
            <a:r>
              <a:rPr lang="de-DE" dirty="0"/>
              <a:t> Art)</a:t>
            </a:r>
            <a:endParaRPr dirty="0"/>
          </a:p>
        </p:txBody>
      </p:sp>
    </p:spTree>
    <p:extLst>
      <p:ext uri="{BB962C8B-B14F-4D97-AF65-F5344CB8AC3E}">
        <p14:creationId xmlns:p14="http://schemas.microsoft.com/office/powerpoint/2010/main" val="262342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Wie gerade erwähnt: Geld nicht in Features investieren, sondern in Spielgefühl</a:t>
            </a:r>
          </a:p>
          <a:p>
            <a:pPr marL="0" lvl="0" indent="0" algn="l" rtl="0">
              <a:spcBef>
                <a:spcPts val="0"/>
              </a:spcBef>
              <a:spcAft>
                <a:spcPts val="0"/>
              </a:spcAft>
              <a:buNone/>
            </a:pPr>
            <a:r>
              <a:rPr lang="de-DE" dirty="0"/>
              <a:t>-&gt; niedrige </a:t>
            </a:r>
            <a:r>
              <a:rPr lang="de-DE" dirty="0" err="1"/>
              <a:t>Resourcenkosten</a:t>
            </a:r>
            <a:endParaRPr lang="de-DE" dirty="0"/>
          </a:p>
          <a:p>
            <a:pPr marL="0" lvl="0" indent="0" algn="l" rtl="0">
              <a:spcBef>
                <a:spcPts val="0"/>
              </a:spcBef>
              <a:spcAft>
                <a:spcPts val="0"/>
              </a:spcAft>
              <a:buNone/>
            </a:pPr>
            <a:r>
              <a:rPr lang="de-DE" dirty="0"/>
              <a:t>Kleines Team kostet natürlich weniger als ein großes</a:t>
            </a:r>
          </a:p>
          <a:p>
            <a:pPr marL="0" lvl="0" indent="0" algn="l" rtl="0">
              <a:spcBef>
                <a:spcPts val="0"/>
              </a:spcBef>
              <a:spcAft>
                <a:spcPts val="0"/>
              </a:spcAft>
              <a:buNone/>
            </a:pPr>
            <a:r>
              <a:rPr lang="de-DE" dirty="0"/>
              <a:t>Kosten steigen langsam an während der Phasen 1-4 und am Ende wird das meiste Geld in Marketing gesteckt (rasanter Anstieg)</a:t>
            </a:r>
          </a:p>
          <a:p>
            <a:pPr marL="0" lvl="0" indent="0" algn="l" rtl="0">
              <a:spcBef>
                <a:spcPts val="0"/>
              </a:spcBef>
              <a:spcAft>
                <a:spcPts val="0"/>
              </a:spcAft>
              <a:buNone/>
            </a:pPr>
            <a:r>
              <a:rPr lang="de-DE" dirty="0"/>
              <a:t>Einkommen natürlich erst nach Release</a:t>
            </a:r>
          </a:p>
          <a:p>
            <a:pPr marL="0" lvl="0" indent="0" algn="l" rtl="0">
              <a:spcBef>
                <a:spcPts val="0"/>
              </a:spcBef>
              <a:spcAft>
                <a:spcPts val="0"/>
              </a:spcAft>
              <a:buNone/>
            </a:pPr>
            <a:r>
              <a:rPr lang="de-DE" dirty="0"/>
              <a:t>Wenn Marketing erfolgreich: exponentieller Anstieg und baldiger Break-Even, (Ausgaben gedeckt)</a:t>
            </a:r>
            <a:endParaRPr dirty="0"/>
          </a:p>
        </p:txBody>
      </p:sp>
    </p:spTree>
    <p:extLst>
      <p:ext uri="{BB962C8B-B14F-4D97-AF65-F5344CB8AC3E}">
        <p14:creationId xmlns:p14="http://schemas.microsoft.com/office/powerpoint/2010/main" val="244300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Hook mit Maskottchen Giranimo! Sagt Hallo </a:t>
            </a:r>
            <a:r>
              <a:rPr lang="de-DE" dirty="0">
                <a:sym typeface="Wingdings" panose="05000000000000000000" pitchFamily="2" charset="2"/>
              </a:rPr>
              <a:t>!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39700" indent="0">
              <a:buNone/>
            </a:pPr>
            <a:r>
              <a:rPr lang="de-DE" dirty="0"/>
              <a:t>Monetarisierung</a:t>
            </a:r>
          </a:p>
          <a:p>
            <a:pPr marL="139700" indent="0">
              <a:buNone/>
            </a:pPr>
            <a:r>
              <a:rPr lang="de-DE" dirty="0"/>
              <a:t>Vorneweg nehmen: kein </a:t>
            </a:r>
            <a:r>
              <a:rPr lang="de-DE" dirty="0" err="1"/>
              <a:t>pay-to-win</a:t>
            </a:r>
            <a:r>
              <a:rPr lang="de-DE" dirty="0"/>
              <a:t>!!! Schreckt viele ab</a:t>
            </a:r>
          </a:p>
          <a:p>
            <a:pPr marL="139700" indent="0">
              <a:buNone/>
            </a:pPr>
            <a:r>
              <a:rPr lang="de-DE" dirty="0"/>
              <a:t>Deswegen: </a:t>
            </a:r>
            <a:r>
              <a:rPr lang="de-DE" dirty="0" err="1"/>
              <a:t>ca</a:t>
            </a:r>
            <a:r>
              <a:rPr lang="de-DE" dirty="0"/>
              <a:t> 1/3 der geplanten Einnahmen nur optionale optische Upgrades, </a:t>
            </a:r>
            <a:r>
              <a:rPr lang="de-DE" dirty="0" err="1"/>
              <a:t>zB</a:t>
            </a:r>
            <a:r>
              <a:rPr lang="de-DE" dirty="0"/>
              <a:t> Skins, Hintergründe</a:t>
            </a:r>
          </a:p>
          <a:p>
            <a:pPr marL="139700" indent="0">
              <a:buNone/>
            </a:pPr>
            <a:r>
              <a:rPr lang="de-DE" dirty="0"/>
              <a:t>Die meisten Mobile Games setzen auf </a:t>
            </a:r>
            <a:r>
              <a:rPr lang="de-DE" dirty="0" err="1"/>
              <a:t>inapp</a:t>
            </a:r>
            <a:r>
              <a:rPr lang="de-DE" dirty="0"/>
              <a:t> Werbung</a:t>
            </a:r>
          </a:p>
          <a:p>
            <a:pPr marL="139700" indent="0">
              <a:buNone/>
            </a:pPr>
            <a:r>
              <a:rPr lang="de-DE" dirty="0"/>
              <a:t>2/3 der Einnahmen bei uns: zusätzlich zum langsamen selbständigen Aufladen von Spielversuchen kann man Werbungen anschauen um seine Versuche wieder aufzuladen</a:t>
            </a:r>
          </a:p>
        </p:txBody>
      </p:sp>
    </p:spTree>
    <p:extLst>
      <p:ext uri="{BB962C8B-B14F-4D97-AF65-F5344CB8AC3E}">
        <p14:creationId xmlns:p14="http://schemas.microsoft.com/office/powerpoint/2010/main" val="2928533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Unsere Grobe Ko</a:t>
            </a:r>
          </a:p>
          <a:p>
            <a:pPr marL="0" lvl="0" indent="0" algn="l" rtl="0">
              <a:spcBef>
                <a:spcPts val="0"/>
              </a:spcBef>
              <a:spcAft>
                <a:spcPts val="0"/>
              </a:spcAft>
              <a:buNone/>
            </a:pPr>
            <a:r>
              <a:rPr lang="de-DE" dirty="0"/>
              <a:t>Einmalige Kosten: Apple Development Lizensen, Trailer, Art</a:t>
            </a:r>
          </a:p>
          <a:p>
            <a:pPr marL="0" lvl="0" indent="0" algn="l" rtl="0">
              <a:spcBef>
                <a:spcPts val="0"/>
              </a:spcBef>
              <a:spcAft>
                <a:spcPts val="0"/>
              </a:spcAft>
              <a:buNone/>
            </a:pPr>
            <a:r>
              <a:rPr lang="de-DE" dirty="0"/>
              <a:t>Monatliche Kosten: Persönliche Ausgaben,  Marketing mit Werbung und </a:t>
            </a:r>
            <a:r>
              <a:rPr lang="de-DE" dirty="0" err="1"/>
              <a:t>Social</a:t>
            </a:r>
            <a:r>
              <a:rPr lang="de-DE" dirty="0"/>
              <a:t> Media </a:t>
            </a:r>
            <a:r>
              <a:rPr lang="de-DE"/>
              <a:t>Management, Puffer</a:t>
            </a:r>
            <a:endParaRPr lang="de-DE" dirty="0"/>
          </a:p>
          <a:p>
            <a:pPr marL="0" lvl="0" indent="0" algn="l" rtl="0">
              <a:spcBef>
                <a:spcPts val="0"/>
              </a:spcBef>
              <a:spcAft>
                <a:spcPts val="0"/>
              </a:spcAft>
              <a:buNone/>
            </a:pPr>
            <a:r>
              <a:rPr lang="de-DE" dirty="0"/>
              <a:t>Monatliche Einnahmen: Durch das Spiel (Folie davor)</a:t>
            </a:r>
          </a:p>
        </p:txBody>
      </p:sp>
    </p:spTree>
    <p:extLst>
      <p:ext uri="{BB962C8B-B14F-4D97-AF65-F5344CB8AC3E}">
        <p14:creationId xmlns:p14="http://schemas.microsoft.com/office/powerpoint/2010/main" val="2012721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88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795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07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Kommt nicht in der Präsentation dran. Nur für uns!</a:t>
            </a:r>
            <a:endParaRPr dirty="0"/>
          </a:p>
        </p:txBody>
      </p:sp>
    </p:spTree>
    <p:extLst>
      <p:ext uri="{BB962C8B-B14F-4D97-AF65-F5344CB8AC3E}">
        <p14:creationId xmlns:p14="http://schemas.microsoft.com/office/powerpoint/2010/main" val="421790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7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74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Story Outline: „</a:t>
            </a:r>
            <a:r>
              <a:rPr lang="de-DE" sz="1100" b="0" i="0" u="none" strike="noStrike" cap="none" dirty="0">
                <a:solidFill>
                  <a:srgbClr val="000000"/>
                </a:solidFill>
                <a:effectLst/>
                <a:latin typeface="Arial"/>
                <a:ea typeface="Arial"/>
                <a:cs typeface="Arial"/>
                <a:sym typeface="Arial"/>
              </a:rPr>
              <a:t>Eine kleine Giraffe namens Giranimo erfreut sich am kühlem Wasser in einer lauen Sommernacht. Als sie in den klaren Himmel aufblickt und die funkelnden Sterne sieht, fragt sie sich, wie wohl die Sterne und der Mond schmecken würden. Aus Neugier streckt sie ihren Hals und verzehrt dabei einen Apfel der an einem Baum hängt. Überraschenderweise wächst ihr Hals mit einem Schub in die Höhe. Ob es denn möglich ist, dass Giranimo bis zu den Sternen wächst?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2020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21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00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2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95850" y="2906213"/>
            <a:ext cx="6154500" cy="1188000"/>
          </a:xfrm>
          <a:prstGeom prst="rect">
            <a:avLst/>
          </a:prstGeom>
        </p:spPr>
        <p:txBody>
          <a:bodyPr spcFirstLastPara="1" wrap="square" lIns="91425" tIns="91425" rIns="91425" bIns="91425" anchor="b" anchorCtr="0">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1" name="Google Shape;11;p2"/>
          <p:cNvSpPr/>
          <p:nvPr/>
        </p:nvSpPr>
        <p:spPr>
          <a:xfrm>
            <a:off x="595850" y="4392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Gold">
  <p:cSld name="TITLE_ONLY_1_1">
    <p:bg>
      <p:bgPr>
        <a:solidFill>
          <a:schemeClr val="accent3"/>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2" name="Google Shape;82;p1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Gold">
  <p:cSld name="CAPTION_ONLY_1_1">
    <p:bg>
      <p:bgPr>
        <a:solidFill>
          <a:schemeClr val="accent3"/>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588700" y="4406306"/>
            <a:ext cx="7966500" cy="27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86" name="Google Shape;86;p17"/>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Gold">
  <p:cSld name="BLANK_1_1">
    <p:bg>
      <p:bgPr>
        <a:solidFill>
          <a:schemeClr val="accent3"/>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 Teal">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34075" y="17357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634075" y="36464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15" name="Google Shape;15;p3"/>
          <p:cNvSpPr/>
          <p:nvPr/>
        </p:nvSpPr>
        <p:spPr>
          <a:xfrm>
            <a:off x="634075" y="3207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 Gold">
  <p:cSld name="TITLE_1_3_1">
    <p:bg>
      <p:bgPr>
        <a:solidFill>
          <a:schemeClr val="accent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565775" y="15833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4"/>
          <p:cNvSpPr txBox="1">
            <a:spLocks noGrp="1"/>
          </p:cNvSpPr>
          <p:nvPr>
            <p:ph type="subTitle" idx="1"/>
          </p:nvPr>
        </p:nvSpPr>
        <p:spPr>
          <a:xfrm>
            <a:off x="481675" y="34940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20" name="Google Shape;20;p4"/>
          <p:cNvSpPr/>
          <p:nvPr/>
        </p:nvSpPr>
        <p:spPr>
          <a:xfrm>
            <a:off x="581050" y="30555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 Teal">
  <p:cSld name="TITLE_1_1">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a:spcBef>
                <a:spcPts val="0"/>
              </a:spcBef>
              <a:spcAft>
                <a:spcPts val="0"/>
              </a:spcAft>
              <a:buSzPts val="2000"/>
              <a:buChar char="■"/>
              <a:defRPr i="1"/>
            </a:lvl9pPr>
          </a:lstStyle>
          <a:p>
            <a:endParaRPr/>
          </a:p>
        </p:txBody>
      </p:sp>
      <p:sp>
        <p:nvSpPr>
          <p:cNvPr id="24" name="Google Shape;24;p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latin typeface="Times New Roman"/>
                <a:ea typeface="Times New Roman"/>
                <a:cs typeface="Times New Roman"/>
                <a:sym typeface="Times New Roman"/>
              </a:rPr>
              <a:t>“</a:t>
            </a:r>
            <a:endParaRPr sz="9600" b="1">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Gold">
  <p:cSld name="TITLE_1_1_1_1">
    <p:bg>
      <p:bgPr>
        <a:solidFill>
          <a:schemeClr val="accent3"/>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rtl="0">
              <a:spcBef>
                <a:spcPts val="0"/>
              </a:spcBef>
              <a:spcAft>
                <a:spcPts val="0"/>
              </a:spcAft>
              <a:buSzPts val="2000"/>
              <a:buChar char="■"/>
              <a:defRPr i="1"/>
            </a:lvl9pPr>
          </a:lstStyle>
          <a:p>
            <a:endParaRPr/>
          </a:p>
        </p:txBody>
      </p:sp>
      <p:sp>
        <p:nvSpPr>
          <p:cNvPr id="30" name="Google Shape;30;p6"/>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lt1"/>
                </a:solidFill>
                <a:latin typeface="Times New Roman"/>
                <a:ea typeface="Times New Roman"/>
                <a:cs typeface="Times New Roman"/>
                <a:sym typeface="Times New Roman"/>
              </a:rPr>
              <a:t>“</a:t>
            </a:r>
            <a:endParaRPr sz="9600" b="1">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61950" y="1880794"/>
            <a:ext cx="8020200" cy="2815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37" name="Google Shape;37;p7"/>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8"/>
          <p:cNvSpPr txBox="1">
            <a:spLocks noGrp="1"/>
          </p:cNvSpPr>
          <p:nvPr>
            <p:ph type="body" idx="1"/>
          </p:nvPr>
        </p:nvSpPr>
        <p:spPr>
          <a:xfrm>
            <a:off x="457200" y="1852210"/>
            <a:ext cx="3561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3" name="Google Shape;43;p8"/>
          <p:cNvSpPr txBox="1">
            <a:spLocks noGrp="1"/>
          </p:cNvSpPr>
          <p:nvPr>
            <p:ph type="body" idx="2"/>
          </p:nvPr>
        </p:nvSpPr>
        <p:spPr>
          <a:xfrm>
            <a:off x="5131069" y="1852125"/>
            <a:ext cx="3600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4" name="Google Shape;44;p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54" name="Google Shape;54;p10"/>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7620"/>
            <a:ext cx="8229600" cy="1071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61950" y="1880794"/>
            <a:ext cx="8020200" cy="2815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marL="914400" lvl="1"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marL="1371600" lvl="2"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marL="1828800" lvl="3"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marL="2286000" lvl="4"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marL="2743200" lvl="5"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marL="3200400" lvl="6"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marL="3657600" lvl="7"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marL="4114800" lvl="8"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75" y="4777350"/>
            <a:ext cx="548700" cy="290100"/>
          </a:xfrm>
          <a:prstGeom prst="rect">
            <a:avLst/>
          </a:prstGeom>
          <a:noFill/>
          <a:ln>
            <a:noFill/>
          </a:ln>
        </p:spPr>
        <p:txBody>
          <a:bodyPr spcFirstLastPara="1" wrap="square" lIns="91425" tIns="91425" rIns="91425" bIns="91425" anchor="t" anchorCtr="0">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62" r:id="rId10"/>
    <p:sldLayoutId id="2147483663" r:id="rId11"/>
    <p:sldLayoutId id="2147483664"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545719" y="3107919"/>
            <a:ext cx="6291000" cy="118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Giranimo</a:t>
            </a:r>
            <a:endParaRPr dirty="0"/>
          </a:p>
        </p:txBody>
      </p:sp>
      <p:sp>
        <p:nvSpPr>
          <p:cNvPr id="2" name="TextBox 1">
            <a:extLst>
              <a:ext uri="{FF2B5EF4-FFF2-40B4-BE49-F238E27FC236}">
                <a16:creationId xmlns:a16="http://schemas.microsoft.com/office/drawing/2014/main" id="{F4186F35-B07F-4958-9A84-A838E2C2D926}"/>
              </a:ext>
            </a:extLst>
          </p:cNvPr>
          <p:cNvSpPr txBox="1"/>
          <p:nvPr/>
        </p:nvSpPr>
        <p:spPr>
          <a:xfrm>
            <a:off x="2373406" y="4502150"/>
            <a:ext cx="4463314" cy="307777"/>
          </a:xfrm>
          <a:prstGeom prst="rect">
            <a:avLst/>
          </a:prstGeom>
          <a:noFill/>
        </p:spPr>
        <p:txBody>
          <a:bodyPr wrap="square" rtlCol="0">
            <a:spAutoFit/>
          </a:bodyPr>
          <a:lstStyle/>
          <a:p>
            <a:r>
              <a:rPr lang="de-DE" dirty="0">
                <a:solidFill>
                  <a:schemeClr val="bg1"/>
                </a:solidFill>
                <a:latin typeface="Montserrat" panose="020B0604020202020204" charset="0"/>
              </a:rPr>
              <a:t>James Li, Markus Gumbart, Martina Hermsdorf</a:t>
            </a:r>
            <a:endParaRPr lang="en-US" dirty="0">
              <a:solidFill>
                <a:schemeClr val="bg1"/>
              </a:solidFill>
              <a:latin typeface="Montserrat" panose="020B0604020202020204" charset="0"/>
            </a:endParaRPr>
          </a:p>
        </p:txBody>
      </p:sp>
      <p:pic>
        <p:nvPicPr>
          <p:cNvPr id="4" name="Picture 3" descr="A close up of a logo&#10;&#10;Description automatically generated">
            <a:extLst>
              <a:ext uri="{FF2B5EF4-FFF2-40B4-BE49-F238E27FC236}">
                <a16:creationId xmlns:a16="http://schemas.microsoft.com/office/drawing/2014/main" id="{05A5E1D3-E3AF-4764-949C-45BB18D53CA0}"/>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5089711" y="2672603"/>
            <a:ext cx="1930400" cy="1930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Audience</a:t>
            </a:r>
            <a:endParaRPr dirty="0"/>
          </a:p>
        </p:txBody>
      </p:sp>
      <p:sp>
        <p:nvSpPr>
          <p:cNvPr id="172" name="Google Shape;172;p28"/>
          <p:cNvSpPr txBox="1">
            <a:spLocks noGrp="1"/>
          </p:cNvSpPr>
          <p:nvPr>
            <p:ph type="body" idx="1"/>
          </p:nvPr>
        </p:nvSpPr>
        <p:spPr>
          <a:xfrm>
            <a:off x="410135" y="1587499"/>
            <a:ext cx="5283200" cy="287187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2400" dirty="0"/>
              <a:t>For all ages</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Game for in between</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Challenging !</a:t>
            </a: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A picture containing person, indoor, standing, holding&#10;&#10;Description automatically generated">
            <a:extLst>
              <a:ext uri="{FF2B5EF4-FFF2-40B4-BE49-F238E27FC236}">
                <a16:creationId xmlns:a16="http://schemas.microsoft.com/office/drawing/2014/main" id="{08218C3F-3628-45CB-8B2F-3F2F9EFB5F56}"/>
              </a:ext>
            </a:extLst>
          </p:cNvPr>
          <p:cNvPicPr>
            <a:picLocks noChangeAspect="1"/>
          </p:cNvPicPr>
          <p:nvPr/>
        </p:nvPicPr>
        <p:blipFill>
          <a:blip r:embed="rId3"/>
          <a:stretch>
            <a:fillRect/>
          </a:stretch>
        </p:blipFill>
        <p:spPr>
          <a:xfrm>
            <a:off x="4664281" y="1433371"/>
            <a:ext cx="3868057" cy="2871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20005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62534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Target platform: IOS</a:t>
            </a:r>
            <a:endParaRPr dirty="0"/>
          </a:p>
        </p:txBody>
      </p:sp>
      <p:sp>
        <p:nvSpPr>
          <p:cNvPr id="131" name="Google Shape;131;p24"/>
          <p:cNvSpPr txBox="1">
            <a:spLocks noGrp="1"/>
          </p:cNvSpPr>
          <p:nvPr>
            <p:ph type="body" idx="1"/>
          </p:nvPr>
        </p:nvSpPr>
        <p:spPr>
          <a:xfrm>
            <a:off x="575397" y="1739594"/>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Infrastructure for Developer</a:t>
            </a:r>
          </a:p>
          <a:p>
            <a:pPr>
              <a:spcBef>
                <a:spcPts val="0"/>
              </a:spcBef>
            </a:pPr>
            <a:endParaRPr lang="de-DE" sz="2400" dirty="0"/>
          </a:p>
          <a:p>
            <a:pPr>
              <a:spcBef>
                <a:spcPts val="0"/>
              </a:spcBef>
            </a:pPr>
            <a:r>
              <a:rPr lang="de-DE" sz="2400" dirty="0"/>
              <a:t>Less complications with System versions</a:t>
            </a:r>
          </a:p>
          <a:p>
            <a:pPr>
              <a:spcBef>
                <a:spcPts val="0"/>
              </a:spcBef>
            </a:pPr>
            <a:endParaRPr lang="de-DE" sz="2400" dirty="0"/>
          </a:p>
          <a:p>
            <a:pPr>
              <a:spcBef>
                <a:spcPts val="0"/>
              </a:spcBef>
            </a:pPr>
            <a:r>
              <a:rPr lang="de-DE" sz="2400" dirty="0"/>
              <a:t>Customers Trust</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Picture 4" descr="A close up of a logo&#10;&#10;Description automatically generated">
            <a:extLst>
              <a:ext uri="{FF2B5EF4-FFF2-40B4-BE49-F238E27FC236}">
                <a16:creationId xmlns:a16="http://schemas.microsoft.com/office/drawing/2014/main" id="{5E942D85-745C-4CB1-8D01-BF12A95683D2}"/>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6448529" y="915594"/>
            <a:ext cx="1930400" cy="1930400"/>
          </a:xfrm>
          <a:prstGeom prst="rect">
            <a:avLst/>
          </a:prstGeom>
          <a:noFill/>
        </p:spPr>
      </p:pic>
      <p:pic>
        <p:nvPicPr>
          <p:cNvPr id="3" name="Picture 2" descr="A close up of a sign&#10;&#10;Description automatically generated">
            <a:extLst>
              <a:ext uri="{FF2B5EF4-FFF2-40B4-BE49-F238E27FC236}">
                <a16:creationId xmlns:a16="http://schemas.microsoft.com/office/drawing/2014/main" id="{D3CD1AF2-BEDA-4EA4-BA63-CD7397FB0EFE}"/>
              </a:ext>
            </a:extLst>
          </p:cNvPr>
          <p:cNvPicPr>
            <a:picLocks noChangeAspect="1"/>
          </p:cNvPicPr>
          <p:nvPr/>
        </p:nvPicPr>
        <p:blipFill>
          <a:blip r:embed="rId5">
            <a:alphaModFix/>
            <a:extLst>
              <a:ext uri="{BEBA8EAE-BF5A-486C-A8C5-ECC9F3942E4B}">
                <a14:imgProps xmlns:a14="http://schemas.microsoft.com/office/drawing/2010/main">
                  <a14:imgLayer r:embed="rId6">
                    <a14:imgEffect>
                      <a14:colorTemperature colorTemp="4741"/>
                    </a14:imgEffect>
                    <a14:imgEffect>
                      <a14:saturation sat="101000"/>
                    </a14:imgEffect>
                    <a14:imgEffect>
                      <a14:brightnessContrast bright="100000" contrast="100000"/>
                    </a14:imgEffect>
                  </a14:imgLayer>
                </a14:imgProps>
              </a:ext>
            </a:extLst>
          </a:blip>
          <a:stretch>
            <a:fillRect/>
          </a:stretch>
        </p:blipFill>
        <p:spPr>
          <a:xfrm>
            <a:off x="6487815" y="2701066"/>
            <a:ext cx="1830910" cy="183091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57200" y="428569"/>
            <a:ext cx="82296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D98C7"/>
                </a:solidFill>
              </a:rPr>
              <a:t>Unique</a:t>
            </a:r>
            <a:endParaRPr dirty="0">
              <a:solidFill>
                <a:srgbClr val="1D98C7"/>
              </a:solidFill>
            </a:endParaRPr>
          </a:p>
          <a:p>
            <a:pPr marL="0" lvl="0" indent="0" algn="ctr" rtl="0">
              <a:spcBef>
                <a:spcPts val="0"/>
              </a:spcBef>
              <a:spcAft>
                <a:spcPts val="0"/>
              </a:spcAft>
              <a:buNone/>
            </a:pPr>
            <a:r>
              <a:rPr lang="en-US" dirty="0"/>
              <a:t>Selling Points</a:t>
            </a:r>
            <a:endParaRPr dirty="0"/>
          </a:p>
        </p:txBody>
      </p:sp>
      <p:sp>
        <p:nvSpPr>
          <p:cNvPr id="188" name="Google Shape;188;p30"/>
          <p:cNvSpPr/>
          <p:nvPr/>
        </p:nvSpPr>
        <p:spPr>
          <a:xfrm>
            <a:off x="3560316" y="1924050"/>
            <a:ext cx="1995600" cy="2043300"/>
          </a:xfrm>
          <a:prstGeom prst="ellipse">
            <a:avLst/>
          </a:prstGeom>
          <a:solidFill>
            <a:srgbClr val="FFFFFF">
              <a:alpha val="1654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89" name="Google Shape;189;p30"/>
          <p:cNvSpPr/>
          <p:nvPr/>
        </p:nvSpPr>
        <p:spPr>
          <a:xfrm>
            <a:off x="2015831" y="1924050"/>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0" name="Google Shape;190;p30"/>
          <p:cNvSpPr/>
          <p:nvPr/>
        </p:nvSpPr>
        <p:spPr>
          <a:xfrm>
            <a:off x="5139306" y="1930774"/>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1" name="Google Shape;191;p3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descr="A close up of a logo&#10;&#10;Description automatically generated">
            <a:extLst>
              <a:ext uri="{FF2B5EF4-FFF2-40B4-BE49-F238E27FC236}">
                <a16:creationId xmlns:a16="http://schemas.microsoft.com/office/drawing/2014/main" id="{299FB7C4-8FD6-43FC-B482-00218C9E2319}"/>
              </a:ext>
            </a:extLst>
          </p:cNvPr>
          <p:cNvPicPr>
            <a:picLocks noChangeAspect="1"/>
          </p:cNvPicPr>
          <p:nvPr/>
        </p:nvPicPr>
        <p:blipFill>
          <a:blip r:embed="rId3"/>
          <a:stretch>
            <a:fillRect/>
          </a:stretch>
        </p:blipFill>
        <p:spPr>
          <a:xfrm>
            <a:off x="4123130" y="2507975"/>
            <a:ext cx="904477" cy="9044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A picture containing drawing&#10;&#10;Description automatically generated">
            <a:extLst>
              <a:ext uri="{FF2B5EF4-FFF2-40B4-BE49-F238E27FC236}">
                <a16:creationId xmlns:a16="http://schemas.microsoft.com/office/drawing/2014/main" id="{2B2F3E19-7BE9-45E6-84F9-68572B8B1B3C}"/>
              </a:ext>
            </a:extLst>
          </p:cNvPr>
          <p:cNvPicPr>
            <a:picLocks noChangeAspect="1"/>
          </p:cNvPicPr>
          <p:nvPr/>
        </p:nvPicPr>
        <p:blipFill>
          <a:blip r:embed="rId4">
            <a:alphaModFix amt="90000"/>
          </a:blip>
          <a:stretch>
            <a:fillRect/>
          </a:stretch>
        </p:blipFill>
        <p:spPr>
          <a:xfrm>
            <a:off x="5715355" y="2492182"/>
            <a:ext cx="905756" cy="9057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picture containing umbrella, red, drawing, room&#10;&#10;Description automatically generated">
            <a:extLst>
              <a:ext uri="{FF2B5EF4-FFF2-40B4-BE49-F238E27FC236}">
                <a16:creationId xmlns:a16="http://schemas.microsoft.com/office/drawing/2014/main" id="{27D38FA5-E6B7-4CF6-AE4E-EC1C5314D35F}"/>
              </a:ext>
            </a:extLst>
          </p:cNvPr>
          <p:cNvPicPr>
            <a:picLocks noChangeAspect="1"/>
          </p:cNvPicPr>
          <p:nvPr/>
        </p:nvPicPr>
        <p:blipFill>
          <a:blip r:embed="rId5">
            <a:duotone>
              <a:schemeClr val="accent2">
                <a:shade val="45000"/>
                <a:satMod val="135000"/>
              </a:schemeClr>
              <a:prstClr val="white"/>
            </a:duotone>
            <a:alphaModFix amt="90000"/>
            <a:extLst>
              <a:ext uri="{BEBA8EAE-BF5A-486C-A8C5-ECC9F3942E4B}">
                <a14:imgProps xmlns:a14="http://schemas.microsoft.com/office/drawing/2010/main">
                  <a14:imgLayer r:embed="rId6">
                    <a14:imgEffect>
                      <a14:colorTemperature colorTemp="6600"/>
                    </a14:imgEffect>
                  </a14:imgLayer>
                </a14:imgProps>
              </a:ext>
            </a:extLst>
          </a:blip>
          <a:stretch>
            <a:fillRect/>
          </a:stretch>
        </p:blipFill>
        <p:spPr>
          <a:xfrm>
            <a:off x="2562675" y="2529274"/>
            <a:ext cx="919029" cy="9190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C800"/>
                </a:solidFill>
              </a:rPr>
              <a:t>Humo</a:t>
            </a:r>
            <a:r>
              <a:rPr lang="en-US" sz="6000" dirty="0">
                <a:solidFill>
                  <a:srgbClr val="FFC800"/>
                </a:solidFill>
              </a:rPr>
              <a:t>u</a:t>
            </a:r>
            <a:r>
              <a:rPr lang="en" sz="6000" dirty="0">
                <a:solidFill>
                  <a:srgbClr val="FFC800"/>
                </a:solidFill>
              </a:rPr>
              <a:t>r</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a:buNone/>
            </a:pPr>
            <a:r>
              <a:rPr lang="en" dirty="0"/>
              <a:t>“You can literally eat everything you see”</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a:extLst>
              <a:ext uri="{FF2B5EF4-FFF2-40B4-BE49-F238E27FC236}">
                <a16:creationId xmlns:a16="http://schemas.microsoft.com/office/drawing/2014/main" id="{5457BBD4-B537-4330-87C9-B915DB750C37}"/>
              </a:ext>
            </a:extLst>
          </p:cNvPr>
          <p:cNvSpPr/>
          <p:nvPr/>
        </p:nvSpPr>
        <p:spPr>
          <a:xfrm>
            <a:off x="3757008" y="1055569"/>
            <a:ext cx="1607534" cy="1107996"/>
          </a:xfrm>
          <a:prstGeom prst="rect">
            <a:avLst/>
          </a:prstGeom>
        </p:spPr>
        <p:txBody>
          <a:bodyPr wrap="square">
            <a:spAutoFit/>
          </a:bodyPr>
          <a:lstStyle/>
          <a:p>
            <a:pPr algn="ctr"/>
            <a:r>
              <a:rPr lang="en" sz="6600" dirty="0">
                <a:solidFill>
                  <a:srgbClr val="FFFFFF"/>
                </a:solidFill>
                <a:latin typeface="Open Sans"/>
                <a:ea typeface="Open Sans"/>
                <a:cs typeface="Open Sans"/>
                <a:sym typeface="Open Sans"/>
              </a:rPr>
              <a:t>😂</a:t>
            </a:r>
            <a:endParaRPr lang="en-US" sz="6600"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9748F-4B0C-4F42-9E5E-9E13BEB9F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1C722DE4-E02E-4FB7-AAE6-4766FEE66FBF}"/>
              </a:ext>
            </a:extLst>
          </p:cNvPr>
          <p:cNvSpPr txBox="1"/>
          <p:nvPr/>
        </p:nvSpPr>
        <p:spPr>
          <a:xfrm>
            <a:off x="1512794" y="2079777"/>
            <a:ext cx="6273053" cy="923330"/>
          </a:xfrm>
          <a:prstGeom prst="rect">
            <a:avLst/>
          </a:prstGeom>
          <a:noFill/>
        </p:spPr>
        <p:txBody>
          <a:bodyPr wrap="square" rtlCol="0">
            <a:spAutoFit/>
          </a:bodyPr>
          <a:lstStyle/>
          <a:p>
            <a:pPr algn="ctr"/>
            <a:r>
              <a:rPr lang="de-DE" sz="5400" dirty="0">
                <a:solidFill>
                  <a:schemeClr val="bg1"/>
                </a:solidFill>
                <a:latin typeface="Montserrat" panose="020B0604020202020204" charset="0"/>
              </a:rPr>
              <a:t>Trailer Time!</a:t>
            </a:r>
            <a:endParaRPr lang="en-US" sz="5400" dirty="0">
              <a:solidFill>
                <a:schemeClr val="bg1"/>
              </a:solidFill>
              <a:latin typeface="Montserrat" panose="020B0604020202020204" charset="0"/>
            </a:endParaRPr>
          </a:p>
        </p:txBody>
      </p:sp>
    </p:spTree>
    <p:extLst>
      <p:ext uri="{BB962C8B-B14F-4D97-AF65-F5344CB8AC3E}">
        <p14:creationId xmlns:p14="http://schemas.microsoft.com/office/powerpoint/2010/main" val="336354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C800"/>
                </a:solidFill>
              </a:rPr>
              <a:t>Challenge</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de-DE" dirty="0"/>
              <a:t>Challenge incoming!</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Google Shape;636;p45">
            <a:extLst>
              <a:ext uri="{FF2B5EF4-FFF2-40B4-BE49-F238E27FC236}">
                <a16:creationId xmlns:a16="http://schemas.microsoft.com/office/drawing/2014/main" id="{DE0B5711-CED7-4055-A45D-484CE516AAB6}"/>
              </a:ext>
            </a:extLst>
          </p:cNvPr>
          <p:cNvSpPr/>
          <p:nvPr/>
        </p:nvSpPr>
        <p:spPr>
          <a:xfrm>
            <a:off x="3708702" y="571538"/>
            <a:ext cx="1704145" cy="148929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76326370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3.</a:t>
            </a:r>
            <a:endParaRPr dirty="0">
              <a:solidFill>
                <a:srgbClr val="FFC800"/>
              </a:solidFill>
            </a:endParaRPr>
          </a:p>
          <a:p>
            <a:pPr marL="0" lvl="0" indent="0" algn="l" rtl="0">
              <a:spcBef>
                <a:spcPts val="0"/>
              </a:spcBef>
              <a:spcAft>
                <a:spcPts val="0"/>
              </a:spcAft>
              <a:buNone/>
            </a:pPr>
            <a:r>
              <a:rPr lang="en-US" dirty="0" err="1"/>
              <a:t>Planing</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3126032"/>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457200" y="501141"/>
            <a:ext cx="8229600" cy="5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Project Plan</a:t>
            </a:r>
            <a:endParaRPr dirty="0"/>
          </a:p>
        </p:txBody>
      </p:sp>
      <p:sp>
        <p:nvSpPr>
          <p:cNvPr id="278" name="Google Shape;278;p36"/>
          <p:cNvSpPr/>
          <p:nvPr/>
        </p:nvSpPr>
        <p:spPr>
          <a:xfrm>
            <a:off x="1933634" y="1909238"/>
            <a:ext cx="2127869" cy="1325100"/>
          </a:xfrm>
          <a:prstGeom prst="chevron">
            <a:avLst>
              <a:gd name="adj" fmla="val 29853"/>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2.</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de-DE" sz="1600" b="1" dirty="0">
                <a:solidFill>
                  <a:srgbClr val="FFFFFF"/>
                </a:solidFill>
                <a:latin typeface="Open Sans"/>
                <a:ea typeface="Open Sans"/>
                <a:cs typeface="Open Sans"/>
                <a:sym typeface="Open Sans"/>
              </a:rPr>
              <a:t>Production</a:t>
            </a:r>
            <a:endParaRPr sz="1600" b="1" dirty="0">
              <a:solidFill>
                <a:srgbClr val="FFFFFF"/>
              </a:solidFill>
              <a:latin typeface="Open Sans"/>
              <a:ea typeface="Open Sans"/>
              <a:cs typeface="Open Sans"/>
              <a:sym typeface="Open Sans"/>
            </a:endParaRPr>
          </a:p>
        </p:txBody>
      </p:sp>
      <p:sp>
        <p:nvSpPr>
          <p:cNvPr id="279" name="Google Shape;279;p36"/>
          <p:cNvSpPr/>
          <p:nvPr/>
        </p:nvSpPr>
        <p:spPr>
          <a:xfrm>
            <a:off x="3674683" y="1909200"/>
            <a:ext cx="2083000"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3.</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Testing</a:t>
            </a:r>
            <a:endParaRPr sz="1800" b="1" dirty="0">
              <a:solidFill>
                <a:srgbClr val="FFFFFF"/>
              </a:solidFill>
              <a:latin typeface="Open Sans"/>
              <a:ea typeface="Open Sans"/>
              <a:cs typeface="Open Sans"/>
              <a:sym typeface="Open Sans"/>
            </a:endParaRPr>
          </a:p>
        </p:txBody>
      </p:sp>
      <p:sp>
        <p:nvSpPr>
          <p:cNvPr id="280" name="Google Shape;280;p36"/>
          <p:cNvSpPr/>
          <p:nvPr/>
        </p:nvSpPr>
        <p:spPr>
          <a:xfrm>
            <a:off x="196345" y="1909235"/>
            <a:ext cx="2127870" cy="1325100"/>
          </a:xfrm>
          <a:prstGeom prst="chevron">
            <a:avLst>
              <a:gd name="adj" fmla="val 29853"/>
            </a:avLst>
          </a:pr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1.</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600" b="1" dirty="0">
                <a:solidFill>
                  <a:srgbClr val="FFFFFF"/>
                </a:solidFill>
                <a:latin typeface="Open Sans"/>
                <a:ea typeface="Open Sans"/>
                <a:cs typeface="Open Sans"/>
                <a:sym typeface="Open Sans"/>
              </a:rPr>
              <a:t>Pre-production</a:t>
            </a:r>
            <a:endParaRPr sz="1600" b="1" dirty="0">
              <a:solidFill>
                <a:srgbClr val="FFFFFF"/>
              </a:solidFill>
              <a:latin typeface="Open Sans"/>
              <a:ea typeface="Open Sans"/>
              <a:cs typeface="Open Sans"/>
              <a:sym typeface="Open Sans"/>
            </a:endParaRPr>
          </a:p>
        </p:txBody>
      </p:sp>
      <p:sp>
        <p:nvSpPr>
          <p:cNvPr id="281" name="Google Shape;281;p3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 name="Google Shape;279;p36">
            <a:extLst>
              <a:ext uri="{FF2B5EF4-FFF2-40B4-BE49-F238E27FC236}">
                <a16:creationId xmlns:a16="http://schemas.microsoft.com/office/drawing/2014/main" id="{F753270F-4790-48E1-985D-27F93B8A0541}"/>
              </a:ext>
            </a:extLst>
          </p:cNvPr>
          <p:cNvSpPr/>
          <p:nvPr/>
        </p:nvSpPr>
        <p:spPr>
          <a:xfrm>
            <a:off x="5356378" y="1907984"/>
            <a:ext cx="1943815"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4.</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Release</a:t>
            </a:r>
            <a:endParaRPr sz="1800" b="1" dirty="0">
              <a:solidFill>
                <a:srgbClr val="FFFFFF"/>
              </a:solidFill>
              <a:latin typeface="Open Sans"/>
              <a:ea typeface="Open Sans"/>
              <a:cs typeface="Open Sans"/>
              <a:sym typeface="Open Sans"/>
            </a:endParaRPr>
          </a:p>
        </p:txBody>
      </p:sp>
      <p:sp>
        <p:nvSpPr>
          <p:cNvPr id="8" name="Google Shape;279;p36">
            <a:extLst>
              <a:ext uri="{FF2B5EF4-FFF2-40B4-BE49-F238E27FC236}">
                <a16:creationId xmlns:a16="http://schemas.microsoft.com/office/drawing/2014/main" id="{A554E29F-4818-49EF-A0A8-6B76BC0DE589}"/>
              </a:ext>
            </a:extLst>
          </p:cNvPr>
          <p:cNvSpPr/>
          <p:nvPr/>
        </p:nvSpPr>
        <p:spPr>
          <a:xfrm>
            <a:off x="6903294" y="1907984"/>
            <a:ext cx="2175286"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5.</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Marketing</a:t>
            </a:r>
            <a:endParaRPr sz="1800" b="1" dirty="0">
              <a:solidFill>
                <a:srgbClr val="FFFFFF"/>
              </a:solidFill>
              <a:latin typeface="Open Sans"/>
              <a:ea typeface="Open Sans"/>
              <a:cs typeface="Open Sans"/>
              <a:sym typeface="Open Sans"/>
            </a:endParaRPr>
          </a:p>
        </p:txBody>
      </p:sp>
      <p:sp>
        <p:nvSpPr>
          <p:cNvPr id="4" name="Arrow: Up 3">
            <a:extLst>
              <a:ext uri="{FF2B5EF4-FFF2-40B4-BE49-F238E27FC236}">
                <a16:creationId xmlns:a16="http://schemas.microsoft.com/office/drawing/2014/main" id="{BE4FD347-02C9-444A-A744-9BC7C30352D8}"/>
              </a:ext>
            </a:extLst>
          </p:cNvPr>
          <p:cNvSpPr/>
          <p:nvPr/>
        </p:nvSpPr>
        <p:spPr>
          <a:xfrm>
            <a:off x="1714743" y="3346911"/>
            <a:ext cx="437781" cy="656672"/>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5573B4FB-278B-4395-919D-996697E208CA}"/>
              </a:ext>
            </a:extLst>
          </p:cNvPr>
          <p:cNvSpPr/>
          <p:nvPr/>
        </p:nvSpPr>
        <p:spPr>
          <a:xfrm rot="5400000">
            <a:off x="3643756" y="2025375"/>
            <a:ext cx="301626" cy="3020592"/>
          </a:xfrm>
          <a:prstGeom prst="righ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E8DD1E-D2AA-4E36-9E82-48BA57403E66}"/>
              </a:ext>
            </a:extLst>
          </p:cNvPr>
          <p:cNvSpPr txBox="1"/>
          <p:nvPr/>
        </p:nvSpPr>
        <p:spPr>
          <a:xfrm>
            <a:off x="2997568" y="3772750"/>
            <a:ext cx="1878736" cy="461665"/>
          </a:xfrm>
          <a:prstGeom prst="rect">
            <a:avLst/>
          </a:prstGeom>
          <a:noFill/>
        </p:spPr>
        <p:txBody>
          <a:bodyPr wrap="square" rtlCol="0">
            <a:spAutoFit/>
          </a:bodyPr>
          <a:lstStyle/>
          <a:p>
            <a:pPr algn="ctr"/>
            <a:r>
              <a:rPr lang="de-DE" sz="2400" dirty="0">
                <a:solidFill>
                  <a:schemeClr val="bg1"/>
                </a:solidFill>
                <a:latin typeface="Montserrat" panose="020B0604020202020204" charset="0"/>
              </a:rPr>
              <a:t>3 Months</a:t>
            </a:r>
            <a:endParaRPr lang="en-US" sz="2400" dirty="0">
              <a:solidFill>
                <a:schemeClr val="bg1"/>
              </a:solidFill>
              <a:latin typeface="Montserrat" panose="020B0604020202020204" charset="0"/>
            </a:endParaRPr>
          </a:p>
        </p:txBody>
      </p:sp>
      <p:sp>
        <p:nvSpPr>
          <p:cNvPr id="9" name="TextBox 8">
            <a:extLst>
              <a:ext uri="{FF2B5EF4-FFF2-40B4-BE49-F238E27FC236}">
                <a16:creationId xmlns:a16="http://schemas.microsoft.com/office/drawing/2014/main" id="{D36A636B-B842-422E-AB86-C5E1E94DAABB}"/>
              </a:ext>
            </a:extLst>
          </p:cNvPr>
          <p:cNvSpPr txBox="1"/>
          <p:nvPr/>
        </p:nvSpPr>
        <p:spPr>
          <a:xfrm>
            <a:off x="5471959" y="3317153"/>
            <a:ext cx="1608842" cy="369332"/>
          </a:xfrm>
          <a:prstGeom prst="rect">
            <a:avLst/>
          </a:prstGeom>
          <a:noFill/>
        </p:spPr>
        <p:txBody>
          <a:bodyPr wrap="square" rtlCol="0">
            <a:spAutoFit/>
          </a:bodyPr>
          <a:lstStyle/>
          <a:p>
            <a:r>
              <a:rPr lang="de-DE" sz="1800" b="1" dirty="0">
                <a:solidFill>
                  <a:schemeClr val="bg1"/>
                </a:solidFill>
                <a:latin typeface="Montserrat" panose="020B0604020202020204" charset="0"/>
              </a:rPr>
              <a:t>01.03.2020 !</a:t>
            </a:r>
            <a:endParaRPr lang="en-US" sz="1800" b="1" dirty="0">
              <a:solidFill>
                <a:schemeClr val="bg1"/>
              </a:solidFill>
              <a:latin typeface="Montserrat" panose="020B0604020202020204" charset="0"/>
            </a:endParaRPr>
          </a:p>
        </p:txBody>
      </p:sp>
    </p:spTree>
    <p:extLst>
      <p:ext uri="{BB962C8B-B14F-4D97-AF65-F5344CB8AC3E}">
        <p14:creationId xmlns:p14="http://schemas.microsoft.com/office/powerpoint/2010/main" val="285320122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idx="4294967295"/>
          </p:nvPr>
        </p:nvSpPr>
        <p:spPr>
          <a:xfrm>
            <a:off x="381000" y="219025"/>
            <a:ext cx="809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3000" dirty="0"/>
              <a:t>Risk Analysis</a:t>
            </a:r>
            <a:endParaRPr sz="3000" dirty="0"/>
          </a:p>
        </p:txBody>
      </p:sp>
      <p:sp>
        <p:nvSpPr>
          <p:cNvPr id="197" name="Google Shape;197;p31"/>
          <p:cNvSpPr/>
          <p:nvPr/>
        </p:nvSpPr>
        <p:spPr>
          <a:xfrm>
            <a:off x="0" y="2152200"/>
            <a:ext cx="9144000" cy="2991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31"/>
          <p:cNvSpPr/>
          <p:nvPr/>
        </p:nvSpPr>
        <p:spPr>
          <a:xfrm>
            <a:off x="376198" y="2961073"/>
            <a:ext cx="2440214"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400" b="1" dirty="0">
                <a:solidFill>
                  <a:srgbClr val="FFC800"/>
                </a:solidFill>
                <a:latin typeface="Montserrat"/>
                <a:ea typeface="Montserrat"/>
                <a:cs typeface="Montserrat"/>
                <a:sym typeface="Montserrat"/>
              </a:rPr>
              <a:t>Strong Competition</a:t>
            </a:r>
            <a:endParaRPr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Mobile Game market is big!</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Risk:  Zombieland Game</a:t>
            </a:r>
            <a:endParaRPr sz="1200" dirty="0">
              <a:latin typeface="Open Sans"/>
              <a:ea typeface="Open Sans"/>
              <a:cs typeface="Open Sans"/>
              <a:sym typeface="Open Sans"/>
            </a:endParaRPr>
          </a:p>
        </p:txBody>
      </p:sp>
      <p:sp>
        <p:nvSpPr>
          <p:cNvPr id="228" name="Google Shape;228;p31"/>
          <p:cNvSpPr/>
          <p:nvPr/>
        </p:nvSpPr>
        <p:spPr>
          <a:xfrm>
            <a:off x="6662702" y="2961073"/>
            <a:ext cx="2105100"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rgbClr val="FFC800"/>
                </a:solidFill>
                <a:latin typeface="Montserrat"/>
                <a:ea typeface="Montserrat"/>
                <a:cs typeface="Montserrat"/>
                <a:sym typeface="Montserrat"/>
              </a:rPr>
              <a:t>Low Budget</a:t>
            </a:r>
            <a:endParaRPr lang="en-US"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Limited Resources</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Feature vs. Gameplay </a:t>
            </a:r>
            <a:endParaRPr sz="1200" dirty="0">
              <a:latin typeface="Open Sans"/>
              <a:ea typeface="Open Sans"/>
              <a:cs typeface="Open Sans"/>
              <a:sym typeface="Open Sans"/>
            </a:endParaRPr>
          </a:p>
        </p:txBody>
      </p:sp>
      <p:sp>
        <p:nvSpPr>
          <p:cNvPr id="229" name="Google Shape;229;p3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id="{332B5906-1849-4742-ACE9-0E529B2B6A20}"/>
              </a:ext>
            </a:extLst>
          </p:cNvPr>
          <p:cNvSpPr/>
          <p:nvPr/>
        </p:nvSpPr>
        <p:spPr>
          <a:xfrm>
            <a:off x="6662702" y="1247775"/>
            <a:ext cx="2481298" cy="738664"/>
          </a:xfrm>
          <a:prstGeom prst="rect">
            <a:avLst/>
          </a:prstGeom>
        </p:spPr>
        <p:txBody>
          <a:bodyPr wrap="square">
            <a:spAutoFit/>
          </a:bodyPr>
          <a:lstStyle/>
          <a:p>
            <a:r>
              <a:rPr lang="de-DE" b="1" dirty="0">
                <a:solidFill>
                  <a:srgbClr val="FFC800"/>
                </a:solidFill>
                <a:latin typeface="Montserrat"/>
                <a:ea typeface="Montserrat"/>
                <a:cs typeface="Montserrat"/>
                <a:sym typeface="Montserrat"/>
              </a:rPr>
              <a:t>Critics</a:t>
            </a:r>
          </a:p>
          <a:p>
            <a:endParaRPr lang="de-DE" dirty="0">
              <a:solidFill>
                <a:schemeClr val="bg1"/>
              </a:solidFill>
              <a:latin typeface="Montserrat" panose="020B0604020202020204" charset="0"/>
              <a:ea typeface="Montserrat"/>
              <a:cs typeface="Montserrat"/>
              <a:sym typeface="Montserrat"/>
            </a:endParaRPr>
          </a:p>
          <a:p>
            <a:pPr lvl="0"/>
            <a:r>
              <a:rPr lang="en-US" dirty="0">
                <a:solidFill>
                  <a:schemeClr val="bg1"/>
                </a:solidFill>
                <a:latin typeface="Montserrat" panose="020B0604020202020204" charset="0"/>
                <a:ea typeface="Open Sans"/>
                <a:cs typeface="Open Sans"/>
                <a:sym typeface="Open Sans"/>
              </a:rPr>
              <a:t>Example: Flappy Bird</a:t>
            </a:r>
          </a:p>
        </p:txBody>
      </p:sp>
      <p:pic>
        <p:nvPicPr>
          <p:cNvPr id="4" name="Picture 3" descr="A group of people wearing costumes&#10;&#10;Description automatically generated">
            <a:extLst>
              <a:ext uri="{FF2B5EF4-FFF2-40B4-BE49-F238E27FC236}">
                <a16:creationId xmlns:a16="http://schemas.microsoft.com/office/drawing/2014/main" id="{F9978578-B27B-4813-B0FB-F612180E45F9}"/>
              </a:ext>
            </a:extLst>
          </p:cNvPr>
          <p:cNvPicPr>
            <a:picLocks noChangeAspect="1"/>
          </p:cNvPicPr>
          <p:nvPr/>
        </p:nvPicPr>
        <p:blipFill>
          <a:blip r:embed="rId3"/>
          <a:stretch>
            <a:fillRect/>
          </a:stretch>
        </p:blipFill>
        <p:spPr>
          <a:xfrm>
            <a:off x="2857498" y="1247775"/>
            <a:ext cx="3524250" cy="2647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185710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224182"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solidFill>
                  <a:schemeClr val="accent4"/>
                </a:solidFill>
              </a:rPr>
              <a:t>Low</a:t>
            </a:r>
            <a:r>
              <a:rPr lang="de-DE" dirty="0"/>
              <a:t> Development Cost</a:t>
            </a:r>
            <a:br>
              <a:rPr lang="de-DE" dirty="0"/>
            </a:br>
            <a:r>
              <a:rPr lang="de-DE" dirty="0">
                <a:solidFill>
                  <a:schemeClr val="accent4"/>
                </a:solidFill>
              </a:rPr>
              <a:t>High</a:t>
            </a:r>
            <a:r>
              <a:rPr lang="de-DE" dirty="0"/>
              <a:t> Marketing Cost</a:t>
            </a:r>
            <a:endParaRPr dirty="0"/>
          </a:p>
        </p:txBody>
      </p:sp>
      <p:sp>
        <p:nvSpPr>
          <p:cNvPr id="172" name="Google Shape;172;p28"/>
          <p:cNvSpPr txBox="1">
            <a:spLocks noGrp="1"/>
          </p:cNvSpPr>
          <p:nvPr>
            <p:ph type="body" idx="1"/>
          </p:nvPr>
        </p:nvSpPr>
        <p:spPr>
          <a:xfrm>
            <a:off x="426944" y="2108108"/>
            <a:ext cx="5284694" cy="2669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dirty="0"/>
              <a:t>Focus on Gameplay not Features</a:t>
            </a:r>
          </a:p>
          <a:p>
            <a:pPr marL="0" lvl="0" indent="0" algn="l" rtl="0">
              <a:spcBef>
                <a:spcPts val="600"/>
              </a:spcBef>
              <a:spcAft>
                <a:spcPts val="0"/>
              </a:spcAft>
              <a:buNone/>
            </a:pPr>
            <a:endParaRPr lang="de-DE" dirty="0"/>
          </a:p>
          <a:p>
            <a:pPr marL="0" lvl="0" indent="0" algn="l" rtl="0">
              <a:spcBef>
                <a:spcPts val="600"/>
              </a:spcBef>
              <a:spcAft>
                <a:spcPts val="0"/>
              </a:spcAft>
              <a:buNone/>
            </a:pPr>
            <a:r>
              <a:rPr lang="de-DE" dirty="0"/>
              <a:t>Recourceful Development &amp; small team</a:t>
            </a:r>
          </a:p>
          <a:p>
            <a:pPr marL="0" lvl="0" indent="0" algn="l" rtl="0">
              <a:spcBef>
                <a:spcPts val="600"/>
              </a:spcBef>
              <a:spcAft>
                <a:spcPts val="0"/>
              </a:spcAft>
              <a:buNone/>
            </a:pPr>
            <a:endParaRPr lang="de-DE" dirty="0"/>
          </a:p>
          <a:p>
            <a:pPr marL="0" lvl="0" indent="0" algn="l" rtl="0">
              <a:spcBef>
                <a:spcPts val="600"/>
              </a:spcBef>
              <a:spcAft>
                <a:spcPts val="0"/>
              </a:spcAft>
              <a:buNone/>
            </a:pPr>
            <a:r>
              <a:rPr lang="en-US" dirty="0">
                <a:solidFill>
                  <a:schemeClr val="accent4"/>
                </a:solidFill>
              </a:rPr>
              <a:t>Break-even</a:t>
            </a:r>
            <a:r>
              <a:rPr lang="en-US" dirty="0"/>
              <a:t> in Phase 5: Marketing</a:t>
            </a:r>
            <a:endParaRPr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descr="A picture containing game&#10;&#10;Description automatically generated">
            <a:extLst>
              <a:ext uri="{FF2B5EF4-FFF2-40B4-BE49-F238E27FC236}">
                <a16:creationId xmlns:a16="http://schemas.microsoft.com/office/drawing/2014/main" id="{C3D85886-1B19-4F82-BBD2-13FB208878F9}"/>
              </a:ext>
            </a:extLst>
          </p:cNvPr>
          <p:cNvPicPr>
            <a:picLocks noChangeAspect="1"/>
          </p:cNvPicPr>
          <p:nvPr/>
        </p:nvPicPr>
        <p:blipFill rotWithShape="1">
          <a:blip r:embed="rId3"/>
          <a:srcRect l="11207"/>
          <a:stretch/>
        </p:blipFill>
        <p:spPr>
          <a:xfrm>
            <a:off x="6044995" y="1849646"/>
            <a:ext cx="2880605" cy="2311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09210E25-9A83-458C-85D4-1BABC5C788AF}"/>
              </a:ext>
            </a:extLst>
          </p:cNvPr>
          <p:cNvSpPr txBox="1"/>
          <p:nvPr/>
        </p:nvSpPr>
        <p:spPr>
          <a:xfrm>
            <a:off x="5015752" y="3442729"/>
            <a:ext cx="1029243" cy="584775"/>
          </a:xfrm>
          <a:prstGeom prst="rect">
            <a:avLst/>
          </a:prstGeom>
          <a:noFill/>
        </p:spPr>
        <p:txBody>
          <a:bodyPr wrap="square" rtlCol="0">
            <a:spAutoFit/>
          </a:bodyPr>
          <a:lstStyle/>
          <a:p>
            <a:pPr algn="r"/>
            <a:r>
              <a:rPr lang="de-DE" sz="1600" dirty="0">
                <a:solidFill>
                  <a:srgbClr val="903930"/>
                </a:solidFill>
                <a:latin typeface="Montserrat" panose="020B0604020202020204" charset="0"/>
              </a:rPr>
              <a:t>Cost</a:t>
            </a:r>
          </a:p>
          <a:p>
            <a:pPr algn="r"/>
            <a:r>
              <a:rPr lang="de-DE" sz="1600" dirty="0">
                <a:solidFill>
                  <a:srgbClr val="92D050"/>
                </a:solidFill>
                <a:latin typeface="Montserrat" panose="020B0604020202020204" charset="0"/>
              </a:rPr>
              <a:t>Income</a:t>
            </a:r>
            <a:endParaRPr lang="en-US" sz="1600" dirty="0">
              <a:solidFill>
                <a:srgbClr val="92D050"/>
              </a:solidFill>
              <a:latin typeface="Montserrat" panose="020B0604020202020204" charset="0"/>
            </a:endParaRPr>
          </a:p>
        </p:txBody>
      </p:sp>
      <p:sp>
        <p:nvSpPr>
          <p:cNvPr id="5" name="TextBox 4">
            <a:extLst>
              <a:ext uri="{FF2B5EF4-FFF2-40B4-BE49-F238E27FC236}">
                <a16:creationId xmlns:a16="http://schemas.microsoft.com/office/drawing/2014/main" id="{15D9B188-520A-4CF1-908D-C70C0F1A5446}"/>
              </a:ext>
            </a:extLst>
          </p:cNvPr>
          <p:cNvSpPr txBox="1"/>
          <p:nvPr/>
        </p:nvSpPr>
        <p:spPr>
          <a:xfrm>
            <a:off x="6377381" y="4161492"/>
            <a:ext cx="2548219" cy="400110"/>
          </a:xfrm>
          <a:prstGeom prst="rect">
            <a:avLst/>
          </a:prstGeom>
          <a:noFill/>
        </p:spPr>
        <p:txBody>
          <a:bodyPr wrap="square" rtlCol="0">
            <a:spAutoFit/>
          </a:bodyPr>
          <a:lstStyle/>
          <a:p>
            <a:r>
              <a:rPr lang="de-DE" sz="2000" dirty="0">
                <a:solidFill>
                  <a:schemeClr val="bg1"/>
                </a:solidFill>
                <a:latin typeface="Montserrat" panose="020B0604020202020204" charset="0"/>
              </a:rPr>
              <a:t>Projectphase 1 - 5</a:t>
            </a:r>
            <a:endParaRPr lang="en-US" sz="2000" dirty="0">
              <a:solidFill>
                <a:schemeClr val="bg1"/>
              </a:solidFill>
              <a:latin typeface="Montserrat" panose="020B0604020202020204" charset="0"/>
            </a:endParaRPr>
          </a:p>
        </p:txBody>
      </p:sp>
      <p:sp>
        <p:nvSpPr>
          <p:cNvPr id="6" name="TextBox 5">
            <a:extLst>
              <a:ext uri="{FF2B5EF4-FFF2-40B4-BE49-F238E27FC236}">
                <a16:creationId xmlns:a16="http://schemas.microsoft.com/office/drawing/2014/main" id="{54441A78-F9D6-4F44-8CBE-C7987EC34829}"/>
              </a:ext>
            </a:extLst>
          </p:cNvPr>
          <p:cNvSpPr txBox="1"/>
          <p:nvPr/>
        </p:nvSpPr>
        <p:spPr>
          <a:xfrm>
            <a:off x="6508919" y="1394378"/>
            <a:ext cx="2880605" cy="400110"/>
          </a:xfrm>
          <a:prstGeom prst="rect">
            <a:avLst/>
          </a:prstGeom>
          <a:noFill/>
        </p:spPr>
        <p:txBody>
          <a:bodyPr wrap="square" rtlCol="0">
            <a:spAutoFit/>
          </a:bodyPr>
          <a:lstStyle/>
          <a:p>
            <a:r>
              <a:rPr lang="de-DE" sz="2000" dirty="0">
                <a:solidFill>
                  <a:schemeClr val="bg1"/>
                </a:solidFill>
                <a:latin typeface="Montserrat" panose="020B0604020202020204" charset="0"/>
              </a:rPr>
              <a:t>Relative Costs</a:t>
            </a:r>
            <a:endParaRPr lang="en-US" sz="2000" dirty="0">
              <a:solidFill>
                <a:schemeClr val="bg1"/>
              </a:solidFill>
              <a:latin typeface="Montserrat" panose="020B0604020202020204" charset="0"/>
            </a:endParaRPr>
          </a:p>
        </p:txBody>
      </p:sp>
      <p:sp>
        <p:nvSpPr>
          <p:cNvPr id="7" name="Oval 6">
            <a:extLst>
              <a:ext uri="{FF2B5EF4-FFF2-40B4-BE49-F238E27FC236}">
                <a16:creationId xmlns:a16="http://schemas.microsoft.com/office/drawing/2014/main" id="{48A8ACDD-5991-46A7-9D40-7DF451025CFC}"/>
              </a:ext>
            </a:extLst>
          </p:cNvPr>
          <p:cNvSpPr/>
          <p:nvPr/>
        </p:nvSpPr>
        <p:spPr>
          <a:xfrm>
            <a:off x="8486565" y="2509277"/>
            <a:ext cx="193759" cy="1859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72620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ctrTitle" idx="4294967295"/>
          </p:nvPr>
        </p:nvSpPr>
        <p:spPr>
          <a:xfrm>
            <a:off x="1371600" y="838827"/>
            <a:ext cx="6047100" cy="12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solidFill>
                  <a:srgbClr val="FFC000"/>
                </a:solidFill>
              </a:rPr>
              <a:t>H</a:t>
            </a:r>
            <a:r>
              <a:rPr lang="en-US" sz="9600" dirty="0" err="1">
                <a:solidFill>
                  <a:srgbClr val="FFC000"/>
                </a:solidFill>
              </a:rPr>
              <a:t>i</a:t>
            </a:r>
            <a:r>
              <a:rPr lang="en" sz="9600" dirty="0">
                <a:solidFill>
                  <a:srgbClr val="FFC000"/>
                </a:solidFill>
              </a:rPr>
              <a:t>!</a:t>
            </a:r>
            <a:endParaRPr sz="9600" dirty="0">
              <a:solidFill>
                <a:srgbClr val="FFC000"/>
              </a:solidFill>
            </a:endParaRPr>
          </a:p>
        </p:txBody>
      </p:sp>
      <p:sp>
        <p:nvSpPr>
          <p:cNvPr id="112" name="Google Shape;112;p2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picture containing drawing&#10;&#10;Description automatically generated">
            <a:extLst>
              <a:ext uri="{FF2B5EF4-FFF2-40B4-BE49-F238E27FC236}">
                <a16:creationId xmlns:a16="http://schemas.microsoft.com/office/drawing/2014/main" id="{201A5B81-0581-4B17-944D-1596F941B953}"/>
              </a:ext>
            </a:extLst>
          </p:cNvPr>
          <p:cNvPicPr>
            <a:picLocks noChangeAspect="1"/>
          </p:cNvPicPr>
          <p:nvPr/>
        </p:nvPicPr>
        <p:blipFill>
          <a:blip r:embed="rId3"/>
          <a:stretch>
            <a:fillRect/>
          </a:stretch>
        </p:blipFill>
        <p:spPr>
          <a:xfrm>
            <a:off x="3785550" y="2571750"/>
            <a:ext cx="1219200" cy="121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7460-97CB-495E-A456-1F8B541628A3}"/>
              </a:ext>
            </a:extLst>
          </p:cNvPr>
          <p:cNvSpPr>
            <a:spLocks noGrp="1"/>
          </p:cNvSpPr>
          <p:nvPr>
            <p:ph type="title"/>
          </p:nvPr>
        </p:nvSpPr>
        <p:spPr/>
        <p:txBody>
          <a:bodyPr/>
          <a:lstStyle/>
          <a:p>
            <a:r>
              <a:rPr lang="de-DE" dirty="0"/>
              <a:t>Monetization Model</a:t>
            </a:r>
            <a:endParaRPr lang="en-US" dirty="0"/>
          </a:p>
        </p:txBody>
      </p:sp>
      <p:sp>
        <p:nvSpPr>
          <p:cNvPr id="3" name="Slide Number Placeholder 2">
            <a:extLst>
              <a:ext uri="{FF2B5EF4-FFF2-40B4-BE49-F238E27FC236}">
                <a16:creationId xmlns:a16="http://schemas.microsoft.com/office/drawing/2014/main" id="{F81B4561-0BEA-40E4-9707-E3559640AB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descr="A picture containing text, drawing&#10;&#10;Description automatically generated">
            <a:extLst>
              <a:ext uri="{FF2B5EF4-FFF2-40B4-BE49-F238E27FC236}">
                <a16:creationId xmlns:a16="http://schemas.microsoft.com/office/drawing/2014/main" id="{BCC9CFAD-B33E-49B3-A197-13967EF8E7A1}"/>
              </a:ext>
            </a:extLst>
          </p:cNvPr>
          <p:cNvPicPr>
            <a:picLocks noChangeAspect="1"/>
          </p:cNvPicPr>
          <p:nvPr/>
        </p:nvPicPr>
        <p:blipFill>
          <a:blip r:embed="rId3"/>
          <a:stretch>
            <a:fillRect/>
          </a:stretch>
        </p:blipFill>
        <p:spPr>
          <a:xfrm>
            <a:off x="921854" y="1420836"/>
            <a:ext cx="1393028" cy="2221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50" name="Picture 26">
            <a:extLst>
              <a:ext uri="{FF2B5EF4-FFF2-40B4-BE49-F238E27FC236}">
                <a16:creationId xmlns:a16="http://schemas.microsoft.com/office/drawing/2014/main" id="{8D98A7FE-1309-45C6-9018-6C8A34D9E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673" y="967954"/>
            <a:ext cx="5752653" cy="35569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42D86A7-386E-4A1A-ADA4-E8E6A1867DC8}"/>
              </a:ext>
            </a:extLst>
          </p:cNvPr>
          <p:cNvSpPr txBox="1"/>
          <p:nvPr/>
        </p:nvSpPr>
        <p:spPr>
          <a:xfrm>
            <a:off x="6373902" y="2329700"/>
            <a:ext cx="2393577" cy="400110"/>
          </a:xfrm>
          <a:prstGeom prst="rect">
            <a:avLst/>
          </a:prstGeom>
          <a:noFill/>
        </p:spPr>
        <p:txBody>
          <a:bodyPr wrap="square" rtlCol="0">
            <a:spAutoFit/>
          </a:bodyPr>
          <a:lstStyle/>
          <a:p>
            <a:r>
              <a:rPr lang="de-DE" sz="2000" dirty="0">
                <a:solidFill>
                  <a:schemeClr val="bg1"/>
                </a:solidFill>
                <a:latin typeface="Montserrat" panose="020B0604020202020204" charset="0"/>
              </a:rPr>
              <a:t>10x Replay = 1 Ad</a:t>
            </a:r>
            <a:endParaRPr lang="en-US" sz="2000" dirty="0">
              <a:solidFill>
                <a:schemeClr val="bg1"/>
              </a:solidFill>
              <a:latin typeface="Montserrat" panose="020B0604020202020204" charset="0"/>
            </a:endParaRPr>
          </a:p>
        </p:txBody>
      </p:sp>
    </p:spTree>
    <p:extLst>
      <p:ext uri="{BB962C8B-B14F-4D97-AF65-F5344CB8AC3E}">
        <p14:creationId xmlns:p14="http://schemas.microsoft.com/office/powerpoint/2010/main" val="73250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ctrTitle" idx="4294967295"/>
          </p:nvPr>
        </p:nvSpPr>
        <p:spPr>
          <a:xfrm>
            <a:off x="862674" y="440344"/>
            <a:ext cx="7252625" cy="7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bg1"/>
                </a:solidFill>
              </a:rPr>
              <a:t>4000€ (+1000€)</a:t>
            </a:r>
            <a:endParaRPr sz="6000" dirty="0">
              <a:solidFill>
                <a:schemeClr val="bg1"/>
              </a:solidFill>
            </a:endParaRPr>
          </a:p>
        </p:txBody>
      </p:sp>
      <p:sp>
        <p:nvSpPr>
          <p:cNvPr id="264" name="Google Shape;264;p35"/>
          <p:cNvSpPr txBox="1">
            <a:spLocks noGrp="1"/>
          </p:cNvSpPr>
          <p:nvPr>
            <p:ph type="subTitle" idx="4294967295"/>
          </p:nvPr>
        </p:nvSpPr>
        <p:spPr>
          <a:xfrm>
            <a:off x="862675" y="1417594"/>
            <a:ext cx="6093600" cy="81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costs (+ static costs)</a:t>
            </a:r>
            <a:endParaRPr dirty="0"/>
          </a:p>
        </p:txBody>
      </p:sp>
      <p:sp>
        <p:nvSpPr>
          <p:cNvPr id="265" name="Google Shape;265;p35"/>
          <p:cNvSpPr txBox="1">
            <a:spLocks noGrp="1"/>
          </p:cNvSpPr>
          <p:nvPr>
            <p:ph type="ctrTitle" idx="4294967295"/>
          </p:nvPr>
        </p:nvSpPr>
        <p:spPr>
          <a:xfrm>
            <a:off x="862675" y="3448350"/>
            <a:ext cx="7772400" cy="894900"/>
          </a:xfrm>
          <a:prstGeom prst="rect">
            <a:avLst/>
          </a:prstGeom>
        </p:spPr>
        <p:txBody>
          <a:bodyPr spcFirstLastPara="1" wrap="square" lIns="91425" tIns="91425" rIns="91425" bIns="91425" anchor="t" anchorCtr="0">
            <a:noAutofit/>
          </a:bodyPr>
          <a:lstStyle/>
          <a:p>
            <a:pPr lvl="0"/>
            <a:r>
              <a:rPr lang="en" sz="7200" dirty="0"/>
              <a:t>2000</a:t>
            </a:r>
            <a:r>
              <a:rPr lang="en" sz="7200" dirty="0">
                <a:solidFill>
                  <a:schemeClr val="accent4"/>
                </a:solidFill>
              </a:rPr>
              <a:t>€</a:t>
            </a:r>
            <a:endParaRPr sz="7200" dirty="0">
              <a:solidFill>
                <a:srgbClr val="FFC800"/>
              </a:solidFill>
            </a:endParaRPr>
          </a:p>
        </p:txBody>
      </p:sp>
      <p:sp>
        <p:nvSpPr>
          <p:cNvPr id="266" name="Google Shape;266;p35"/>
          <p:cNvSpPr txBox="1">
            <a:spLocks noGrp="1"/>
          </p:cNvSpPr>
          <p:nvPr>
            <p:ph type="subTitle" idx="4294967295"/>
          </p:nvPr>
        </p:nvSpPr>
        <p:spPr>
          <a:xfrm>
            <a:off x="862675" y="436405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profit</a:t>
            </a:r>
            <a:endParaRPr dirty="0"/>
          </a:p>
        </p:txBody>
      </p:sp>
      <p:sp>
        <p:nvSpPr>
          <p:cNvPr id="267" name="Google Shape;267;p35"/>
          <p:cNvSpPr txBox="1">
            <a:spLocks noGrp="1"/>
          </p:cNvSpPr>
          <p:nvPr>
            <p:ph type="ctrTitle" idx="4294967295"/>
          </p:nvPr>
        </p:nvSpPr>
        <p:spPr>
          <a:xfrm>
            <a:off x="862675" y="196245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rgbClr val="FFC800"/>
                </a:solidFill>
              </a:rPr>
              <a:t>6000</a:t>
            </a:r>
            <a:r>
              <a:rPr lang="en" sz="7200" dirty="0">
                <a:solidFill>
                  <a:schemeClr val="accent4"/>
                </a:solidFill>
              </a:rPr>
              <a:t>€</a:t>
            </a:r>
            <a:endParaRPr dirty="0">
              <a:solidFill>
                <a:schemeClr val="accent4"/>
              </a:solidFill>
            </a:endParaRPr>
          </a:p>
        </p:txBody>
      </p:sp>
      <p:sp>
        <p:nvSpPr>
          <p:cNvPr id="268" name="Google Shape;268;p35"/>
          <p:cNvSpPr txBox="1">
            <a:spLocks noGrp="1"/>
          </p:cNvSpPr>
          <p:nvPr>
            <p:ph type="subTitle" idx="4294967295"/>
          </p:nvPr>
        </p:nvSpPr>
        <p:spPr>
          <a:xfrm>
            <a:off x="862675" y="293530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income</a:t>
            </a:r>
            <a:endParaRPr dirty="0"/>
          </a:p>
        </p:txBody>
      </p:sp>
      <p:sp>
        <p:nvSpPr>
          <p:cNvPr id="269" name="Google Shape;269;p35"/>
          <p:cNvSpPr/>
          <p:nvPr/>
        </p:nvSpPr>
        <p:spPr>
          <a:xfrm>
            <a:off x="0" y="851037"/>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0" y="2353263"/>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0" y="3855490"/>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75738271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55915"/>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4.</a:t>
            </a:r>
            <a:endParaRPr dirty="0">
              <a:solidFill>
                <a:srgbClr val="FFC800"/>
              </a:solidFill>
            </a:endParaRPr>
          </a:p>
          <a:p>
            <a:pPr marL="0" lvl="0" indent="0" algn="l" rtl="0">
              <a:spcBef>
                <a:spcPts val="0"/>
              </a:spcBef>
              <a:spcAft>
                <a:spcPts val="0"/>
              </a:spcAft>
              <a:buNone/>
            </a:pPr>
            <a:r>
              <a:rPr lang="en-US" dirty="0"/>
              <a:t>Prototype</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75830665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803A7D-3AE1-40AC-B691-1F33764F2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4097DA93-F442-4927-BC54-D07DB7E63405}"/>
              </a:ext>
            </a:extLst>
          </p:cNvPr>
          <p:cNvSpPr txBox="1"/>
          <p:nvPr/>
        </p:nvSpPr>
        <p:spPr>
          <a:xfrm>
            <a:off x="974912" y="2187029"/>
            <a:ext cx="7194176" cy="769441"/>
          </a:xfrm>
          <a:prstGeom prst="rect">
            <a:avLst/>
          </a:prstGeom>
          <a:noFill/>
        </p:spPr>
        <p:txBody>
          <a:bodyPr wrap="square" rtlCol="0">
            <a:spAutoFit/>
          </a:bodyPr>
          <a:lstStyle/>
          <a:p>
            <a:pPr algn="ctr"/>
            <a:r>
              <a:rPr lang="de-DE" sz="4400" dirty="0">
                <a:solidFill>
                  <a:schemeClr val="bg1"/>
                </a:solidFill>
                <a:latin typeface="Montserrat" panose="020B0604020202020204" charset="0"/>
              </a:rPr>
              <a:t>Demo Time!</a:t>
            </a:r>
            <a:endParaRPr lang="en-US" sz="4400" dirty="0">
              <a:solidFill>
                <a:schemeClr val="bg1"/>
              </a:solidFill>
              <a:latin typeface="Montserrat" panose="020B0604020202020204" charset="0"/>
            </a:endParaRPr>
          </a:p>
        </p:txBody>
      </p:sp>
    </p:spTree>
    <p:extLst>
      <p:ext uri="{BB962C8B-B14F-4D97-AF65-F5344CB8AC3E}">
        <p14:creationId xmlns:p14="http://schemas.microsoft.com/office/powerpoint/2010/main" val="353818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188759"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131" name="Google Shape;131;p24"/>
          <p:cNvSpPr txBox="1">
            <a:spLocks noGrp="1"/>
          </p:cNvSpPr>
          <p:nvPr>
            <p:ph type="body" idx="1"/>
          </p:nvPr>
        </p:nvSpPr>
        <p:spPr>
          <a:xfrm>
            <a:off x="457200" y="1715203"/>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Mobile Endless Runner Game</a:t>
            </a:r>
          </a:p>
          <a:p>
            <a:pPr>
              <a:spcBef>
                <a:spcPts val="0"/>
              </a:spcBef>
            </a:pPr>
            <a:endParaRPr lang="de-DE" sz="2400" dirty="0"/>
          </a:p>
          <a:p>
            <a:pPr>
              <a:spcBef>
                <a:spcPts val="0"/>
              </a:spcBef>
            </a:pPr>
            <a:r>
              <a:rPr lang="de-DE" sz="2400" dirty="0"/>
              <a:t>„</a:t>
            </a:r>
            <a:r>
              <a:rPr lang="de-DE" sz="2400" dirty="0">
                <a:solidFill>
                  <a:schemeClr val="accent4"/>
                </a:solidFill>
              </a:rPr>
              <a:t>Challenging </a:t>
            </a:r>
            <a:r>
              <a:rPr lang="de-DE" sz="2400" dirty="0">
                <a:solidFill>
                  <a:schemeClr val="bg1"/>
                </a:solidFill>
              </a:rPr>
              <a:t>&amp;</a:t>
            </a:r>
            <a:r>
              <a:rPr lang="de-DE" sz="2400" dirty="0">
                <a:solidFill>
                  <a:schemeClr val="accent4"/>
                </a:solidFill>
              </a:rPr>
              <a:t> funny</a:t>
            </a:r>
            <a:r>
              <a:rPr lang="de-DE" sz="2400" dirty="0"/>
              <a:t>“</a:t>
            </a:r>
          </a:p>
          <a:p>
            <a:pPr>
              <a:spcBef>
                <a:spcPts val="0"/>
              </a:spcBef>
            </a:pPr>
            <a:endParaRPr lang="de-DE" sz="2400" dirty="0"/>
          </a:p>
          <a:p>
            <a:pPr>
              <a:spcBef>
                <a:spcPts val="0"/>
              </a:spcBef>
            </a:pPr>
            <a:r>
              <a:rPr lang="de-DE" sz="2400" dirty="0"/>
              <a:t>Project will be done!</a:t>
            </a:r>
          </a:p>
          <a:p>
            <a:pPr marL="101600" indent="0">
              <a:spcBef>
                <a:spcPts val="0"/>
              </a:spcBef>
              <a:buNone/>
            </a:pPr>
            <a:r>
              <a:rPr lang="de-DE" sz="2400" dirty="0"/>
              <a:t>    -&gt; </a:t>
            </a:r>
            <a:r>
              <a:rPr lang="de-DE" sz="2400" dirty="0">
                <a:solidFill>
                  <a:schemeClr val="accent4"/>
                </a:solidFill>
              </a:rPr>
              <a:t>Safe</a:t>
            </a:r>
            <a:r>
              <a:rPr lang="de-DE" sz="2400" dirty="0"/>
              <a:t> to work with us</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7" name="Picture 6" descr="A close up of a logo&#10;&#10;Description automatically generated">
            <a:extLst>
              <a:ext uri="{FF2B5EF4-FFF2-40B4-BE49-F238E27FC236}">
                <a16:creationId xmlns:a16="http://schemas.microsoft.com/office/drawing/2014/main" id="{BEE7991B-1C2E-4C43-9EE6-FAB4CEC9C724}"/>
              </a:ext>
            </a:extLst>
          </p:cNvPr>
          <p:cNvPicPr>
            <a:picLocks noChangeAspect="1"/>
          </p:cNvPicPr>
          <p:nvPr/>
        </p:nvPicPr>
        <p:blipFill>
          <a:blip r:embed="rId3"/>
          <a:stretch>
            <a:fillRect/>
          </a:stretch>
        </p:blipFill>
        <p:spPr>
          <a:xfrm>
            <a:off x="6153643" y="2192675"/>
            <a:ext cx="1322926" cy="13229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736123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ctrTitle" idx="4294967295"/>
          </p:nvPr>
        </p:nvSpPr>
        <p:spPr>
          <a:xfrm>
            <a:off x="457200" y="137379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endParaRPr sz="9600" dirty="0"/>
          </a:p>
        </p:txBody>
      </p:sp>
      <p:sp>
        <p:nvSpPr>
          <p:cNvPr id="378" name="Google Shape;378;p42"/>
          <p:cNvSpPr txBox="1">
            <a:spLocks noGrp="1"/>
          </p:cNvSpPr>
          <p:nvPr>
            <p:ph type="subTitle" idx="4294967295"/>
          </p:nvPr>
        </p:nvSpPr>
        <p:spPr>
          <a:xfrm>
            <a:off x="457200" y="27067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dirty="0">
                <a:solidFill>
                  <a:srgbClr val="1D98C7"/>
                </a:solidFill>
                <a:latin typeface="Montserrat"/>
                <a:ea typeface="Montserrat"/>
                <a:cs typeface="Montserrat"/>
                <a:sym typeface="Montserrat"/>
              </a:rPr>
              <a:t>Any questions?</a:t>
            </a:r>
            <a:endParaRPr sz="4800" dirty="0">
              <a:solidFill>
                <a:srgbClr val="1D98C7"/>
              </a:solidFill>
              <a:latin typeface="Montserrat"/>
              <a:ea typeface="Montserrat"/>
              <a:cs typeface="Montserrat"/>
              <a:sym typeface="Montserrat"/>
            </a:endParaRPr>
          </a:p>
        </p:txBody>
      </p:sp>
      <p:sp>
        <p:nvSpPr>
          <p:cNvPr id="379" name="Google Shape;379;p42"/>
          <p:cNvSpPr txBox="1">
            <a:spLocks noGrp="1"/>
          </p:cNvSpPr>
          <p:nvPr>
            <p:ph type="body" idx="4294967295"/>
          </p:nvPr>
        </p:nvSpPr>
        <p:spPr>
          <a:xfrm>
            <a:off x="457200" y="3555500"/>
            <a:ext cx="6427694" cy="633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Want to join our team? Email: ryojamesli@gmail.com</a:t>
            </a:r>
            <a:endParaRPr sz="1800" dirty="0"/>
          </a:p>
        </p:txBody>
      </p:sp>
      <p:sp>
        <p:nvSpPr>
          <p:cNvPr id="380" name="Google Shape;380;p42"/>
          <p:cNvSpPr/>
          <p:nvPr/>
        </p:nvSpPr>
        <p:spPr>
          <a:xfrm>
            <a:off x="581050" y="2522531"/>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7" name="Picture 6" descr="A picture containing room, drawing&#10;&#10;Description automatically generated">
            <a:extLst>
              <a:ext uri="{FF2B5EF4-FFF2-40B4-BE49-F238E27FC236}">
                <a16:creationId xmlns:a16="http://schemas.microsoft.com/office/drawing/2014/main" id="{C2AC2293-B9A2-4F66-89C8-D1411AF99B4B}"/>
              </a:ext>
            </a:extLst>
          </p:cNvPr>
          <p:cNvPicPr>
            <a:picLocks noChangeAspect="1"/>
          </p:cNvPicPr>
          <p:nvPr/>
        </p:nvPicPr>
        <p:blipFill>
          <a:blip r:embed="rId3"/>
          <a:stretch>
            <a:fillRect/>
          </a:stretch>
        </p:blipFill>
        <p:spPr>
          <a:xfrm>
            <a:off x="6949975" y="1171444"/>
            <a:ext cx="1219200" cy="1219200"/>
          </a:xfrm>
          <a:prstGeom prst="rect">
            <a:avLst/>
          </a:prstGeom>
        </p:spPr>
      </p:pic>
    </p:spTree>
    <p:extLst>
      <p:ext uri="{BB962C8B-B14F-4D97-AF65-F5344CB8AC3E}">
        <p14:creationId xmlns:p14="http://schemas.microsoft.com/office/powerpoint/2010/main" val="125305593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Table of content</a:t>
            </a:r>
            <a:endParaRPr dirty="0"/>
          </a:p>
        </p:txBody>
      </p:sp>
      <p:sp>
        <p:nvSpPr>
          <p:cNvPr id="131" name="Google Shape;131;p24"/>
          <p:cNvSpPr txBox="1">
            <a:spLocks noGrp="1"/>
          </p:cNvSpPr>
          <p:nvPr>
            <p:ph type="body" idx="1"/>
          </p:nvPr>
        </p:nvSpPr>
        <p:spPr>
          <a:xfrm>
            <a:off x="561900" y="1465731"/>
            <a:ext cx="8020200" cy="3173504"/>
          </a:xfrm>
          <a:prstGeom prst="rect">
            <a:avLst/>
          </a:prstGeom>
        </p:spPr>
        <p:txBody>
          <a:bodyPr spcFirstLastPara="1" wrap="square" lIns="91425" tIns="91425" rIns="91425" bIns="91425" anchor="t" anchorCtr="0">
            <a:noAutofit/>
          </a:bodyPr>
          <a:lstStyle/>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Game content</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Market Research</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Planning</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Prototype &amp; Conclusion</a:t>
            </a:r>
          </a:p>
          <a:p>
            <a:pPr marL="101600" lvl="0" indent="0" algn="l" rtl="0">
              <a:spcBef>
                <a:spcPts val="600"/>
              </a:spcBef>
              <a:spcAft>
                <a:spcPts val="0"/>
              </a:spcAft>
              <a:buSzPts val="2000"/>
              <a:buNone/>
            </a:pPr>
            <a:endParaRPr sz="2400" dirty="0"/>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82040393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800"/>
                </a:solidFill>
              </a:rPr>
              <a:t>1.</a:t>
            </a:r>
            <a:endParaRPr dirty="0">
              <a:solidFill>
                <a:srgbClr val="FFC800"/>
              </a:solidFill>
            </a:endParaRPr>
          </a:p>
          <a:p>
            <a:pPr marL="0" lvl="0" indent="0" algn="l" rtl="0">
              <a:spcBef>
                <a:spcPts val="0"/>
              </a:spcBef>
              <a:spcAft>
                <a:spcPts val="0"/>
              </a:spcAft>
              <a:buNone/>
            </a:pPr>
            <a:r>
              <a:rPr lang="en-US" dirty="0"/>
              <a:t>Game Content</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34274554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What is Giranimo?</a:t>
            </a:r>
            <a:endParaRPr dirty="0"/>
          </a:p>
        </p:txBody>
      </p:sp>
      <p:sp>
        <p:nvSpPr>
          <p:cNvPr id="172" name="Google Shape;172;p28"/>
          <p:cNvSpPr txBox="1">
            <a:spLocks noGrp="1"/>
          </p:cNvSpPr>
          <p:nvPr>
            <p:ph type="body" idx="1"/>
          </p:nvPr>
        </p:nvSpPr>
        <p:spPr>
          <a:xfrm>
            <a:off x="457200" y="1669999"/>
            <a:ext cx="5007000" cy="2627085"/>
          </a:xfrm>
          <a:prstGeom prst="rect">
            <a:avLst/>
          </a:prstGeom>
        </p:spPr>
        <p:txBody>
          <a:bodyPr spcFirstLastPara="1" wrap="square" lIns="91425" tIns="91425" rIns="91425" bIns="91425" anchor="t" anchorCtr="0">
            <a:noAutofit/>
          </a:bodyPr>
          <a:lstStyle/>
          <a:p>
            <a:pPr lvl="0" indent="-457200" algn="l" rtl="0">
              <a:lnSpc>
                <a:spcPct val="150000"/>
              </a:lnSpc>
              <a:spcBef>
                <a:spcPts val="600"/>
              </a:spcBef>
              <a:spcAft>
                <a:spcPts val="0"/>
              </a:spcAft>
              <a:buFont typeface="+mj-lt"/>
              <a:buAutoNum type="arabicPeriod"/>
            </a:pPr>
            <a:r>
              <a:rPr lang="de-DE" sz="2400" dirty="0"/>
              <a:t>Mobile Game</a:t>
            </a:r>
          </a:p>
          <a:p>
            <a:pPr lvl="0" indent="-457200" algn="l" rtl="0">
              <a:lnSpc>
                <a:spcPct val="150000"/>
              </a:lnSpc>
              <a:spcBef>
                <a:spcPts val="600"/>
              </a:spcBef>
              <a:spcAft>
                <a:spcPts val="0"/>
              </a:spcAft>
              <a:buFont typeface="+mj-lt"/>
              <a:buAutoNum type="arabicPeriod"/>
            </a:pPr>
            <a:r>
              <a:rPr lang="de-DE" sz="2400" dirty="0"/>
              <a:t>Endless – Runner/Jumper</a:t>
            </a:r>
          </a:p>
          <a:p>
            <a:pPr lvl="0" indent="-457200" algn="l" rtl="0">
              <a:lnSpc>
                <a:spcPct val="150000"/>
              </a:lnSpc>
              <a:spcBef>
                <a:spcPts val="600"/>
              </a:spcBef>
              <a:spcAft>
                <a:spcPts val="0"/>
              </a:spcAft>
              <a:buFont typeface="+mj-lt"/>
              <a:buAutoNum type="arabicPeriod"/>
            </a:pPr>
            <a:r>
              <a:rPr lang="de-DE" sz="2400" dirty="0"/>
              <a:t>„Hard“ Game</a:t>
            </a:r>
          </a:p>
          <a:p>
            <a:pPr lvl="0" indent="-457200" algn="l" rtl="0">
              <a:lnSpc>
                <a:spcPct val="150000"/>
              </a:lnSpc>
              <a:spcBef>
                <a:spcPts val="600"/>
              </a:spcBef>
              <a:spcAft>
                <a:spcPts val="0"/>
              </a:spcAft>
              <a:buFont typeface="+mj-lt"/>
              <a:buAutoNum type="arabicPeriod"/>
            </a:pPr>
            <a:r>
              <a:rPr lang="de-DE" sz="2400" dirty="0"/>
              <a:t>For IOS - Systeme</a:t>
            </a:r>
          </a:p>
          <a:p>
            <a:pPr lvl="0" indent="-457200" algn="l" rtl="0">
              <a:spcBef>
                <a:spcPts val="600"/>
              </a:spcBef>
              <a:spcAft>
                <a:spcPts val="0"/>
              </a:spcAft>
              <a:buFont typeface="+mj-lt"/>
              <a:buAutoNum type="arabicPeriod"/>
            </a:pP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A picture containing drawing&#10;&#10;Description automatically generated">
            <a:extLst>
              <a:ext uri="{FF2B5EF4-FFF2-40B4-BE49-F238E27FC236}">
                <a16:creationId xmlns:a16="http://schemas.microsoft.com/office/drawing/2014/main" id="{911E91F6-F822-4EEA-863E-949E5559FFB9}"/>
              </a:ext>
            </a:extLst>
          </p:cNvPr>
          <p:cNvPicPr>
            <a:picLocks noChangeAspect="1"/>
          </p:cNvPicPr>
          <p:nvPr/>
        </p:nvPicPr>
        <p:blipFill>
          <a:blip r:embed="rId3"/>
          <a:stretch>
            <a:fillRect/>
          </a:stretch>
        </p:blipFill>
        <p:spPr>
          <a:xfrm>
            <a:off x="5464200" y="1103702"/>
            <a:ext cx="1930400" cy="1930400"/>
          </a:xfrm>
          <a:prstGeom prst="rect">
            <a:avLst/>
          </a:prstGeom>
          <a:ln>
            <a:noFill/>
          </a:ln>
          <a:effectLst>
            <a:softEdge rad="112500"/>
          </a:effectLst>
        </p:spPr>
      </p:pic>
      <p:pic>
        <p:nvPicPr>
          <p:cNvPr id="5" name="Picture 4" descr="A picture containing drawing&#10;&#10;Description automatically generated">
            <a:extLst>
              <a:ext uri="{FF2B5EF4-FFF2-40B4-BE49-F238E27FC236}">
                <a16:creationId xmlns:a16="http://schemas.microsoft.com/office/drawing/2014/main" id="{21E991A8-DE77-4854-B3BE-3F3AC1FD7DAE}"/>
              </a:ext>
            </a:extLst>
          </p:cNvPr>
          <p:cNvPicPr>
            <a:picLocks noChangeAspect="1"/>
          </p:cNvPicPr>
          <p:nvPr/>
        </p:nvPicPr>
        <p:blipFill>
          <a:blip r:embed="rId4"/>
          <a:stretch>
            <a:fillRect/>
          </a:stretch>
        </p:blipFill>
        <p:spPr>
          <a:xfrm>
            <a:off x="6356828" y="2485570"/>
            <a:ext cx="2075543" cy="2075543"/>
          </a:xfrm>
          <a:prstGeom prst="rect">
            <a:avLst/>
          </a:prstGeom>
          <a:ln>
            <a:noFill/>
          </a:ln>
          <a:effectLst>
            <a:softEdge rad="112500"/>
          </a:effectLst>
        </p:spPr>
      </p:pic>
    </p:spTree>
    <p:extLst>
      <p:ext uri="{BB962C8B-B14F-4D97-AF65-F5344CB8AC3E}">
        <p14:creationId xmlns:p14="http://schemas.microsoft.com/office/powerpoint/2010/main" val="311422077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Once upon a time…</a:t>
            </a:r>
            <a:endParaRPr dirty="0"/>
          </a:p>
        </p:txBody>
      </p:sp>
      <p:sp>
        <p:nvSpPr>
          <p:cNvPr id="125" name="Google Shape;125;p2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07397534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body" idx="1"/>
          </p:nvPr>
        </p:nvSpPr>
        <p:spPr>
          <a:xfrm>
            <a:off x="457199" y="785788"/>
            <a:ext cx="4935071" cy="38583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3200" b="1" dirty="0">
                <a:latin typeface="Montserrat"/>
                <a:ea typeface="Montserrat"/>
                <a:cs typeface="Montserrat"/>
                <a:sym typeface="Montserrat"/>
              </a:rPr>
              <a:t>Gameplay</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Controlling left &amp; right</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Eat to grow</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Goal: To get as high as possible</a:t>
            </a:r>
          </a:p>
        </p:txBody>
      </p:sp>
      <p:sp>
        <p:nvSpPr>
          <p:cNvPr id="345" name="Google Shape;345;p39"/>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46" name="Google Shape;346;p39"/>
          <p:cNvSpPr/>
          <p:nvPr/>
        </p:nvSpPr>
        <p:spPr>
          <a:xfrm>
            <a:off x="57934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Montserrat"/>
              <a:ea typeface="Montserrat"/>
              <a:cs typeface="Montserrat"/>
              <a:sym typeface="Montserrat"/>
            </a:endParaRPr>
          </a:p>
        </p:txBody>
      </p:sp>
      <p:grpSp>
        <p:nvGrpSpPr>
          <p:cNvPr id="347" name="Google Shape;347;p39"/>
          <p:cNvGrpSpPr/>
          <p:nvPr/>
        </p:nvGrpSpPr>
        <p:grpSpPr>
          <a:xfrm>
            <a:off x="5734300" y="373572"/>
            <a:ext cx="2119546" cy="4396359"/>
            <a:chOff x="2547150" y="238125"/>
            <a:chExt cx="2525675" cy="5238750"/>
          </a:xfrm>
        </p:grpSpPr>
        <p:sp>
          <p:nvSpPr>
            <p:cNvPr id="348" name="Google Shape;348;p39"/>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F697281-D563-4590-8627-C2E5631186B4}"/>
              </a:ext>
            </a:extLst>
          </p:cNvPr>
          <p:cNvPicPr>
            <a:picLocks noChangeAspect="1"/>
          </p:cNvPicPr>
          <p:nvPr/>
        </p:nvPicPr>
        <p:blipFill>
          <a:blip r:embed="rId3"/>
          <a:stretch>
            <a:fillRect/>
          </a:stretch>
        </p:blipFill>
        <p:spPr>
          <a:xfrm>
            <a:off x="5764566" y="744573"/>
            <a:ext cx="2036159" cy="3622836"/>
          </a:xfrm>
          <a:prstGeom prst="rect">
            <a:avLst/>
          </a:prstGeom>
        </p:spPr>
      </p:pic>
    </p:spTree>
    <p:extLst>
      <p:ext uri="{BB962C8B-B14F-4D97-AF65-F5344CB8AC3E}">
        <p14:creationId xmlns:p14="http://schemas.microsoft.com/office/powerpoint/2010/main" val="205357114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457200" y="1563656"/>
            <a:ext cx="3548743"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Food</a:t>
            </a:r>
            <a:endParaRPr b="1" dirty="0"/>
          </a:p>
          <a:p>
            <a:pPr marL="0" lvl="0" indent="0" algn="l" rtl="0">
              <a:spcBef>
                <a:spcPts val="600"/>
              </a:spcBef>
              <a:spcAft>
                <a:spcPts val="0"/>
              </a:spcAft>
              <a:buNone/>
            </a:pPr>
            <a:r>
              <a:rPr lang="en-US" dirty="0"/>
              <a:t>Objects, you eat to grow higher</a:t>
            </a:r>
            <a:endParaRPr dirty="0"/>
          </a:p>
        </p:txBody>
      </p:sp>
      <p:sp>
        <p:nvSpPr>
          <p:cNvPr id="155" name="Google Shape;155;p26"/>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Game Elements</a:t>
            </a:r>
            <a:endParaRPr dirty="0"/>
          </a:p>
        </p:txBody>
      </p:sp>
      <p:sp>
        <p:nvSpPr>
          <p:cNvPr id="156" name="Google Shape;156;p26"/>
          <p:cNvSpPr txBox="1">
            <a:spLocks noGrp="1"/>
          </p:cNvSpPr>
          <p:nvPr>
            <p:ph type="body" idx="2"/>
          </p:nvPr>
        </p:nvSpPr>
        <p:spPr>
          <a:xfrm>
            <a:off x="5041230" y="1537774"/>
            <a:ext cx="3600000"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Obstacle</a:t>
            </a:r>
          </a:p>
          <a:p>
            <a:pPr marL="0" lvl="0" indent="0" algn="l" rtl="0">
              <a:spcBef>
                <a:spcPts val="600"/>
              </a:spcBef>
              <a:spcAft>
                <a:spcPts val="0"/>
              </a:spcAft>
              <a:buNone/>
            </a:pPr>
            <a:r>
              <a:rPr lang="de-DE" dirty="0"/>
              <a:t>If you touch them you lose the game</a:t>
            </a:r>
            <a:endParaRPr dirty="0"/>
          </a:p>
        </p:txBody>
      </p:sp>
      <p:sp>
        <p:nvSpPr>
          <p:cNvPr id="157" name="Google Shape;157;p2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F28C5D6E-B1DF-47FF-9671-834AA6B49042}"/>
              </a:ext>
            </a:extLst>
          </p:cNvPr>
          <p:cNvPicPr>
            <a:picLocks noChangeAspect="1"/>
          </p:cNvPicPr>
          <p:nvPr/>
        </p:nvPicPr>
        <p:blipFill>
          <a:blip r:embed="rId3"/>
          <a:stretch>
            <a:fillRect/>
          </a:stretch>
        </p:blipFill>
        <p:spPr>
          <a:xfrm>
            <a:off x="1162831" y="2898918"/>
            <a:ext cx="576036" cy="576036"/>
          </a:xfrm>
          <a:prstGeom prst="rect">
            <a:avLst/>
          </a:prstGeom>
        </p:spPr>
      </p:pic>
      <p:pic>
        <p:nvPicPr>
          <p:cNvPr id="5" name="Picture 4">
            <a:extLst>
              <a:ext uri="{FF2B5EF4-FFF2-40B4-BE49-F238E27FC236}">
                <a16:creationId xmlns:a16="http://schemas.microsoft.com/office/drawing/2014/main" id="{11083B48-8F93-40EE-86A4-135F40574185}"/>
              </a:ext>
            </a:extLst>
          </p:cNvPr>
          <p:cNvPicPr>
            <a:picLocks noChangeAspect="1"/>
          </p:cNvPicPr>
          <p:nvPr/>
        </p:nvPicPr>
        <p:blipFill>
          <a:blip r:embed="rId4"/>
          <a:stretch>
            <a:fillRect/>
          </a:stretch>
        </p:blipFill>
        <p:spPr>
          <a:xfrm>
            <a:off x="2374866" y="2870392"/>
            <a:ext cx="622069" cy="622069"/>
          </a:xfrm>
          <a:prstGeom prst="rect">
            <a:avLst/>
          </a:prstGeom>
        </p:spPr>
      </p:pic>
      <p:pic>
        <p:nvPicPr>
          <p:cNvPr id="7" name="Picture 6">
            <a:extLst>
              <a:ext uri="{FF2B5EF4-FFF2-40B4-BE49-F238E27FC236}">
                <a16:creationId xmlns:a16="http://schemas.microsoft.com/office/drawing/2014/main" id="{CE2194A2-DF0C-4910-A126-9A2B4FBFEF55}"/>
              </a:ext>
            </a:extLst>
          </p:cNvPr>
          <p:cNvPicPr>
            <a:picLocks noChangeAspect="1"/>
          </p:cNvPicPr>
          <p:nvPr/>
        </p:nvPicPr>
        <p:blipFill>
          <a:blip r:embed="rId5"/>
          <a:stretch>
            <a:fillRect/>
          </a:stretch>
        </p:blipFill>
        <p:spPr>
          <a:xfrm>
            <a:off x="2374866" y="3577335"/>
            <a:ext cx="854867" cy="854867"/>
          </a:xfrm>
          <a:prstGeom prst="rect">
            <a:avLst/>
          </a:prstGeom>
        </p:spPr>
      </p:pic>
      <p:pic>
        <p:nvPicPr>
          <p:cNvPr id="9" name="Picture 8">
            <a:extLst>
              <a:ext uri="{FF2B5EF4-FFF2-40B4-BE49-F238E27FC236}">
                <a16:creationId xmlns:a16="http://schemas.microsoft.com/office/drawing/2014/main" id="{44C29E3F-97C5-4BD0-A00A-CCBF907018DE}"/>
              </a:ext>
            </a:extLst>
          </p:cNvPr>
          <p:cNvPicPr>
            <a:picLocks noChangeAspect="1"/>
          </p:cNvPicPr>
          <p:nvPr/>
        </p:nvPicPr>
        <p:blipFill>
          <a:blip r:embed="rId6"/>
          <a:stretch>
            <a:fillRect/>
          </a:stretch>
        </p:blipFill>
        <p:spPr>
          <a:xfrm>
            <a:off x="5332127" y="3401754"/>
            <a:ext cx="676275" cy="676275"/>
          </a:xfrm>
          <a:prstGeom prst="rect">
            <a:avLst/>
          </a:prstGeom>
        </p:spPr>
      </p:pic>
      <p:pic>
        <p:nvPicPr>
          <p:cNvPr id="11" name="Picture 10">
            <a:extLst>
              <a:ext uri="{FF2B5EF4-FFF2-40B4-BE49-F238E27FC236}">
                <a16:creationId xmlns:a16="http://schemas.microsoft.com/office/drawing/2014/main" id="{F67F3F1F-2CF8-4C62-9735-79E511506B6A}"/>
              </a:ext>
            </a:extLst>
          </p:cNvPr>
          <p:cNvPicPr>
            <a:picLocks noChangeAspect="1"/>
          </p:cNvPicPr>
          <p:nvPr/>
        </p:nvPicPr>
        <p:blipFill>
          <a:blip r:embed="rId7"/>
          <a:stretch>
            <a:fillRect/>
          </a:stretch>
        </p:blipFill>
        <p:spPr>
          <a:xfrm>
            <a:off x="1267662" y="3849428"/>
            <a:ext cx="457200" cy="457200"/>
          </a:xfrm>
          <a:prstGeom prst="rect">
            <a:avLst/>
          </a:prstGeom>
        </p:spPr>
      </p:pic>
      <p:pic>
        <p:nvPicPr>
          <p:cNvPr id="17" name="Picture 16" descr="A picture containing clock, drawing, light&#10;&#10;Description automatically generated">
            <a:extLst>
              <a:ext uri="{FF2B5EF4-FFF2-40B4-BE49-F238E27FC236}">
                <a16:creationId xmlns:a16="http://schemas.microsoft.com/office/drawing/2014/main" id="{C179C799-E414-4201-BD95-486109139635}"/>
              </a:ext>
            </a:extLst>
          </p:cNvPr>
          <p:cNvPicPr>
            <a:picLocks noChangeAspect="1"/>
          </p:cNvPicPr>
          <p:nvPr/>
        </p:nvPicPr>
        <p:blipFill>
          <a:blip r:embed="rId8"/>
          <a:stretch>
            <a:fillRect/>
          </a:stretch>
        </p:blipFill>
        <p:spPr>
          <a:xfrm>
            <a:off x="6299298" y="2794000"/>
            <a:ext cx="1891784" cy="1891784"/>
          </a:xfrm>
          <a:prstGeom prst="rect">
            <a:avLst/>
          </a:prstGeom>
        </p:spPr>
      </p:pic>
      <p:sp>
        <p:nvSpPr>
          <p:cNvPr id="2" name="TextBox 1">
            <a:extLst>
              <a:ext uri="{FF2B5EF4-FFF2-40B4-BE49-F238E27FC236}">
                <a16:creationId xmlns:a16="http://schemas.microsoft.com/office/drawing/2014/main" id="{87769E43-17A8-4F23-BEDE-8FB9CB39E9D7}"/>
              </a:ext>
            </a:extLst>
          </p:cNvPr>
          <p:cNvSpPr txBox="1"/>
          <p:nvPr/>
        </p:nvSpPr>
        <p:spPr>
          <a:xfrm>
            <a:off x="652150" y="4557777"/>
            <a:ext cx="1887851" cy="307777"/>
          </a:xfrm>
          <a:prstGeom prst="rect">
            <a:avLst/>
          </a:prstGeom>
          <a:noFill/>
        </p:spPr>
        <p:txBody>
          <a:bodyPr wrap="square" rtlCol="0">
            <a:spAutoFit/>
          </a:bodyPr>
          <a:lstStyle/>
          <a:p>
            <a:r>
              <a:rPr lang="de-DE" dirty="0">
                <a:solidFill>
                  <a:schemeClr val="bg1"/>
                </a:solidFill>
                <a:latin typeface="Montserrat" panose="020B0604020202020204" charset="0"/>
              </a:rPr>
              <a:t>Und vieles mehr...</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128684441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2.</a:t>
            </a:r>
            <a:endParaRPr dirty="0">
              <a:solidFill>
                <a:srgbClr val="FFC800"/>
              </a:solidFill>
            </a:endParaRPr>
          </a:p>
          <a:p>
            <a:pPr marL="0" lvl="0" indent="0" algn="l" rtl="0">
              <a:spcBef>
                <a:spcPts val="0"/>
              </a:spcBef>
              <a:spcAft>
                <a:spcPts val="0"/>
              </a:spcAft>
              <a:buNone/>
            </a:pPr>
            <a:r>
              <a:rPr lang="en-US" dirty="0"/>
              <a:t>Market Research</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95357429"/>
      </p:ext>
    </p:extLst>
  </p:cSld>
  <p:clrMapOvr>
    <a:masterClrMapping/>
  </p:clrMapOvr>
  <p:transition>
    <p:fade thruBlk="1"/>
  </p:transition>
</p:sld>
</file>

<file path=ppt/theme/theme1.xml><?xml version="1.0" encoding="utf-8"?>
<a:theme xmlns:a="http://schemas.openxmlformats.org/drawingml/2006/main"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745</Words>
  <Application>Microsoft Office PowerPoint</Application>
  <PresentationFormat>Bildschirmpräsentation (16:9)</PresentationFormat>
  <Paragraphs>171</Paragraphs>
  <Slides>25</Slides>
  <Notes>24</Notes>
  <HiddenSlides>5</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Montserrat</vt:lpstr>
      <vt:lpstr>Open Sans</vt:lpstr>
      <vt:lpstr>Calibri</vt:lpstr>
      <vt:lpstr>Times New Roman</vt:lpstr>
      <vt:lpstr>Mercutio template</vt:lpstr>
      <vt:lpstr>Giranimo</vt:lpstr>
      <vt:lpstr>Hi!</vt:lpstr>
      <vt:lpstr>Table of content</vt:lpstr>
      <vt:lpstr>1. Game Content</vt:lpstr>
      <vt:lpstr>What is Giranimo?</vt:lpstr>
      <vt:lpstr>PowerPoint-Präsentation</vt:lpstr>
      <vt:lpstr>PowerPoint-Präsentation</vt:lpstr>
      <vt:lpstr>Game Elements</vt:lpstr>
      <vt:lpstr>2. Market Research</vt:lpstr>
      <vt:lpstr>Target Audience</vt:lpstr>
      <vt:lpstr>Target platform: IOS</vt:lpstr>
      <vt:lpstr>Unique Selling Points</vt:lpstr>
      <vt:lpstr>Humour</vt:lpstr>
      <vt:lpstr>PowerPoint-Präsentation</vt:lpstr>
      <vt:lpstr>Challenge</vt:lpstr>
      <vt:lpstr>3. Planing</vt:lpstr>
      <vt:lpstr>Project Plan</vt:lpstr>
      <vt:lpstr>Risk Analysis</vt:lpstr>
      <vt:lpstr>Low Development Cost High Marketing Cost</vt:lpstr>
      <vt:lpstr>Monetization Model</vt:lpstr>
      <vt:lpstr>4000€ (+1000€)</vt:lpstr>
      <vt:lpstr>4. Prototype</vt:lpstr>
      <vt:lpstr>PowerPoint-Präsentation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Giranimo</dc:title>
  <cp:lastModifiedBy> </cp:lastModifiedBy>
  <cp:revision>71</cp:revision>
  <dcterms:modified xsi:type="dcterms:W3CDTF">2019-12-09T16:31:10Z</dcterms:modified>
</cp:coreProperties>
</file>