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27"/>
  </p:notesMasterIdLst>
  <p:sldIdLst>
    <p:sldId id="256" r:id="rId2"/>
    <p:sldId id="258" r:id="rId3"/>
    <p:sldId id="286" r:id="rId4"/>
    <p:sldId id="287" r:id="rId5"/>
    <p:sldId id="288" r:id="rId6"/>
    <p:sldId id="290" r:id="rId7"/>
    <p:sldId id="292" r:id="rId8"/>
    <p:sldId id="293" r:id="rId9"/>
    <p:sldId id="289" r:id="rId10"/>
    <p:sldId id="294" r:id="rId11"/>
    <p:sldId id="261" r:id="rId12"/>
    <p:sldId id="267" r:id="rId13"/>
    <p:sldId id="262" r:id="rId14"/>
    <p:sldId id="301" r:id="rId15"/>
    <p:sldId id="299" r:id="rId16"/>
    <p:sldId id="297" r:id="rId17"/>
    <p:sldId id="296" r:id="rId18"/>
    <p:sldId id="300" r:id="rId19"/>
    <p:sldId id="304" r:id="rId20"/>
    <p:sldId id="303" r:id="rId21"/>
    <p:sldId id="305" r:id="rId22"/>
    <p:sldId id="298" r:id="rId23"/>
    <p:sldId id="307" r:id="rId24"/>
    <p:sldId id="306" r:id="rId25"/>
    <p:sldId id="295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3930"/>
    <a:srgbClr val="00C01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E66F22-CE34-422A-8E74-D111EF371051}">
  <a:tblStyle styleId="{F9E66F22-CE34-422A-8E74-D111EF3710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Starting: James (5 Minutes Intro + Game content)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48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Trailer Showtime!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40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78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665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ZEITPLAN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127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e095909b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e095909b_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426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00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721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588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795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07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90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7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749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Story Outline</a:t>
            </a:r>
          </a:p>
        </p:txBody>
      </p:sp>
    </p:spTree>
    <p:extLst>
      <p:ext uri="{BB962C8B-B14F-4D97-AF65-F5344CB8AC3E}">
        <p14:creationId xmlns:p14="http://schemas.microsoft.com/office/powerpoint/2010/main" val="422020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21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0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82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850" y="2906213"/>
            <a:ext cx="6154500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5850" y="4392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Gold">
  <p:cSld name="TITLE_ONLY_1_1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57200" y="428569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88700" y="4406306"/>
            <a:ext cx="7966500" cy="2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_1_1">
    <p:bg>
      <p:bgPr>
        <a:solidFill>
          <a:schemeClr val="accent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Teal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634075" y="17357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34075" y="36464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34075" y="3207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565775" y="15833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675" y="34940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581050" y="30555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TITLE_1_1_1_1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852210"/>
            <a:ext cx="3561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131069" y="1852125"/>
            <a:ext cx="3600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57200" y="428569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  <p:sldLayoutId id="2147483662" r:id="rId10"/>
    <p:sldLayoutId id="2147483663" r:id="rId11"/>
    <p:sldLayoutId id="2147483664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545719" y="3107919"/>
            <a:ext cx="6291000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Giranimo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86F35-B07F-4958-9A84-A838E2C2D926}"/>
              </a:ext>
            </a:extLst>
          </p:cNvPr>
          <p:cNvSpPr txBox="1"/>
          <p:nvPr/>
        </p:nvSpPr>
        <p:spPr>
          <a:xfrm>
            <a:off x="3361764" y="4504765"/>
            <a:ext cx="4182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Montserrat" panose="020B0604020202020204" charset="0"/>
              </a:rPr>
              <a:t>James Li, Markus Gumbart, Martina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5A5E1D3-E3AF-4764-949C-45BB18D53C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2782" y="2574365"/>
            <a:ext cx="1930400" cy="193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457200" y="858428"/>
            <a:ext cx="50070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Zielgruppe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410135" y="1587499"/>
            <a:ext cx="5283200" cy="2871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2400" dirty="0"/>
              <a:t>Jede Altersgruppe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sz="2400" dirty="0"/>
          </a:p>
          <a:p>
            <a:pPr marL="0" lvl="0" indent="0">
              <a:buNone/>
            </a:pPr>
            <a:r>
              <a:rPr lang="de-DE" sz="2400" dirty="0"/>
              <a:t>Spiel für Zwischendurch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2400" dirty="0"/>
              <a:t>Herausforderung suchend !</a:t>
            </a:r>
            <a:endParaRPr sz="2400"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A picture containing person, indoor, standing, holding&#10;&#10;Description automatically generated">
            <a:extLst>
              <a:ext uri="{FF2B5EF4-FFF2-40B4-BE49-F238E27FC236}">
                <a16:creationId xmlns:a16="http://schemas.microsoft.com/office/drawing/2014/main" id="{08218C3F-3628-45CB-8B2F-3F2F9EFB5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81" y="1433371"/>
            <a:ext cx="3868057" cy="2871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20005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4188759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Zielplattform</a:t>
            </a:r>
            <a:r>
              <a:rPr lang="en-US" dirty="0"/>
              <a:t>: IOS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575397" y="1739594"/>
            <a:ext cx="5038750" cy="2792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sz="2400" dirty="0"/>
              <a:t>Infrastruktur für Developer</a:t>
            </a:r>
          </a:p>
          <a:p>
            <a:pPr>
              <a:spcBef>
                <a:spcPts val="0"/>
              </a:spcBef>
            </a:pPr>
            <a:endParaRPr lang="de-DE" sz="2400" dirty="0"/>
          </a:p>
          <a:p>
            <a:pPr>
              <a:spcBef>
                <a:spcPts val="0"/>
              </a:spcBef>
            </a:pPr>
            <a:r>
              <a:rPr lang="de-DE" sz="2400" dirty="0"/>
              <a:t>Weniger Komplikationen mit unterschiedlichen Versionen</a:t>
            </a:r>
          </a:p>
          <a:p>
            <a:pPr>
              <a:spcBef>
                <a:spcPts val="0"/>
              </a:spcBef>
            </a:pPr>
            <a:endParaRPr lang="de-DE" sz="2400" dirty="0"/>
          </a:p>
          <a:p>
            <a:pPr>
              <a:spcBef>
                <a:spcPts val="0"/>
              </a:spcBef>
            </a:pPr>
            <a:r>
              <a:rPr lang="de-DE" sz="2400" dirty="0"/>
              <a:t>Customers Trust</a:t>
            </a:r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942D85-745C-4CB1-8D01-BF12A95683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8529" y="915594"/>
            <a:ext cx="1930400" cy="1930400"/>
          </a:xfrm>
          <a:prstGeom prst="rect">
            <a:avLst/>
          </a:prstGeom>
          <a:noFill/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3CD1AF2-BEDA-4EA4-BA63-CD7397FB0EF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41"/>
                    </a14:imgEffect>
                    <a14:imgEffect>
                      <a14:saturation sat="101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7815" y="2701066"/>
            <a:ext cx="1830910" cy="18309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457200" y="428569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D98C7"/>
                </a:solidFill>
              </a:rPr>
              <a:t>Unique</a:t>
            </a:r>
            <a:endParaRPr dirty="0">
              <a:solidFill>
                <a:srgbClr val="1D98C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Selling Points</a:t>
            </a:r>
            <a:endParaRPr dirty="0"/>
          </a:p>
        </p:txBody>
      </p:sp>
      <p:sp>
        <p:nvSpPr>
          <p:cNvPr id="188" name="Google Shape;188;p30"/>
          <p:cNvSpPr/>
          <p:nvPr/>
        </p:nvSpPr>
        <p:spPr>
          <a:xfrm>
            <a:off x="3560316" y="1924050"/>
            <a:ext cx="1995600" cy="2043300"/>
          </a:xfrm>
          <a:prstGeom prst="ellipse">
            <a:avLst/>
          </a:prstGeom>
          <a:solidFill>
            <a:srgbClr val="FFFFFF">
              <a:alpha val="1654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2015831" y="1924050"/>
            <a:ext cx="1995600" cy="2043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5139306" y="1930774"/>
            <a:ext cx="1995600" cy="2043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99FB7C4-8FD6-43FC-B482-00218C9E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30" y="2507975"/>
            <a:ext cx="904477" cy="9044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2F3E19-7BE9-45E6-84F9-68572B8B1B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5715355" y="2492182"/>
            <a:ext cx="905756" cy="905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picture containing umbrella, red, drawing, room&#10;&#10;Description automatically generated">
            <a:extLst>
              <a:ext uri="{FF2B5EF4-FFF2-40B4-BE49-F238E27FC236}">
                <a16:creationId xmlns:a16="http://schemas.microsoft.com/office/drawing/2014/main" id="{27D38FA5-E6B7-4CF6-AE4E-EC1C5314D3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 amt="9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2675" y="2529274"/>
            <a:ext cx="919029" cy="9190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 idx="4294967295"/>
          </p:nvPr>
        </p:nvSpPr>
        <p:spPr>
          <a:xfrm>
            <a:off x="457200" y="2387944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C800"/>
                </a:solidFill>
              </a:rPr>
              <a:t>Humor</a:t>
            </a:r>
            <a:endParaRPr sz="6000" dirty="0">
              <a:solidFill>
                <a:srgbClr val="FFC800"/>
              </a:solidFill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294967295"/>
          </p:nvPr>
        </p:nvSpPr>
        <p:spPr>
          <a:xfrm>
            <a:off x="481675" y="3590738"/>
            <a:ext cx="8158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“You literally can eat everything you see”</a:t>
            </a:r>
            <a:endParaRPr dirty="0"/>
          </a:p>
        </p:txBody>
      </p:sp>
      <p:sp>
        <p:nvSpPr>
          <p:cNvPr id="139" name="Google Shape;139;p25"/>
          <p:cNvSpPr/>
          <p:nvPr/>
        </p:nvSpPr>
        <p:spPr>
          <a:xfrm>
            <a:off x="3979200" y="3311513"/>
            <a:ext cx="11856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57BBD4-B537-4330-87C9-B915DB750C37}"/>
              </a:ext>
            </a:extLst>
          </p:cNvPr>
          <p:cNvSpPr/>
          <p:nvPr/>
        </p:nvSpPr>
        <p:spPr>
          <a:xfrm>
            <a:off x="3757008" y="1055569"/>
            <a:ext cx="16075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6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😂</a:t>
            </a:r>
            <a:endParaRPr lang="en-US" sz="6600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9748F-4B0C-4F42-9E5E-9E13BEB9F2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22DE4-E02E-4FB7-AAE6-4766FEE66FBF}"/>
              </a:ext>
            </a:extLst>
          </p:cNvPr>
          <p:cNvSpPr txBox="1"/>
          <p:nvPr/>
        </p:nvSpPr>
        <p:spPr>
          <a:xfrm>
            <a:off x="1512794" y="2079777"/>
            <a:ext cx="627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solidFill>
                  <a:schemeClr val="bg1"/>
                </a:solidFill>
                <a:latin typeface="Montserrat" panose="020B0604020202020204" charset="0"/>
              </a:rPr>
              <a:t>Trailer Time!</a:t>
            </a:r>
            <a:endParaRPr lang="en-US" sz="54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4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 idx="4294967295"/>
          </p:nvPr>
        </p:nvSpPr>
        <p:spPr>
          <a:xfrm>
            <a:off x="457200" y="2387944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C800"/>
                </a:solidFill>
              </a:rPr>
              <a:t>Challenge</a:t>
            </a:r>
            <a:endParaRPr sz="6000" dirty="0">
              <a:solidFill>
                <a:srgbClr val="FFC800"/>
              </a:solidFill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294967295"/>
          </p:nvPr>
        </p:nvSpPr>
        <p:spPr>
          <a:xfrm>
            <a:off x="481675" y="3590738"/>
            <a:ext cx="8158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Challenge incoming!</a:t>
            </a:r>
            <a:endParaRPr dirty="0"/>
          </a:p>
        </p:txBody>
      </p:sp>
      <p:sp>
        <p:nvSpPr>
          <p:cNvPr id="139" name="Google Shape;139;p25"/>
          <p:cNvSpPr/>
          <p:nvPr/>
        </p:nvSpPr>
        <p:spPr>
          <a:xfrm>
            <a:off x="3979200" y="3311513"/>
            <a:ext cx="11856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636;p45">
            <a:extLst>
              <a:ext uri="{FF2B5EF4-FFF2-40B4-BE49-F238E27FC236}">
                <a16:creationId xmlns:a16="http://schemas.microsoft.com/office/drawing/2014/main" id="{DE0B5711-CED7-4055-A45D-484CE516AAB6}"/>
              </a:ext>
            </a:extLst>
          </p:cNvPr>
          <p:cNvSpPr/>
          <p:nvPr/>
        </p:nvSpPr>
        <p:spPr>
          <a:xfrm>
            <a:off x="3708702" y="571538"/>
            <a:ext cx="1704145" cy="148929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3263706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634075" y="1735744"/>
            <a:ext cx="63182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C800"/>
                </a:solidFill>
              </a:rPr>
              <a:t>3.</a:t>
            </a:r>
            <a:endParaRPr dirty="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Planung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E4C8D581-BF75-41FD-8378-7AFE1256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5" y="35581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6032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457200" y="501141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Projektplan</a:t>
            </a:r>
            <a:endParaRPr dirty="0"/>
          </a:p>
        </p:txBody>
      </p:sp>
      <p:sp>
        <p:nvSpPr>
          <p:cNvPr id="278" name="Google Shape;278;p36"/>
          <p:cNvSpPr/>
          <p:nvPr/>
        </p:nvSpPr>
        <p:spPr>
          <a:xfrm>
            <a:off x="1933634" y="1909238"/>
            <a:ext cx="2127869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Production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3674683" y="1909200"/>
            <a:ext cx="2083000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196345" y="1909235"/>
            <a:ext cx="2127870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Pre-production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3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" name="Google Shape;279;p36">
            <a:extLst>
              <a:ext uri="{FF2B5EF4-FFF2-40B4-BE49-F238E27FC236}">
                <a16:creationId xmlns:a16="http://schemas.microsoft.com/office/drawing/2014/main" id="{F753270F-4790-48E1-985D-27F93B8A0541}"/>
              </a:ext>
            </a:extLst>
          </p:cNvPr>
          <p:cNvSpPr/>
          <p:nvPr/>
        </p:nvSpPr>
        <p:spPr>
          <a:xfrm>
            <a:off x="5356378" y="1907984"/>
            <a:ext cx="1943815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Release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79;p36">
            <a:extLst>
              <a:ext uri="{FF2B5EF4-FFF2-40B4-BE49-F238E27FC236}">
                <a16:creationId xmlns:a16="http://schemas.microsoft.com/office/drawing/2014/main" id="{A554E29F-4818-49EF-A0A8-6B76BC0DE589}"/>
              </a:ext>
            </a:extLst>
          </p:cNvPr>
          <p:cNvSpPr/>
          <p:nvPr/>
        </p:nvSpPr>
        <p:spPr>
          <a:xfrm>
            <a:off x="6903294" y="1907984"/>
            <a:ext cx="2175286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Marketing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BE4FD347-02C9-444A-A744-9BC7C30352D8}"/>
              </a:ext>
            </a:extLst>
          </p:cNvPr>
          <p:cNvSpPr/>
          <p:nvPr/>
        </p:nvSpPr>
        <p:spPr>
          <a:xfrm>
            <a:off x="1714743" y="3346911"/>
            <a:ext cx="437781" cy="65667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573B4FB-278B-4395-919D-996697E208CA}"/>
              </a:ext>
            </a:extLst>
          </p:cNvPr>
          <p:cNvSpPr/>
          <p:nvPr/>
        </p:nvSpPr>
        <p:spPr>
          <a:xfrm rot="5400000">
            <a:off x="3643756" y="2025375"/>
            <a:ext cx="301626" cy="3020592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8DD1E-D2AA-4E36-9E82-48BA57403E66}"/>
              </a:ext>
            </a:extLst>
          </p:cNvPr>
          <p:cNvSpPr txBox="1"/>
          <p:nvPr/>
        </p:nvSpPr>
        <p:spPr>
          <a:xfrm>
            <a:off x="2997568" y="3772750"/>
            <a:ext cx="187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Montserrat" panose="020B0604020202020204" charset="0"/>
              </a:rPr>
              <a:t>3 Months</a:t>
            </a:r>
            <a:endParaRPr lang="en-US" sz="24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A636B-B842-422E-AB86-C5E1E94DAABB}"/>
              </a:ext>
            </a:extLst>
          </p:cNvPr>
          <p:cNvSpPr txBox="1"/>
          <p:nvPr/>
        </p:nvSpPr>
        <p:spPr>
          <a:xfrm>
            <a:off x="5471959" y="3317153"/>
            <a:ext cx="160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  <a:latin typeface="Montserrat" panose="020B0604020202020204" charset="0"/>
              </a:rPr>
              <a:t>01.03.2020 !</a:t>
            </a:r>
            <a:endParaRPr lang="en-US" sz="1800" b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0122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 idx="4294967295"/>
          </p:nvPr>
        </p:nvSpPr>
        <p:spPr>
          <a:xfrm>
            <a:off x="381000" y="219025"/>
            <a:ext cx="809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/>
              <a:t>Risikoanalyse</a:t>
            </a:r>
            <a:endParaRPr sz="3000" dirty="0"/>
          </a:p>
        </p:txBody>
      </p:sp>
      <p:sp>
        <p:nvSpPr>
          <p:cNvPr id="197" name="Google Shape;197;p31"/>
          <p:cNvSpPr/>
          <p:nvPr/>
        </p:nvSpPr>
        <p:spPr>
          <a:xfrm>
            <a:off x="0" y="2152200"/>
            <a:ext cx="9144000" cy="299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376198" y="2961073"/>
            <a:ext cx="2440214" cy="13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Starke Konkurrenz</a:t>
            </a:r>
            <a:endParaRPr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Mobile Game </a:t>
            </a: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Markt</a:t>
            </a: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ist</a:t>
            </a: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zu</a:t>
            </a: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groß</a:t>
            </a:r>
            <a:endParaRPr lang="en-US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Gefahr</a:t>
            </a: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 Zombieland Game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6662702" y="2961073"/>
            <a:ext cx="2105100" cy="13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Low Budget</a:t>
            </a:r>
            <a:endParaRPr lang="en-US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Resourcenknappheit</a:t>
            </a:r>
            <a:endParaRPr lang="en-US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Feature vs. Gameplay 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2B5906-1849-4742-ACE9-0E529B2B6A20}"/>
              </a:ext>
            </a:extLst>
          </p:cNvPr>
          <p:cNvSpPr/>
          <p:nvPr/>
        </p:nvSpPr>
        <p:spPr>
          <a:xfrm>
            <a:off x="6662702" y="1247775"/>
            <a:ext cx="24812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Kritiker</a:t>
            </a:r>
          </a:p>
          <a:p>
            <a:endParaRPr lang="de-DE" dirty="0">
              <a:solidFill>
                <a:schemeClr val="bg1"/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 lvl="0"/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  <a:ea typeface="Open Sans"/>
                <a:cs typeface="Open Sans"/>
                <a:sym typeface="Open Sans"/>
              </a:rPr>
              <a:t>Fallbeispiel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  <a:ea typeface="Open Sans"/>
                <a:cs typeface="Open Sans"/>
                <a:sym typeface="Open Sans"/>
              </a:rPr>
              <a:t>: Flappy Bird</a:t>
            </a:r>
          </a:p>
        </p:txBody>
      </p:sp>
      <p:pic>
        <p:nvPicPr>
          <p:cNvPr id="4" name="Picture 3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F9978578-B27B-4813-B0FB-F612180E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8" y="1247775"/>
            <a:ext cx="3524250" cy="2647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1857105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457200" y="858428"/>
            <a:ext cx="5224182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4"/>
                </a:solidFill>
              </a:rPr>
              <a:t>Low</a:t>
            </a:r>
            <a:r>
              <a:rPr lang="de-DE" dirty="0"/>
              <a:t> Development Cost</a:t>
            </a:r>
            <a:br>
              <a:rPr lang="de-DE" dirty="0"/>
            </a:br>
            <a:r>
              <a:rPr lang="de-DE" dirty="0">
                <a:solidFill>
                  <a:schemeClr val="accent4"/>
                </a:solidFill>
              </a:rPr>
              <a:t>High</a:t>
            </a:r>
            <a:r>
              <a:rPr lang="de-DE" dirty="0"/>
              <a:t> Marketing Cost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426944" y="2108108"/>
            <a:ext cx="5284694" cy="2669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Fokus auf Gameplay nicht Features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Spezialisierung auf ein Gameplay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Break-even</a:t>
            </a:r>
            <a:r>
              <a:rPr lang="en-US" dirty="0"/>
              <a:t> in Phase 5: Marketing</a:t>
            </a:r>
            <a:endParaRPr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 descr="A picture containing game&#10;&#10;Description automatically generated">
            <a:extLst>
              <a:ext uri="{FF2B5EF4-FFF2-40B4-BE49-F238E27FC236}">
                <a16:creationId xmlns:a16="http://schemas.microsoft.com/office/drawing/2014/main" id="{C3D85886-1B19-4F82-BBD2-13FB20887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07"/>
          <a:stretch/>
        </p:blipFill>
        <p:spPr>
          <a:xfrm>
            <a:off x="6044995" y="1849646"/>
            <a:ext cx="2880605" cy="2311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10E25-9A83-458C-85D4-1BABC5C788AF}"/>
              </a:ext>
            </a:extLst>
          </p:cNvPr>
          <p:cNvSpPr txBox="1"/>
          <p:nvPr/>
        </p:nvSpPr>
        <p:spPr>
          <a:xfrm>
            <a:off x="5015752" y="3442729"/>
            <a:ext cx="1029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rgbClr val="903930"/>
                </a:solidFill>
                <a:latin typeface="Montserrat" panose="020B0604020202020204" charset="0"/>
              </a:rPr>
              <a:t>Cost</a:t>
            </a:r>
          </a:p>
          <a:p>
            <a:pPr algn="r"/>
            <a:r>
              <a:rPr lang="de-DE" sz="1600" dirty="0">
                <a:solidFill>
                  <a:srgbClr val="92D050"/>
                </a:solidFill>
                <a:latin typeface="Montserrat" panose="020B0604020202020204" charset="0"/>
              </a:rPr>
              <a:t>Income</a:t>
            </a:r>
            <a:endParaRPr lang="en-US" sz="1600" dirty="0">
              <a:solidFill>
                <a:srgbClr val="92D050"/>
              </a:solidFill>
              <a:latin typeface="Montserrat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9B188-520A-4CF1-908D-C70C0F1A5446}"/>
              </a:ext>
            </a:extLst>
          </p:cNvPr>
          <p:cNvSpPr txBox="1"/>
          <p:nvPr/>
        </p:nvSpPr>
        <p:spPr>
          <a:xfrm>
            <a:off x="6377381" y="4161492"/>
            <a:ext cx="2548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Montserrat" panose="020B0604020202020204" charset="0"/>
              </a:rPr>
              <a:t>Projectphase 1 - 5</a:t>
            </a:r>
            <a:endParaRPr lang="en-US" sz="20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41A78-F9D6-4F44-8CBE-C7987EC34829}"/>
              </a:ext>
            </a:extLst>
          </p:cNvPr>
          <p:cNvSpPr txBox="1"/>
          <p:nvPr/>
        </p:nvSpPr>
        <p:spPr>
          <a:xfrm>
            <a:off x="6508919" y="1394378"/>
            <a:ext cx="288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Montserrat" panose="020B0604020202020204" charset="0"/>
              </a:rPr>
              <a:t>Relative Costs</a:t>
            </a:r>
            <a:endParaRPr lang="en-US" sz="20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A8ACDD-5991-46A7-9D40-7DF451025CFC}"/>
              </a:ext>
            </a:extLst>
          </p:cNvPr>
          <p:cNvSpPr/>
          <p:nvPr/>
        </p:nvSpPr>
        <p:spPr>
          <a:xfrm>
            <a:off x="8486565" y="2509277"/>
            <a:ext cx="193759" cy="185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2620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 idx="4294967295"/>
          </p:nvPr>
        </p:nvSpPr>
        <p:spPr>
          <a:xfrm>
            <a:off x="1371600" y="838827"/>
            <a:ext cx="6047100" cy="12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C000"/>
                </a:solidFill>
              </a:rPr>
              <a:t>H</a:t>
            </a:r>
            <a:r>
              <a:rPr lang="en-US" sz="9600" dirty="0" err="1">
                <a:solidFill>
                  <a:srgbClr val="FFC000"/>
                </a:solidFill>
              </a:rPr>
              <a:t>i</a:t>
            </a:r>
            <a:r>
              <a:rPr lang="en" sz="9600" dirty="0">
                <a:solidFill>
                  <a:srgbClr val="FFC000"/>
                </a:solidFill>
              </a:rPr>
              <a:t>!</a:t>
            </a:r>
            <a:endParaRPr sz="9600" dirty="0">
              <a:solidFill>
                <a:srgbClr val="FFC000"/>
              </a:solidFill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1A5B81-0581-4B17-944D-1596F941B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550" y="2571750"/>
            <a:ext cx="12192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7460-97CB-495E-A456-1F8B5416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Monetization 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1B4561-0BEA-40E4-9707-E3559640AB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 descr="A picture containing text, drawing&#10;&#10;Description automatically generated">
            <a:extLst>
              <a:ext uri="{FF2B5EF4-FFF2-40B4-BE49-F238E27FC236}">
                <a16:creationId xmlns:a16="http://schemas.microsoft.com/office/drawing/2014/main" id="{BCC9CFAD-B33E-49B3-A197-13967EF8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54" y="1420836"/>
            <a:ext cx="1393028" cy="2221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8D98A7FE-1309-45C6-9018-6C8A34D9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73" y="967954"/>
            <a:ext cx="5752653" cy="355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D86A7-386E-4A1A-ADA4-E8E6A1867DC8}"/>
              </a:ext>
            </a:extLst>
          </p:cNvPr>
          <p:cNvSpPr txBox="1"/>
          <p:nvPr/>
        </p:nvSpPr>
        <p:spPr>
          <a:xfrm>
            <a:off x="6373902" y="2329700"/>
            <a:ext cx="239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Montserrat" panose="020B0604020202020204" charset="0"/>
              </a:rPr>
              <a:t>10x Replay = 1 Ad</a:t>
            </a:r>
            <a:endParaRPr lang="en-US" sz="20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0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ctrTitle" idx="4294967295"/>
          </p:nvPr>
        </p:nvSpPr>
        <p:spPr>
          <a:xfrm>
            <a:off x="862674" y="440344"/>
            <a:ext cx="7252625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</a:rPr>
              <a:t>4000€ (+1000€)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4294967295"/>
          </p:nvPr>
        </p:nvSpPr>
        <p:spPr>
          <a:xfrm>
            <a:off x="862675" y="141759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Monatliche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+ (</a:t>
            </a:r>
            <a:r>
              <a:rPr lang="en-US" dirty="0" err="1"/>
              <a:t>Einmalige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65" name="Google Shape;265;p35"/>
          <p:cNvSpPr txBox="1">
            <a:spLocks noGrp="1"/>
          </p:cNvSpPr>
          <p:nvPr>
            <p:ph type="ctrTitle" idx="4294967295"/>
          </p:nvPr>
        </p:nvSpPr>
        <p:spPr>
          <a:xfrm>
            <a:off x="862675" y="34483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7200" dirty="0"/>
              <a:t>2000</a:t>
            </a:r>
            <a:r>
              <a:rPr lang="en" sz="7200" dirty="0">
                <a:solidFill>
                  <a:schemeClr val="accent4"/>
                </a:solidFill>
              </a:rPr>
              <a:t>€</a:t>
            </a:r>
            <a:endParaRPr sz="7200" dirty="0">
              <a:solidFill>
                <a:srgbClr val="FFC800"/>
              </a:solidFill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4294967295"/>
          </p:nvPr>
        </p:nvSpPr>
        <p:spPr>
          <a:xfrm>
            <a:off x="862675" y="43640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Monatlicher</a:t>
            </a:r>
            <a:r>
              <a:rPr lang="en-US" dirty="0"/>
              <a:t> </a:t>
            </a:r>
            <a:r>
              <a:rPr lang="en-US" dirty="0" err="1"/>
              <a:t>Gewinn</a:t>
            </a:r>
            <a:endParaRPr dirty="0"/>
          </a:p>
        </p:txBody>
      </p:sp>
      <p:sp>
        <p:nvSpPr>
          <p:cNvPr id="267" name="Google Shape;267;p35"/>
          <p:cNvSpPr txBox="1">
            <a:spLocks noGrp="1"/>
          </p:cNvSpPr>
          <p:nvPr>
            <p:ph type="ctrTitle" idx="4294967295"/>
          </p:nvPr>
        </p:nvSpPr>
        <p:spPr>
          <a:xfrm>
            <a:off x="862675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800"/>
                </a:solidFill>
              </a:rPr>
              <a:t>6000</a:t>
            </a:r>
            <a:r>
              <a:rPr lang="en" sz="7200" dirty="0">
                <a:solidFill>
                  <a:schemeClr val="accent4"/>
                </a:solidFill>
              </a:rPr>
              <a:t>€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4294967295"/>
          </p:nvPr>
        </p:nvSpPr>
        <p:spPr>
          <a:xfrm>
            <a:off x="862675" y="29353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Monatliche</a:t>
            </a:r>
            <a:r>
              <a:rPr lang="en-US" dirty="0"/>
              <a:t> </a:t>
            </a:r>
            <a:r>
              <a:rPr lang="en-US" dirty="0" err="1"/>
              <a:t>Einnahmen</a:t>
            </a:r>
            <a:endParaRPr dirty="0"/>
          </a:p>
        </p:txBody>
      </p:sp>
      <p:sp>
        <p:nvSpPr>
          <p:cNvPr id="269" name="Google Shape;269;p35"/>
          <p:cNvSpPr/>
          <p:nvPr/>
        </p:nvSpPr>
        <p:spPr>
          <a:xfrm>
            <a:off x="0" y="851037"/>
            <a:ext cx="663300" cy="497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0" y="2353263"/>
            <a:ext cx="663300" cy="497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0" y="3855490"/>
            <a:ext cx="663300" cy="497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382712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634075" y="1755915"/>
            <a:ext cx="63182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C800"/>
                </a:solidFill>
              </a:rPr>
              <a:t>4.</a:t>
            </a:r>
            <a:endParaRPr dirty="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Prototype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E4C8D581-BF75-41FD-8378-7AFE1256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5" y="35581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06652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803A7D-3AE1-40AC-B691-1F33764F2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7DA93-F442-4927-BC54-D07DB7E63405}"/>
              </a:ext>
            </a:extLst>
          </p:cNvPr>
          <p:cNvSpPr txBox="1"/>
          <p:nvPr/>
        </p:nvSpPr>
        <p:spPr>
          <a:xfrm>
            <a:off x="974912" y="2187029"/>
            <a:ext cx="719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  <a:latin typeface="Montserrat" panose="020B0604020202020204" charset="0"/>
              </a:rPr>
              <a:t>Demo Time!</a:t>
            </a:r>
            <a:endParaRPr lang="en-US" sz="44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80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4188759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57200" y="1715203"/>
            <a:ext cx="5038750" cy="2792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sz="2400" dirty="0"/>
              <a:t>Mobile Endless Runner Game</a:t>
            </a:r>
          </a:p>
          <a:p>
            <a:pPr>
              <a:spcBef>
                <a:spcPts val="0"/>
              </a:spcBef>
            </a:pPr>
            <a:endParaRPr lang="de-DE" sz="2400" dirty="0"/>
          </a:p>
          <a:p>
            <a:pPr>
              <a:spcBef>
                <a:spcPts val="0"/>
              </a:spcBef>
            </a:pPr>
            <a:r>
              <a:rPr lang="de-DE" sz="2400" dirty="0"/>
              <a:t>„</a:t>
            </a:r>
            <a:r>
              <a:rPr lang="de-DE" sz="2400" dirty="0">
                <a:solidFill>
                  <a:schemeClr val="accent4"/>
                </a:solidFill>
              </a:rPr>
              <a:t>Challenging </a:t>
            </a:r>
            <a:r>
              <a:rPr lang="de-DE" sz="2400" dirty="0">
                <a:solidFill>
                  <a:schemeClr val="bg1"/>
                </a:solidFill>
              </a:rPr>
              <a:t>&amp;</a:t>
            </a:r>
            <a:r>
              <a:rPr lang="de-DE" sz="2400" dirty="0">
                <a:solidFill>
                  <a:schemeClr val="accent4"/>
                </a:solidFill>
              </a:rPr>
              <a:t> funny</a:t>
            </a:r>
            <a:r>
              <a:rPr lang="de-DE" sz="2400" dirty="0"/>
              <a:t>“</a:t>
            </a:r>
          </a:p>
          <a:p>
            <a:pPr>
              <a:spcBef>
                <a:spcPts val="0"/>
              </a:spcBef>
            </a:pPr>
            <a:endParaRPr lang="de-DE" sz="2400" dirty="0"/>
          </a:p>
          <a:p>
            <a:pPr>
              <a:spcBef>
                <a:spcPts val="0"/>
              </a:spcBef>
            </a:pPr>
            <a:r>
              <a:rPr lang="de-DE" sz="2400" dirty="0"/>
              <a:t>Project will be done!</a:t>
            </a:r>
          </a:p>
          <a:p>
            <a:pPr marL="101600" indent="0">
              <a:spcBef>
                <a:spcPts val="0"/>
              </a:spcBef>
              <a:buNone/>
            </a:pPr>
            <a:r>
              <a:rPr lang="de-DE" sz="2400" dirty="0"/>
              <a:t>    -&gt; </a:t>
            </a:r>
            <a:r>
              <a:rPr lang="de-DE" sz="2400" dirty="0">
                <a:solidFill>
                  <a:schemeClr val="accent4"/>
                </a:solidFill>
              </a:rPr>
              <a:t>Safe</a:t>
            </a:r>
            <a:r>
              <a:rPr lang="de-DE" sz="2400" dirty="0"/>
              <a:t> to work with us</a:t>
            </a:r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E7991B-1C2E-4C43-9EE6-FAB4CEC9C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43" y="2192675"/>
            <a:ext cx="1322926" cy="13229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47361235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ctrTitle" idx="4294967295"/>
          </p:nvPr>
        </p:nvSpPr>
        <p:spPr>
          <a:xfrm>
            <a:off x="457200" y="137379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4294967295"/>
          </p:nvPr>
        </p:nvSpPr>
        <p:spPr>
          <a:xfrm>
            <a:off x="457200" y="27067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1D98C7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4800" dirty="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2"/>
          <p:cNvSpPr txBox="1">
            <a:spLocks noGrp="1"/>
          </p:cNvSpPr>
          <p:nvPr>
            <p:ph type="body" idx="4294967295"/>
          </p:nvPr>
        </p:nvSpPr>
        <p:spPr>
          <a:xfrm>
            <a:off x="457200" y="3555500"/>
            <a:ext cx="6427694" cy="633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Want to join our team? Email: ryojamesli@gmail.com</a:t>
            </a:r>
            <a:endParaRPr sz="1800" dirty="0"/>
          </a:p>
        </p:txBody>
      </p:sp>
      <p:sp>
        <p:nvSpPr>
          <p:cNvPr id="380" name="Google Shape;380;p42"/>
          <p:cNvSpPr/>
          <p:nvPr/>
        </p:nvSpPr>
        <p:spPr>
          <a:xfrm>
            <a:off x="581050" y="2522531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05593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561900" y="1465731"/>
            <a:ext cx="8020200" cy="3173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lvl="0" indent="-5143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de-DE" sz="2400" dirty="0">
                <a:latin typeface="Montserrat" panose="020B0604020202020204" charset="0"/>
              </a:rPr>
              <a:t>Game content</a:t>
            </a:r>
          </a:p>
          <a:p>
            <a:pPr marL="615950" lvl="0" indent="-5143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de-DE" sz="2400" dirty="0">
                <a:latin typeface="Montserrat" panose="020B0604020202020204" charset="0"/>
              </a:rPr>
              <a:t>Market Research</a:t>
            </a:r>
          </a:p>
          <a:p>
            <a:pPr marL="615950" lvl="0" indent="-5143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de-DE" sz="2400" dirty="0">
                <a:latin typeface="Montserrat" panose="020B0604020202020204" charset="0"/>
              </a:rPr>
              <a:t>Planung</a:t>
            </a:r>
          </a:p>
          <a:p>
            <a:pPr marL="615950" lvl="0" indent="-5143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de-DE" sz="2400" dirty="0">
                <a:latin typeface="Montserrat" panose="020B0604020202020204" charset="0"/>
              </a:rPr>
              <a:t>Prototype &amp; Conclusion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400"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40393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634075" y="1735744"/>
            <a:ext cx="63182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800"/>
                </a:solidFill>
              </a:rPr>
              <a:t>1.</a:t>
            </a:r>
            <a:endParaRPr dirty="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Game Content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E4C8D581-BF75-41FD-8378-7AFE1256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5" y="35581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554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457200" y="858428"/>
            <a:ext cx="50070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ist Giranimo?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457200" y="1669999"/>
            <a:ext cx="5007000" cy="2627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2400" dirty="0"/>
              <a:t>Mobile Game</a:t>
            </a:r>
          </a:p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2400" dirty="0"/>
              <a:t>Endless – Runner/Jumper</a:t>
            </a:r>
          </a:p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2400" dirty="0"/>
              <a:t>„Hard“ Game</a:t>
            </a:r>
          </a:p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2400" dirty="0"/>
              <a:t>Für IOS - Systeme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1E91F6-F822-4EEA-863E-949E5559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00" y="1103702"/>
            <a:ext cx="1930400" cy="193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E991A8-DE77-4854-B3BE-3F3AC1FD7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828" y="2485570"/>
            <a:ext cx="2075543" cy="20755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422077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Once upon a time…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397534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>
            <a:spLocks noGrp="1"/>
          </p:cNvSpPr>
          <p:nvPr>
            <p:ph type="body" idx="1"/>
          </p:nvPr>
        </p:nvSpPr>
        <p:spPr>
          <a:xfrm>
            <a:off x="457199" y="785788"/>
            <a:ext cx="4935071" cy="39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3200" b="1" dirty="0">
                <a:latin typeface="Montserrat"/>
                <a:ea typeface="Montserrat"/>
                <a:cs typeface="Montserrat"/>
                <a:sym typeface="Montserrat"/>
              </a:rPr>
              <a:t>Gameplay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>
                <a:latin typeface="Montserrat"/>
                <a:ea typeface="Montserrat"/>
                <a:cs typeface="Montserrat"/>
                <a:sym typeface="Montserrat"/>
              </a:rPr>
              <a:t>Steuerung links &amp; rechts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>
                <a:latin typeface="Montserrat"/>
                <a:ea typeface="Montserrat"/>
                <a:cs typeface="Montserrat"/>
                <a:sym typeface="Montserrat"/>
              </a:rPr>
              <a:t>Nahrungsaufnahme damit der Hals wächst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>
                <a:latin typeface="Montserrat"/>
                <a:ea typeface="Montserrat"/>
                <a:cs typeface="Montserrat"/>
                <a:sym typeface="Montserrat"/>
              </a:rPr>
              <a:t>Ziel: So hoch wachsen wie möglich</a:t>
            </a:r>
          </a:p>
        </p:txBody>
      </p:sp>
      <p:sp>
        <p:nvSpPr>
          <p:cNvPr id="345" name="Google Shape;345;p39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57934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47" name="Google Shape;347;p39"/>
          <p:cNvGrpSpPr/>
          <p:nvPr/>
        </p:nvGrpSpPr>
        <p:grpSpPr>
          <a:xfrm>
            <a:off x="5734300" y="373572"/>
            <a:ext cx="2119546" cy="4396359"/>
            <a:chOff x="2547150" y="238125"/>
            <a:chExt cx="2525675" cy="5238750"/>
          </a:xfrm>
        </p:grpSpPr>
        <p:sp>
          <p:nvSpPr>
            <p:cNvPr id="348" name="Google Shape;348;p39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697281-D563-4590-8627-C2E56311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566" y="744573"/>
            <a:ext cx="2036159" cy="36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114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457200" y="1563656"/>
            <a:ext cx="3548743" cy="3148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Nahrung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Objekte</a:t>
            </a:r>
            <a:r>
              <a:rPr lang="en-US" dirty="0"/>
              <a:t>, die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Einsammeln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Wachstumsschub</a:t>
            </a:r>
            <a:r>
              <a:rPr lang="en-US" dirty="0"/>
              <a:t> </a:t>
            </a:r>
            <a:r>
              <a:rPr lang="en-US" dirty="0" err="1"/>
              <a:t>auslösen</a:t>
            </a:r>
            <a:endParaRPr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Spielemente</a:t>
            </a:r>
            <a:endParaRPr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2"/>
          </p:nvPr>
        </p:nvSpPr>
        <p:spPr>
          <a:xfrm>
            <a:off x="5041230" y="1537774"/>
            <a:ext cx="3600000" cy="3148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Hindernis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Objekte, die beim Berühren zum Game Over führen</a:t>
            </a:r>
            <a:endParaRPr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C5D6E-B1DF-47FF-9671-834AA6B4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31" y="2898918"/>
            <a:ext cx="576036" cy="576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83B48-8F93-40EE-86A4-135F40574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866" y="2870392"/>
            <a:ext cx="622069" cy="622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194A2-DF0C-4910-A126-9A2B4FBFE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866" y="3577335"/>
            <a:ext cx="854867" cy="854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C29E3F-97C5-4BD0-A00A-CCBF90701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127" y="3401754"/>
            <a:ext cx="676275" cy="676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7F3F1F-2CF8-4C62-9735-79E511506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662" y="3849428"/>
            <a:ext cx="457200" cy="457200"/>
          </a:xfrm>
          <a:prstGeom prst="rect">
            <a:avLst/>
          </a:prstGeom>
        </p:spPr>
      </p:pic>
      <p:pic>
        <p:nvPicPr>
          <p:cNvPr id="17" name="Picture 16" descr="A picture containing clock, drawing, light&#10;&#10;Description automatically generated">
            <a:extLst>
              <a:ext uri="{FF2B5EF4-FFF2-40B4-BE49-F238E27FC236}">
                <a16:creationId xmlns:a16="http://schemas.microsoft.com/office/drawing/2014/main" id="{C179C799-E414-4201-BD95-4861091396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298" y="2794000"/>
            <a:ext cx="1891784" cy="18917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769E43-17A8-4F23-BEDE-8FB9CB39E9D7}"/>
              </a:ext>
            </a:extLst>
          </p:cNvPr>
          <p:cNvSpPr txBox="1"/>
          <p:nvPr/>
        </p:nvSpPr>
        <p:spPr>
          <a:xfrm>
            <a:off x="652150" y="4557777"/>
            <a:ext cx="188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Montserrat" panose="020B0604020202020204" charset="0"/>
              </a:rPr>
              <a:t>Und vieles mehr...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4441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634075" y="1735744"/>
            <a:ext cx="63182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C800"/>
                </a:solidFill>
              </a:rPr>
              <a:t>2.</a:t>
            </a:r>
            <a:endParaRPr dirty="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Research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E4C8D581-BF75-41FD-8378-7AFE1256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5" y="35581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5742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5AFDC"/>
      </a:accent1>
      <a:accent2>
        <a:srgbClr val="1D98C7"/>
      </a:accent2>
      <a:accent3>
        <a:srgbClr val="ED9E46"/>
      </a:accent3>
      <a:accent4>
        <a:srgbClr val="FFC800"/>
      </a:accent4>
      <a:accent5>
        <a:srgbClr val="CCCCCC"/>
      </a:accent5>
      <a:accent6>
        <a:srgbClr val="EFEFEF"/>
      </a:accent6>
      <a:hlink>
        <a:srgbClr val="1D98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330</Words>
  <Application>Microsoft Office PowerPoint</Application>
  <PresentationFormat>On-screen Show (16:9)</PresentationFormat>
  <Paragraphs>137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Times New Roman</vt:lpstr>
      <vt:lpstr>Arial</vt:lpstr>
      <vt:lpstr>Montserrat</vt:lpstr>
      <vt:lpstr>Open Sans</vt:lpstr>
      <vt:lpstr>Mercutio template</vt:lpstr>
      <vt:lpstr>Giranimo</vt:lpstr>
      <vt:lpstr>Hi!</vt:lpstr>
      <vt:lpstr>Table of content</vt:lpstr>
      <vt:lpstr>1. Game Content</vt:lpstr>
      <vt:lpstr>Was ist Giranimo?</vt:lpstr>
      <vt:lpstr>PowerPoint Presentation</vt:lpstr>
      <vt:lpstr>PowerPoint Presentation</vt:lpstr>
      <vt:lpstr>Spielemente</vt:lpstr>
      <vt:lpstr>2. Market Research</vt:lpstr>
      <vt:lpstr>Zielgruppe</vt:lpstr>
      <vt:lpstr>Zielplattform: IOS</vt:lpstr>
      <vt:lpstr>Unique Selling Points</vt:lpstr>
      <vt:lpstr>Humor</vt:lpstr>
      <vt:lpstr>PowerPoint Presentation</vt:lpstr>
      <vt:lpstr>Challenge</vt:lpstr>
      <vt:lpstr>3. Planung</vt:lpstr>
      <vt:lpstr>Projektplan</vt:lpstr>
      <vt:lpstr>Risikoanalyse</vt:lpstr>
      <vt:lpstr>Low Development Cost High Marketing Cost</vt:lpstr>
      <vt:lpstr>Monetization Model</vt:lpstr>
      <vt:lpstr>4000€ (+1000€)</vt:lpstr>
      <vt:lpstr>4. Prototype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Giranimo</dc:title>
  <cp:lastModifiedBy>Li James</cp:lastModifiedBy>
  <cp:revision>59</cp:revision>
  <dcterms:modified xsi:type="dcterms:W3CDTF">2019-12-09T12:13:17Z</dcterms:modified>
</cp:coreProperties>
</file>