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1"/>
  </p:sldMasterIdLst>
  <p:notesMasterIdLst>
    <p:notesMasterId r:id="rId25"/>
  </p:notesMasterIdLst>
  <p:sldIdLst>
    <p:sldId id="256" r:id="rId2"/>
    <p:sldId id="258" r:id="rId3"/>
    <p:sldId id="286" r:id="rId4"/>
    <p:sldId id="287" r:id="rId5"/>
    <p:sldId id="288" r:id="rId6"/>
    <p:sldId id="290" r:id="rId7"/>
    <p:sldId id="292" r:id="rId8"/>
    <p:sldId id="293" r:id="rId9"/>
    <p:sldId id="289" r:id="rId10"/>
    <p:sldId id="294" r:id="rId11"/>
    <p:sldId id="261" r:id="rId12"/>
    <p:sldId id="267" r:id="rId13"/>
    <p:sldId id="262" r:id="rId14"/>
    <p:sldId id="301" r:id="rId15"/>
    <p:sldId id="299" r:id="rId16"/>
    <p:sldId id="297" r:id="rId17"/>
    <p:sldId id="296" r:id="rId18"/>
    <p:sldId id="300" r:id="rId19"/>
    <p:sldId id="304" r:id="rId20"/>
    <p:sldId id="303" r:id="rId21"/>
    <p:sldId id="305" r:id="rId22"/>
    <p:sldId id="298" r:id="rId23"/>
    <p:sldId id="295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Montserrat" panose="020B0604020202020204" charset="0"/>
      <p:regular r:id="rId30"/>
      <p:bold r:id="rId31"/>
      <p:italic r:id="rId32"/>
      <p:boldItalic r:id="rId33"/>
    </p:embeddedFont>
    <p:embeddedFont>
      <p:font typeface="Open Sans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E66F22-CE34-422A-8E74-D111EF371051}">
  <a:tblStyle styleId="{F9E66F22-CE34-422A-8E74-D111EF3710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Starting: James (5 Minutes Intro + Game content)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486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Trailer Showtime!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40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780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6657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ZEITPLAN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127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e095909b_2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e095909b_2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426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007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7212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5881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4076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906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376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749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Story Outline</a:t>
            </a:r>
          </a:p>
        </p:txBody>
      </p:sp>
    </p:spTree>
    <p:extLst>
      <p:ext uri="{BB962C8B-B14F-4D97-AF65-F5344CB8AC3E}">
        <p14:creationId xmlns:p14="http://schemas.microsoft.com/office/powerpoint/2010/main" val="4220205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5218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008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823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95850" y="2906213"/>
            <a:ext cx="6154500" cy="118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5850" y="4392919"/>
            <a:ext cx="60168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Gold">
  <p:cSld name="TITLE_ONLY_1_1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457200" y="428569"/>
            <a:ext cx="8229600" cy="57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2584275" y="4565606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Gold">
  <p:cSld name="CAPTION_ONLY_1_1">
    <p:bg>
      <p:bgPr>
        <a:solidFill>
          <a:schemeClr val="accent3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588700" y="4406306"/>
            <a:ext cx="7966500" cy="2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2584275" y="451669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Gold">
  <p:cSld name="BLANK_1_1">
    <p:bg>
      <p:bgPr>
        <a:solidFill>
          <a:schemeClr val="accent3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Teal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634075" y="1735744"/>
            <a:ext cx="6009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34075" y="3646444"/>
            <a:ext cx="60936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634075" y="3207919"/>
            <a:ext cx="60168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Gold">
  <p:cSld name="TITLE_1_3_1">
    <p:bg>
      <p:bgPr>
        <a:solidFill>
          <a:schemeClr val="accent3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565775" y="1583344"/>
            <a:ext cx="6009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481675" y="3494044"/>
            <a:ext cx="60936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581050" y="3055519"/>
            <a:ext cx="60168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Teal">
  <p:cSld name="TITLE_1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513800" y="2161800"/>
            <a:ext cx="6116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endParaRPr sz="96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p5"/>
          <p:cNvSpPr/>
          <p:nvPr/>
        </p:nvSpPr>
        <p:spPr>
          <a:xfrm>
            <a:off x="2584275" y="4565606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2584275" y="451669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Gold">
  <p:cSld name="TITLE_1_1_1_1">
    <p:bg>
      <p:bgPr>
        <a:solidFill>
          <a:schemeClr val="accent3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513800" y="2161800"/>
            <a:ext cx="6116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4114800" lvl="8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endParaRPr/>
          </a:p>
        </p:txBody>
      </p:sp>
      <p:sp>
        <p:nvSpPr>
          <p:cNvPr id="30" name="Google Shape;30;p6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endParaRPr sz="96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6"/>
          <p:cNvSpPr/>
          <p:nvPr/>
        </p:nvSpPr>
        <p:spPr>
          <a:xfrm>
            <a:off x="2584275" y="4565606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2584275" y="451669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61950" y="1880794"/>
            <a:ext cx="8020200" cy="28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/>
          <p:nvPr/>
        </p:nvSpPr>
        <p:spPr>
          <a:xfrm>
            <a:off x="0" y="1069462"/>
            <a:ext cx="412800" cy="2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1069462"/>
            <a:ext cx="412800" cy="2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457200" y="1852210"/>
            <a:ext cx="3561000" cy="30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5131069" y="1852125"/>
            <a:ext cx="3600000" cy="30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457200" y="428569"/>
            <a:ext cx="8229600" cy="57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/>
          <p:nvPr/>
        </p:nvSpPr>
        <p:spPr>
          <a:xfrm>
            <a:off x="2584275" y="4565606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61950" y="1880794"/>
            <a:ext cx="8020200" cy="28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○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■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○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■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○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■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8" r:id="rId9"/>
    <p:sldLayoutId id="2147483662" r:id="rId10"/>
    <p:sldLayoutId id="2147483663" r:id="rId11"/>
    <p:sldLayoutId id="2147483664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microsoft.com/office/2007/relationships/hdphoto" Target="../media/hdphoto3.wdp"/><Relationship Id="rId5" Type="http://schemas.openxmlformats.org/officeDocument/2006/relationships/image" Target="../media/image16.pn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ctrTitle"/>
          </p:nvPr>
        </p:nvSpPr>
        <p:spPr>
          <a:xfrm>
            <a:off x="545719" y="3107919"/>
            <a:ext cx="6291000" cy="118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Giranimo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86F35-B07F-4958-9A84-A838E2C2D926}"/>
              </a:ext>
            </a:extLst>
          </p:cNvPr>
          <p:cNvSpPr txBox="1"/>
          <p:nvPr/>
        </p:nvSpPr>
        <p:spPr>
          <a:xfrm>
            <a:off x="3361764" y="4504765"/>
            <a:ext cx="4182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Montserrat" panose="020B0604020202020204" charset="0"/>
              </a:rPr>
              <a:t>James Li, Markus Gumbart, Martina</a:t>
            </a:r>
            <a:endParaRPr lang="en-US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5A5E1D3-E3AF-4764-949C-45BB18D53CA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52782" y="2574365"/>
            <a:ext cx="1930400" cy="193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457200" y="858428"/>
            <a:ext cx="5007000" cy="10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Zielgruppe</a:t>
            </a:r>
            <a:endParaRPr dirty="0"/>
          </a:p>
        </p:txBody>
      </p:sp>
      <p:sp>
        <p:nvSpPr>
          <p:cNvPr id="172" name="Google Shape;172;p28"/>
          <p:cNvSpPr txBox="1">
            <a:spLocks noGrp="1"/>
          </p:cNvSpPr>
          <p:nvPr>
            <p:ph type="body" idx="1"/>
          </p:nvPr>
        </p:nvSpPr>
        <p:spPr>
          <a:xfrm>
            <a:off x="410135" y="1587499"/>
            <a:ext cx="5283200" cy="2871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sz="2400" dirty="0"/>
              <a:t>Jede Altersgruppe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de-DE" sz="2400" dirty="0"/>
          </a:p>
          <a:p>
            <a:pPr marL="0" lvl="0" indent="0">
              <a:buNone/>
            </a:pPr>
            <a:r>
              <a:rPr lang="de-DE" sz="2400" dirty="0"/>
              <a:t>Spiel für Zwischendurch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de-DE"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sz="2400" dirty="0"/>
              <a:t>Herausforderung suchend !</a:t>
            </a:r>
            <a:endParaRPr sz="2400" dirty="0"/>
          </a:p>
        </p:txBody>
      </p:sp>
      <p:sp>
        <p:nvSpPr>
          <p:cNvPr id="174" name="Google Shape;174;p28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 descr="A picture containing person, indoor, standing, holding&#10;&#10;Description automatically generated">
            <a:extLst>
              <a:ext uri="{FF2B5EF4-FFF2-40B4-BE49-F238E27FC236}">
                <a16:creationId xmlns:a16="http://schemas.microsoft.com/office/drawing/2014/main" id="{08218C3F-3628-45CB-8B2F-3F2F9EFB5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281" y="1433371"/>
            <a:ext cx="3868057" cy="2871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3200052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457200" y="447620"/>
            <a:ext cx="4188759" cy="10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Zielplattform</a:t>
            </a:r>
            <a:r>
              <a:rPr lang="en-US" dirty="0"/>
              <a:t>: IOS</a:t>
            </a:r>
            <a:endParaRPr dirty="0"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575397" y="1739595"/>
            <a:ext cx="5038750" cy="26306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de-DE" sz="2400" dirty="0"/>
              <a:t>Infrastruktur für Developer gegeben</a:t>
            </a:r>
          </a:p>
          <a:p>
            <a:pPr>
              <a:spcBef>
                <a:spcPts val="0"/>
              </a:spcBef>
            </a:pPr>
            <a:endParaRPr lang="de-DE" sz="2400" dirty="0"/>
          </a:p>
          <a:p>
            <a:pPr>
              <a:spcBef>
                <a:spcPts val="0"/>
              </a:spcBef>
            </a:pPr>
            <a:r>
              <a:rPr lang="de-DE" sz="2400" dirty="0"/>
              <a:t>Weniger Komplikationen mit unterschiedlichen Versionen</a:t>
            </a:r>
          </a:p>
          <a:p>
            <a:pPr>
              <a:spcBef>
                <a:spcPts val="0"/>
              </a:spcBef>
            </a:pPr>
            <a:endParaRPr lang="de-DE" sz="2400" dirty="0"/>
          </a:p>
          <a:p>
            <a:pPr>
              <a:spcBef>
                <a:spcPts val="0"/>
              </a:spcBef>
            </a:pPr>
            <a:r>
              <a:rPr lang="de-DE" sz="2400" dirty="0"/>
              <a:t>Customers Trust</a:t>
            </a:r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E942D85-745C-4CB1-8D01-BF12A95683D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48529" y="915594"/>
            <a:ext cx="1930400" cy="1930400"/>
          </a:xfrm>
          <a:prstGeom prst="rect">
            <a:avLst/>
          </a:prstGeom>
          <a:noFill/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D3CD1AF2-BEDA-4EA4-BA63-CD7397FB0EFE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41"/>
                    </a14:imgEffect>
                    <a14:imgEffect>
                      <a14:saturation sat="101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87815" y="2701066"/>
            <a:ext cx="1830910" cy="183091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>
            <a:spLocks noGrp="1"/>
          </p:cNvSpPr>
          <p:nvPr>
            <p:ph type="title"/>
          </p:nvPr>
        </p:nvSpPr>
        <p:spPr>
          <a:xfrm>
            <a:off x="457200" y="428569"/>
            <a:ext cx="82296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D98C7"/>
                </a:solidFill>
              </a:rPr>
              <a:t>Unique</a:t>
            </a:r>
            <a:endParaRPr dirty="0">
              <a:solidFill>
                <a:srgbClr val="1D98C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Selling Points</a:t>
            </a:r>
            <a:endParaRPr dirty="0"/>
          </a:p>
        </p:txBody>
      </p:sp>
      <p:sp>
        <p:nvSpPr>
          <p:cNvPr id="188" name="Google Shape;188;p30"/>
          <p:cNvSpPr/>
          <p:nvPr/>
        </p:nvSpPr>
        <p:spPr>
          <a:xfrm>
            <a:off x="3560316" y="1924050"/>
            <a:ext cx="1995600" cy="2043300"/>
          </a:xfrm>
          <a:prstGeom prst="ellipse">
            <a:avLst/>
          </a:prstGeom>
          <a:solidFill>
            <a:srgbClr val="FFFFFF">
              <a:alpha val="16540"/>
            </a:srgbClr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30"/>
          <p:cNvSpPr/>
          <p:nvPr/>
        </p:nvSpPr>
        <p:spPr>
          <a:xfrm>
            <a:off x="2015831" y="1924050"/>
            <a:ext cx="1995600" cy="2043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30"/>
          <p:cNvSpPr/>
          <p:nvPr/>
        </p:nvSpPr>
        <p:spPr>
          <a:xfrm>
            <a:off x="5139306" y="1930774"/>
            <a:ext cx="1995600" cy="2043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" name="Google Shape;191;p30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99FB7C4-8FD6-43FC-B482-00218C9E2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130" y="2507975"/>
            <a:ext cx="904477" cy="9044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2B2F3E19-7BE9-45E6-84F9-68572B8B1B3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0000"/>
          </a:blip>
          <a:stretch>
            <a:fillRect/>
          </a:stretch>
        </p:blipFill>
        <p:spPr>
          <a:xfrm>
            <a:off x="5715355" y="2492182"/>
            <a:ext cx="905756" cy="9057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 descr="A picture containing umbrella, red, drawing, room&#10;&#10;Description automatically generated">
            <a:extLst>
              <a:ext uri="{FF2B5EF4-FFF2-40B4-BE49-F238E27FC236}">
                <a16:creationId xmlns:a16="http://schemas.microsoft.com/office/drawing/2014/main" id="{27D38FA5-E6B7-4CF6-AE4E-EC1C5314D35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alphaModFix amt="9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6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2675" y="2529274"/>
            <a:ext cx="919029" cy="9190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 idx="4294967295"/>
          </p:nvPr>
        </p:nvSpPr>
        <p:spPr>
          <a:xfrm>
            <a:off x="457200" y="2387944"/>
            <a:ext cx="8229600" cy="5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C800"/>
                </a:solidFill>
              </a:rPr>
              <a:t>Humor</a:t>
            </a:r>
            <a:endParaRPr sz="6000" dirty="0">
              <a:solidFill>
                <a:srgbClr val="FFC800"/>
              </a:solidFill>
            </a:endParaRPr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4294967295"/>
          </p:nvPr>
        </p:nvSpPr>
        <p:spPr>
          <a:xfrm>
            <a:off x="481675" y="3590738"/>
            <a:ext cx="81582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“You literally can eat everything you see”</a:t>
            </a:r>
            <a:endParaRPr dirty="0"/>
          </a:p>
        </p:txBody>
      </p:sp>
      <p:sp>
        <p:nvSpPr>
          <p:cNvPr id="139" name="Google Shape;139;p25"/>
          <p:cNvSpPr/>
          <p:nvPr/>
        </p:nvSpPr>
        <p:spPr>
          <a:xfrm>
            <a:off x="3979200" y="3311513"/>
            <a:ext cx="11856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57BBD4-B537-4330-87C9-B915DB750C37}"/>
              </a:ext>
            </a:extLst>
          </p:cNvPr>
          <p:cNvSpPr/>
          <p:nvPr/>
        </p:nvSpPr>
        <p:spPr>
          <a:xfrm>
            <a:off x="3757008" y="1055569"/>
            <a:ext cx="16075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6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😂</a:t>
            </a:r>
            <a:endParaRPr lang="en-US" sz="6600" dirty="0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09748F-4B0C-4F42-9E5E-9E13BEB9F2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722DE4-E02E-4FB7-AAE6-4766FEE66FBF}"/>
              </a:ext>
            </a:extLst>
          </p:cNvPr>
          <p:cNvSpPr txBox="1"/>
          <p:nvPr/>
        </p:nvSpPr>
        <p:spPr>
          <a:xfrm>
            <a:off x="1512794" y="2079777"/>
            <a:ext cx="6273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>
                <a:solidFill>
                  <a:schemeClr val="bg1"/>
                </a:solidFill>
                <a:latin typeface="Montserrat" panose="020B0604020202020204" charset="0"/>
              </a:rPr>
              <a:t>Trailer Time!</a:t>
            </a:r>
            <a:endParaRPr lang="en-US" sz="5400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547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 idx="4294967295"/>
          </p:nvPr>
        </p:nvSpPr>
        <p:spPr>
          <a:xfrm>
            <a:off x="457200" y="2387944"/>
            <a:ext cx="8229600" cy="5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C800"/>
                </a:solidFill>
              </a:rPr>
              <a:t>Challenge</a:t>
            </a:r>
            <a:endParaRPr sz="6000" dirty="0">
              <a:solidFill>
                <a:srgbClr val="FFC800"/>
              </a:solidFill>
            </a:endParaRPr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4294967295"/>
          </p:nvPr>
        </p:nvSpPr>
        <p:spPr>
          <a:xfrm>
            <a:off x="481675" y="3590738"/>
            <a:ext cx="81582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Challenge incoming!</a:t>
            </a:r>
            <a:endParaRPr dirty="0"/>
          </a:p>
        </p:txBody>
      </p:sp>
      <p:sp>
        <p:nvSpPr>
          <p:cNvPr id="139" name="Google Shape;139;p25"/>
          <p:cNvSpPr/>
          <p:nvPr/>
        </p:nvSpPr>
        <p:spPr>
          <a:xfrm>
            <a:off x="3979200" y="3311513"/>
            <a:ext cx="11856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7" name="Google Shape;636;p45">
            <a:extLst>
              <a:ext uri="{FF2B5EF4-FFF2-40B4-BE49-F238E27FC236}">
                <a16:creationId xmlns:a16="http://schemas.microsoft.com/office/drawing/2014/main" id="{DE0B5711-CED7-4055-A45D-484CE516AAB6}"/>
              </a:ext>
            </a:extLst>
          </p:cNvPr>
          <p:cNvSpPr/>
          <p:nvPr/>
        </p:nvSpPr>
        <p:spPr>
          <a:xfrm>
            <a:off x="3708702" y="571538"/>
            <a:ext cx="1704145" cy="1489299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3263706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ctrTitle"/>
          </p:nvPr>
        </p:nvSpPr>
        <p:spPr>
          <a:xfrm>
            <a:off x="634075" y="1735744"/>
            <a:ext cx="631826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rgbClr val="FFC800"/>
                </a:solidFill>
              </a:rPr>
              <a:t>3.</a:t>
            </a:r>
            <a:endParaRPr dirty="0">
              <a:solidFill>
                <a:srgbClr val="FFC8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Planung</a:t>
            </a:r>
            <a:endParaRPr dirty="0"/>
          </a:p>
        </p:txBody>
      </p:sp>
      <p:sp>
        <p:nvSpPr>
          <p:cNvPr id="119" name="Google Shape;119;p22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" name="Picture 2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E4C8D581-BF75-41FD-8378-7AFE1256F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75" y="355815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6032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>
            <a:spLocks noGrp="1"/>
          </p:cNvSpPr>
          <p:nvPr>
            <p:ph type="title"/>
          </p:nvPr>
        </p:nvSpPr>
        <p:spPr>
          <a:xfrm>
            <a:off x="457200" y="501141"/>
            <a:ext cx="8229600" cy="57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Projektplan</a:t>
            </a:r>
            <a:endParaRPr dirty="0"/>
          </a:p>
        </p:txBody>
      </p:sp>
      <p:sp>
        <p:nvSpPr>
          <p:cNvPr id="278" name="Google Shape;278;p36"/>
          <p:cNvSpPr/>
          <p:nvPr/>
        </p:nvSpPr>
        <p:spPr>
          <a:xfrm>
            <a:off x="1933634" y="1909238"/>
            <a:ext cx="2127869" cy="1325100"/>
          </a:xfrm>
          <a:prstGeom prst="chevron">
            <a:avLst>
              <a:gd name="adj" fmla="val 29853"/>
            </a:avLst>
          </a:prstGeom>
          <a:noFill/>
          <a:ln w="19050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2.</a:t>
            </a:r>
            <a:endParaRPr sz="18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Production</a:t>
            </a:r>
            <a:endParaRPr sz="1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p36"/>
          <p:cNvSpPr/>
          <p:nvPr/>
        </p:nvSpPr>
        <p:spPr>
          <a:xfrm>
            <a:off x="3674683" y="1909200"/>
            <a:ext cx="2083000" cy="1325100"/>
          </a:xfrm>
          <a:prstGeom prst="chevron">
            <a:avLst>
              <a:gd name="adj" fmla="val 29853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3.</a:t>
            </a:r>
            <a:endParaRPr sz="18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Testing</a:t>
            </a:r>
            <a:endParaRPr sz="18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36"/>
          <p:cNvSpPr/>
          <p:nvPr/>
        </p:nvSpPr>
        <p:spPr>
          <a:xfrm>
            <a:off x="196345" y="1909235"/>
            <a:ext cx="2127870" cy="1325100"/>
          </a:xfrm>
          <a:prstGeom prst="chevron">
            <a:avLst>
              <a:gd name="adj" fmla="val 29853"/>
            </a:avLst>
          </a:pr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1.</a:t>
            </a:r>
            <a:endParaRPr sz="18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Pre-production</a:t>
            </a:r>
            <a:endParaRPr sz="1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" name="Google Shape;281;p36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7" name="Google Shape;279;p36">
            <a:extLst>
              <a:ext uri="{FF2B5EF4-FFF2-40B4-BE49-F238E27FC236}">
                <a16:creationId xmlns:a16="http://schemas.microsoft.com/office/drawing/2014/main" id="{F753270F-4790-48E1-985D-27F93B8A0541}"/>
              </a:ext>
            </a:extLst>
          </p:cNvPr>
          <p:cNvSpPr/>
          <p:nvPr/>
        </p:nvSpPr>
        <p:spPr>
          <a:xfrm>
            <a:off x="5356378" y="1907984"/>
            <a:ext cx="1943815" cy="1325100"/>
          </a:xfrm>
          <a:prstGeom prst="chevron">
            <a:avLst>
              <a:gd name="adj" fmla="val 29853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4.</a:t>
            </a:r>
            <a:endParaRPr sz="18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Release</a:t>
            </a:r>
            <a:endParaRPr sz="18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Google Shape;279;p36">
            <a:extLst>
              <a:ext uri="{FF2B5EF4-FFF2-40B4-BE49-F238E27FC236}">
                <a16:creationId xmlns:a16="http://schemas.microsoft.com/office/drawing/2014/main" id="{A554E29F-4818-49EF-A0A8-6B76BC0DE589}"/>
              </a:ext>
            </a:extLst>
          </p:cNvPr>
          <p:cNvSpPr/>
          <p:nvPr/>
        </p:nvSpPr>
        <p:spPr>
          <a:xfrm>
            <a:off x="6903294" y="1907984"/>
            <a:ext cx="2175286" cy="1325100"/>
          </a:xfrm>
          <a:prstGeom prst="chevron">
            <a:avLst>
              <a:gd name="adj" fmla="val 29853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5.</a:t>
            </a:r>
            <a:endParaRPr sz="18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Marketing</a:t>
            </a:r>
            <a:endParaRPr sz="18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BE4FD347-02C9-444A-A744-9BC7C30352D8}"/>
              </a:ext>
            </a:extLst>
          </p:cNvPr>
          <p:cNvSpPr/>
          <p:nvPr/>
        </p:nvSpPr>
        <p:spPr>
          <a:xfrm>
            <a:off x="1714743" y="3346911"/>
            <a:ext cx="437781" cy="656672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5573B4FB-278B-4395-919D-996697E208CA}"/>
              </a:ext>
            </a:extLst>
          </p:cNvPr>
          <p:cNvSpPr/>
          <p:nvPr/>
        </p:nvSpPr>
        <p:spPr>
          <a:xfrm rot="5400000">
            <a:off x="3643756" y="2025375"/>
            <a:ext cx="301626" cy="3020592"/>
          </a:xfrm>
          <a:prstGeom prst="righ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E8DD1E-D2AA-4E36-9E82-48BA57403E66}"/>
              </a:ext>
            </a:extLst>
          </p:cNvPr>
          <p:cNvSpPr txBox="1"/>
          <p:nvPr/>
        </p:nvSpPr>
        <p:spPr>
          <a:xfrm>
            <a:off x="2997568" y="3772750"/>
            <a:ext cx="187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Montserrat" panose="020B0604020202020204" charset="0"/>
              </a:rPr>
              <a:t>3 Months</a:t>
            </a:r>
            <a:endParaRPr lang="en-US" sz="2400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6A636B-B842-422E-AB86-C5E1E94DAABB}"/>
              </a:ext>
            </a:extLst>
          </p:cNvPr>
          <p:cNvSpPr txBox="1"/>
          <p:nvPr/>
        </p:nvSpPr>
        <p:spPr>
          <a:xfrm>
            <a:off x="5471959" y="3317153"/>
            <a:ext cx="160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  <a:latin typeface="Montserrat" panose="020B0604020202020204" charset="0"/>
              </a:rPr>
              <a:t>01.03.2020 !</a:t>
            </a:r>
            <a:endParaRPr lang="en-US" sz="1800" b="1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201220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>
            <a:spLocks noGrp="1"/>
          </p:cNvSpPr>
          <p:nvPr>
            <p:ph type="title" idx="4294967295"/>
          </p:nvPr>
        </p:nvSpPr>
        <p:spPr>
          <a:xfrm>
            <a:off x="381000" y="219025"/>
            <a:ext cx="809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 dirty="0"/>
              <a:t>Risikoanalyse</a:t>
            </a:r>
            <a:endParaRPr sz="3000" dirty="0"/>
          </a:p>
        </p:txBody>
      </p:sp>
      <p:sp>
        <p:nvSpPr>
          <p:cNvPr id="197" name="Google Shape;197;p31"/>
          <p:cNvSpPr/>
          <p:nvPr/>
        </p:nvSpPr>
        <p:spPr>
          <a:xfrm>
            <a:off x="0" y="2152200"/>
            <a:ext cx="9144000" cy="2991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1"/>
          <p:cNvSpPr/>
          <p:nvPr/>
        </p:nvSpPr>
        <p:spPr>
          <a:xfrm>
            <a:off x="376198" y="2961073"/>
            <a:ext cx="2440214" cy="13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b="1" dirty="0">
                <a:solidFill>
                  <a:srgbClr val="FFC800"/>
                </a:solidFill>
                <a:latin typeface="Montserrat"/>
                <a:ea typeface="Montserrat"/>
                <a:cs typeface="Montserrat"/>
                <a:sym typeface="Montserrat"/>
              </a:rPr>
              <a:t>Starke Konkurrenz</a:t>
            </a:r>
            <a:endParaRPr dirty="0">
              <a:solidFill>
                <a:srgbClr val="FFC8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Mobile Game </a:t>
            </a:r>
            <a:r>
              <a:rPr lang="en-US" sz="1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Markt</a:t>
            </a: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ist</a:t>
            </a: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zu</a:t>
            </a: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groß</a:t>
            </a:r>
            <a:endParaRPr lang="en-US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Gefahr</a:t>
            </a: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 Zombieland Game</a:t>
            </a:r>
            <a:endParaRPr sz="1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" name="Google Shape;228;p31"/>
          <p:cNvSpPr/>
          <p:nvPr/>
        </p:nvSpPr>
        <p:spPr>
          <a:xfrm>
            <a:off x="6662702" y="2961073"/>
            <a:ext cx="2105100" cy="13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C800"/>
                </a:solidFill>
                <a:latin typeface="Montserrat"/>
                <a:ea typeface="Montserrat"/>
                <a:cs typeface="Montserrat"/>
                <a:sym typeface="Montserrat"/>
              </a:rPr>
              <a:t>Low Budget</a:t>
            </a:r>
            <a:endParaRPr lang="en-US" dirty="0">
              <a:solidFill>
                <a:srgbClr val="FFC8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Resourcenknappheit</a:t>
            </a:r>
            <a:endParaRPr lang="en-US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Feature vs. Gameplay </a:t>
            </a:r>
            <a:endParaRPr sz="1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31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2B5906-1849-4742-ACE9-0E529B2B6A20}"/>
              </a:ext>
            </a:extLst>
          </p:cNvPr>
          <p:cNvSpPr/>
          <p:nvPr/>
        </p:nvSpPr>
        <p:spPr>
          <a:xfrm>
            <a:off x="6662702" y="1247775"/>
            <a:ext cx="248129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FFC800"/>
                </a:solidFill>
                <a:latin typeface="Montserrat"/>
                <a:ea typeface="Montserrat"/>
                <a:cs typeface="Montserrat"/>
                <a:sym typeface="Montserrat"/>
              </a:rPr>
              <a:t>Kritiker</a:t>
            </a:r>
          </a:p>
          <a:p>
            <a:endParaRPr lang="de-DE" dirty="0">
              <a:solidFill>
                <a:schemeClr val="bg1"/>
              </a:solidFill>
              <a:latin typeface="Montserrat" panose="020B0604020202020204" charset="0"/>
              <a:ea typeface="Montserrat"/>
              <a:cs typeface="Montserrat"/>
              <a:sym typeface="Montserrat"/>
            </a:endParaRPr>
          </a:p>
          <a:p>
            <a:pPr lvl="0"/>
            <a:r>
              <a:rPr lang="en-US" dirty="0" err="1">
                <a:solidFill>
                  <a:schemeClr val="bg1"/>
                </a:solidFill>
                <a:latin typeface="Montserrat" panose="020B0604020202020204" charset="0"/>
                <a:ea typeface="Open Sans"/>
                <a:cs typeface="Open Sans"/>
                <a:sym typeface="Open Sans"/>
              </a:rPr>
              <a:t>Fallbeispiel</a:t>
            </a:r>
            <a:r>
              <a:rPr lang="en-US" dirty="0">
                <a:solidFill>
                  <a:schemeClr val="bg1"/>
                </a:solidFill>
                <a:latin typeface="Montserrat" panose="020B0604020202020204" charset="0"/>
                <a:ea typeface="Open Sans"/>
                <a:cs typeface="Open Sans"/>
                <a:sym typeface="Open Sans"/>
              </a:rPr>
              <a:t>: Flappy Bird</a:t>
            </a:r>
          </a:p>
        </p:txBody>
      </p:sp>
      <p:pic>
        <p:nvPicPr>
          <p:cNvPr id="4" name="Picture 3" descr="A group of people wearing costumes&#10;&#10;Description automatically generated">
            <a:extLst>
              <a:ext uri="{FF2B5EF4-FFF2-40B4-BE49-F238E27FC236}">
                <a16:creationId xmlns:a16="http://schemas.microsoft.com/office/drawing/2014/main" id="{F9978578-B27B-4813-B0FB-F612180E4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98" y="1247775"/>
            <a:ext cx="3524250" cy="2647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71857105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457200" y="858428"/>
            <a:ext cx="5224182" cy="10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accent4"/>
                </a:solidFill>
              </a:rPr>
              <a:t>Low</a:t>
            </a:r>
            <a:r>
              <a:rPr lang="de-DE" dirty="0"/>
              <a:t> Development Cost</a:t>
            </a:r>
            <a:br>
              <a:rPr lang="de-DE" dirty="0"/>
            </a:br>
            <a:r>
              <a:rPr lang="de-DE" dirty="0">
                <a:solidFill>
                  <a:schemeClr val="accent4"/>
                </a:solidFill>
              </a:rPr>
              <a:t>High</a:t>
            </a:r>
            <a:r>
              <a:rPr lang="de-DE" dirty="0"/>
              <a:t> Marketing Cost</a:t>
            </a:r>
            <a:endParaRPr dirty="0"/>
          </a:p>
        </p:txBody>
      </p:sp>
      <p:sp>
        <p:nvSpPr>
          <p:cNvPr id="172" name="Google Shape;172;p28"/>
          <p:cNvSpPr txBox="1">
            <a:spLocks noGrp="1"/>
          </p:cNvSpPr>
          <p:nvPr>
            <p:ph type="body" idx="1"/>
          </p:nvPr>
        </p:nvSpPr>
        <p:spPr>
          <a:xfrm>
            <a:off x="426944" y="2108108"/>
            <a:ext cx="5284694" cy="2669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Fokus auf Gameplay nicht Features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Spezialisierung auf ein Gameplay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Break even in Phase 5: Marketing</a:t>
            </a:r>
            <a:endParaRPr dirty="0"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500" y="1160312"/>
            <a:ext cx="3172500" cy="31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4726203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ctrTitle" idx="4294967295"/>
          </p:nvPr>
        </p:nvSpPr>
        <p:spPr>
          <a:xfrm>
            <a:off x="1371600" y="838827"/>
            <a:ext cx="6047100" cy="128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FFC000"/>
                </a:solidFill>
              </a:rPr>
              <a:t>H</a:t>
            </a:r>
            <a:r>
              <a:rPr lang="en-US" sz="9600" dirty="0" err="1">
                <a:solidFill>
                  <a:srgbClr val="FFC000"/>
                </a:solidFill>
              </a:rPr>
              <a:t>i</a:t>
            </a:r>
            <a:r>
              <a:rPr lang="en" sz="9600" dirty="0">
                <a:solidFill>
                  <a:srgbClr val="FFC000"/>
                </a:solidFill>
              </a:rPr>
              <a:t>!</a:t>
            </a:r>
            <a:endParaRPr sz="9600" dirty="0">
              <a:solidFill>
                <a:srgbClr val="FFC000"/>
              </a:solidFill>
            </a:endParaRPr>
          </a:p>
        </p:txBody>
      </p:sp>
      <p:sp>
        <p:nvSpPr>
          <p:cNvPr id="112" name="Google Shape;112;p21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01A5B81-0581-4B17-944D-1596F941B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550" y="2571750"/>
            <a:ext cx="1219200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07460-97CB-495E-A456-1F8B5416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Monetization Model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1B4561-0BEA-40E4-9707-E3559640AB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5" name="Picture 4" descr="A picture containing text, drawing&#10;&#10;Description automatically generated">
            <a:extLst>
              <a:ext uri="{FF2B5EF4-FFF2-40B4-BE49-F238E27FC236}">
                <a16:creationId xmlns:a16="http://schemas.microsoft.com/office/drawing/2014/main" id="{BCC9CFAD-B33E-49B3-A197-13967EF8E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54" y="1420836"/>
            <a:ext cx="1393028" cy="2221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8D98A7FE-1309-45C6-9018-6C8A34D9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73" y="967954"/>
            <a:ext cx="5752653" cy="355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2D86A7-386E-4A1A-ADA4-E8E6A1867DC8}"/>
              </a:ext>
            </a:extLst>
          </p:cNvPr>
          <p:cNvSpPr txBox="1"/>
          <p:nvPr/>
        </p:nvSpPr>
        <p:spPr>
          <a:xfrm>
            <a:off x="6373902" y="2329700"/>
            <a:ext cx="2393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Montserrat" panose="020B0604020202020204" charset="0"/>
              </a:rPr>
              <a:t>10x Replay = 1 Ad</a:t>
            </a:r>
            <a:endParaRPr lang="en-US" sz="2000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04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>
            <a:spLocks noGrp="1"/>
          </p:cNvSpPr>
          <p:nvPr>
            <p:ph type="ctrTitle" idx="4294967295"/>
          </p:nvPr>
        </p:nvSpPr>
        <p:spPr>
          <a:xfrm>
            <a:off x="862674" y="440344"/>
            <a:ext cx="7252625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bg1"/>
                </a:solidFill>
              </a:rPr>
              <a:t>4000€ (+1000€)</a:t>
            </a:r>
            <a:endParaRPr sz="6000" dirty="0">
              <a:solidFill>
                <a:schemeClr val="bg1"/>
              </a:solidFill>
            </a:endParaRPr>
          </a:p>
        </p:txBody>
      </p:sp>
      <p:sp>
        <p:nvSpPr>
          <p:cNvPr id="264" name="Google Shape;264;p35"/>
          <p:cNvSpPr txBox="1">
            <a:spLocks noGrp="1"/>
          </p:cNvSpPr>
          <p:nvPr>
            <p:ph type="subTitle" idx="4294967295"/>
          </p:nvPr>
        </p:nvSpPr>
        <p:spPr>
          <a:xfrm>
            <a:off x="862675" y="1417594"/>
            <a:ext cx="60936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Monatliche</a:t>
            </a:r>
            <a:r>
              <a:rPr lang="en-US" dirty="0"/>
              <a:t> </a:t>
            </a:r>
            <a:r>
              <a:rPr lang="en-US" dirty="0" err="1"/>
              <a:t>Kosten</a:t>
            </a:r>
            <a:r>
              <a:rPr lang="en-US" dirty="0"/>
              <a:t> + (</a:t>
            </a:r>
            <a:r>
              <a:rPr lang="en-US" dirty="0" err="1"/>
              <a:t>Einmalige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265" name="Google Shape;265;p35"/>
          <p:cNvSpPr txBox="1">
            <a:spLocks noGrp="1"/>
          </p:cNvSpPr>
          <p:nvPr>
            <p:ph type="ctrTitle" idx="4294967295"/>
          </p:nvPr>
        </p:nvSpPr>
        <p:spPr>
          <a:xfrm>
            <a:off x="862675" y="34483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7200" dirty="0"/>
              <a:t>2000</a:t>
            </a:r>
            <a:r>
              <a:rPr lang="en" sz="7200" dirty="0">
                <a:solidFill>
                  <a:schemeClr val="accent4"/>
                </a:solidFill>
              </a:rPr>
              <a:t>€</a:t>
            </a:r>
            <a:endParaRPr sz="7200" dirty="0">
              <a:solidFill>
                <a:srgbClr val="FFC800"/>
              </a:solidFill>
            </a:endParaRPr>
          </a:p>
        </p:txBody>
      </p:sp>
      <p:sp>
        <p:nvSpPr>
          <p:cNvPr id="266" name="Google Shape;266;p35"/>
          <p:cNvSpPr txBox="1">
            <a:spLocks noGrp="1"/>
          </p:cNvSpPr>
          <p:nvPr>
            <p:ph type="subTitle" idx="4294967295"/>
          </p:nvPr>
        </p:nvSpPr>
        <p:spPr>
          <a:xfrm>
            <a:off x="862675" y="43640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Monatlicher</a:t>
            </a:r>
            <a:r>
              <a:rPr lang="en-US" dirty="0"/>
              <a:t> </a:t>
            </a:r>
            <a:r>
              <a:rPr lang="en-US" dirty="0" err="1"/>
              <a:t>Gewinn</a:t>
            </a:r>
            <a:endParaRPr dirty="0"/>
          </a:p>
        </p:txBody>
      </p:sp>
      <p:sp>
        <p:nvSpPr>
          <p:cNvPr id="267" name="Google Shape;267;p35"/>
          <p:cNvSpPr txBox="1">
            <a:spLocks noGrp="1"/>
          </p:cNvSpPr>
          <p:nvPr>
            <p:ph type="ctrTitle" idx="4294967295"/>
          </p:nvPr>
        </p:nvSpPr>
        <p:spPr>
          <a:xfrm>
            <a:off x="862675" y="19624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800"/>
                </a:solidFill>
              </a:rPr>
              <a:t>6000</a:t>
            </a:r>
            <a:r>
              <a:rPr lang="en" sz="7200" dirty="0">
                <a:solidFill>
                  <a:schemeClr val="accent4"/>
                </a:solidFill>
              </a:rPr>
              <a:t>€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68" name="Google Shape;268;p35"/>
          <p:cNvSpPr txBox="1">
            <a:spLocks noGrp="1"/>
          </p:cNvSpPr>
          <p:nvPr>
            <p:ph type="subTitle" idx="4294967295"/>
          </p:nvPr>
        </p:nvSpPr>
        <p:spPr>
          <a:xfrm>
            <a:off x="862675" y="29353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Monatliche</a:t>
            </a:r>
            <a:r>
              <a:rPr lang="en-US" dirty="0"/>
              <a:t> </a:t>
            </a:r>
            <a:r>
              <a:rPr lang="en-US" dirty="0" err="1"/>
              <a:t>Einnahmen</a:t>
            </a:r>
            <a:endParaRPr dirty="0"/>
          </a:p>
        </p:txBody>
      </p:sp>
      <p:sp>
        <p:nvSpPr>
          <p:cNvPr id="269" name="Google Shape;269;p35"/>
          <p:cNvSpPr/>
          <p:nvPr/>
        </p:nvSpPr>
        <p:spPr>
          <a:xfrm>
            <a:off x="0" y="851037"/>
            <a:ext cx="663300" cy="497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5"/>
          <p:cNvSpPr/>
          <p:nvPr/>
        </p:nvSpPr>
        <p:spPr>
          <a:xfrm>
            <a:off x="0" y="2353263"/>
            <a:ext cx="663300" cy="497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5"/>
          <p:cNvSpPr/>
          <p:nvPr/>
        </p:nvSpPr>
        <p:spPr>
          <a:xfrm>
            <a:off x="0" y="3855490"/>
            <a:ext cx="663300" cy="497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5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7382712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ctrTitle"/>
          </p:nvPr>
        </p:nvSpPr>
        <p:spPr>
          <a:xfrm>
            <a:off x="634075" y="1755915"/>
            <a:ext cx="631826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rgbClr val="FFC800"/>
                </a:solidFill>
              </a:rPr>
              <a:t>4.</a:t>
            </a:r>
            <a:endParaRPr dirty="0">
              <a:solidFill>
                <a:srgbClr val="FFC8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Prototype</a:t>
            </a:r>
            <a:endParaRPr dirty="0"/>
          </a:p>
        </p:txBody>
      </p:sp>
      <p:sp>
        <p:nvSpPr>
          <p:cNvPr id="119" name="Google Shape;119;p22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3" name="Picture 2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E4C8D581-BF75-41FD-8378-7AFE1256F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75" y="355815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06652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2"/>
          <p:cNvSpPr txBox="1">
            <a:spLocks noGrp="1"/>
          </p:cNvSpPr>
          <p:nvPr>
            <p:ph type="ctrTitle" idx="4294967295"/>
          </p:nvPr>
        </p:nvSpPr>
        <p:spPr>
          <a:xfrm>
            <a:off x="457200" y="137379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THANKS!</a:t>
            </a:r>
            <a:endParaRPr sz="9600" dirty="0"/>
          </a:p>
        </p:txBody>
      </p:sp>
      <p:sp>
        <p:nvSpPr>
          <p:cNvPr id="378" name="Google Shape;378;p42"/>
          <p:cNvSpPr txBox="1">
            <a:spLocks noGrp="1"/>
          </p:cNvSpPr>
          <p:nvPr>
            <p:ph type="subTitle" idx="4294967295"/>
          </p:nvPr>
        </p:nvSpPr>
        <p:spPr>
          <a:xfrm>
            <a:off x="457200" y="27067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1D98C7"/>
                </a:solidFill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sz="4800" dirty="0">
              <a:solidFill>
                <a:srgbClr val="1D98C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9" name="Google Shape;379;p42"/>
          <p:cNvSpPr txBox="1">
            <a:spLocks noGrp="1"/>
          </p:cNvSpPr>
          <p:nvPr>
            <p:ph type="body" idx="4294967295"/>
          </p:nvPr>
        </p:nvSpPr>
        <p:spPr>
          <a:xfrm>
            <a:off x="457200" y="3555500"/>
            <a:ext cx="6427694" cy="6332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Want to join our team? Email: ryojamesli@gmail.com</a:t>
            </a:r>
            <a:endParaRPr sz="1800" dirty="0"/>
          </a:p>
        </p:txBody>
      </p:sp>
      <p:sp>
        <p:nvSpPr>
          <p:cNvPr id="380" name="Google Shape;380;p42"/>
          <p:cNvSpPr/>
          <p:nvPr/>
        </p:nvSpPr>
        <p:spPr>
          <a:xfrm>
            <a:off x="581050" y="2522531"/>
            <a:ext cx="60168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2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3055935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Table of content</a:t>
            </a:r>
            <a:endParaRPr dirty="0"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561900" y="1465731"/>
            <a:ext cx="8020200" cy="3173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15950" lvl="0" indent="-5143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+mj-lt"/>
              <a:buAutoNum type="arabicPeriod"/>
            </a:pPr>
            <a:r>
              <a:rPr lang="de-DE" sz="2400" dirty="0">
                <a:latin typeface="Montserrat" panose="020B0604020202020204" charset="0"/>
              </a:rPr>
              <a:t>Game content</a:t>
            </a:r>
          </a:p>
          <a:p>
            <a:pPr marL="615950" lvl="0" indent="-5143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+mj-lt"/>
              <a:buAutoNum type="arabicPeriod"/>
            </a:pPr>
            <a:r>
              <a:rPr lang="de-DE" sz="2400" dirty="0">
                <a:latin typeface="Montserrat" panose="020B0604020202020204" charset="0"/>
              </a:rPr>
              <a:t>Market Research</a:t>
            </a:r>
          </a:p>
          <a:p>
            <a:pPr marL="615950" lvl="0" indent="-5143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+mj-lt"/>
              <a:buAutoNum type="arabicPeriod"/>
            </a:pPr>
            <a:r>
              <a:rPr lang="de-DE" sz="2400" dirty="0">
                <a:latin typeface="Montserrat" panose="020B0604020202020204" charset="0"/>
              </a:rPr>
              <a:t>Planung</a:t>
            </a:r>
          </a:p>
          <a:p>
            <a:pPr marL="615950" lvl="0" indent="-5143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+mj-lt"/>
              <a:buAutoNum type="arabicPeriod"/>
            </a:pPr>
            <a:r>
              <a:rPr lang="de-DE" sz="2400" dirty="0">
                <a:latin typeface="Montserrat" panose="020B0604020202020204" charset="0"/>
              </a:rPr>
              <a:t>Prototype &amp; Conclusion</a:t>
            </a: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2400"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0403934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ctrTitle"/>
          </p:nvPr>
        </p:nvSpPr>
        <p:spPr>
          <a:xfrm>
            <a:off x="634075" y="1735744"/>
            <a:ext cx="631826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800"/>
                </a:solidFill>
              </a:rPr>
              <a:t>1.</a:t>
            </a:r>
            <a:endParaRPr dirty="0">
              <a:solidFill>
                <a:srgbClr val="FFC8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Game Content</a:t>
            </a:r>
            <a:endParaRPr dirty="0"/>
          </a:p>
        </p:txBody>
      </p:sp>
      <p:sp>
        <p:nvSpPr>
          <p:cNvPr id="119" name="Google Shape;119;p22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E4C8D581-BF75-41FD-8378-7AFE1256F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75" y="355815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5542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457200" y="858428"/>
            <a:ext cx="5007000" cy="10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Was ist Giranimo?</a:t>
            </a:r>
            <a:endParaRPr dirty="0"/>
          </a:p>
        </p:txBody>
      </p:sp>
      <p:sp>
        <p:nvSpPr>
          <p:cNvPr id="172" name="Google Shape;172;p28"/>
          <p:cNvSpPr txBox="1">
            <a:spLocks noGrp="1"/>
          </p:cNvSpPr>
          <p:nvPr>
            <p:ph type="body" idx="1"/>
          </p:nvPr>
        </p:nvSpPr>
        <p:spPr>
          <a:xfrm>
            <a:off x="457200" y="1669999"/>
            <a:ext cx="5007000" cy="2627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DE" sz="2400" dirty="0"/>
              <a:t>Mobile Game</a:t>
            </a:r>
          </a:p>
          <a:p>
            <a:pPr lvl="0" indent="-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DE" sz="2400" dirty="0"/>
              <a:t>Endless – Runner/Jumper</a:t>
            </a:r>
          </a:p>
          <a:p>
            <a:pPr lvl="0" indent="-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DE" sz="2400" dirty="0"/>
              <a:t>„Hard“ Game</a:t>
            </a:r>
          </a:p>
          <a:p>
            <a:pPr lvl="0" indent="-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DE" sz="2400" dirty="0"/>
              <a:t>Für IOS - Systeme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sz="2400" dirty="0"/>
          </a:p>
        </p:txBody>
      </p:sp>
      <p:sp>
        <p:nvSpPr>
          <p:cNvPr id="174" name="Google Shape;174;p28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1E91F6-F822-4EEA-863E-949E5559F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200" y="1103702"/>
            <a:ext cx="1930400" cy="1930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1E991A8-DE77-4854-B3BE-3F3AC1FD7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828" y="2485570"/>
            <a:ext cx="2075543" cy="20755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14220777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1513800" y="2161800"/>
            <a:ext cx="6116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Once upon a time…</a:t>
            </a:r>
            <a:endParaRPr dirty="0"/>
          </a:p>
        </p:txBody>
      </p:sp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3975344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9"/>
          <p:cNvSpPr txBox="1">
            <a:spLocks noGrp="1"/>
          </p:cNvSpPr>
          <p:nvPr>
            <p:ph type="body" idx="1"/>
          </p:nvPr>
        </p:nvSpPr>
        <p:spPr>
          <a:xfrm>
            <a:off x="457199" y="785788"/>
            <a:ext cx="4935071" cy="39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sz="3200" b="1" dirty="0">
                <a:latin typeface="Montserrat"/>
                <a:ea typeface="Montserrat"/>
                <a:cs typeface="Montserrat"/>
                <a:sym typeface="Montserrat"/>
              </a:rPr>
              <a:t>Gameplay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de-DE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>
                <a:latin typeface="Montserrat"/>
                <a:ea typeface="Montserrat"/>
                <a:cs typeface="Montserrat"/>
                <a:sym typeface="Montserrat"/>
              </a:rPr>
              <a:t>Steuerung links &amp; rechts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de-DE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>
                <a:latin typeface="Montserrat"/>
                <a:ea typeface="Montserrat"/>
                <a:cs typeface="Montserrat"/>
                <a:sym typeface="Montserrat"/>
              </a:rPr>
              <a:t>Nahrungsaufnahme damit der Hals wächst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de-DE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>
                <a:latin typeface="Montserrat"/>
                <a:ea typeface="Montserrat"/>
                <a:cs typeface="Montserrat"/>
                <a:sym typeface="Montserrat"/>
              </a:rPr>
              <a:t>Ziel: So hoch wachsen wie möglich</a:t>
            </a:r>
          </a:p>
        </p:txBody>
      </p:sp>
      <p:sp>
        <p:nvSpPr>
          <p:cNvPr id="345" name="Google Shape;345;p39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46" name="Google Shape;346;p39"/>
          <p:cNvSpPr/>
          <p:nvPr/>
        </p:nvSpPr>
        <p:spPr>
          <a:xfrm>
            <a:off x="57934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47" name="Google Shape;347;p39"/>
          <p:cNvGrpSpPr/>
          <p:nvPr/>
        </p:nvGrpSpPr>
        <p:grpSpPr>
          <a:xfrm>
            <a:off x="5734300" y="373572"/>
            <a:ext cx="2119546" cy="4396359"/>
            <a:chOff x="2547150" y="238125"/>
            <a:chExt cx="2525675" cy="5238750"/>
          </a:xfrm>
        </p:grpSpPr>
        <p:sp>
          <p:nvSpPr>
            <p:cNvPr id="348" name="Google Shape;348;p39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9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9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9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F697281-D563-4590-8627-C2E563118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566" y="744573"/>
            <a:ext cx="2036159" cy="362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71145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457200" y="1563656"/>
            <a:ext cx="3548743" cy="3148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b="1" dirty="0"/>
              <a:t>Nahrung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Objekte</a:t>
            </a:r>
            <a:r>
              <a:rPr lang="en-US" dirty="0"/>
              <a:t>, die </a:t>
            </a:r>
            <a:r>
              <a:rPr lang="en-US" dirty="0" err="1"/>
              <a:t>beim</a:t>
            </a:r>
            <a:r>
              <a:rPr lang="en-US" dirty="0"/>
              <a:t> </a:t>
            </a:r>
            <a:r>
              <a:rPr lang="en-US" dirty="0" err="1"/>
              <a:t>Einsammeln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Wachstumsschub</a:t>
            </a:r>
            <a:r>
              <a:rPr lang="en-US" dirty="0"/>
              <a:t> </a:t>
            </a:r>
            <a:r>
              <a:rPr lang="en-US" dirty="0" err="1"/>
              <a:t>auslösen</a:t>
            </a:r>
            <a:endParaRPr dirty="0"/>
          </a:p>
        </p:txBody>
      </p:sp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Spielemente</a:t>
            </a:r>
            <a:endParaRPr dirty="0"/>
          </a:p>
        </p:txBody>
      </p:sp>
      <p:sp>
        <p:nvSpPr>
          <p:cNvPr id="156" name="Google Shape;156;p26"/>
          <p:cNvSpPr txBox="1">
            <a:spLocks noGrp="1"/>
          </p:cNvSpPr>
          <p:nvPr>
            <p:ph type="body" idx="2"/>
          </p:nvPr>
        </p:nvSpPr>
        <p:spPr>
          <a:xfrm>
            <a:off x="5041230" y="1537774"/>
            <a:ext cx="3600000" cy="3148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b="1" dirty="0"/>
              <a:t>Hindernis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Objekte, die beim Berühren zum Game Over führen</a:t>
            </a:r>
            <a:endParaRPr dirty="0"/>
          </a:p>
        </p:txBody>
      </p:sp>
      <p:sp>
        <p:nvSpPr>
          <p:cNvPr id="157" name="Google Shape;157;p26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8C5D6E-B1DF-47FF-9671-834AA6B49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831" y="2898918"/>
            <a:ext cx="576036" cy="576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083B48-8F93-40EE-86A4-135F40574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866" y="2870392"/>
            <a:ext cx="622069" cy="6220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2194A2-DF0C-4910-A126-9A2B4FBFE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4866" y="3577335"/>
            <a:ext cx="854867" cy="854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C29E3F-97C5-4BD0-A00A-CCBF907018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2127" y="3401754"/>
            <a:ext cx="676275" cy="676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7F3F1F-2CF8-4C62-9735-79E511506B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7662" y="3849428"/>
            <a:ext cx="457200" cy="457200"/>
          </a:xfrm>
          <a:prstGeom prst="rect">
            <a:avLst/>
          </a:prstGeom>
        </p:spPr>
      </p:pic>
      <p:pic>
        <p:nvPicPr>
          <p:cNvPr id="17" name="Picture 16" descr="A picture containing clock, drawing, light&#10;&#10;Description automatically generated">
            <a:extLst>
              <a:ext uri="{FF2B5EF4-FFF2-40B4-BE49-F238E27FC236}">
                <a16:creationId xmlns:a16="http://schemas.microsoft.com/office/drawing/2014/main" id="{C179C799-E414-4201-BD95-4861091396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9298" y="2794000"/>
            <a:ext cx="1891784" cy="18917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769E43-17A8-4F23-BEDE-8FB9CB39E9D7}"/>
              </a:ext>
            </a:extLst>
          </p:cNvPr>
          <p:cNvSpPr txBox="1"/>
          <p:nvPr/>
        </p:nvSpPr>
        <p:spPr>
          <a:xfrm>
            <a:off x="652150" y="4557777"/>
            <a:ext cx="1887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Montserrat" panose="020B0604020202020204" charset="0"/>
              </a:rPr>
              <a:t>Und vieles mehr...</a:t>
            </a:r>
            <a:endParaRPr lang="en-US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844413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ctrTitle"/>
          </p:nvPr>
        </p:nvSpPr>
        <p:spPr>
          <a:xfrm>
            <a:off x="634075" y="1735744"/>
            <a:ext cx="631826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rgbClr val="FFC800"/>
                </a:solidFill>
              </a:rPr>
              <a:t>2.</a:t>
            </a:r>
            <a:endParaRPr dirty="0">
              <a:solidFill>
                <a:srgbClr val="FFC8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Market Research</a:t>
            </a:r>
            <a:endParaRPr dirty="0"/>
          </a:p>
        </p:txBody>
      </p:sp>
      <p:sp>
        <p:nvSpPr>
          <p:cNvPr id="119" name="Google Shape;119;p22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E4C8D581-BF75-41FD-8378-7AFE1256F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75" y="355815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57429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Mercut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5AFDC"/>
      </a:accent1>
      <a:accent2>
        <a:srgbClr val="1D98C7"/>
      </a:accent2>
      <a:accent3>
        <a:srgbClr val="ED9E46"/>
      </a:accent3>
      <a:accent4>
        <a:srgbClr val="FFC800"/>
      </a:accent4>
      <a:accent5>
        <a:srgbClr val="CCCCCC"/>
      </a:accent5>
      <a:accent6>
        <a:srgbClr val="EFEFEF"/>
      </a:accent6>
      <a:hlink>
        <a:srgbClr val="1D98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</TotalTime>
  <Words>297</Words>
  <Application>Microsoft Office PowerPoint</Application>
  <PresentationFormat>On-screen Show (16:9)</PresentationFormat>
  <Paragraphs>123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Times New Roman</vt:lpstr>
      <vt:lpstr>Arial</vt:lpstr>
      <vt:lpstr>Montserrat</vt:lpstr>
      <vt:lpstr>Open Sans</vt:lpstr>
      <vt:lpstr>Mercutio template</vt:lpstr>
      <vt:lpstr>Giranimo</vt:lpstr>
      <vt:lpstr>Hi!</vt:lpstr>
      <vt:lpstr>Table of content</vt:lpstr>
      <vt:lpstr>1. Game Content</vt:lpstr>
      <vt:lpstr>Was ist Giranimo?</vt:lpstr>
      <vt:lpstr>PowerPoint Presentation</vt:lpstr>
      <vt:lpstr>PowerPoint Presentation</vt:lpstr>
      <vt:lpstr>Spielemente</vt:lpstr>
      <vt:lpstr>2. Market Research</vt:lpstr>
      <vt:lpstr>Zielgruppe</vt:lpstr>
      <vt:lpstr>Zielplattform: IOS</vt:lpstr>
      <vt:lpstr>Unique Selling Points</vt:lpstr>
      <vt:lpstr>Humor</vt:lpstr>
      <vt:lpstr>PowerPoint Presentation</vt:lpstr>
      <vt:lpstr>Challenge</vt:lpstr>
      <vt:lpstr>3. Planung</vt:lpstr>
      <vt:lpstr>Projektplan</vt:lpstr>
      <vt:lpstr>Risikoanalyse</vt:lpstr>
      <vt:lpstr>Low Development Cost High Marketing Cost</vt:lpstr>
      <vt:lpstr>Monetization Model</vt:lpstr>
      <vt:lpstr>4000€ (+1000€)</vt:lpstr>
      <vt:lpstr>4. Prototype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Giranimo</dc:title>
  <cp:lastModifiedBy>Li James</cp:lastModifiedBy>
  <cp:revision>51</cp:revision>
  <dcterms:modified xsi:type="dcterms:W3CDTF">2019-12-08T16:10:22Z</dcterms:modified>
</cp:coreProperties>
</file>