
<file path=[Content_Types].xml><?xml version="1.0" encoding="utf-8"?>
<Types xmlns="http://schemas.openxmlformats.org/package/2006/content-types">
  <Default Extension="bmp" ContentType="image/bmp"/>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5" r:id="rId1"/>
  </p:sldMasterIdLst>
  <p:notesMasterIdLst>
    <p:notesMasterId r:id="rId29"/>
  </p:notesMasterIdLst>
  <p:sldIdLst>
    <p:sldId id="256" r:id="rId2"/>
    <p:sldId id="258" r:id="rId3"/>
    <p:sldId id="286" r:id="rId4"/>
    <p:sldId id="287" r:id="rId5"/>
    <p:sldId id="288" r:id="rId6"/>
    <p:sldId id="290" r:id="rId7"/>
    <p:sldId id="308" r:id="rId8"/>
    <p:sldId id="309" r:id="rId9"/>
    <p:sldId id="292" r:id="rId10"/>
    <p:sldId id="293" r:id="rId11"/>
    <p:sldId id="289" r:id="rId12"/>
    <p:sldId id="294" r:id="rId13"/>
    <p:sldId id="261" r:id="rId14"/>
    <p:sldId id="267" r:id="rId15"/>
    <p:sldId id="262" r:id="rId16"/>
    <p:sldId id="301" r:id="rId17"/>
    <p:sldId id="299" r:id="rId18"/>
    <p:sldId id="297" r:id="rId19"/>
    <p:sldId id="296" r:id="rId20"/>
    <p:sldId id="300" r:id="rId21"/>
    <p:sldId id="304" r:id="rId22"/>
    <p:sldId id="303" r:id="rId23"/>
    <p:sldId id="305" r:id="rId24"/>
    <p:sldId id="298" r:id="rId25"/>
    <p:sldId id="307" r:id="rId26"/>
    <p:sldId id="306" r:id="rId27"/>
    <p:sldId id="295"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Montserrat" panose="020B0604020202020204" charset="0"/>
      <p:regular r:id="rId34"/>
      <p:bold r:id="rId35"/>
      <p:italic r:id="rId36"/>
      <p:boldItalic r:id="rId37"/>
    </p:embeddedFont>
    <p:embeddedFont>
      <p:font typeface="Open Sans"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3930"/>
    <a:srgbClr val="00C01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E66F22-CE34-422A-8E74-D111EF371051}">
  <a:tblStyle styleId="{F9E66F22-CE34-422A-8E74-D111EF37105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9680" autoAdjust="0"/>
  </p:normalViewPr>
  <p:slideViewPr>
    <p:cSldViewPr snapToGrid="0">
      <p:cViewPr varScale="1">
        <p:scale>
          <a:sx n="108" d="100"/>
          <a:sy n="108"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Starting: James (3-5 Minutes Intro + Game content)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008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Markus (5minutes + Trailer)</a:t>
            </a:r>
            <a:endParaRPr dirty="0"/>
          </a:p>
        </p:txBody>
      </p:sp>
    </p:spTree>
    <p:extLst>
      <p:ext uri="{BB962C8B-B14F-4D97-AF65-F5344CB8AC3E}">
        <p14:creationId xmlns:p14="http://schemas.microsoft.com/office/powerpoint/2010/main" val="972823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486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Trailer Showtime!</a:t>
            </a:r>
            <a:endParaRPr lang="en-US" dirty="0"/>
          </a:p>
        </p:txBody>
      </p:sp>
    </p:spTree>
    <p:extLst>
      <p:ext uri="{BB962C8B-B14F-4D97-AF65-F5344CB8AC3E}">
        <p14:creationId xmlns:p14="http://schemas.microsoft.com/office/powerpoint/2010/main" val="2906740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780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Martina (5 minutes planing)</a:t>
            </a:r>
            <a:endParaRPr dirty="0"/>
          </a:p>
        </p:txBody>
      </p:sp>
    </p:spTree>
    <p:extLst>
      <p:ext uri="{BB962C8B-B14F-4D97-AF65-F5344CB8AC3E}">
        <p14:creationId xmlns:p14="http://schemas.microsoft.com/office/powerpoint/2010/main" val="1693665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ZEITPLAN</a:t>
            </a:r>
          </a:p>
          <a:p>
            <a:pPr marL="0" lvl="0" indent="0" algn="l" rtl="0">
              <a:spcBef>
                <a:spcPts val="0"/>
              </a:spcBef>
              <a:spcAft>
                <a:spcPts val="0"/>
              </a:spcAft>
              <a:buNone/>
            </a:pPr>
            <a:r>
              <a:rPr lang="de-DE" dirty="0"/>
              <a:t>Befinden uns in </a:t>
            </a:r>
            <a:r>
              <a:rPr lang="de-DE" dirty="0" err="1"/>
              <a:t>Preproduction</a:t>
            </a:r>
            <a:r>
              <a:rPr lang="de-DE" dirty="0"/>
              <a:t> (Planung des Projekts)</a:t>
            </a:r>
          </a:p>
          <a:p>
            <a:pPr marL="0" lvl="0" indent="0" algn="l" rtl="0">
              <a:spcBef>
                <a:spcPts val="0"/>
              </a:spcBef>
              <a:spcAft>
                <a:spcPts val="0"/>
              </a:spcAft>
              <a:buNone/>
            </a:pPr>
            <a:r>
              <a:rPr lang="de-DE" dirty="0"/>
              <a:t>Geplant in den nächsten 3 Monaten das Spiel zu erstellen und testen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de-DE" dirty="0"/>
              <a:t>während </a:t>
            </a:r>
            <a:r>
              <a:rPr lang="de-DE" dirty="0" err="1"/>
              <a:t>Production</a:t>
            </a:r>
            <a:r>
              <a:rPr lang="de-DE" dirty="0"/>
              <a:t> Tester anwerben</a:t>
            </a:r>
          </a:p>
          <a:p>
            <a:pPr marL="0" lvl="0" indent="0" algn="l" rtl="0">
              <a:spcBef>
                <a:spcPts val="0"/>
              </a:spcBef>
              <a:spcAft>
                <a:spcPts val="0"/>
              </a:spcAft>
              <a:buNone/>
            </a:pPr>
            <a:r>
              <a:rPr lang="de-DE" dirty="0"/>
              <a:t>Extra Testphase nach dem Erstellen, aber auch währenddessen immer wieder selber testen</a:t>
            </a:r>
          </a:p>
          <a:p>
            <a:pPr marL="0" lvl="0" indent="0" algn="l" rtl="0">
              <a:spcBef>
                <a:spcPts val="0"/>
              </a:spcBef>
              <a:spcAft>
                <a:spcPts val="0"/>
              </a:spcAft>
              <a:buNone/>
            </a:pPr>
            <a:r>
              <a:rPr lang="de-DE" dirty="0"/>
              <a:t>Geplanter Release nach 3 Monaten intensiver Arbeit</a:t>
            </a:r>
          </a:p>
          <a:p>
            <a:pPr marL="0" lvl="0" indent="0" algn="l" rtl="0">
              <a:spcBef>
                <a:spcPts val="0"/>
              </a:spcBef>
              <a:spcAft>
                <a:spcPts val="0"/>
              </a:spcAft>
              <a:buNone/>
            </a:pPr>
            <a:r>
              <a:rPr lang="de-DE" dirty="0"/>
              <a:t>Danach große Marketingphase: Zeitintensiv, Schneeballprinzip</a:t>
            </a:r>
          </a:p>
        </p:txBody>
      </p:sp>
    </p:spTree>
    <p:extLst>
      <p:ext uri="{BB962C8B-B14F-4D97-AF65-F5344CB8AC3E}">
        <p14:creationId xmlns:p14="http://schemas.microsoft.com/office/powerpoint/2010/main" val="86812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Hook mit Maskottchen Giranimo! Sagt Hallo </a:t>
            </a:r>
            <a:r>
              <a:rPr lang="de-DE" dirty="0">
                <a:sym typeface="Wingdings" panose="05000000000000000000" pitchFamily="2" charset="2"/>
              </a:rPr>
              <a:t>!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e095909b_2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e095909b_2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Starke Konkurrenz:</a:t>
            </a:r>
          </a:p>
          <a:p>
            <a:pPr marL="0" lvl="0" indent="0" algn="l" rtl="0">
              <a:spcBef>
                <a:spcPts val="0"/>
              </a:spcBef>
              <a:spcAft>
                <a:spcPts val="0"/>
              </a:spcAft>
              <a:buNone/>
            </a:pPr>
            <a:r>
              <a:rPr lang="de-DE" dirty="0"/>
              <a:t>Der Spielemarkt ist gigantisch! Sehr viele ähnliche Spiele. Dennoch viele erfolgreiche nicht ein ganz großes</a:t>
            </a:r>
          </a:p>
          <a:p>
            <a:pPr marL="0" lvl="0" indent="0" algn="l" rtl="0">
              <a:spcBef>
                <a:spcPts val="0"/>
              </a:spcBef>
              <a:spcAft>
                <a:spcPts val="0"/>
              </a:spcAft>
              <a:buNone/>
            </a:pPr>
            <a:r>
              <a:rPr lang="de-DE" dirty="0"/>
              <a:t>Abwägung: in der Masse untergehen oder Herausstechen durch Charme und einzigartigem Humor</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Kritik:</a:t>
            </a:r>
          </a:p>
          <a:p>
            <a:pPr marL="0" lvl="0" indent="0" algn="l" rtl="0">
              <a:spcBef>
                <a:spcPts val="0"/>
              </a:spcBef>
              <a:spcAft>
                <a:spcPts val="0"/>
              </a:spcAft>
              <a:buNone/>
            </a:pPr>
            <a:r>
              <a:rPr lang="de-DE" dirty="0"/>
              <a:t>Frage: ähnlicher Sucht- und Depressionsfaktor wie Flappy Bird? </a:t>
            </a:r>
          </a:p>
          <a:p>
            <a:pPr marL="0" lvl="0" indent="0" algn="l" rtl="0">
              <a:spcBef>
                <a:spcPts val="0"/>
              </a:spcBef>
              <a:spcAft>
                <a:spcPts val="0"/>
              </a:spcAft>
              <a:buNone/>
            </a:pPr>
            <a:r>
              <a:rPr lang="de-DE" dirty="0"/>
              <a:t>Besonders beim Testen aufpassen, dass es gut </a:t>
            </a:r>
            <a:r>
              <a:rPr lang="de-DE" dirty="0" err="1"/>
              <a:t>gebalanced</a:t>
            </a:r>
            <a:r>
              <a:rPr lang="de-DE" dirty="0"/>
              <a:t> wird zwischen Spielspaß und Schwierigkeit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Low Budget:</a:t>
            </a:r>
          </a:p>
          <a:p>
            <a:pPr marL="0" lvl="0" indent="0" algn="l" rtl="0">
              <a:spcBef>
                <a:spcPts val="0"/>
              </a:spcBef>
              <a:spcAft>
                <a:spcPts val="0"/>
              </a:spcAft>
              <a:buNone/>
            </a:pPr>
            <a:r>
              <a:rPr lang="de-DE" dirty="0"/>
              <a:t>Wenig Geld und wenige Personen</a:t>
            </a:r>
          </a:p>
          <a:p>
            <a:pPr marL="0" lvl="0" indent="0" algn="l" rtl="0">
              <a:spcBef>
                <a:spcPts val="0"/>
              </a:spcBef>
              <a:spcAft>
                <a:spcPts val="0"/>
              </a:spcAft>
              <a:buNone/>
            </a:pPr>
            <a:r>
              <a:rPr lang="de-DE" dirty="0"/>
              <a:t>Deswegen wird das Hauptmerk auf das Spielgefühl gesetzt nicht auf unzählige Features (welche Zeit- und </a:t>
            </a:r>
            <a:r>
              <a:rPr lang="de-DE" dirty="0" err="1"/>
              <a:t>Resourcenintensiv</a:t>
            </a:r>
            <a:r>
              <a:rPr lang="de-DE" dirty="0"/>
              <a:t> sind, </a:t>
            </a:r>
            <a:r>
              <a:rPr lang="de-DE" dirty="0" err="1"/>
              <a:t>zB</a:t>
            </a:r>
            <a:r>
              <a:rPr lang="de-DE" dirty="0"/>
              <a:t> Art)</a:t>
            </a:r>
            <a:endParaRPr dirty="0"/>
          </a:p>
        </p:txBody>
      </p:sp>
    </p:spTree>
    <p:extLst>
      <p:ext uri="{BB962C8B-B14F-4D97-AF65-F5344CB8AC3E}">
        <p14:creationId xmlns:p14="http://schemas.microsoft.com/office/powerpoint/2010/main" val="2623426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Wie gerade erwähnt: Geld nicht in Features investieren, sondern in Spielgefühl</a:t>
            </a:r>
          </a:p>
          <a:p>
            <a:pPr marL="0" lvl="0" indent="0" algn="l" rtl="0">
              <a:spcBef>
                <a:spcPts val="0"/>
              </a:spcBef>
              <a:spcAft>
                <a:spcPts val="0"/>
              </a:spcAft>
              <a:buNone/>
            </a:pPr>
            <a:r>
              <a:rPr lang="de-DE" dirty="0"/>
              <a:t>-&gt; niedrige </a:t>
            </a:r>
            <a:r>
              <a:rPr lang="de-DE" dirty="0" err="1"/>
              <a:t>Resourcenkosten</a:t>
            </a:r>
            <a:endParaRPr lang="de-DE" dirty="0"/>
          </a:p>
          <a:p>
            <a:pPr marL="0" lvl="0" indent="0" algn="l" rtl="0">
              <a:spcBef>
                <a:spcPts val="0"/>
              </a:spcBef>
              <a:spcAft>
                <a:spcPts val="0"/>
              </a:spcAft>
              <a:buNone/>
            </a:pPr>
            <a:r>
              <a:rPr lang="de-DE" dirty="0"/>
              <a:t>Kleines Team kostet natürlich weniger als ein großes</a:t>
            </a:r>
          </a:p>
          <a:p>
            <a:pPr marL="0" lvl="0" indent="0" algn="l" rtl="0">
              <a:spcBef>
                <a:spcPts val="0"/>
              </a:spcBef>
              <a:spcAft>
                <a:spcPts val="0"/>
              </a:spcAft>
              <a:buNone/>
            </a:pPr>
            <a:r>
              <a:rPr lang="de-DE" dirty="0"/>
              <a:t>Kosten steigen langsam an während der Phasen 1-4 und am Ende wird das meiste Geld in Marketing gesteckt (rasanter Anstieg)</a:t>
            </a:r>
          </a:p>
          <a:p>
            <a:pPr marL="0" lvl="0" indent="0" algn="l" rtl="0">
              <a:spcBef>
                <a:spcPts val="0"/>
              </a:spcBef>
              <a:spcAft>
                <a:spcPts val="0"/>
              </a:spcAft>
              <a:buNone/>
            </a:pPr>
            <a:r>
              <a:rPr lang="de-DE" dirty="0"/>
              <a:t>Einkommen natürlich erst nach Release</a:t>
            </a:r>
          </a:p>
          <a:p>
            <a:pPr marL="0" lvl="0" indent="0" algn="l" rtl="0">
              <a:spcBef>
                <a:spcPts val="0"/>
              </a:spcBef>
              <a:spcAft>
                <a:spcPts val="0"/>
              </a:spcAft>
              <a:buNone/>
            </a:pPr>
            <a:r>
              <a:rPr lang="de-DE" dirty="0"/>
              <a:t>Wenn Marketing erfolgreich: exponentieller Anstieg und baldiger Break-Even, (Ausgaben gedeckt)</a:t>
            </a:r>
            <a:endParaRPr dirty="0"/>
          </a:p>
        </p:txBody>
      </p:sp>
    </p:spTree>
    <p:extLst>
      <p:ext uri="{BB962C8B-B14F-4D97-AF65-F5344CB8AC3E}">
        <p14:creationId xmlns:p14="http://schemas.microsoft.com/office/powerpoint/2010/main" val="2443007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139700" indent="0">
              <a:buNone/>
            </a:pPr>
            <a:r>
              <a:rPr lang="de-DE" dirty="0"/>
              <a:t>Monetarisierung</a:t>
            </a:r>
          </a:p>
          <a:p>
            <a:pPr marL="139700" indent="0">
              <a:buNone/>
            </a:pPr>
            <a:r>
              <a:rPr lang="de-DE" dirty="0"/>
              <a:t>Vorneweg nehmen: kein </a:t>
            </a:r>
            <a:r>
              <a:rPr lang="de-DE" dirty="0" err="1"/>
              <a:t>pay-to-win</a:t>
            </a:r>
            <a:r>
              <a:rPr lang="de-DE" dirty="0"/>
              <a:t>!!! Schreckt viele ab</a:t>
            </a:r>
          </a:p>
          <a:p>
            <a:pPr marL="139700" indent="0">
              <a:buNone/>
            </a:pPr>
            <a:r>
              <a:rPr lang="de-DE" dirty="0"/>
              <a:t>Deswegen: </a:t>
            </a:r>
            <a:r>
              <a:rPr lang="de-DE" dirty="0" err="1"/>
              <a:t>ca</a:t>
            </a:r>
            <a:r>
              <a:rPr lang="de-DE" dirty="0"/>
              <a:t> 1/3 der geplanten Einnahmen nur optionale optische Upgrades, </a:t>
            </a:r>
            <a:r>
              <a:rPr lang="de-DE" dirty="0" err="1"/>
              <a:t>zB</a:t>
            </a:r>
            <a:r>
              <a:rPr lang="de-DE" dirty="0"/>
              <a:t> Skins, Hintergründe</a:t>
            </a:r>
          </a:p>
          <a:p>
            <a:pPr marL="139700" indent="0">
              <a:buNone/>
            </a:pPr>
            <a:r>
              <a:rPr lang="de-DE" dirty="0"/>
              <a:t>Die meisten Mobile Games setzen auf </a:t>
            </a:r>
            <a:r>
              <a:rPr lang="de-DE" dirty="0" err="1"/>
              <a:t>inapp</a:t>
            </a:r>
            <a:r>
              <a:rPr lang="de-DE" dirty="0"/>
              <a:t> Werbung</a:t>
            </a:r>
          </a:p>
          <a:p>
            <a:pPr marL="139700" indent="0">
              <a:buNone/>
            </a:pPr>
            <a:r>
              <a:rPr lang="de-DE" dirty="0"/>
              <a:t>2/3 der Einnahmen bei uns: zusätzlich zum langsamen selbständigen Aufladen von Spielversuchen kann man Werbungen anschauen um seine Versuche wieder aufzuladen</a:t>
            </a:r>
          </a:p>
        </p:txBody>
      </p:sp>
    </p:spTree>
    <p:extLst>
      <p:ext uri="{BB962C8B-B14F-4D97-AF65-F5344CB8AC3E}">
        <p14:creationId xmlns:p14="http://schemas.microsoft.com/office/powerpoint/2010/main" val="2928533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Unsere Grobe Ko</a:t>
            </a:r>
          </a:p>
          <a:p>
            <a:pPr marL="0" lvl="0" indent="0" algn="l" rtl="0">
              <a:spcBef>
                <a:spcPts val="0"/>
              </a:spcBef>
              <a:spcAft>
                <a:spcPts val="0"/>
              </a:spcAft>
              <a:buNone/>
            </a:pPr>
            <a:r>
              <a:rPr lang="de-DE" dirty="0"/>
              <a:t>Einmalige Kosten: Apple Development Lizensen, Trailer, Art</a:t>
            </a:r>
          </a:p>
          <a:p>
            <a:pPr marL="0" lvl="0" indent="0" algn="l" rtl="0">
              <a:spcBef>
                <a:spcPts val="0"/>
              </a:spcBef>
              <a:spcAft>
                <a:spcPts val="0"/>
              </a:spcAft>
              <a:buNone/>
            </a:pPr>
            <a:r>
              <a:rPr lang="de-DE" dirty="0"/>
              <a:t>Monatliche Kosten: Persönliche Ausgaben,  Marketing mit Werbung und </a:t>
            </a:r>
            <a:r>
              <a:rPr lang="de-DE" dirty="0" err="1"/>
              <a:t>Social</a:t>
            </a:r>
            <a:r>
              <a:rPr lang="de-DE" dirty="0"/>
              <a:t> Media </a:t>
            </a:r>
            <a:r>
              <a:rPr lang="de-DE"/>
              <a:t>Management, Puffer</a:t>
            </a:r>
            <a:endParaRPr lang="de-DE" dirty="0"/>
          </a:p>
          <a:p>
            <a:pPr marL="0" lvl="0" indent="0" algn="l" rtl="0">
              <a:spcBef>
                <a:spcPts val="0"/>
              </a:spcBef>
              <a:spcAft>
                <a:spcPts val="0"/>
              </a:spcAft>
              <a:buNone/>
            </a:pPr>
            <a:r>
              <a:rPr lang="de-DE" dirty="0"/>
              <a:t>Monatliche Einnahmen: Durch das Spiel (Folie davor)</a:t>
            </a:r>
          </a:p>
        </p:txBody>
      </p:sp>
    </p:spTree>
    <p:extLst>
      <p:ext uri="{BB962C8B-B14F-4D97-AF65-F5344CB8AC3E}">
        <p14:creationId xmlns:p14="http://schemas.microsoft.com/office/powerpoint/2010/main" val="2012721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a:t>Demo (1-2 minutes)</a:t>
            </a:r>
            <a:endParaRPr/>
          </a:p>
        </p:txBody>
      </p:sp>
    </p:spTree>
    <p:extLst>
      <p:ext uri="{BB962C8B-B14F-4D97-AF65-F5344CB8AC3E}">
        <p14:creationId xmlns:p14="http://schemas.microsoft.com/office/powerpoint/2010/main" val="3145588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795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4076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Kommt nicht in der Präsentation dran. Nur für uns!</a:t>
            </a:r>
            <a:endParaRPr dirty="0"/>
          </a:p>
        </p:txBody>
      </p:sp>
    </p:spTree>
    <p:extLst>
      <p:ext uri="{BB962C8B-B14F-4D97-AF65-F5344CB8AC3E}">
        <p14:creationId xmlns:p14="http://schemas.microsoft.com/office/powerpoint/2010/main" val="421790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376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3749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de-DE" dirty="0"/>
              <a:t>Story Outline: „</a:t>
            </a:r>
            <a:r>
              <a:rPr lang="de-DE" sz="1100" b="0" i="0" u="none" strike="noStrike" cap="none" dirty="0">
                <a:solidFill>
                  <a:srgbClr val="000000"/>
                </a:solidFill>
                <a:effectLst/>
                <a:latin typeface="Arial"/>
                <a:ea typeface="Arial"/>
                <a:cs typeface="Arial"/>
                <a:sym typeface="Arial"/>
              </a:rPr>
              <a:t>Eine kleine Giraffe namens Giranimo erfreut sich am kühlem Wasser in einer lauen Sommernacht. Als sie in den klaren Himmel aufblickt und die funkelnden Sterne sieht, fragt sie sich, wie wohl die Sterne und der Mond schmecken würden. Aus Neugier streckt sie ihren Hals und verzehrt dabei einen Apfel der an einem Baum hängt. Überraschenderweise wächst ihr Hals mit einem Schub in die Höhe. Ob es denn möglich ist, dass Giranimo bis zu den Sternen wächst? „</a:t>
            </a: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220205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de-DE" dirty="0"/>
              <a:t>Story Outline: „</a:t>
            </a:r>
            <a:r>
              <a:rPr lang="de-DE" sz="1100" b="0" i="0" u="none" strike="noStrike" cap="none" dirty="0">
                <a:solidFill>
                  <a:srgbClr val="000000"/>
                </a:solidFill>
                <a:effectLst/>
                <a:latin typeface="Arial"/>
                <a:ea typeface="Arial"/>
                <a:cs typeface="Arial"/>
                <a:sym typeface="Arial"/>
              </a:rPr>
              <a:t>Eine kleine Giraffe namens Giranimo erfreut sich am kühlem Wasser in einer lauen Sommernacht. Als sie in den klaren Himmel aufblickt und die funkelnden Sterne sieht, fragt sie sich, wie wohl die Sterne und der Mond schmecken würden. Aus Neugier streckt sie ihren Hals und verzehrt dabei einen Apfel der an einem Baum hängt. Überraschenderweise wächst ihr Hals mit einem Schub in die Höhe. Ob es denn möglich ist, dass Giranimo bis zu den Sternen wächst? „</a:t>
            </a: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750075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de-DE" dirty="0"/>
              <a:t>Story Outline: „</a:t>
            </a:r>
            <a:r>
              <a:rPr lang="de-DE" sz="1100" b="0" i="0" u="none" strike="noStrike" cap="none" dirty="0">
                <a:solidFill>
                  <a:srgbClr val="000000"/>
                </a:solidFill>
                <a:effectLst/>
                <a:latin typeface="Arial"/>
                <a:ea typeface="Arial"/>
                <a:cs typeface="Arial"/>
                <a:sym typeface="Arial"/>
              </a:rPr>
              <a:t>Eine kleine Giraffe namens Giranimo erfreut sich am kühlem Wasser in einer lauen Sommernacht. Als sie in den klaren Himmel aufblickt und die funkelnden Sterne sieht, fragt sie sich, wie wohl die Sterne und der Mond schmecken würden. Aus Neugier streckt sie ihren Hals und verzehrt dabei einen Apfel der an einem Baum hängt. Überraschenderweise wächst ihr Hals mit einem Schub in die Höhe. Ob es denn möglich ist, dass Giranimo bis zu den Sternen wächst? „</a:t>
            </a: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273450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5218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95850" y="2906213"/>
            <a:ext cx="6154500" cy="1188000"/>
          </a:xfrm>
          <a:prstGeom prst="rect">
            <a:avLst/>
          </a:prstGeom>
        </p:spPr>
        <p:txBody>
          <a:bodyPr spcFirstLastPara="1" wrap="square" lIns="91425" tIns="91425" rIns="91425" bIns="91425" anchor="b" anchorCtr="0">
            <a:noAutofit/>
          </a:bodyPr>
          <a:lstStyle>
            <a:lvl1pPr lvl="0">
              <a:spcBef>
                <a:spcPts val="0"/>
              </a:spcBef>
              <a:spcAft>
                <a:spcPts val="0"/>
              </a:spcAft>
              <a:buSzPts val="5800"/>
              <a:buNone/>
              <a:defRPr sz="5800"/>
            </a:lvl1pPr>
            <a:lvl2pPr lvl="1" algn="ctr">
              <a:spcBef>
                <a:spcPts val="0"/>
              </a:spcBef>
              <a:spcAft>
                <a:spcPts val="0"/>
              </a:spcAft>
              <a:buSzPts val="5800"/>
              <a:buNone/>
              <a:defRPr sz="5800"/>
            </a:lvl2pPr>
            <a:lvl3pPr lvl="2" algn="ctr">
              <a:spcBef>
                <a:spcPts val="0"/>
              </a:spcBef>
              <a:spcAft>
                <a:spcPts val="0"/>
              </a:spcAft>
              <a:buSzPts val="5800"/>
              <a:buNone/>
              <a:defRPr sz="5800"/>
            </a:lvl3pPr>
            <a:lvl4pPr lvl="3" algn="ctr">
              <a:spcBef>
                <a:spcPts val="0"/>
              </a:spcBef>
              <a:spcAft>
                <a:spcPts val="0"/>
              </a:spcAft>
              <a:buSzPts val="5800"/>
              <a:buNone/>
              <a:defRPr sz="5800"/>
            </a:lvl4pPr>
            <a:lvl5pPr lvl="4" algn="ctr">
              <a:spcBef>
                <a:spcPts val="0"/>
              </a:spcBef>
              <a:spcAft>
                <a:spcPts val="0"/>
              </a:spcAft>
              <a:buSzPts val="5800"/>
              <a:buNone/>
              <a:defRPr sz="5800"/>
            </a:lvl5pPr>
            <a:lvl6pPr lvl="5" algn="ctr">
              <a:spcBef>
                <a:spcPts val="0"/>
              </a:spcBef>
              <a:spcAft>
                <a:spcPts val="0"/>
              </a:spcAft>
              <a:buSzPts val="5800"/>
              <a:buNone/>
              <a:defRPr sz="5800"/>
            </a:lvl6pPr>
            <a:lvl7pPr lvl="6" algn="ctr">
              <a:spcBef>
                <a:spcPts val="0"/>
              </a:spcBef>
              <a:spcAft>
                <a:spcPts val="0"/>
              </a:spcAft>
              <a:buSzPts val="5800"/>
              <a:buNone/>
              <a:defRPr sz="5800"/>
            </a:lvl7pPr>
            <a:lvl8pPr lvl="7" algn="ctr">
              <a:spcBef>
                <a:spcPts val="0"/>
              </a:spcBef>
              <a:spcAft>
                <a:spcPts val="0"/>
              </a:spcAft>
              <a:buSzPts val="5800"/>
              <a:buNone/>
              <a:defRPr sz="5800"/>
            </a:lvl8pPr>
            <a:lvl9pPr lvl="8" algn="ctr">
              <a:spcBef>
                <a:spcPts val="0"/>
              </a:spcBef>
              <a:spcAft>
                <a:spcPts val="0"/>
              </a:spcAft>
              <a:buSzPts val="5800"/>
              <a:buNone/>
              <a:defRPr sz="5800"/>
            </a:lvl9pPr>
          </a:lstStyle>
          <a:p>
            <a:endParaRPr/>
          </a:p>
        </p:txBody>
      </p:sp>
      <p:sp>
        <p:nvSpPr>
          <p:cNvPr id="11" name="Google Shape;11;p2"/>
          <p:cNvSpPr/>
          <p:nvPr/>
        </p:nvSpPr>
        <p:spPr>
          <a:xfrm>
            <a:off x="595850" y="4392919"/>
            <a:ext cx="60168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 Gold">
  <p:cSld name="TITLE_ONLY_1_1">
    <p:bg>
      <p:bgPr>
        <a:solidFill>
          <a:schemeClr val="accent3"/>
        </a:solidFill>
        <a:effectLst/>
      </p:bgPr>
    </p:bg>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457200" y="428569"/>
            <a:ext cx="8229600" cy="573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82" name="Google Shape;82;p16"/>
          <p:cNvSpPr/>
          <p:nvPr/>
        </p:nvSpPr>
        <p:spPr>
          <a:xfrm>
            <a:off x="2584275" y="4565606"/>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 Gold">
  <p:cSld name="CAPTION_ONLY_1_1">
    <p:bg>
      <p:bgPr>
        <a:solidFill>
          <a:schemeClr val="accent3"/>
        </a:solidFill>
        <a:effectLst/>
      </p:bgPr>
    </p:bg>
    <p:spTree>
      <p:nvGrpSpPr>
        <p:cNvPr id="1" name="Shape 84"/>
        <p:cNvGrpSpPr/>
        <p:nvPr/>
      </p:nvGrpSpPr>
      <p:grpSpPr>
        <a:xfrm>
          <a:off x="0" y="0"/>
          <a:ext cx="0" cy="0"/>
          <a:chOff x="0" y="0"/>
          <a:chExt cx="0" cy="0"/>
        </a:xfrm>
      </p:grpSpPr>
      <p:sp>
        <p:nvSpPr>
          <p:cNvPr id="85" name="Google Shape;85;p17"/>
          <p:cNvSpPr txBox="1">
            <a:spLocks noGrp="1"/>
          </p:cNvSpPr>
          <p:nvPr>
            <p:ph type="body" idx="1"/>
          </p:nvPr>
        </p:nvSpPr>
        <p:spPr>
          <a:xfrm>
            <a:off x="588700" y="4406306"/>
            <a:ext cx="7966500" cy="278700"/>
          </a:xfrm>
          <a:prstGeom prst="rect">
            <a:avLst/>
          </a:prstGeom>
        </p:spPr>
        <p:txBody>
          <a:bodyPr spcFirstLastPara="1" wrap="square" lIns="91425" tIns="91425" rIns="91425" bIns="91425" anchor="t" anchorCtr="0">
            <a:noAutofit/>
          </a:bodyPr>
          <a:lstStyle>
            <a:lvl1pPr marL="457200" lvl="0" indent="-228600" algn="ctr" rtl="0">
              <a:spcBef>
                <a:spcPts val="360"/>
              </a:spcBef>
              <a:spcAft>
                <a:spcPts val="0"/>
              </a:spcAft>
              <a:buSzPts val="1800"/>
              <a:buNone/>
              <a:defRPr sz="1800"/>
            </a:lvl1pPr>
          </a:lstStyle>
          <a:p>
            <a:endParaRPr/>
          </a:p>
        </p:txBody>
      </p:sp>
      <p:sp>
        <p:nvSpPr>
          <p:cNvPr id="86" name="Google Shape;86;p17"/>
          <p:cNvSpPr/>
          <p:nvPr/>
        </p:nvSpPr>
        <p:spPr>
          <a:xfrm>
            <a:off x="2584275" y="451669"/>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Gold">
  <p:cSld name="BLANK_1_1">
    <p:bg>
      <p:bgPr>
        <a:solidFill>
          <a:schemeClr val="accent3"/>
        </a:solidFill>
        <a:effectLst/>
      </p:bgPr>
    </p:bg>
    <p:spTree>
      <p:nvGrpSpPr>
        <p:cNvPr id="1" name="Shape 88"/>
        <p:cNvGrpSpPr/>
        <p:nvPr/>
      </p:nvGrpSpPr>
      <p:grpSpPr>
        <a:xfrm>
          <a:off x="0" y="0"/>
          <a:ext cx="0" cy="0"/>
          <a:chOff x="0" y="0"/>
          <a:chExt cx="0" cy="0"/>
        </a:xfrm>
      </p:grpSpPr>
      <p:sp>
        <p:nvSpPr>
          <p:cNvPr id="89" name="Google Shape;89;p18"/>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 Teal">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634075" y="1735744"/>
            <a:ext cx="60093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634075" y="3646444"/>
            <a:ext cx="6093600" cy="8193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a:latin typeface="Montserrat"/>
                <a:ea typeface="Montserrat"/>
                <a:cs typeface="Montserrat"/>
                <a:sym typeface="Montserrat"/>
              </a:defRPr>
            </a:lvl1pPr>
            <a:lvl2pPr lvl="1" rtl="0">
              <a:spcBef>
                <a:spcPts val="0"/>
              </a:spcBef>
              <a:spcAft>
                <a:spcPts val="0"/>
              </a:spcAft>
              <a:buSzPts val="3000"/>
              <a:buFont typeface="Montserrat"/>
              <a:buNone/>
              <a:defRPr sz="3000">
                <a:latin typeface="Montserrat"/>
                <a:ea typeface="Montserrat"/>
                <a:cs typeface="Montserrat"/>
                <a:sym typeface="Montserrat"/>
              </a:defRPr>
            </a:lvl2pPr>
            <a:lvl3pPr lvl="2" rtl="0">
              <a:spcBef>
                <a:spcPts val="0"/>
              </a:spcBef>
              <a:spcAft>
                <a:spcPts val="0"/>
              </a:spcAft>
              <a:buSzPts val="3000"/>
              <a:buFont typeface="Montserrat"/>
              <a:buNone/>
              <a:defRPr sz="3000">
                <a:latin typeface="Montserrat"/>
                <a:ea typeface="Montserrat"/>
                <a:cs typeface="Montserrat"/>
                <a:sym typeface="Montserrat"/>
              </a:defRPr>
            </a:lvl3pPr>
            <a:lvl4pPr lvl="3" rtl="0">
              <a:spcBef>
                <a:spcPts val="0"/>
              </a:spcBef>
              <a:spcAft>
                <a:spcPts val="0"/>
              </a:spcAft>
              <a:buSzPts val="3000"/>
              <a:buFont typeface="Montserrat"/>
              <a:buNone/>
              <a:defRPr sz="3000">
                <a:latin typeface="Montserrat"/>
                <a:ea typeface="Montserrat"/>
                <a:cs typeface="Montserrat"/>
                <a:sym typeface="Montserrat"/>
              </a:defRPr>
            </a:lvl4pPr>
            <a:lvl5pPr lvl="4" rtl="0">
              <a:spcBef>
                <a:spcPts val="0"/>
              </a:spcBef>
              <a:spcAft>
                <a:spcPts val="0"/>
              </a:spcAft>
              <a:buSzPts val="3000"/>
              <a:buFont typeface="Montserrat"/>
              <a:buNone/>
              <a:defRPr sz="3000">
                <a:latin typeface="Montserrat"/>
                <a:ea typeface="Montserrat"/>
                <a:cs typeface="Montserrat"/>
                <a:sym typeface="Montserrat"/>
              </a:defRPr>
            </a:lvl5pPr>
            <a:lvl6pPr lvl="5" rtl="0">
              <a:spcBef>
                <a:spcPts val="0"/>
              </a:spcBef>
              <a:spcAft>
                <a:spcPts val="0"/>
              </a:spcAft>
              <a:buSzPts val="3000"/>
              <a:buFont typeface="Montserrat"/>
              <a:buNone/>
              <a:defRPr sz="3000">
                <a:latin typeface="Montserrat"/>
                <a:ea typeface="Montserrat"/>
                <a:cs typeface="Montserrat"/>
                <a:sym typeface="Montserrat"/>
              </a:defRPr>
            </a:lvl6pPr>
            <a:lvl7pPr lvl="6" rtl="0">
              <a:spcBef>
                <a:spcPts val="0"/>
              </a:spcBef>
              <a:spcAft>
                <a:spcPts val="0"/>
              </a:spcAft>
              <a:buSzPts val="3000"/>
              <a:buFont typeface="Montserrat"/>
              <a:buNone/>
              <a:defRPr sz="3000">
                <a:latin typeface="Montserrat"/>
                <a:ea typeface="Montserrat"/>
                <a:cs typeface="Montserrat"/>
                <a:sym typeface="Montserrat"/>
              </a:defRPr>
            </a:lvl7pPr>
            <a:lvl8pPr lvl="7" rtl="0">
              <a:spcBef>
                <a:spcPts val="0"/>
              </a:spcBef>
              <a:spcAft>
                <a:spcPts val="0"/>
              </a:spcAft>
              <a:buSzPts val="3000"/>
              <a:buFont typeface="Montserrat"/>
              <a:buNone/>
              <a:defRPr sz="3000">
                <a:latin typeface="Montserrat"/>
                <a:ea typeface="Montserrat"/>
                <a:cs typeface="Montserrat"/>
                <a:sym typeface="Montserrat"/>
              </a:defRPr>
            </a:lvl8pPr>
            <a:lvl9pPr lvl="8" rtl="0">
              <a:spcBef>
                <a:spcPts val="0"/>
              </a:spcBef>
              <a:spcAft>
                <a:spcPts val="0"/>
              </a:spcAft>
              <a:buSzPts val="3000"/>
              <a:buFont typeface="Montserrat"/>
              <a:buNone/>
              <a:defRPr sz="3000">
                <a:latin typeface="Montserrat"/>
                <a:ea typeface="Montserrat"/>
                <a:cs typeface="Montserrat"/>
                <a:sym typeface="Montserrat"/>
              </a:defRPr>
            </a:lvl9pPr>
          </a:lstStyle>
          <a:p>
            <a:endParaRPr/>
          </a:p>
        </p:txBody>
      </p:sp>
      <p:sp>
        <p:nvSpPr>
          <p:cNvPr id="15" name="Google Shape;15;p3"/>
          <p:cNvSpPr/>
          <p:nvPr/>
        </p:nvSpPr>
        <p:spPr>
          <a:xfrm>
            <a:off x="634075" y="3207919"/>
            <a:ext cx="60168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 Gold">
  <p:cSld name="TITLE_1_3_1">
    <p:bg>
      <p:bgPr>
        <a:solidFill>
          <a:schemeClr val="accent3"/>
        </a:solid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565775" y="1583344"/>
            <a:ext cx="60093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9" name="Google Shape;19;p4"/>
          <p:cNvSpPr txBox="1">
            <a:spLocks noGrp="1"/>
          </p:cNvSpPr>
          <p:nvPr>
            <p:ph type="subTitle" idx="1"/>
          </p:nvPr>
        </p:nvSpPr>
        <p:spPr>
          <a:xfrm>
            <a:off x="481675" y="3494044"/>
            <a:ext cx="6093600" cy="8193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a:latin typeface="Montserrat"/>
                <a:ea typeface="Montserrat"/>
                <a:cs typeface="Montserrat"/>
                <a:sym typeface="Montserrat"/>
              </a:defRPr>
            </a:lvl1pPr>
            <a:lvl2pPr lvl="1" rtl="0">
              <a:spcBef>
                <a:spcPts val="0"/>
              </a:spcBef>
              <a:spcAft>
                <a:spcPts val="0"/>
              </a:spcAft>
              <a:buSzPts val="3000"/>
              <a:buFont typeface="Montserrat"/>
              <a:buNone/>
              <a:defRPr sz="3000">
                <a:latin typeface="Montserrat"/>
                <a:ea typeface="Montserrat"/>
                <a:cs typeface="Montserrat"/>
                <a:sym typeface="Montserrat"/>
              </a:defRPr>
            </a:lvl2pPr>
            <a:lvl3pPr lvl="2" rtl="0">
              <a:spcBef>
                <a:spcPts val="0"/>
              </a:spcBef>
              <a:spcAft>
                <a:spcPts val="0"/>
              </a:spcAft>
              <a:buSzPts val="3000"/>
              <a:buFont typeface="Montserrat"/>
              <a:buNone/>
              <a:defRPr sz="3000">
                <a:latin typeface="Montserrat"/>
                <a:ea typeface="Montserrat"/>
                <a:cs typeface="Montserrat"/>
                <a:sym typeface="Montserrat"/>
              </a:defRPr>
            </a:lvl3pPr>
            <a:lvl4pPr lvl="3" rtl="0">
              <a:spcBef>
                <a:spcPts val="0"/>
              </a:spcBef>
              <a:spcAft>
                <a:spcPts val="0"/>
              </a:spcAft>
              <a:buSzPts val="3000"/>
              <a:buFont typeface="Montserrat"/>
              <a:buNone/>
              <a:defRPr sz="3000">
                <a:latin typeface="Montserrat"/>
                <a:ea typeface="Montserrat"/>
                <a:cs typeface="Montserrat"/>
                <a:sym typeface="Montserrat"/>
              </a:defRPr>
            </a:lvl4pPr>
            <a:lvl5pPr lvl="4" rtl="0">
              <a:spcBef>
                <a:spcPts val="0"/>
              </a:spcBef>
              <a:spcAft>
                <a:spcPts val="0"/>
              </a:spcAft>
              <a:buSzPts val="3000"/>
              <a:buFont typeface="Montserrat"/>
              <a:buNone/>
              <a:defRPr sz="3000">
                <a:latin typeface="Montserrat"/>
                <a:ea typeface="Montserrat"/>
                <a:cs typeface="Montserrat"/>
                <a:sym typeface="Montserrat"/>
              </a:defRPr>
            </a:lvl5pPr>
            <a:lvl6pPr lvl="5" rtl="0">
              <a:spcBef>
                <a:spcPts val="0"/>
              </a:spcBef>
              <a:spcAft>
                <a:spcPts val="0"/>
              </a:spcAft>
              <a:buSzPts val="3000"/>
              <a:buFont typeface="Montserrat"/>
              <a:buNone/>
              <a:defRPr sz="3000">
                <a:latin typeface="Montserrat"/>
                <a:ea typeface="Montserrat"/>
                <a:cs typeface="Montserrat"/>
                <a:sym typeface="Montserrat"/>
              </a:defRPr>
            </a:lvl6pPr>
            <a:lvl7pPr lvl="6" rtl="0">
              <a:spcBef>
                <a:spcPts val="0"/>
              </a:spcBef>
              <a:spcAft>
                <a:spcPts val="0"/>
              </a:spcAft>
              <a:buSzPts val="3000"/>
              <a:buFont typeface="Montserrat"/>
              <a:buNone/>
              <a:defRPr sz="3000">
                <a:latin typeface="Montserrat"/>
                <a:ea typeface="Montserrat"/>
                <a:cs typeface="Montserrat"/>
                <a:sym typeface="Montserrat"/>
              </a:defRPr>
            </a:lvl7pPr>
            <a:lvl8pPr lvl="7" rtl="0">
              <a:spcBef>
                <a:spcPts val="0"/>
              </a:spcBef>
              <a:spcAft>
                <a:spcPts val="0"/>
              </a:spcAft>
              <a:buSzPts val="3000"/>
              <a:buFont typeface="Montserrat"/>
              <a:buNone/>
              <a:defRPr sz="3000">
                <a:latin typeface="Montserrat"/>
                <a:ea typeface="Montserrat"/>
                <a:cs typeface="Montserrat"/>
                <a:sym typeface="Montserrat"/>
              </a:defRPr>
            </a:lvl8pPr>
            <a:lvl9pPr lvl="8" rtl="0">
              <a:spcBef>
                <a:spcPts val="0"/>
              </a:spcBef>
              <a:spcAft>
                <a:spcPts val="0"/>
              </a:spcAft>
              <a:buSzPts val="3000"/>
              <a:buFont typeface="Montserrat"/>
              <a:buNone/>
              <a:defRPr sz="3000">
                <a:latin typeface="Montserrat"/>
                <a:ea typeface="Montserrat"/>
                <a:cs typeface="Montserrat"/>
                <a:sym typeface="Montserrat"/>
              </a:defRPr>
            </a:lvl9pPr>
          </a:lstStyle>
          <a:p>
            <a:endParaRPr/>
          </a:p>
        </p:txBody>
      </p:sp>
      <p:sp>
        <p:nvSpPr>
          <p:cNvPr id="20" name="Google Shape;20;p4"/>
          <p:cNvSpPr/>
          <p:nvPr/>
        </p:nvSpPr>
        <p:spPr>
          <a:xfrm>
            <a:off x="581050" y="3055519"/>
            <a:ext cx="60168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 Teal">
  <p:cSld name="TITLE_1_1">
    <p:spTree>
      <p:nvGrpSpPr>
        <p:cNvPr id="1" name="Shape 22"/>
        <p:cNvGrpSpPr/>
        <p:nvPr/>
      </p:nvGrpSpPr>
      <p:grpSpPr>
        <a:xfrm>
          <a:off x="0" y="0"/>
          <a:ext cx="0" cy="0"/>
          <a:chOff x="0" y="0"/>
          <a:chExt cx="0" cy="0"/>
        </a:xfrm>
      </p:grpSpPr>
      <p:sp>
        <p:nvSpPr>
          <p:cNvPr id="23" name="Google Shape;23;p5"/>
          <p:cNvSpPr txBox="1">
            <a:spLocks noGrp="1"/>
          </p:cNvSpPr>
          <p:nvPr>
            <p:ph type="body" idx="1"/>
          </p:nvPr>
        </p:nvSpPr>
        <p:spPr>
          <a:xfrm>
            <a:off x="1513800" y="2161800"/>
            <a:ext cx="6116400" cy="819900"/>
          </a:xfrm>
          <a:prstGeom prst="rect">
            <a:avLst/>
          </a:prstGeom>
        </p:spPr>
        <p:txBody>
          <a:bodyPr spcFirstLastPara="1" wrap="square" lIns="91425" tIns="91425" rIns="91425" bIns="91425" anchor="t" anchorCtr="0">
            <a:noAutofit/>
          </a:bodyPr>
          <a:lstStyle>
            <a:lvl1pPr marL="457200" lvl="0" indent="-355600" algn="ctr" rtl="0">
              <a:spcBef>
                <a:spcPts val="600"/>
              </a:spcBef>
              <a:spcAft>
                <a:spcPts val="0"/>
              </a:spcAft>
              <a:buSzPts val="2000"/>
              <a:buChar char="○"/>
              <a:defRPr i="1"/>
            </a:lvl1pPr>
            <a:lvl2pPr marL="914400" lvl="1" indent="-355600" algn="ctr" rtl="0">
              <a:spcBef>
                <a:spcPts val="0"/>
              </a:spcBef>
              <a:spcAft>
                <a:spcPts val="0"/>
              </a:spcAft>
              <a:buSzPts val="2000"/>
              <a:buChar char="●"/>
              <a:defRPr i="1"/>
            </a:lvl2pPr>
            <a:lvl3pPr marL="1371600" lvl="2" indent="-355600" algn="ctr" rtl="0">
              <a:spcBef>
                <a:spcPts val="0"/>
              </a:spcBef>
              <a:spcAft>
                <a:spcPts val="0"/>
              </a:spcAft>
              <a:buSzPts val="2000"/>
              <a:buChar char="■"/>
              <a:defRPr i="1"/>
            </a:lvl3pPr>
            <a:lvl4pPr marL="1828800" lvl="3" indent="-355600" algn="ctr" rtl="0">
              <a:spcBef>
                <a:spcPts val="0"/>
              </a:spcBef>
              <a:spcAft>
                <a:spcPts val="0"/>
              </a:spcAft>
              <a:buSzPts val="2000"/>
              <a:buChar char="●"/>
              <a:defRPr i="1"/>
            </a:lvl4pPr>
            <a:lvl5pPr marL="2286000" lvl="4" indent="-355600" algn="ctr" rtl="0">
              <a:spcBef>
                <a:spcPts val="0"/>
              </a:spcBef>
              <a:spcAft>
                <a:spcPts val="0"/>
              </a:spcAft>
              <a:buSzPts val="2000"/>
              <a:buChar char="○"/>
              <a:defRPr i="1"/>
            </a:lvl5pPr>
            <a:lvl6pPr marL="2743200" lvl="5" indent="-355600" algn="ctr" rtl="0">
              <a:spcBef>
                <a:spcPts val="0"/>
              </a:spcBef>
              <a:spcAft>
                <a:spcPts val="0"/>
              </a:spcAft>
              <a:buSzPts val="2000"/>
              <a:buChar char="■"/>
              <a:defRPr i="1"/>
            </a:lvl6pPr>
            <a:lvl7pPr marL="3200400" lvl="6" indent="-355600" algn="ctr" rtl="0">
              <a:spcBef>
                <a:spcPts val="0"/>
              </a:spcBef>
              <a:spcAft>
                <a:spcPts val="0"/>
              </a:spcAft>
              <a:buSzPts val="2000"/>
              <a:buChar char="●"/>
              <a:defRPr i="1"/>
            </a:lvl7pPr>
            <a:lvl8pPr marL="3657600" lvl="7" indent="-355600" algn="ctr" rtl="0">
              <a:spcBef>
                <a:spcPts val="0"/>
              </a:spcBef>
              <a:spcAft>
                <a:spcPts val="0"/>
              </a:spcAft>
              <a:buSzPts val="2000"/>
              <a:buChar char="○"/>
              <a:defRPr i="1"/>
            </a:lvl8pPr>
            <a:lvl9pPr marL="4114800" lvl="8" indent="-355600" algn="ctr">
              <a:spcBef>
                <a:spcPts val="0"/>
              </a:spcBef>
              <a:spcAft>
                <a:spcPts val="0"/>
              </a:spcAft>
              <a:buSzPts val="2000"/>
              <a:buChar char="■"/>
              <a:defRPr i="1"/>
            </a:lvl9pPr>
          </a:lstStyle>
          <a:p>
            <a:endParaRPr/>
          </a:p>
        </p:txBody>
      </p:sp>
      <p:sp>
        <p:nvSpPr>
          <p:cNvPr id="24" name="Google Shape;24;p5"/>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FFFFFF"/>
                </a:solidFill>
                <a:latin typeface="Times New Roman"/>
                <a:ea typeface="Times New Roman"/>
                <a:cs typeface="Times New Roman"/>
                <a:sym typeface="Times New Roman"/>
              </a:rPr>
              <a:t>“</a:t>
            </a:r>
            <a:endParaRPr sz="9600" b="1">
              <a:solidFill>
                <a:srgbClr val="FFFFFF"/>
              </a:solidFill>
              <a:latin typeface="Times New Roman"/>
              <a:ea typeface="Times New Roman"/>
              <a:cs typeface="Times New Roman"/>
              <a:sym typeface="Times New Roman"/>
            </a:endParaRPr>
          </a:p>
        </p:txBody>
      </p:sp>
      <p:sp>
        <p:nvSpPr>
          <p:cNvPr id="25" name="Google Shape;25;p5"/>
          <p:cNvSpPr/>
          <p:nvPr/>
        </p:nvSpPr>
        <p:spPr>
          <a:xfrm>
            <a:off x="2584275" y="4565606"/>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2584275" y="451669"/>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 Gold">
  <p:cSld name="TITLE_1_1_1_1">
    <p:bg>
      <p:bgPr>
        <a:solidFill>
          <a:schemeClr val="accent3"/>
        </a:solid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body" idx="1"/>
          </p:nvPr>
        </p:nvSpPr>
        <p:spPr>
          <a:xfrm>
            <a:off x="1513800" y="2161800"/>
            <a:ext cx="6116400" cy="819900"/>
          </a:xfrm>
          <a:prstGeom prst="rect">
            <a:avLst/>
          </a:prstGeom>
        </p:spPr>
        <p:txBody>
          <a:bodyPr spcFirstLastPara="1" wrap="square" lIns="91425" tIns="91425" rIns="91425" bIns="91425" anchor="t" anchorCtr="0">
            <a:noAutofit/>
          </a:bodyPr>
          <a:lstStyle>
            <a:lvl1pPr marL="457200" lvl="0" indent="-355600" algn="ctr" rtl="0">
              <a:spcBef>
                <a:spcPts val="600"/>
              </a:spcBef>
              <a:spcAft>
                <a:spcPts val="0"/>
              </a:spcAft>
              <a:buSzPts val="2000"/>
              <a:buChar char="○"/>
              <a:defRPr i="1"/>
            </a:lvl1pPr>
            <a:lvl2pPr marL="914400" lvl="1" indent="-355600" algn="ctr" rtl="0">
              <a:spcBef>
                <a:spcPts val="0"/>
              </a:spcBef>
              <a:spcAft>
                <a:spcPts val="0"/>
              </a:spcAft>
              <a:buSzPts val="2000"/>
              <a:buChar char="●"/>
              <a:defRPr i="1"/>
            </a:lvl2pPr>
            <a:lvl3pPr marL="1371600" lvl="2" indent="-355600" algn="ctr" rtl="0">
              <a:spcBef>
                <a:spcPts val="0"/>
              </a:spcBef>
              <a:spcAft>
                <a:spcPts val="0"/>
              </a:spcAft>
              <a:buSzPts val="2000"/>
              <a:buChar char="■"/>
              <a:defRPr i="1"/>
            </a:lvl3pPr>
            <a:lvl4pPr marL="1828800" lvl="3" indent="-355600" algn="ctr" rtl="0">
              <a:spcBef>
                <a:spcPts val="0"/>
              </a:spcBef>
              <a:spcAft>
                <a:spcPts val="0"/>
              </a:spcAft>
              <a:buSzPts val="2000"/>
              <a:buChar char="●"/>
              <a:defRPr i="1"/>
            </a:lvl4pPr>
            <a:lvl5pPr marL="2286000" lvl="4" indent="-355600" algn="ctr" rtl="0">
              <a:spcBef>
                <a:spcPts val="0"/>
              </a:spcBef>
              <a:spcAft>
                <a:spcPts val="0"/>
              </a:spcAft>
              <a:buSzPts val="2000"/>
              <a:buChar char="○"/>
              <a:defRPr i="1"/>
            </a:lvl5pPr>
            <a:lvl6pPr marL="2743200" lvl="5" indent="-355600" algn="ctr" rtl="0">
              <a:spcBef>
                <a:spcPts val="0"/>
              </a:spcBef>
              <a:spcAft>
                <a:spcPts val="0"/>
              </a:spcAft>
              <a:buSzPts val="2000"/>
              <a:buChar char="■"/>
              <a:defRPr i="1"/>
            </a:lvl6pPr>
            <a:lvl7pPr marL="3200400" lvl="6" indent="-355600" algn="ctr" rtl="0">
              <a:spcBef>
                <a:spcPts val="0"/>
              </a:spcBef>
              <a:spcAft>
                <a:spcPts val="0"/>
              </a:spcAft>
              <a:buSzPts val="2000"/>
              <a:buChar char="●"/>
              <a:defRPr i="1"/>
            </a:lvl7pPr>
            <a:lvl8pPr marL="3657600" lvl="7" indent="-355600" algn="ctr" rtl="0">
              <a:spcBef>
                <a:spcPts val="0"/>
              </a:spcBef>
              <a:spcAft>
                <a:spcPts val="0"/>
              </a:spcAft>
              <a:buSzPts val="2000"/>
              <a:buChar char="○"/>
              <a:defRPr i="1"/>
            </a:lvl8pPr>
            <a:lvl9pPr marL="4114800" lvl="8" indent="-355600" algn="ctr" rtl="0">
              <a:spcBef>
                <a:spcPts val="0"/>
              </a:spcBef>
              <a:spcAft>
                <a:spcPts val="0"/>
              </a:spcAft>
              <a:buSzPts val="2000"/>
              <a:buChar char="■"/>
              <a:defRPr i="1"/>
            </a:lvl9pPr>
          </a:lstStyle>
          <a:p>
            <a:endParaRPr/>
          </a:p>
        </p:txBody>
      </p:sp>
      <p:sp>
        <p:nvSpPr>
          <p:cNvPr id="30" name="Google Shape;30;p6"/>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chemeClr val="lt1"/>
                </a:solidFill>
                <a:latin typeface="Times New Roman"/>
                <a:ea typeface="Times New Roman"/>
                <a:cs typeface="Times New Roman"/>
                <a:sym typeface="Times New Roman"/>
              </a:rPr>
              <a:t>“</a:t>
            </a:r>
            <a:endParaRPr sz="9600" b="1">
              <a:solidFill>
                <a:schemeClr val="lt1"/>
              </a:solidFill>
              <a:latin typeface="Times New Roman"/>
              <a:ea typeface="Times New Roman"/>
              <a:cs typeface="Times New Roman"/>
              <a:sym typeface="Times New Roman"/>
            </a:endParaRPr>
          </a:p>
        </p:txBody>
      </p:sp>
      <p:sp>
        <p:nvSpPr>
          <p:cNvPr id="31" name="Google Shape;31;p6"/>
          <p:cNvSpPr/>
          <p:nvPr/>
        </p:nvSpPr>
        <p:spPr>
          <a:xfrm>
            <a:off x="2584275" y="4565606"/>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2584275" y="451669"/>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457200" y="447620"/>
            <a:ext cx="8229600" cy="10719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61950" y="1880794"/>
            <a:ext cx="8020200" cy="2815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37" name="Google Shape;37;p7"/>
          <p:cNvSpPr/>
          <p:nvPr/>
        </p:nvSpPr>
        <p:spPr>
          <a:xfrm>
            <a:off x="0" y="1069462"/>
            <a:ext cx="412800" cy="2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8"/>
          <p:cNvSpPr/>
          <p:nvPr/>
        </p:nvSpPr>
        <p:spPr>
          <a:xfrm>
            <a:off x="0" y="1069462"/>
            <a:ext cx="412800" cy="2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457200" y="447620"/>
            <a:ext cx="8229600" cy="10719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2" name="Google Shape;42;p8"/>
          <p:cNvSpPr txBox="1">
            <a:spLocks noGrp="1"/>
          </p:cNvSpPr>
          <p:nvPr>
            <p:ph type="body" idx="1"/>
          </p:nvPr>
        </p:nvSpPr>
        <p:spPr>
          <a:xfrm>
            <a:off x="457200" y="1852210"/>
            <a:ext cx="3561000" cy="3073800"/>
          </a:xfrm>
          <a:prstGeom prst="rect">
            <a:avLst/>
          </a:prstGeom>
        </p:spPr>
        <p:txBody>
          <a:bodyPr spcFirstLastPara="1" wrap="square" lIns="91425" tIns="91425" rIns="91425" bIns="91425" anchor="t" anchorCtr="0">
            <a:noAutofit/>
          </a:bodyPr>
          <a:lstStyle>
            <a:lvl1pPr marL="457200" lvl="0" indent="-342900">
              <a:lnSpc>
                <a:spcPct val="115000"/>
              </a:lnSpc>
              <a:spcBef>
                <a:spcPts val="600"/>
              </a:spcBef>
              <a:spcAft>
                <a:spcPts val="0"/>
              </a:spcAft>
              <a:buSzPts val="1800"/>
              <a:buChar char="○"/>
              <a:defRPr sz="1800"/>
            </a:lvl1pPr>
            <a:lvl2pPr marL="914400" lvl="1" indent="-342900">
              <a:lnSpc>
                <a:spcPct val="115000"/>
              </a:lnSpc>
              <a:spcBef>
                <a:spcPts val="0"/>
              </a:spcBef>
              <a:spcAft>
                <a:spcPts val="0"/>
              </a:spcAft>
              <a:buSzPts val="1800"/>
              <a:buChar char="●"/>
              <a:defRPr sz="1800"/>
            </a:lvl2pPr>
            <a:lvl3pPr marL="1371600" lvl="2" indent="-342900">
              <a:lnSpc>
                <a:spcPct val="115000"/>
              </a:lnSpc>
              <a:spcBef>
                <a:spcPts val="0"/>
              </a:spcBef>
              <a:spcAft>
                <a:spcPts val="0"/>
              </a:spcAft>
              <a:buSzPts val="1800"/>
              <a:buChar char="■"/>
              <a:defRPr sz="1800"/>
            </a:lvl3pPr>
            <a:lvl4pPr marL="1828800" lvl="3" indent="-342900">
              <a:lnSpc>
                <a:spcPct val="115000"/>
              </a:lnSpc>
              <a:spcBef>
                <a:spcPts val="0"/>
              </a:spcBef>
              <a:spcAft>
                <a:spcPts val="0"/>
              </a:spcAft>
              <a:buSzPts val="1800"/>
              <a:buChar char="●"/>
              <a:defRPr sz="1800"/>
            </a:lvl4pPr>
            <a:lvl5pPr marL="2286000" lvl="4" indent="-342900">
              <a:lnSpc>
                <a:spcPct val="115000"/>
              </a:lnSpc>
              <a:spcBef>
                <a:spcPts val="0"/>
              </a:spcBef>
              <a:spcAft>
                <a:spcPts val="0"/>
              </a:spcAft>
              <a:buSzPts val="1800"/>
              <a:buChar char="○"/>
              <a:defRPr sz="1800"/>
            </a:lvl5pPr>
            <a:lvl6pPr marL="2743200" lvl="5" indent="-342900">
              <a:lnSpc>
                <a:spcPct val="115000"/>
              </a:lnSpc>
              <a:spcBef>
                <a:spcPts val="0"/>
              </a:spcBef>
              <a:spcAft>
                <a:spcPts val="0"/>
              </a:spcAft>
              <a:buSzPts val="1800"/>
              <a:buChar char="■"/>
              <a:defRPr sz="1800"/>
            </a:lvl6pPr>
            <a:lvl7pPr marL="3200400" lvl="6" indent="-342900">
              <a:lnSpc>
                <a:spcPct val="115000"/>
              </a:lnSpc>
              <a:spcBef>
                <a:spcPts val="0"/>
              </a:spcBef>
              <a:spcAft>
                <a:spcPts val="0"/>
              </a:spcAft>
              <a:buSzPts val="1800"/>
              <a:buChar char="●"/>
              <a:defRPr sz="1800"/>
            </a:lvl7pPr>
            <a:lvl8pPr marL="3657600" lvl="7" indent="-342900">
              <a:lnSpc>
                <a:spcPct val="115000"/>
              </a:lnSpc>
              <a:spcBef>
                <a:spcPts val="0"/>
              </a:spcBef>
              <a:spcAft>
                <a:spcPts val="0"/>
              </a:spcAft>
              <a:buSzPts val="1800"/>
              <a:buChar char="○"/>
              <a:defRPr sz="1800"/>
            </a:lvl8pPr>
            <a:lvl9pPr marL="4114800" lvl="8" indent="-342900">
              <a:lnSpc>
                <a:spcPct val="115000"/>
              </a:lnSpc>
              <a:spcBef>
                <a:spcPts val="0"/>
              </a:spcBef>
              <a:spcAft>
                <a:spcPts val="0"/>
              </a:spcAft>
              <a:buSzPts val="1800"/>
              <a:buChar char="■"/>
              <a:defRPr sz="1800"/>
            </a:lvl9pPr>
          </a:lstStyle>
          <a:p>
            <a:endParaRPr/>
          </a:p>
        </p:txBody>
      </p:sp>
      <p:sp>
        <p:nvSpPr>
          <p:cNvPr id="43" name="Google Shape;43;p8"/>
          <p:cNvSpPr txBox="1">
            <a:spLocks noGrp="1"/>
          </p:cNvSpPr>
          <p:nvPr>
            <p:ph type="body" idx="2"/>
          </p:nvPr>
        </p:nvSpPr>
        <p:spPr>
          <a:xfrm>
            <a:off x="5131069" y="1852125"/>
            <a:ext cx="3600000" cy="3073800"/>
          </a:xfrm>
          <a:prstGeom prst="rect">
            <a:avLst/>
          </a:prstGeom>
        </p:spPr>
        <p:txBody>
          <a:bodyPr spcFirstLastPara="1" wrap="square" lIns="91425" tIns="91425" rIns="91425" bIns="91425" anchor="t" anchorCtr="0">
            <a:noAutofit/>
          </a:bodyPr>
          <a:lstStyle>
            <a:lvl1pPr marL="457200" lvl="0" indent="-342900">
              <a:lnSpc>
                <a:spcPct val="115000"/>
              </a:lnSpc>
              <a:spcBef>
                <a:spcPts val="600"/>
              </a:spcBef>
              <a:spcAft>
                <a:spcPts val="0"/>
              </a:spcAft>
              <a:buSzPts val="1800"/>
              <a:buChar char="○"/>
              <a:defRPr sz="1800"/>
            </a:lvl1pPr>
            <a:lvl2pPr marL="914400" lvl="1" indent="-342900">
              <a:lnSpc>
                <a:spcPct val="115000"/>
              </a:lnSpc>
              <a:spcBef>
                <a:spcPts val="0"/>
              </a:spcBef>
              <a:spcAft>
                <a:spcPts val="0"/>
              </a:spcAft>
              <a:buSzPts val="1800"/>
              <a:buChar char="●"/>
              <a:defRPr sz="1800"/>
            </a:lvl2pPr>
            <a:lvl3pPr marL="1371600" lvl="2" indent="-342900">
              <a:lnSpc>
                <a:spcPct val="115000"/>
              </a:lnSpc>
              <a:spcBef>
                <a:spcPts val="0"/>
              </a:spcBef>
              <a:spcAft>
                <a:spcPts val="0"/>
              </a:spcAft>
              <a:buSzPts val="1800"/>
              <a:buChar char="■"/>
              <a:defRPr sz="1800"/>
            </a:lvl3pPr>
            <a:lvl4pPr marL="1828800" lvl="3" indent="-342900">
              <a:lnSpc>
                <a:spcPct val="115000"/>
              </a:lnSpc>
              <a:spcBef>
                <a:spcPts val="0"/>
              </a:spcBef>
              <a:spcAft>
                <a:spcPts val="0"/>
              </a:spcAft>
              <a:buSzPts val="1800"/>
              <a:buChar char="●"/>
              <a:defRPr sz="1800"/>
            </a:lvl4pPr>
            <a:lvl5pPr marL="2286000" lvl="4" indent="-342900">
              <a:lnSpc>
                <a:spcPct val="115000"/>
              </a:lnSpc>
              <a:spcBef>
                <a:spcPts val="0"/>
              </a:spcBef>
              <a:spcAft>
                <a:spcPts val="0"/>
              </a:spcAft>
              <a:buSzPts val="1800"/>
              <a:buChar char="○"/>
              <a:defRPr sz="1800"/>
            </a:lvl5pPr>
            <a:lvl6pPr marL="2743200" lvl="5" indent="-342900">
              <a:lnSpc>
                <a:spcPct val="115000"/>
              </a:lnSpc>
              <a:spcBef>
                <a:spcPts val="0"/>
              </a:spcBef>
              <a:spcAft>
                <a:spcPts val="0"/>
              </a:spcAft>
              <a:buSzPts val="1800"/>
              <a:buChar char="■"/>
              <a:defRPr sz="1800"/>
            </a:lvl6pPr>
            <a:lvl7pPr marL="3200400" lvl="6" indent="-342900">
              <a:lnSpc>
                <a:spcPct val="115000"/>
              </a:lnSpc>
              <a:spcBef>
                <a:spcPts val="0"/>
              </a:spcBef>
              <a:spcAft>
                <a:spcPts val="0"/>
              </a:spcAft>
              <a:buSzPts val="1800"/>
              <a:buChar char="●"/>
              <a:defRPr sz="1800"/>
            </a:lvl7pPr>
            <a:lvl8pPr marL="3657600" lvl="7" indent="-342900">
              <a:lnSpc>
                <a:spcPct val="115000"/>
              </a:lnSpc>
              <a:spcBef>
                <a:spcPts val="0"/>
              </a:spcBef>
              <a:spcAft>
                <a:spcPts val="0"/>
              </a:spcAft>
              <a:buSzPts val="1800"/>
              <a:buChar char="○"/>
              <a:defRPr sz="1800"/>
            </a:lvl8pPr>
            <a:lvl9pPr marL="4114800" lvl="8" indent="-342900">
              <a:lnSpc>
                <a:spcPct val="115000"/>
              </a:lnSpc>
              <a:spcBef>
                <a:spcPts val="0"/>
              </a:spcBef>
              <a:spcAft>
                <a:spcPts val="0"/>
              </a:spcAft>
              <a:buSzPts val="1800"/>
              <a:buChar char="■"/>
              <a:defRPr sz="1800"/>
            </a:lvl9pPr>
          </a:lstStyle>
          <a:p>
            <a:endParaRPr/>
          </a:p>
        </p:txBody>
      </p:sp>
      <p:sp>
        <p:nvSpPr>
          <p:cNvPr id="44" name="Google Shape;44;p8"/>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457200" y="428569"/>
            <a:ext cx="8229600" cy="573000"/>
          </a:xfrm>
          <a:prstGeom prst="rect">
            <a:avLst/>
          </a:prstGeom>
        </p:spPr>
        <p:txBody>
          <a:bodyPr spcFirstLastPara="1" wrap="square" lIns="91425" tIns="91425" rIns="91425" bIns="91425" anchor="b" anchorCtr="0">
            <a:noAutofit/>
          </a:bodyPr>
          <a:lstStyle>
            <a:lvl1pPr lvl="0" algn="ctr">
              <a:spcBef>
                <a:spcPts val="0"/>
              </a:spcBef>
              <a:spcAft>
                <a:spcPts val="0"/>
              </a:spcAft>
              <a:buSzPts val="3200"/>
              <a:buNone/>
              <a:defRPr/>
            </a:lvl1pPr>
            <a:lvl2pPr lvl="1" algn="ctr">
              <a:spcBef>
                <a:spcPts val="0"/>
              </a:spcBef>
              <a:spcAft>
                <a:spcPts val="0"/>
              </a:spcAft>
              <a:buSzPts val="3200"/>
              <a:buNone/>
              <a:defRPr/>
            </a:lvl2pPr>
            <a:lvl3pPr lvl="2" algn="ctr">
              <a:spcBef>
                <a:spcPts val="0"/>
              </a:spcBef>
              <a:spcAft>
                <a:spcPts val="0"/>
              </a:spcAft>
              <a:buSzPts val="3200"/>
              <a:buNone/>
              <a:defRPr/>
            </a:lvl3pPr>
            <a:lvl4pPr lvl="3" algn="ctr">
              <a:spcBef>
                <a:spcPts val="0"/>
              </a:spcBef>
              <a:spcAft>
                <a:spcPts val="0"/>
              </a:spcAft>
              <a:buSzPts val="3200"/>
              <a:buNone/>
              <a:defRPr/>
            </a:lvl4pPr>
            <a:lvl5pPr lvl="4" algn="ctr">
              <a:spcBef>
                <a:spcPts val="0"/>
              </a:spcBef>
              <a:spcAft>
                <a:spcPts val="0"/>
              </a:spcAft>
              <a:buSzPts val="3200"/>
              <a:buNone/>
              <a:defRPr/>
            </a:lvl5pPr>
            <a:lvl6pPr lvl="5" algn="ctr">
              <a:spcBef>
                <a:spcPts val="0"/>
              </a:spcBef>
              <a:spcAft>
                <a:spcPts val="0"/>
              </a:spcAft>
              <a:buSzPts val="3200"/>
              <a:buNone/>
              <a:defRPr/>
            </a:lvl6pPr>
            <a:lvl7pPr lvl="6" algn="ctr">
              <a:spcBef>
                <a:spcPts val="0"/>
              </a:spcBef>
              <a:spcAft>
                <a:spcPts val="0"/>
              </a:spcAft>
              <a:buSzPts val="3200"/>
              <a:buNone/>
              <a:defRPr/>
            </a:lvl7pPr>
            <a:lvl8pPr lvl="7" algn="ctr">
              <a:spcBef>
                <a:spcPts val="0"/>
              </a:spcBef>
              <a:spcAft>
                <a:spcPts val="0"/>
              </a:spcAft>
              <a:buSzPts val="3200"/>
              <a:buNone/>
              <a:defRPr/>
            </a:lvl8pPr>
            <a:lvl9pPr lvl="8" algn="ctr">
              <a:spcBef>
                <a:spcPts val="0"/>
              </a:spcBef>
              <a:spcAft>
                <a:spcPts val="0"/>
              </a:spcAft>
              <a:buSzPts val="3200"/>
              <a:buNone/>
              <a:defRPr/>
            </a:lvl9pPr>
          </a:lstStyle>
          <a:p>
            <a:endParaRPr/>
          </a:p>
        </p:txBody>
      </p:sp>
      <p:sp>
        <p:nvSpPr>
          <p:cNvPr id="54" name="Google Shape;54;p10"/>
          <p:cNvSpPr/>
          <p:nvPr/>
        </p:nvSpPr>
        <p:spPr>
          <a:xfrm>
            <a:off x="2584275" y="4565606"/>
            <a:ext cx="39960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7620"/>
            <a:ext cx="8229600" cy="1071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1pPr>
            <a:lvl2pPr lvl="1">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2pPr>
            <a:lvl3pPr lvl="2">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3pPr>
            <a:lvl4pPr lvl="3">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4pPr>
            <a:lvl5pPr lvl="4">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5pPr>
            <a:lvl6pPr lvl="5">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6pPr>
            <a:lvl7pPr lvl="6">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7pPr>
            <a:lvl8pPr lvl="7">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8pPr>
            <a:lvl9pPr lvl="8">
              <a:spcBef>
                <a:spcPts val="0"/>
              </a:spcBef>
              <a:spcAft>
                <a:spcPts val="0"/>
              </a:spcAft>
              <a:buClr>
                <a:schemeClr val="lt1"/>
              </a:buClr>
              <a:buSzPts val="3200"/>
              <a:buFont typeface="Montserrat"/>
              <a:buNone/>
              <a:defRPr sz="32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561950" y="1880794"/>
            <a:ext cx="8020200" cy="2815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1pPr>
            <a:lvl2pPr marL="914400" lvl="1"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2pPr>
            <a:lvl3pPr marL="1371600" lvl="2"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3pPr>
            <a:lvl4pPr marL="1828800" lvl="3"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4pPr>
            <a:lvl5pPr marL="2286000" lvl="4"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5pPr>
            <a:lvl6pPr marL="2743200" lvl="5"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6pPr>
            <a:lvl7pPr marL="3200400" lvl="6"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7pPr>
            <a:lvl8pPr marL="3657600" lvl="7"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8pPr>
            <a:lvl9pPr marL="4114800" lvl="8" indent="-355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556775" y="4777350"/>
            <a:ext cx="548700" cy="290100"/>
          </a:xfrm>
          <a:prstGeom prst="rect">
            <a:avLst/>
          </a:prstGeom>
          <a:noFill/>
          <a:ln>
            <a:noFill/>
          </a:ln>
        </p:spPr>
        <p:txBody>
          <a:bodyPr spcFirstLastPara="1" wrap="square" lIns="91425" tIns="91425" rIns="91425" bIns="91425" anchor="t" anchorCtr="0">
            <a:noAutofit/>
          </a:bodyPr>
          <a:lstStyle>
            <a:lvl1pPr lvl="0" algn="r">
              <a:buNone/>
              <a:defRPr sz="1100">
                <a:solidFill>
                  <a:schemeClr val="lt1"/>
                </a:solidFill>
                <a:latin typeface="Montserrat"/>
                <a:ea typeface="Montserrat"/>
                <a:cs typeface="Montserrat"/>
                <a:sym typeface="Montserrat"/>
              </a:defRPr>
            </a:lvl1pPr>
            <a:lvl2pPr lvl="1" algn="r">
              <a:buNone/>
              <a:defRPr sz="1100">
                <a:solidFill>
                  <a:schemeClr val="lt1"/>
                </a:solidFill>
                <a:latin typeface="Montserrat"/>
                <a:ea typeface="Montserrat"/>
                <a:cs typeface="Montserrat"/>
                <a:sym typeface="Montserrat"/>
              </a:defRPr>
            </a:lvl2pPr>
            <a:lvl3pPr lvl="2" algn="r">
              <a:buNone/>
              <a:defRPr sz="1100">
                <a:solidFill>
                  <a:schemeClr val="lt1"/>
                </a:solidFill>
                <a:latin typeface="Montserrat"/>
                <a:ea typeface="Montserrat"/>
                <a:cs typeface="Montserrat"/>
                <a:sym typeface="Montserrat"/>
              </a:defRPr>
            </a:lvl3pPr>
            <a:lvl4pPr lvl="3" algn="r">
              <a:buNone/>
              <a:defRPr sz="1100">
                <a:solidFill>
                  <a:schemeClr val="lt1"/>
                </a:solidFill>
                <a:latin typeface="Montserrat"/>
                <a:ea typeface="Montserrat"/>
                <a:cs typeface="Montserrat"/>
                <a:sym typeface="Montserrat"/>
              </a:defRPr>
            </a:lvl4pPr>
            <a:lvl5pPr lvl="4" algn="r">
              <a:buNone/>
              <a:defRPr sz="1100">
                <a:solidFill>
                  <a:schemeClr val="lt1"/>
                </a:solidFill>
                <a:latin typeface="Montserrat"/>
                <a:ea typeface="Montserrat"/>
                <a:cs typeface="Montserrat"/>
                <a:sym typeface="Montserrat"/>
              </a:defRPr>
            </a:lvl5pPr>
            <a:lvl6pPr lvl="5" algn="r">
              <a:buNone/>
              <a:defRPr sz="1100">
                <a:solidFill>
                  <a:schemeClr val="lt1"/>
                </a:solidFill>
                <a:latin typeface="Montserrat"/>
                <a:ea typeface="Montserrat"/>
                <a:cs typeface="Montserrat"/>
                <a:sym typeface="Montserrat"/>
              </a:defRPr>
            </a:lvl6pPr>
            <a:lvl7pPr lvl="6" algn="r">
              <a:buNone/>
              <a:defRPr sz="1100">
                <a:solidFill>
                  <a:schemeClr val="lt1"/>
                </a:solidFill>
                <a:latin typeface="Montserrat"/>
                <a:ea typeface="Montserrat"/>
                <a:cs typeface="Montserrat"/>
                <a:sym typeface="Montserrat"/>
              </a:defRPr>
            </a:lvl7pPr>
            <a:lvl8pPr lvl="7" algn="r">
              <a:buNone/>
              <a:defRPr sz="1100">
                <a:solidFill>
                  <a:schemeClr val="lt1"/>
                </a:solidFill>
                <a:latin typeface="Montserrat"/>
                <a:ea typeface="Montserrat"/>
                <a:cs typeface="Montserrat"/>
                <a:sym typeface="Montserrat"/>
              </a:defRPr>
            </a:lvl8pPr>
            <a:lvl9pPr lvl="8" algn="r">
              <a:buNone/>
              <a:defRPr sz="1100">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8" r:id="rId9"/>
    <p:sldLayoutId id="2147483662" r:id="rId10"/>
    <p:sldLayoutId id="2147483663" r:id="rId11"/>
    <p:sldLayoutId id="2147483664"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20.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microsoft.com/office/2007/relationships/hdphoto" Target="../media/hdphoto3.wdp"/><Relationship Id="rId5" Type="http://schemas.openxmlformats.org/officeDocument/2006/relationships/image" Target="../media/image22.pn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bmp"/><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ctrTitle"/>
          </p:nvPr>
        </p:nvSpPr>
        <p:spPr>
          <a:xfrm>
            <a:off x="545719" y="3107919"/>
            <a:ext cx="6291000" cy="118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Giranimo</a:t>
            </a:r>
            <a:endParaRPr dirty="0"/>
          </a:p>
        </p:txBody>
      </p:sp>
      <p:sp>
        <p:nvSpPr>
          <p:cNvPr id="2" name="TextBox 1">
            <a:extLst>
              <a:ext uri="{FF2B5EF4-FFF2-40B4-BE49-F238E27FC236}">
                <a16:creationId xmlns:a16="http://schemas.microsoft.com/office/drawing/2014/main" id="{F4186F35-B07F-4958-9A84-A838E2C2D926}"/>
              </a:ext>
            </a:extLst>
          </p:cNvPr>
          <p:cNvSpPr txBox="1"/>
          <p:nvPr/>
        </p:nvSpPr>
        <p:spPr>
          <a:xfrm>
            <a:off x="2373406" y="4502150"/>
            <a:ext cx="4463314" cy="307777"/>
          </a:xfrm>
          <a:prstGeom prst="rect">
            <a:avLst/>
          </a:prstGeom>
          <a:noFill/>
        </p:spPr>
        <p:txBody>
          <a:bodyPr wrap="square" rtlCol="0">
            <a:spAutoFit/>
          </a:bodyPr>
          <a:lstStyle/>
          <a:p>
            <a:r>
              <a:rPr lang="de-DE" dirty="0">
                <a:solidFill>
                  <a:schemeClr val="bg1"/>
                </a:solidFill>
                <a:latin typeface="Montserrat" panose="020B0604020202020204" charset="0"/>
              </a:rPr>
              <a:t>James Li, Markus Gumbart, Martina Hermsdorf</a:t>
            </a:r>
            <a:endParaRPr lang="en-US" dirty="0">
              <a:solidFill>
                <a:schemeClr val="bg1"/>
              </a:solidFill>
              <a:latin typeface="Montserrat" panose="020B0604020202020204" charset="0"/>
            </a:endParaRPr>
          </a:p>
        </p:txBody>
      </p:sp>
      <p:pic>
        <p:nvPicPr>
          <p:cNvPr id="4" name="Picture 3" descr="A close up of a logo&#10;&#10;Description automatically generated">
            <a:extLst>
              <a:ext uri="{FF2B5EF4-FFF2-40B4-BE49-F238E27FC236}">
                <a16:creationId xmlns:a16="http://schemas.microsoft.com/office/drawing/2014/main" id="{05A5E1D3-E3AF-4764-949C-45BB18D53CA0}"/>
              </a:ext>
            </a:extLst>
          </p:cNvPr>
          <p:cNvPicPr>
            <a:picLocks noChangeAspect="1"/>
          </p:cNvPicPr>
          <p:nvPr/>
        </p:nvPicPr>
        <p:blipFill>
          <a:blip r:embed="rId3">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5323628" y="3219282"/>
            <a:ext cx="1436756" cy="1436756"/>
          </a:xfrm>
          <a:prstGeom prst="rect">
            <a:avLst/>
          </a:prstGeom>
          <a:noFill/>
        </p:spPr>
      </p:pic>
      <p:pic>
        <p:nvPicPr>
          <p:cNvPr id="8" name="Picture 7" descr="A picture containing drawing&#10;&#10;Description automatically generated">
            <a:extLst>
              <a:ext uri="{FF2B5EF4-FFF2-40B4-BE49-F238E27FC236}">
                <a16:creationId xmlns:a16="http://schemas.microsoft.com/office/drawing/2014/main" id="{839654D1-5836-4EBD-834A-5D348110762C}"/>
              </a:ext>
            </a:extLst>
          </p:cNvPr>
          <p:cNvPicPr>
            <a:picLocks noChangeAspect="1"/>
          </p:cNvPicPr>
          <p:nvPr/>
        </p:nvPicPr>
        <p:blipFill>
          <a:blip r:embed="rId5"/>
          <a:stretch>
            <a:fillRect/>
          </a:stretch>
        </p:blipFill>
        <p:spPr>
          <a:xfrm>
            <a:off x="4979521" y="427894"/>
            <a:ext cx="2873514" cy="1436757"/>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AAA20AC1-14DB-4574-9BB9-56ED063BE21E}"/>
              </a:ext>
            </a:extLst>
          </p:cNvPr>
          <p:cNvPicPr>
            <a:picLocks noChangeAspect="1"/>
          </p:cNvPicPr>
          <p:nvPr/>
        </p:nvPicPr>
        <p:blipFill>
          <a:blip r:embed="rId6"/>
          <a:stretch>
            <a:fillRect/>
          </a:stretch>
        </p:blipFill>
        <p:spPr>
          <a:xfrm>
            <a:off x="6933031" y="2125150"/>
            <a:ext cx="5555149" cy="2777575"/>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58DBDE1C-469B-4BA2-B9F0-DA5FCAEB7231}"/>
              </a:ext>
            </a:extLst>
          </p:cNvPr>
          <p:cNvPicPr>
            <a:picLocks noChangeAspect="1"/>
          </p:cNvPicPr>
          <p:nvPr/>
        </p:nvPicPr>
        <p:blipFill>
          <a:blip r:embed="rId6"/>
          <a:stretch>
            <a:fillRect/>
          </a:stretch>
        </p:blipFill>
        <p:spPr>
          <a:xfrm>
            <a:off x="-1346382" y="1008464"/>
            <a:ext cx="2873514" cy="14367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body" idx="1"/>
          </p:nvPr>
        </p:nvSpPr>
        <p:spPr>
          <a:xfrm>
            <a:off x="457200" y="1563656"/>
            <a:ext cx="3548743" cy="314801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de-DE" b="1" dirty="0"/>
              <a:t>Food</a:t>
            </a:r>
            <a:endParaRPr b="1" dirty="0"/>
          </a:p>
          <a:p>
            <a:pPr marL="0" lvl="0" indent="0" algn="l" rtl="0">
              <a:spcBef>
                <a:spcPts val="600"/>
              </a:spcBef>
              <a:spcAft>
                <a:spcPts val="0"/>
              </a:spcAft>
              <a:buNone/>
            </a:pPr>
            <a:r>
              <a:rPr lang="en-US" dirty="0"/>
              <a:t>Objects, you eat to grow higher</a:t>
            </a:r>
            <a:endParaRPr dirty="0"/>
          </a:p>
        </p:txBody>
      </p:sp>
      <p:sp>
        <p:nvSpPr>
          <p:cNvPr id="155" name="Google Shape;155;p26"/>
          <p:cNvSpPr txBox="1">
            <a:spLocks noGrp="1"/>
          </p:cNvSpPr>
          <p:nvPr>
            <p:ph type="title"/>
          </p:nvPr>
        </p:nvSpPr>
        <p:spPr>
          <a:xfrm>
            <a:off x="457200" y="447620"/>
            <a:ext cx="8229600" cy="10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t>Game Elements</a:t>
            </a:r>
            <a:endParaRPr dirty="0"/>
          </a:p>
        </p:txBody>
      </p:sp>
      <p:sp>
        <p:nvSpPr>
          <p:cNvPr id="156" name="Google Shape;156;p26"/>
          <p:cNvSpPr txBox="1">
            <a:spLocks noGrp="1"/>
          </p:cNvSpPr>
          <p:nvPr>
            <p:ph type="body" idx="2"/>
          </p:nvPr>
        </p:nvSpPr>
        <p:spPr>
          <a:xfrm>
            <a:off x="5041230" y="1537774"/>
            <a:ext cx="3600000" cy="314801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de-DE" b="1" dirty="0"/>
              <a:t>Obstacle</a:t>
            </a:r>
          </a:p>
          <a:p>
            <a:pPr marL="0" lvl="0" indent="0" algn="l" rtl="0">
              <a:spcBef>
                <a:spcPts val="600"/>
              </a:spcBef>
              <a:spcAft>
                <a:spcPts val="0"/>
              </a:spcAft>
              <a:buNone/>
            </a:pPr>
            <a:r>
              <a:rPr lang="de-DE" dirty="0"/>
              <a:t>Don‘t touch them!</a:t>
            </a:r>
            <a:endParaRPr dirty="0"/>
          </a:p>
        </p:txBody>
      </p:sp>
      <p:sp>
        <p:nvSpPr>
          <p:cNvPr id="157" name="Google Shape;157;p26"/>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F28C5D6E-B1DF-47FF-9671-834AA6B49042}"/>
              </a:ext>
            </a:extLst>
          </p:cNvPr>
          <p:cNvPicPr>
            <a:picLocks noChangeAspect="1"/>
          </p:cNvPicPr>
          <p:nvPr/>
        </p:nvPicPr>
        <p:blipFill>
          <a:blip r:embed="rId3"/>
          <a:stretch>
            <a:fillRect/>
          </a:stretch>
        </p:blipFill>
        <p:spPr>
          <a:xfrm>
            <a:off x="1162831" y="2898918"/>
            <a:ext cx="576036" cy="576036"/>
          </a:xfrm>
          <a:prstGeom prst="rect">
            <a:avLst/>
          </a:prstGeom>
        </p:spPr>
      </p:pic>
      <p:pic>
        <p:nvPicPr>
          <p:cNvPr id="5" name="Picture 4">
            <a:extLst>
              <a:ext uri="{FF2B5EF4-FFF2-40B4-BE49-F238E27FC236}">
                <a16:creationId xmlns:a16="http://schemas.microsoft.com/office/drawing/2014/main" id="{11083B48-8F93-40EE-86A4-135F40574185}"/>
              </a:ext>
            </a:extLst>
          </p:cNvPr>
          <p:cNvPicPr>
            <a:picLocks noChangeAspect="1"/>
          </p:cNvPicPr>
          <p:nvPr/>
        </p:nvPicPr>
        <p:blipFill>
          <a:blip r:embed="rId4"/>
          <a:stretch>
            <a:fillRect/>
          </a:stretch>
        </p:blipFill>
        <p:spPr>
          <a:xfrm>
            <a:off x="2374866" y="2870392"/>
            <a:ext cx="622069" cy="622069"/>
          </a:xfrm>
          <a:prstGeom prst="rect">
            <a:avLst/>
          </a:prstGeom>
        </p:spPr>
      </p:pic>
      <p:pic>
        <p:nvPicPr>
          <p:cNvPr id="7" name="Picture 6">
            <a:extLst>
              <a:ext uri="{FF2B5EF4-FFF2-40B4-BE49-F238E27FC236}">
                <a16:creationId xmlns:a16="http://schemas.microsoft.com/office/drawing/2014/main" id="{CE2194A2-DF0C-4910-A126-9A2B4FBFEF55}"/>
              </a:ext>
            </a:extLst>
          </p:cNvPr>
          <p:cNvPicPr>
            <a:picLocks noChangeAspect="1"/>
          </p:cNvPicPr>
          <p:nvPr/>
        </p:nvPicPr>
        <p:blipFill>
          <a:blip r:embed="rId5"/>
          <a:stretch>
            <a:fillRect/>
          </a:stretch>
        </p:blipFill>
        <p:spPr>
          <a:xfrm>
            <a:off x="2374866" y="3577335"/>
            <a:ext cx="854867" cy="854867"/>
          </a:xfrm>
          <a:prstGeom prst="rect">
            <a:avLst/>
          </a:prstGeom>
        </p:spPr>
      </p:pic>
      <p:pic>
        <p:nvPicPr>
          <p:cNvPr id="9" name="Picture 8">
            <a:extLst>
              <a:ext uri="{FF2B5EF4-FFF2-40B4-BE49-F238E27FC236}">
                <a16:creationId xmlns:a16="http://schemas.microsoft.com/office/drawing/2014/main" id="{44C29E3F-97C5-4BD0-A00A-CCBF907018DE}"/>
              </a:ext>
            </a:extLst>
          </p:cNvPr>
          <p:cNvPicPr>
            <a:picLocks noChangeAspect="1"/>
          </p:cNvPicPr>
          <p:nvPr/>
        </p:nvPicPr>
        <p:blipFill>
          <a:blip r:embed="rId6"/>
          <a:stretch>
            <a:fillRect/>
          </a:stretch>
        </p:blipFill>
        <p:spPr>
          <a:xfrm>
            <a:off x="5332127" y="3401754"/>
            <a:ext cx="676275" cy="676275"/>
          </a:xfrm>
          <a:prstGeom prst="rect">
            <a:avLst/>
          </a:prstGeom>
        </p:spPr>
      </p:pic>
      <p:pic>
        <p:nvPicPr>
          <p:cNvPr id="11" name="Picture 10">
            <a:extLst>
              <a:ext uri="{FF2B5EF4-FFF2-40B4-BE49-F238E27FC236}">
                <a16:creationId xmlns:a16="http://schemas.microsoft.com/office/drawing/2014/main" id="{F67F3F1F-2CF8-4C62-9735-79E511506B6A}"/>
              </a:ext>
            </a:extLst>
          </p:cNvPr>
          <p:cNvPicPr>
            <a:picLocks noChangeAspect="1"/>
          </p:cNvPicPr>
          <p:nvPr/>
        </p:nvPicPr>
        <p:blipFill>
          <a:blip r:embed="rId7"/>
          <a:stretch>
            <a:fillRect/>
          </a:stretch>
        </p:blipFill>
        <p:spPr>
          <a:xfrm>
            <a:off x="1267662" y="3849428"/>
            <a:ext cx="457200" cy="457200"/>
          </a:xfrm>
          <a:prstGeom prst="rect">
            <a:avLst/>
          </a:prstGeom>
        </p:spPr>
      </p:pic>
      <p:pic>
        <p:nvPicPr>
          <p:cNvPr id="17" name="Picture 16" descr="A picture containing clock, drawing, light&#10;&#10;Description automatically generated">
            <a:extLst>
              <a:ext uri="{FF2B5EF4-FFF2-40B4-BE49-F238E27FC236}">
                <a16:creationId xmlns:a16="http://schemas.microsoft.com/office/drawing/2014/main" id="{C179C799-E414-4201-BD95-486109139635}"/>
              </a:ext>
            </a:extLst>
          </p:cNvPr>
          <p:cNvPicPr>
            <a:picLocks noChangeAspect="1"/>
          </p:cNvPicPr>
          <p:nvPr/>
        </p:nvPicPr>
        <p:blipFill>
          <a:blip r:embed="rId8"/>
          <a:stretch>
            <a:fillRect/>
          </a:stretch>
        </p:blipFill>
        <p:spPr>
          <a:xfrm>
            <a:off x="6299298" y="2794000"/>
            <a:ext cx="1891784" cy="1891784"/>
          </a:xfrm>
          <a:prstGeom prst="rect">
            <a:avLst/>
          </a:prstGeom>
        </p:spPr>
      </p:pic>
      <p:sp>
        <p:nvSpPr>
          <p:cNvPr id="2" name="TextBox 1">
            <a:extLst>
              <a:ext uri="{FF2B5EF4-FFF2-40B4-BE49-F238E27FC236}">
                <a16:creationId xmlns:a16="http://schemas.microsoft.com/office/drawing/2014/main" id="{87769E43-17A8-4F23-BEDE-8FB9CB39E9D7}"/>
              </a:ext>
            </a:extLst>
          </p:cNvPr>
          <p:cNvSpPr txBox="1"/>
          <p:nvPr/>
        </p:nvSpPr>
        <p:spPr>
          <a:xfrm>
            <a:off x="652150" y="4557777"/>
            <a:ext cx="1887851" cy="307777"/>
          </a:xfrm>
          <a:prstGeom prst="rect">
            <a:avLst/>
          </a:prstGeom>
          <a:noFill/>
        </p:spPr>
        <p:txBody>
          <a:bodyPr wrap="square" rtlCol="0">
            <a:spAutoFit/>
          </a:bodyPr>
          <a:lstStyle/>
          <a:p>
            <a:r>
              <a:rPr lang="de-DE" dirty="0">
                <a:solidFill>
                  <a:schemeClr val="bg1"/>
                </a:solidFill>
                <a:latin typeface="Montserrat" panose="020B0604020202020204" charset="0"/>
              </a:rPr>
              <a:t>And a lot more...</a:t>
            </a:r>
            <a:endParaRPr lang="en-US" dirty="0">
              <a:solidFill>
                <a:schemeClr val="bg1"/>
              </a:solidFill>
              <a:latin typeface="Montserrat" panose="020B0604020202020204" charset="0"/>
            </a:endParaRPr>
          </a:p>
        </p:txBody>
      </p:sp>
    </p:spTree>
    <p:extLst>
      <p:ext uri="{BB962C8B-B14F-4D97-AF65-F5344CB8AC3E}">
        <p14:creationId xmlns:p14="http://schemas.microsoft.com/office/powerpoint/2010/main" val="1286844413"/>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16"/>
        <p:cNvGrpSpPr/>
        <p:nvPr/>
      </p:nvGrpSpPr>
      <p:grpSpPr>
        <a:xfrm>
          <a:off x="0" y="0"/>
          <a:ext cx="0" cy="0"/>
          <a:chOff x="0" y="0"/>
          <a:chExt cx="0" cy="0"/>
        </a:xfrm>
      </p:grpSpPr>
      <p:sp>
        <p:nvSpPr>
          <p:cNvPr id="117" name="Google Shape;117;p22"/>
          <p:cNvSpPr txBox="1">
            <a:spLocks noGrp="1"/>
          </p:cNvSpPr>
          <p:nvPr>
            <p:ph type="ctrTitle"/>
          </p:nvPr>
        </p:nvSpPr>
        <p:spPr>
          <a:xfrm>
            <a:off x="634075" y="1735744"/>
            <a:ext cx="631826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solidFill>
                  <a:srgbClr val="FFC800"/>
                </a:solidFill>
              </a:rPr>
              <a:t>2.</a:t>
            </a:r>
            <a:endParaRPr dirty="0">
              <a:solidFill>
                <a:srgbClr val="FFC800"/>
              </a:solidFill>
            </a:endParaRPr>
          </a:p>
          <a:p>
            <a:pPr marL="0" lvl="0" indent="0" algn="l" rtl="0">
              <a:spcBef>
                <a:spcPts val="0"/>
              </a:spcBef>
              <a:spcAft>
                <a:spcPts val="0"/>
              </a:spcAft>
              <a:buNone/>
            </a:pPr>
            <a:r>
              <a:rPr lang="en-US" dirty="0"/>
              <a:t>Market Research</a:t>
            </a:r>
            <a:endParaRPr dirty="0"/>
          </a:p>
        </p:txBody>
      </p:sp>
      <p:sp>
        <p:nvSpPr>
          <p:cNvPr id="119" name="Google Shape;119;p22"/>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Picture 2" descr="A picture containing room, drawing&#10;&#10;Description automatically generated">
            <a:extLst>
              <a:ext uri="{FF2B5EF4-FFF2-40B4-BE49-F238E27FC236}">
                <a16:creationId xmlns:a16="http://schemas.microsoft.com/office/drawing/2014/main" id="{E4C8D581-BF75-41FD-8378-7AFE1256FB1D}"/>
              </a:ext>
            </a:extLst>
          </p:cNvPr>
          <p:cNvPicPr>
            <a:picLocks noChangeAspect="1"/>
          </p:cNvPicPr>
          <p:nvPr/>
        </p:nvPicPr>
        <p:blipFill>
          <a:blip r:embed="rId3"/>
          <a:stretch>
            <a:fillRect/>
          </a:stretch>
        </p:blipFill>
        <p:spPr>
          <a:xfrm>
            <a:off x="634075" y="3558150"/>
            <a:ext cx="1219200" cy="1219200"/>
          </a:xfrm>
          <a:prstGeom prst="rect">
            <a:avLst/>
          </a:prstGeom>
        </p:spPr>
      </p:pic>
    </p:spTree>
    <p:extLst>
      <p:ext uri="{BB962C8B-B14F-4D97-AF65-F5344CB8AC3E}">
        <p14:creationId xmlns:p14="http://schemas.microsoft.com/office/powerpoint/2010/main" val="1195357429"/>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457200" y="858428"/>
            <a:ext cx="5007000" cy="10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Target Audience</a:t>
            </a:r>
            <a:endParaRPr dirty="0"/>
          </a:p>
        </p:txBody>
      </p:sp>
      <p:sp>
        <p:nvSpPr>
          <p:cNvPr id="172" name="Google Shape;172;p28"/>
          <p:cNvSpPr txBox="1">
            <a:spLocks noGrp="1"/>
          </p:cNvSpPr>
          <p:nvPr>
            <p:ph type="body" idx="1"/>
          </p:nvPr>
        </p:nvSpPr>
        <p:spPr>
          <a:xfrm>
            <a:off x="410135" y="1587499"/>
            <a:ext cx="5283200" cy="287187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de-DE" sz="2400" dirty="0"/>
              <a:t>For all ages</a:t>
            </a:r>
          </a:p>
          <a:p>
            <a:pPr marL="0" lvl="0" indent="0" algn="l" rtl="0">
              <a:spcBef>
                <a:spcPts val="600"/>
              </a:spcBef>
              <a:spcAft>
                <a:spcPts val="0"/>
              </a:spcAft>
              <a:buNone/>
            </a:pPr>
            <a:endParaRPr lang="de-DE" sz="2400" dirty="0"/>
          </a:p>
          <a:p>
            <a:pPr marL="0" lvl="0" indent="0" algn="l" rtl="0">
              <a:spcBef>
                <a:spcPts val="600"/>
              </a:spcBef>
              <a:spcAft>
                <a:spcPts val="0"/>
              </a:spcAft>
              <a:buNone/>
            </a:pPr>
            <a:r>
              <a:rPr lang="de-DE" sz="2400" dirty="0"/>
              <a:t>Game for in between</a:t>
            </a:r>
          </a:p>
          <a:p>
            <a:pPr marL="0" lvl="0" indent="0" algn="l" rtl="0">
              <a:spcBef>
                <a:spcPts val="600"/>
              </a:spcBef>
              <a:spcAft>
                <a:spcPts val="0"/>
              </a:spcAft>
              <a:buNone/>
            </a:pPr>
            <a:endParaRPr lang="de-DE" sz="2400" dirty="0"/>
          </a:p>
          <a:p>
            <a:pPr marL="0" lvl="0" indent="0" algn="l" rtl="0">
              <a:spcBef>
                <a:spcPts val="600"/>
              </a:spcBef>
              <a:spcAft>
                <a:spcPts val="0"/>
              </a:spcAft>
              <a:buNone/>
            </a:pPr>
            <a:r>
              <a:rPr lang="de-DE" sz="2400" dirty="0"/>
              <a:t>Challenging !</a:t>
            </a:r>
            <a:endParaRPr sz="2400" dirty="0"/>
          </a:p>
        </p:txBody>
      </p:sp>
      <p:sp>
        <p:nvSpPr>
          <p:cNvPr id="174" name="Google Shape;174;p28"/>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Picture 2" descr="A picture containing person, indoor, standing, holding&#10;&#10;Description automatically generated">
            <a:extLst>
              <a:ext uri="{FF2B5EF4-FFF2-40B4-BE49-F238E27FC236}">
                <a16:creationId xmlns:a16="http://schemas.microsoft.com/office/drawing/2014/main" id="{08218C3F-3628-45CB-8B2F-3F2F9EFB5F56}"/>
              </a:ext>
            </a:extLst>
          </p:cNvPr>
          <p:cNvPicPr>
            <a:picLocks noChangeAspect="1"/>
          </p:cNvPicPr>
          <p:nvPr/>
        </p:nvPicPr>
        <p:blipFill>
          <a:blip r:embed="rId3"/>
          <a:stretch>
            <a:fillRect/>
          </a:stretch>
        </p:blipFill>
        <p:spPr>
          <a:xfrm>
            <a:off x="4664281" y="1433371"/>
            <a:ext cx="3868057" cy="28718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3200052"/>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457200" y="447620"/>
            <a:ext cx="4625340" cy="10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Target platform: IOS</a:t>
            </a:r>
            <a:endParaRPr dirty="0"/>
          </a:p>
        </p:txBody>
      </p:sp>
      <p:sp>
        <p:nvSpPr>
          <p:cNvPr id="131" name="Google Shape;131;p24"/>
          <p:cNvSpPr txBox="1">
            <a:spLocks noGrp="1"/>
          </p:cNvSpPr>
          <p:nvPr>
            <p:ph type="body" idx="1"/>
          </p:nvPr>
        </p:nvSpPr>
        <p:spPr>
          <a:xfrm>
            <a:off x="575397" y="1739594"/>
            <a:ext cx="5038750" cy="2792381"/>
          </a:xfrm>
          <a:prstGeom prst="rect">
            <a:avLst/>
          </a:prstGeom>
        </p:spPr>
        <p:txBody>
          <a:bodyPr spcFirstLastPara="1" wrap="square" lIns="91425" tIns="91425" rIns="91425" bIns="91425" anchor="t" anchorCtr="0">
            <a:noAutofit/>
          </a:bodyPr>
          <a:lstStyle/>
          <a:p>
            <a:pPr>
              <a:spcBef>
                <a:spcPts val="0"/>
              </a:spcBef>
            </a:pPr>
            <a:r>
              <a:rPr lang="de-DE" sz="2400" dirty="0"/>
              <a:t>Infrastructure for Developer</a:t>
            </a:r>
          </a:p>
          <a:p>
            <a:pPr>
              <a:spcBef>
                <a:spcPts val="0"/>
              </a:spcBef>
            </a:pPr>
            <a:endParaRPr lang="de-DE" sz="2400" dirty="0"/>
          </a:p>
          <a:p>
            <a:pPr>
              <a:spcBef>
                <a:spcPts val="0"/>
              </a:spcBef>
            </a:pPr>
            <a:r>
              <a:rPr lang="de-DE" sz="2400" dirty="0"/>
              <a:t>Less complications with System versions</a:t>
            </a:r>
          </a:p>
          <a:p>
            <a:pPr>
              <a:spcBef>
                <a:spcPts val="0"/>
              </a:spcBef>
            </a:pPr>
            <a:endParaRPr lang="de-DE" sz="2400" dirty="0"/>
          </a:p>
          <a:p>
            <a:pPr>
              <a:spcBef>
                <a:spcPts val="0"/>
              </a:spcBef>
            </a:pPr>
            <a:r>
              <a:rPr lang="de-DE" sz="2400" dirty="0"/>
              <a:t>Customers Trust</a:t>
            </a:r>
          </a:p>
        </p:txBody>
      </p:sp>
      <p:sp>
        <p:nvSpPr>
          <p:cNvPr id="132" name="Google Shape;132;p24"/>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5" name="Picture 4" descr="A close up of a logo&#10;&#10;Description automatically generated">
            <a:extLst>
              <a:ext uri="{FF2B5EF4-FFF2-40B4-BE49-F238E27FC236}">
                <a16:creationId xmlns:a16="http://schemas.microsoft.com/office/drawing/2014/main" id="{5E942D85-745C-4CB1-8D01-BF12A95683D2}"/>
              </a:ext>
            </a:extLst>
          </p:cNvPr>
          <p:cNvPicPr>
            <a:picLocks noChangeAspect="1"/>
          </p:cNvPicPr>
          <p:nvPr/>
        </p:nvPicPr>
        <p:blipFill>
          <a:blip r:embed="rId3">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6448529" y="915594"/>
            <a:ext cx="1930400" cy="1930400"/>
          </a:xfrm>
          <a:prstGeom prst="rect">
            <a:avLst/>
          </a:prstGeom>
          <a:noFill/>
        </p:spPr>
      </p:pic>
      <p:pic>
        <p:nvPicPr>
          <p:cNvPr id="3" name="Picture 2" descr="A close up of a sign&#10;&#10;Description automatically generated">
            <a:extLst>
              <a:ext uri="{FF2B5EF4-FFF2-40B4-BE49-F238E27FC236}">
                <a16:creationId xmlns:a16="http://schemas.microsoft.com/office/drawing/2014/main" id="{D3CD1AF2-BEDA-4EA4-BA63-CD7397FB0EFE}"/>
              </a:ext>
            </a:extLst>
          </p:cNvPr>
          <p:cNvPicPr>
            <a:picLocks noChangeAspect="1"/>
          </p:cNvPicPr>
          <p:nvPr/>
        </p:nvPicPr>
        <p:blipFill>
          <a:blip r:embed="rId5">
            <a:alphaModFix/>
            <a:extLst>
              <a:ext uri="{BEBA8EAE-BF5A-486C-A8C5-ECC9F3942E4B}">
                <a14:imgProps xmlns:a14="http://schemas.microsoft.com/office/drawing/2010/main">
                  <a14:imgLayer r:embed="rId6">
                    <a14:imgEffect>
                      <a14:colorTemperature colorTemp="4741"/>
                    </a14:imgEffect>
                    <a14:imgEffect>
                      <a14:saturation sat="101000"/>
                    </a14:imgEffect>
                    <a14:imgEffect>
                      <a14:brightnessContrast bright="100000" contrast="100000"/>
                    </a14:imgEffect>
                  </a14:imgLayer>
                </a14:imgProps>
              </a:ext>
            </a:extLst>
          </a:blip>
          <a:stretch>
            <a:fillRect/>
          </a:stretch>
        </p:blipFill>
        <p:spPr>
          <a:xfrm>
            <a:off x="6487815" y="2701066"/>
            <a:ext cx="1830910" cy="1830910"/>
          </a:xfrm>
          <a:prstGeom prst="rect">
            <a:avLst/>
          </a:prstGeom>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457200" y="428569"/>
            <a:ext cx="8229600" cy="57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1D98C7"/>
                </a:solidFill>
              </a:rPr>
              <a:t>Unique</a:t>
            </a:r>
            <a:endParaRPr dirty="0">
              <a:solidFill>
                <a:srgbClr val="1D98C7"/>
              </a:solidFill>
            </a:endParaRPr>
          </a:p>
          <a:p>
            <a:pPr marL="0" lvl="0" indent="0" algn="ctr" rtl="0">
              <a:spcBef>
                <a:spcPts val="0"/>
              </a:spcBef>
              <a:spcAft>
                <a:spcPts val="0"/>
              </a:spcAft>
              <a:buNone/>
            </a:pPr>
            <a:r>
              <a:rPr lang="en-US" dirty="0"/>
              <a:t>Selling Points</a:t>
            </a:r>
            <a:endParaRPr dirty="0"/>
          </a:p>
        </p:txBody>
      </p:sp>
      <p:sp>
        <p:nvSpPr>
          <p:cNvPr id="188" name="Google Shape;188;p30"/>
          <p:cNvSpPr/>
          <p:nvPr/>
        </p:nvSpPr>
        <p:spPr>
          <a:xfrm>
            <a:off x="3560316" y="1924050"/>
            <a:ext cx="1995600" cy="2043300"/>
          </a:xfrm>
          <a:prstGeom prst="ellipse">
            <a:avLst/>
          </a:prstGeom>
          <a:solidFill>
            <a:srgbClr val="FFFFFF">
              <a:alpha val="16540"/>
            </a:srgbClr>
          </a:solid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FFFFFF"/>
              </a:solidFill>
              <a:latin typeface="Open Sans"/>
              <a:ea typeface="Open Sans"/>
              <a:cs typeface="Open Sans"/>
              <a:sym typeface="Open Sans"/>
            </a:endParaRPr>
          </a:p>
        </p:txBody>
      </p:sp>
      <p:sp>
        <p:nvSpPr>
          <p:cNvPr id="189" name="Google Shape;189;p30"/>
          <p:cNvSpPr/>
          <p:nvPr/>
        </p:nvSpPr>
        <p:spPr>
          <a:xfrm>
            <a:off x="2015831" y="1924050"/>
            <a:ext cx="1995600" cy="2043300"/>
          </a:xfrm>
          <a:prstGeom prst="ellipse">
            <a:avLst/>
          </a:prstGeom>
          <a:noFill/>
          <a:ln w="19050" cap="flat"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FFFFFF"/>
              </a:solidFill>
              <a:latin typeface="Open Sans"/>
              <a:ea typeface="Open Sans"/>
              <a:cs typeface="Open Sans"/>
              <a:sym typeface="Open Sans"/>
            </a:endParaRPr>
          </a:p>
        </p:txBody>
      </p:sp>
      <p:sp>
        <p:nvSpPr>
          <p:cNvPr id="190" name="Google Shape;190;p30"/>
          <p:cNvSpPr/>
          <p:nvPr/>
        </p:nvSpPr>
        <p:spPr>
          <a:xfrm>
            <a:off x="5139306" y="1930774"/>
            <a:ext cx="1995600" cy="2043300"/>
          </a:xfrm>
          <a:prstGeom prst="ellipse">
            <a:avLst/>
          </a:prstGeom>
          <a:noFill/>
          <a:ln w="19050" cap="flat"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FFFFFF"/>
              </a:solidFill>
              <a:latin typeface="Open Sans"/>
              <a:ea typeface="Open Sans"/>
              <a:cs typeface="Open Sans"/>
              <a:sym typeface="Open Sans"/>
            </a:endParaRPr>
          </a:p>
        </p:txBody>
      </p:sp>
      <p:sp>
        <p:nvSpPr>
          <p:cNvPr id="191" name="Google Shape;191;p30"/>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3" name="Picture 2" descr="A close up of a logo&#10;&#10;Description automatically generated">
            <a:extLst>
              <a:ext uri="{FF2B5EF4-FFF2-40B4-BE49-F238E27FC236}">
                <a16:creationId xmlns:a16="http://schemas.microsoft.com/office/drawing/2014/main" id="{299FB7C4-8FD6-43FC-B482-00218C9E2319}"/>
              </a:ext>
            </a:extLst>
          </p:cNvPr>
          <p:cNvPicPr>
            <a:picLocks noChangeAspect="1"/>
          </p:cNvPicPr>
          <p:nvPr/>
        </p:nvPicPr>
        <p:blipFill>
          <a:blip r:embed="rId3"/>
          <a:stretch>
            <a:fillRect/>
          </a:stretch>
        </p:blipFill>
        <p:spPr>
          <a:xfrm>
            <a:off x="4123130" y="2507975"/>
            <a:ext cx="904477" cy="9044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descr="A picture containing drawing&#10;&#10;Description automatically generated">
            <a:extLst>
              <a:ext uri="{FF2B5EF4-FFF2-40B4-BE49-F238E27FC236}">
                <a16:creationId xmlns:a16="http://schemas.microsoft.com/office/drawing/2014/main" id="{2B2F3E19-7BE9-45E6-84F9-68572B8B1B3C}"/>
              </a:ext>
            </a:extLst>
          </p:cNvPr>
          <p:cNvPicPr>
            <a:picLocks noChangeAspect="1"/>
          </p:cNvPicPr>
          <p:nvPr/>
        </p:nvPicPr>
        <p:blipFill>
          <a:blip r:embed="rId4">
            <a:alphaModFix amt="90000"/>
          </a:blip>
          <a:stretch>
            <a:fillRect/>
          </a:stretch>
        </p:blipFill>
        <p:spPr>
          <a:xfrm>
            <a:off x="5715355" y="2492182"/>
            <a:ext cx="905756" cy="9057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descr="A picture containing umbrella, red, drawing, room&#10;&#10;Description automatically generated">
            <a:extLst>
              <a:ext uri="{FF2B5EF4-FFF2-40B4-BE49-F238E27FC236}">
                <a16:creationId xmlns:a16="http://schemas.microsoft.com/office/drawing/2014/main" id="{27D38FA5-E6B7-4CF6-AE4E-EC1C5314D35F}"/>
              </a:ext>
            </a:extLst>
          </p:cNvPr>
          <p:cNvPicPr>
            <a:picLocks noChangeAspect="1"/>
          </p:cNvPicPr>
          <p:nvPr/>
        </p:nvPicPr>
        <p:blipFill>
          <a:blip r:embed="rId5">
            <a:duotone>
              <a:schemeClr val="accent2">
                <a:shade val="45000"/>
                <a:satMod val="135000"/>
              </a:schemeClr>
              <a:prstClr val="white"/>
            </a:duotone>
            <a:alphaModFix amt="90000"/>
            <a:extLst>
              <a:ext uri="{BEBA8EAE-BF5A-486C-A8C5-ECC9F3942E4B}">
                <a14:imgProps xmlns:a14="http://schemas.microsoft.com/office/drawing/2010/main">
                  <a14:imgLayer r:embed="rId6">
                    <a14:imgEffect>
                      <a14:colorTemperature colorTemp="6600"/>
                    </a14:imgEffect>
                  </a14:imgLayer>
                </a14:imgProps>
              </a:ext>
            </a:extLst>
          </a:blip>
          <a:stretch>
            <a:fillRect/>
          </a:stretch>
        </p:blipFill>
        <p:spPr>
          <a:xfrm>
            <a:off x="2562675" y="2529274"/>
            <a:ext cx="919029" cy="9190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idx="4294967295"/>
          </p:nvPr>
        </p:nvSpPr>
        <p:spPr>
          <a:xfrm>
            <a:off x="457200" y="2387944"/>
            <a:ext cx="8229600" cy="5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rgbClr val="FFC800"/>
                </a:solidFill>
              </a:rPr>
              <a:t>Humo</a:t>
            </a:r>
            <a:r>
              <a:rPr lang="en-US" sz="6000" dirty="0">
                <a:solidFill>
                  <a:srgbClr val="FFC800"/>
                </a:solidFill>
              </a:rPr>
              <a:t>u</a:t>
            </a:r>
            <a:r>
              <a:rPr lang="en" sz="6000" dirty="0">
                <a:solidFill>
                  <a:srgbClr val="FFC800"/>
                </a:solidFill>
              </a:rPr>
              <a:t>r</a:t>
            </a:r>
            <a:endParaRPr sz="6000" dirty="0">
              <a:solidFill>
                <a:srgbClr val="FFC800"/>
              </a:solidFill>
            </a:endParaRPr>
          </a:p>
        </p:txBody>
      </p:sp>
      <p:sp>
        <p:nvSpPr>
          <p:cNvPr id="138" name="Google Shape;138;p25"/>
          <p:cNvSpPr txBox="1">
            <a:spLocks noGrp="1"/>
          </p:cNvSpPr>
          <p:nvPr>
            <p:ph type="subTitle" idx="4294967295"/>
          </p:nvPr>
        </p:nvSpPr>
        <p:spPr>
          <a:xfrm>
            <a:off x="481675" y="3590738"/>
            <a:ext cx="8158200" cy="819300"/>
          </a:xfrm>
          <a:prstGeom prst="rect">
            <a:avLst/>
          </a:prstGeom>
        </p:spPr>
        <p:txBody>
          <a:bodyPr spcFirstLastPara="1" wrap="square" lIns="91425" tIns="91425" rIns="91425" bIns="91425" anchor="t" anchorCtr="0">
            <a:noAutofit/>
          </a:bodyPr>
          <a:lstStyle/>
          <a:p>
            <a:pPr marL="0" lvl="0" indent="0" algn="ctr">
              <a:buNone/>
            </a:pPr>
            <a:r>
              <a:rPr lang="en" dirty="0"/>
              <a:t>“You can literally eat everything you see”</a:t>
            </a:r>
            <a:endParaRPr dirty="0"/>
          </a:p>
        </p:txBody>
      </p:sp>
      <p:sp>
        <p:nvSpPr>
          <p:cNvPr id="139" name="Google Shape;139;p25"/>
          <p:cNvSpPr/>
          <p:nvPr/>
        </p:nvSpPr>
        <p:spPr>
          <a:xfrm>
            <a:off x="3979200" y="3311513"/>
            <a:ext cx="11856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5"/>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Rectangle 2">
            <a:extLst>
              <a:ext uri="{FF2B5EF4-FFF2-40B4-BE49-F238E27FC236}">
                <a16:creationId xmlns:a16="http://schemas.microsoft.com/office/drawing/2014/main" id="{5457BBD4-B537-4330-87C9-B915DB750C37}"/>
              </a:ext>
            </a:extLst>
          </p:cNvPr>
          <p:cNvSpPr/>
          <p:nvPr/>
        </p:nvSpPr>
        <p:spPr>
          <a:xfrm>
            <a:off x="3757008" y="1055569"/>
            <a:ext cx="1607534" cy="1107996"/>
          </a:xfrm>
          <a:prstGeom prst="rect">
            <a:avLst/>
          </a:prstGeom>
        </p:spPr>
        <p:txBody>
          <a:bodyPr wrap="square">
            <a:spAutoFit/>
          </a:bodyPr>
          <a:lstStyle/>
          <a:p>
            <a:pPr algn="ctr"/>
            <a:r>
              <a:rPr lang="en" sz="6600" dirty="0">
                <a:solidFill>
                  <a:srgbClr val="FFFFFF"/>
                </a:solidFill>
                <a:latin typeface="Open Sans"/>
                <a:ea typeface="Open Sans"/>
                <a:cs typeface="Open Sans"/>
                <a:sym typeface="Open Sans"/>
              </a:rPr>
              <a:t>😂</a:t>
            </a:r>
            <a:endParaRPr lang="en-US" sz="6600" dirty="0"/>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09748F-4B0C-4F42-9E5E-9E13BEB9F2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TextBox 2">
            <a:extLst>
              <a:ext uri="{FF2B5EF4-FFF2-40B4-BE49-F238E27FC236}">
                <a16:creationId xmlns:a16="http://schemas.microsoft.com/office/drawing/2014/main" id="{1C722DE4-E02E-4FB7-AAE6-4766FEE66FBF}"/>
              </a:ext>
            </a:extLst>
          </p:cNvPr>
          <p:cNvSpPr txBox="1"/>
          <p:nvPr/>
        </p:nvSpPr>
        <p:spPr>
          <a:xfrm>
            <a:off x="1512794" y="2079777"/>
            <a:ext cx="6273053" cy="923330"/>
          </a:xfrm>
          <a:prstGeom prst="rect">
            <a:avLst/>
          </a:prstGeom>
          <a:noFill/>
        </p:spPr>
        <p:txBody>
          <a:bodyPr wrap="square" rtlCol="0">
            <a:spAutoFit/>
          </a:bodyPr>
          <a:lstStyle/>
          <a:p>
            <a:pPr algn="ctr"/>
            <a:r>
              <a:rPr lang="de-DE" sz="5400" dirty="0">
                <a:solidFill>
                  <a:schemeClr val="bg1"/>
                </a:solidFill>
                <a:latin typeface="Montserrat" panose="020B0604020202020204" charset="0"/>
              </a:rPr>
              <a:t>Trailer Time!</a:t>
            </a:r>
            <a:endParaRPr lang="en-US" sz="5400" dirty="0">
              <a:solidFill>
                <a:schemeClr val="bg1"/>
              </a:solidFill>
              <a:latin typeface="Montserrat" panose="020B0604020202020204" charset="0"/>
            </a:endParaRPr>
          </a:p>
        </p:txBody>
      </p:sp>
    </p:spTree>
    <p:extLst>
      <p:ext uri="{BB962C8B-B14F-4D97-AF65-F5344CB8AC3E}">
        <p14:creationId xmlns:p14="http://schemas.microsoft.com/office/powerpoint/2010/main" val="3363547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idx="4294967295"/>
          </p:nvPr>
        </p:nvSpPr>
        <p:spPr>
          <a:xfrm>
            <a:off x="457200" y="2387944"/>
            <a:ext cx="8229600" cy="5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dirty="0">
                <a:solidFill>
                  <a:srgbClr val="FFC800"/>
                </a:solidFill>
              </a:rPr>
              <a:t>Challenge</a:t>
            </a:r>
            <a:endParaRPr sz="6000" dirty="0">
              <a:solidFill>
                <a:srgbClr val="FFC800"/>
              </a:solidFill>
            </a:endParaRPr>
          </a:p>
        </p:txBody>
      </p:sp>
      <p:sp>
        <p:nvSpPr>
          <p:cNvPr id="138" name="Google Shape;138;p25"/>
          <p:cNvSpPr txBox="1">
            <a:spLocks noGrp="1"/>
          </p:cNvSpPr>
          <p:nvPr>
            <p:ph type="subTitle" idx="4294967295"/>
          </p:nvPr>
        </p:nvSpPr>
        <p:spPr>
          <a:xfrm>
            <a:off x="481675" y="3590738"/>
            <a:ext cx="8158200" cy="819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de-DE" dirty="0"/>
              <a:t>Challenge incoming!</a:t>
            </a:r>
            <a:endParaRPr dirty="0"/>
          </a:p>
        </p:txBody>
      </p:sp>
      <p:sp>
        <p:nvSpPr>
          <p:cNvPr id="139" name="Google Shape;139;p25"/>
          <p:cNvSpPr/>
          <p:nvPr/>
        </p:nvSpPr>
        <p:spPr>
          <a:xfrm>
            <a:off x="3979200" y="3311513"/>
            <a:ext cx="11856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5"/>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7" name="Google Shape;636;p45">
            <a:extLst>
              <a:ext uri="{FF2B5EF4-FFF2-40B4-BE49-F238E27FC236}">
                <a16:creationId xmlns:a16="http://schemas.microsoft.com/office/drawing/2014/main" id="{DE0B5711-CED7-4055-A45D-484CE516AAB6}"/>
              </a:ext>
            </a:extLst>
          </p:cNvPr>
          <p:cNvSpPr/>
          <p:nvPr/>
        </p:nvSpPr>
        <p:spPr>
          <a:xfrm>
            <a:off x="3708702" y="571538"/>
            <a:ext cx="1704145" cy="1489299"/>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3763263706"/>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16"/>
        <p:cNvGrpSpPr/>
        <p:nvPr/>
      </p:nvGrpSpPr>
      <p:grpSpPr>
        <a:xfrm>
          <a:off x="0" y="0"/>
          <a:ext cx="0" cy="0"/>
          <a:chOff x="0" y="0"/>
          <a:chExt cx="0" cy="0"/>
        </a:xfrm>
      </p:grpSpPr>
      <p:sp>
        <p:nvSpPr>
          <p:cNvPr id="117" name="Google Shape;117;p22"/>
          <p:cNvSpPr txBox="1">
            <a:spLocks noGrp="1"/>
          </p:cNvSpPr>
          <p:nvPr>
            <p:ph type="ctrTitle"/>
          </p:nvPr>
        </p:nvSpPr>
        <p:spPr>
          <a:xfrm>
            <a:off x="634075" y="1735744"/>
            <a:ext cx="631826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solidFill>
                  <a:srgbClr val="FFC800"/>
                </a:solidFill>
              </a:rPr>
              <a:t>3.</a:t>
            </a:r>
            <a:endParaRPr dirty="0">
              <a:solidFill>
                <a:srgbClr val="FFC800"/>
              </a:solidFill>
            </a:endParaRPr>
          </a:p>
          <a:p>
            <a:pPr marL="0" lvl="0" indent="0" algn="l" rtl="0">
              <a:spcBef>
                <a:spcPts val="0"/>
              </a:spcBef>
              <a:spcAft>
                <a:spcPts val="0"/>
              </a:spcAft>
              <a:buNone/>
            </a:pPr>
            <a:r>
              <a:rPr lang="en-US" dirty="0" err="1"/>
              <a:t>Planing</a:t>
            </a:r>
            <a:endParaRPr dirty="0"/>
          </a:p>
        </p:txBody>
      </p:sp>
      <p:sp>
        <p:nvSpPr>
          <p:cNvPr id="119" name="Google Shape;119;p22"/>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3" name="Picture 2" descr="A picture containing room, drawing&#10;&#10;Description automatically generated">
            <a:extLst>
              <a:ext uri="{FF2B5EF4-FFF2-40B4-BE49-F238E27FC236}">
                <a16:creationId xmlns:a16="http://schemas.microsoft.com/office/drawing/2014/main" id="{E4C8D581-BF75-41FD-8378-7AFE1256FB1D}"/>
              </a:ext>
            </a:extLst>
          </p:cNvPr>
          <p:cNvPicPr>
            <a:picLocks noChangeAspect="1"/>
          </p:cNvPicPr>
          <p:nvPr/>
        </p:nvPicPr>
        <p:blipFill>
          <a:blip r:embed="rId3"/>
          <a:stretch>
            <a:fillRect/>
          </a:stretch>
        </p:blipFill>
        <p:spPr>
          <a:xfrm>
            <a:off x="634075" y="3558150"/>
            <a:ext cx="1219200" cy="1219200"/>
          </a:xfrm>
          <a:prstGeom prst="rect">
            <a:avLst/>
          </a:prstGeom>
        </p:spPr>
      </p:pic>
    </p:spTree>
    <p:extLst>
      <p:ext uri="{BB962C8B-B14F-4D97-AF65-F5344CB8AC3E}">
        <p14:creationId xmlns:p14="http://schemas.microsoft.com/office/powerpoint/2010/main" val="113126032"/>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6"/>
          <p:cNvSpPr txBox="1">
            <a:spLocks noGrp="1"/>
          </p:cNvSpPr>
          <p:nvPr>
            <p:ph type="title"/>
          </p:nvPr>
        </p:nvSpPr>
        <p:spPr>
          <a:xfrm>
            <a:off x="457200" y="501141"/>
            <a:ext cx="8229600" cy="57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t>Project Plan</a:t>
            </a:r>
            <a:endParaRPr dirty="0"/>
          </a:p>
        </p:txBody>
      </p:sp>
      <p:sp>
        <p:nvSpPr>
          <p:cNvPr id="278" name="Google Shape;278;p36"/>
          <p:cNvSpPr/>
          <p:nvPr/>
        </p:nvSpPr>
        <p:spPr>
          <a:xfrm>
            <a:off x="1933634" y="1909238"/>
            <a:ext cx="2127869" cy="1325100"/>
          </a:xfrm>
          <a:prstGeom prst="chevron">
            <a:avLst>
              <a:gd name="adj" fmla="val 29853"/>
            </a:avLst>
          </a:prstGeom>
          <a:noFill/>
          <a:ln w="19050" cap="flat"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Open Sans"/>
                <a:ea typeface="Open Sans"/>
                <a:cs typeface="Open Sans"/>
                <a:sym typeface="Open Sans"/>
              </a:rPr>
              <a:t>2.</a:t>
            </a:r>
            <a:endParaRPr sz="1800" b="1" dirty="0">
              <a:solidFill>
                <a:srgbClr val="FFFFFF"/>
              </a:solidFill>
              <a:latin typeface="Open Sans"/>
              <a:ea typeface="Open Sans"/>
              <a:cs typeface="Open Sans"/>
              <a:sym typeface="Open Sans"/>
            </a:endParaRPr>
          </a:p>
          <a:p>
            <a:pPr marL="0" lvl="0" indent="0" algn="ctr" rtl="0">
              <a:spcBef>
                <a:spcPts val="0"/>
              </a:spcBef>
              <a:spcAft>
                <a:spcPts val="0"/>
              </a:spcAft>
              <a:buNone/>
            </a:pPr>
            <a:r>
              <a:rPr lang="de-DE" sz="1600" b="1" dirty="0">
                <a:solidFill>
                  <a:srgbClr val="FFFFFF"/>
                </a:solidFill>
                <a:latin typeface="Open Sans"/>
                <a:ea typeface="Open Sans"/>
                <a:cs typeface="Open Sans"/>
                <a:sym typeface="Open Sans"/>
              </a:rPr>
              <a:t>Production</a:t>
            </a:r>
            <a:endParaRPr sz="1600" b="1" dirty="0">
              <a:solidFill>
                <a:srgbClr val="FFFFFF"/>
              </a:solidFill>
              <a:latin typeface="Open Sans"/>
              <a:ea typeface="Open Sans"/>
              <a:cs typeface="Open Sans"/>
              <a:sym typeface="Open Sans"/>
            </a:endParaRPr>
          </a:p>
        </p:txBody>
      </p:sp>
      <p:sp>
        <p:nvSpPr>
          <p:cNvPr id="279" name="Google Shape;279;p36"/>
          <p:cNvSpPr/>
          <p:nvPr/>
        </p:nvSpPr>
        <p:spPr>
          <a:xfrm>
            <a:off x="3674683" y="1909200"/>
            <a:ext cx="2083000" cy="1325100"/>
          </a:xfrm>
          <a:prstGeom prst="chevron">
            <a:avLst>
              <a:gd name="adj" fmla="val 29853"/>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Open Sans"/>
                <a:ea typeface="Open Sans"/>
                <a:cs typeface="Open Sans"/>
                <a:sym typeface="Open Sans"/>
              </a:rPr>
              <a:t>3.</a:t>
            </a:r>
            <a:endParaRPr sz="1800" b="1" dirty="0">
              <a:solidFill>
                <a:srgbClr val="FFFFFF"/>
              </a:solidFill>
              <a:latin typeface="Open Sans"/>
              <a:ea typeface="Open Sans"/>
              <a:cs typeface="Open Sans"/>
              <a:sym typeface="Open Sans"/>
            </a:endParaRPr>
          </a:p>
          <a:p>
            <a:pPr marL="0" lvl="0" indent="0" algn="ctr" rtl="0">
              <a:spcBef>
                <a:spcPts val="0"/>
              </a:spcBef>
              <a:spcAft>
                <a:spcPts val="0"/>
              </a:spcAft>
              <a:buNone/>
            </a:pPr>
            <a:r>
              <a:rPr lang="en-US" sz="1800" b="1" dirty="0">
                <a:solidFill>
                  <a:srgbClr val="FFFFFF"/>
                </a:solidFill>
                <a:latin typeface="Open Sans"/>
                <a:ea typeface="Open Sans"/>
                <a:cs typeface="Open Sans"/>
                <a:sym typeface="Open Sans"/>
              </a:rPr>
              <a:t>Testing</a:t>
            </a:r>
            <a:endParaRPr sz="1800" b="1" dirty="0">
              <a:solidFill>
                <a:srgbClr val="FFFFFF"/>
              </a:solidFill>
              <a:latin typeface="Open Sans"/>
              <a:ea typeface="Open Sans"/>
              <a:cs typeface="Open Sans"/>
              <a:sym typeface="Open Sans"/>
            </a:endParaRPr>
          </a:p>
        </p:txBody>
      </p:sp>
      <p:sp>
        <p:nvSpPr>
          <p:cNvPr id="280" name="Google Shape;280;p36"/>
          <p:cNvSpPr/>
          <p:nvPr/>
        </p:nvSpPr>
        <p:spPr>
          <a:xfrm>
            <a:off x="196345" y="1909235"/>
            <a:ext cx="2127870" cy="1325100"/>
          </a:xfrm>
          <a:prstGeom prst="chevron">
            <a:avLst>
              <a:gd name="adj" fmla="val 29853"/>
            </a:avLst>
          </a:pr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Open Sans"/>
                <a:ea typeface="Open Sans"/>
                <a:cs typeface="Open Sans"/>
                <a:sym typeface="Open Sans"/>
              </a:rPr>
              <a:t>1.</a:t>
            </a:r>
            <a:endParaRPr sz="1800" b="1" dirty="0">
              <a:solidFill>
                <a:srgbClr val="FFFFFF"/>
              </a:solidFill>
              <a:latin typeface="Open Sans"/>
              <a:ea typeface="Open Sans"/>
              <a:cs typeface="Open Sans"/>
              <a:sym typeface="Open Sans"/>
            </a:endParaRPr>
          </a:p>
          <a:p>
            <a:pPr marL="0" lvl="0" indent="0" algn="ctr" rtl="0">
              <a:spcBef>
                <a:spcPts val="0"/>
              </a:spcBef>
              <a:spcAft>
                <a:spcPts val="0"/>
              </a:spcAft>
              <a:buNone/>
            </a:pPr>
            <a:r>
              <a:rPr lang="en-US" sz="1600" b="1" dirty="0">
                <a:solidFill>
                  <a:srgbClr val="FFFFFF"/>
                </a:solidFill>
                <a:latin typeface="Open Sans"/>
                <a:ea typeface="Open Sans"/>
                <a:cs typeface="Open Sans"/>
                <a:sym typeface="Open Sans"/>
              </a:rPr>
              <a:t>Pre-production</a:t>
            </a:r>
            <a:endParaRPr sz="1600" b="1" dirty="0">
              <a:solidFill>
                <a:srgbClr val="FFFFFF"/>
              </a:solidFill>
              <a:latin typeface="Open Sans"/>
              <a:ea typeface="Open Sans"/>
              <a:cs typeface="Open Sans"/>
              <a:sym typeface="Open Sans"/>
            </a:endParaRPr>
          </a:p>
        </p:txBody>
      </p:sp>
      <p:sp>
        <p:nvSpPr>
          <p:cNvPr id="281" name="Google Shape;281;p36"/>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7" name="Google Shape;279;p36">
            <a:extLst>
              <a:ext uri="{FF2B5EF4-FFF2-40B4-BE49-F238E27FC236}">
                <a16:creationId xmlns:a16="http://schemas.microsoft.com/office/drawing/2014/main" id="{F753270F-4790-48E1-985D-27F93B8A0541}"/>
              </a:ext>
            </a:extLst>
          </p:cNvPr>
          <p:cNvSpPr/>
          <p:nvPr/>
        </p:nvSpPr>
        <p:spPr>
          <a:xfrm>
            <a:off x="5356378" y="1907984"/>
            <a:ext cx="1943815" cy="1325100"/>
          </a:xfrm>
          <a:prstGeom prst="chevron">
            <a:avLst>
              <a:gd name="adj" fmla="val 29853"/>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Open Sans"/>
                <a:ea typeface="Open Sans"/>
                <a:cs typeface="Open Sans"/>
                <a:sym typeface="Open Sans"/>
              </a:rPr>
              <a:t>4.</a:t>
            </a:r>
            <a:endParaRPr sz="1800" b="1" dirty="0">
              <a:solidFill>
                <a:srgbClr val="FFFFFF"/>
              </a:solidFill>
              <a:latin typeface="Open Sans"/>
              <a:ea typeface="Open Sans"/>
              <a:cs typeface="Open Sans"/>
              <a:sym typeface="Open Sans"/>
            </a:endParaRPr>
          </a:p>
          <a:p>
            <a:pPr marL="0" lvl="0" indent="0" algn="ctr" rtl="0">
              <a:spcBef>
                <a:spcPts val="0"/>
              </a:spcBef>
              <a:spcAft>
                <a:spcPts val="0"/>
              </a:spcAft>
              <a:buNone/>
            </a:pPr>
            <a:r>
              <a:rPr lang="en-US" sz="1800" b="1" dirty="0">
                <a:solidFill>
                  <a:srgbClr val="FFFFFF"/>
                </a:solidFill>
                <a:latin typeface="Open Sans"/>
                <a:ea typeface="Open Sans"/>
                <a:cs typeface="Open Sans"/>
                <a:sym typeface="Open Sans"/>
              </a:rPr>
              <a:t>Release</a:t>
            </a:r>
            <a:endParaRPr sz="1800" b="1" dirty="0">
              <a:solidFill>
                <a:srgbClr val="FFFFFF"/>
              </a:solidFill>
              <a:latin typeface="Open Sans"/>
              <a:ea typeface="Open Sans"/>
              <a:cs typeface="Open Sans"/>
              <a:sym typeface="Open Sans"/>
            </a:endParaRPr>
          </a:p>
        </p:txBody>
      </p:sp>
      <p:sp>
        <p:nvSpPr>
          <p:cNvPr id="8" name="Google Shape;279;p36">
            <a:extLst>
              <a:ext uri="{FF2B5EF4-FFF2-40B4-BE49-F238E27FC236}">
                <a16:creationId xmlns:a16="http://schemas.microsoft.com/office/drawing/2014/main" id="{A554E29F-4818-49EF-A0A8-6B76BC0DE589}"/>
              </a:ext>
            </a:extLst>
          </p:cNvPr>
          <p:cNvSpPr/>
          <p:nvPr/>
        </p:nvSpPr>
        <p:spPr>
          <a:xfrm>
            <a:off x="6903294" y="1907984"/>
            <a:ext cx="2175286" cy="1325100"/>
          </a:xfrm>
          <a:prstGeom prst="chevron">
            <a:avLst>
              <a:gd name="adj" fmla="val 29853"/>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Open Sans"/>
                <a:ea typeface="Open Sans"/>
                <a:cs typeface="Open Sans"/>
                <a:sym typeface="Open Sans"/>
              </a:rPr>
              <a:t>5.</a:t>
            </a:r>
            <a:endParaRPr sz="1800" b="1" dirty="0">
              <a:solidFill>
                <a:srgbClr val="FFFFFF"/>
              </a:solidFill>
              <a:latin typeface="Open Sans"/>
              <a:ea typeface="Open Sans"/>
              <a:cs typeface="Open Sans"/>
              <a:sym typeface="Open Sans"/>
            </a:endParaRPr>
          </a:p>
          <a:p>
            <a:pPr marL="0" lvl="0" indent="0" algn="ctr" rtl="0">
              <a:spcBef>
                <a:spcPts val="0"/>
              </a:spcBef>
              <a:spcAft>
                <a:spcPts val="0"/>
              </a:spcAft>
              <a:buNone/>
            </a:pPr>
            <a:r>
              <a:rPr lang="en-US" sz="1800" b="1" dirty="0">
                <a:solidFill>
                  <a:srgbClr val="FFFFFF"/>
                </a:solidFill>
                <a:latin typeface="Open Sans"/>
                <a:ea typeface="Open Sans"/>
                <a:cs typeface="Open Sans"/>
                <a:sym typeface="Open Sans"/>
              </a:rPr>
              <a:t>Marketing</a:t>
            </a:r>
            <a:endParaRPr sz="1800" b="1" dirty="0">
              <a:solidFill>
                <a:srgbClr val="FFFFFF"/>
              </a:solidFill>
              <a:latin typeface="Open Sans"/>
              <a:ea typeface="Open Sans"/>
              <a:cs typeface="Open Sans"/>
              <a:sym typeface="Open Sans"/>
            </a:endParaRPr>
          </a:p>
        </p:txBody>
      </p:sp>
      <p:sp>
        <p:nvSpPr>
          <p:cNvPr id="4" name="Arrow: Up 3">
            <a:extLst>
              <a:ext uri="{FF2B5EF4-FFF2-40B4-BE49-F238E27FC236}">
                <a16:creationId xmlns:a16="http://schemas.microsoft.com/office/drawing/2014/main" id="{BE4FD347-02C9-444A-A744-9BC7C30352D8}"/>
              </a:ext>
            </a:extLst>
          </p:cNvPr>
          <p:cNvSpPr/>
          <p:nvPr/>
        </p:nvSpPr>
        <p:spPr>
          <a:xfrm>
            <a:off x="1714743" y="3346911"/>
            <a:ext cx="437781" cy="656672"/>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Brace 4">
            <a:extLst>
              <a:ext uri="{FF2B5EF4-FFF2-40B4-BE49-F238E27FC236}">
                <a16:creationId xmlns:a16="http://schemas.microsoft.com/office/drawing/2014/main" id="{5573B4FB-278B-4395-919D-996697E208CA}"/>
              </a:ext>
            </a:extLst>
          </p:cNvPr>
          <p:cNvSpPr/>
          <p:nvPr/>
        </p:nvSpPr>
        <p:spPr>
          <a:xfrm rot="5400000">
            <a:off x="3643756" y="2025375"/>
            <a:ext cx="301626" cy="3020592"/>
          </a:xfrm>
          <a:prstGeom prst="righ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4E8DD1E-D2AA-4E36-9E82-48BA57403E66}"/>
              </a:ext>
            </a:extLst>
          </p:cNvPr>
          <p:cNvSpPr txBox="1"/>
          <p:nvPr/>
        </p:nvSpPr>
        <p:spPr>
          <a:xfrm>
            <a:off x="2997568" y="3772750"/>
            <a:ext cx="1878736" cy="461665"/>
          </a:xfrm>
          <a:prstGeom prst="rect">
            <a:avLst/>
          </a:prstGeom>
          <a:noFill/>
        </p:spPr>
        <p:txBody>
          <a:bodyPr wrap="square" rtlCol="0">
            <a:spAutoFit/>
          </a:bodyPr>
          <a:lstStyle/>
          <a:p>
            <a:pPr algn="ctr"/>
            <a:r>
              <a:rPr lang="de-DE" sz="2400" dirty="0">
                <a:solidFill>
                  <a:schemeClr val="bg1"/>
                </a:solidFill>
                <a:latin typeface="Montserrat" panose="020B0604020202020204" charset="0"/>
              </a:rPr>
              <a:t>3 Months</a:t>
            </a:r>
            <a:endParaRPr lang="en-US" sz="2400" dirty="0">
              <a:solidFill>
                <a:schemeClr val="bg1"/>
              </a:solidFill>
              <a:latin typeface="Montserrat" panose="020B0604020202020204" charset="0"/>
            </a:endParaRPr>
          </a:p>
        </p:txBody>
      </p:sp>
      <p:sp>
        <p:nvSpPr>
          <p:cNvPr id="9" name="TextBox 8">
            <a:extLst>
              <a:ext uri="{FF2B5EF4-FFF2-40B4-BE49-F238E27FC236}">
                <a16:creationId xmlns:a16="http://schemas.microsoft.com/office/drawing/2014/main" id="{D36A636B-B842-422E-AB86-C5E1E94DAABB}"/>
              </a:ext>
            </a:extLst>
          </p:cNvPr>
          <p:cNvSpPr txBox="1"/>
          <p:nvPr/>
        </p:nvSpPr>
        <p:spPr>
          <a:xfrm>
            <a:off x="5471959" y="3317153"/>
            <a:ext cx="1608842" cy="369332"/>
          </a:xfrm>
          <a:prstGeom prst="rect">
            <a:avLst/>
          </a:prstGeom>
          <a:noFill/>
        </p:spPr>
        <p:txBody>
          <a:bodyPr wrap="square" rtlCol="0">
            <a:spAutoFit/>
          </a:bodyPr>
          <a:lstStyle/>
          <a:p>
            <a:r>
              <a:rPr lang="de-DE" sz="1800" b="1" dirty="0">
                <a:solidFill>
                  <a:schemeClr val="bg1"/>
                </a:solidFill>
                <a:latin typeface="Montserrat" panose="020B0604020202020204" charset="0"/>
              </a:rPr>
              <a:t>01.03.2020 !</a:t>
            </a:r>
            <a:endParaRPr lang="en-US" sz="1800" b="1" dirty="0">
              <a:solidFill>
                <a:schemeClr val="bg1"/>
              </a:solidFill>
              <a:latin typeface="Montserrat" panose="020B0604020202020204" charset="0"/>
            </a:endParaRPr>
          </a:p>
        </p:txBody>
      </p:sp>
    </p:spTree>
    <p:extLst>
      <p:ext uri="{BB962C8B-B14F-4D97-AF65-F5344CB8AC3E}">
        <p14:creationId xmlns:p14="http://schemas.microsoft.com/office/powerpoint/2010/main" val="2853201220"/>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ctrTitle" idx="4294967295"/>
          </p:nvPr>
        </p:nvSpPr>
        <p:spPr>
          <a:xfrm>
            <a:off x="1371600" y="838827"/>
            <a:ext cx="6047100" cy="128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dirty="0">
                <a:solidFill>
                  <a:srgbClr val="FFC000"/>
                </a:solidFill>
              </a:rPr>
              <a:t>H</a:t>
            </a:r>
            <a:r>
              <a:rPr lang="en-US" sz="9600" dirty="0" err="1">
                <a:solidFill>
                  <a:srgbClr val="FFC000"/>
                </a:solidFill>
              </a:rPr>
              <a:t>i</a:t>
            </a:r>
            <a:r>
              <a:rPr lang="en" sz="9600" dirty="0">
                <a:solidFill>
                  <a:srgbClr val="FFC000"/>
                </a:solidFill>
              </a:rPr>
              <a:t>!</a:t>
            </a:r>
            <a:endParaRPr sz="9600" dirty="0">
              <a:solidFill>
                <a:srgbClr val="FFC000"/>
              </a:solidFill>
            </a:endParaRPr>
          </a:p>
        </p:txBody>
      </p:sp>
      <p:sp>
        <p:nvSpPr>
          <p:cNvPr id="112" name="Google Shape;112;p21"/>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3" name="Picture 2" descr="A picture containing drawing&#10;&#10;Description automatically generated">
            <a:extLst>
              <a:ext uri="{FF2B5EF4-FFF2-40B4-BE49-F238E27FC236}">
                <a16:creationId xmlns:a16="http://schemas.microsoft.com/office/drawing/2014/main" id="{201A5B81-0581-4B17-944D-1596F941B953}"/>
              </a:ext>
            </a:extLst>
          </p:cNvPr>
          <p:cNvPicPr>
            <a:picLocks noChangeAspect="1"/>
          </p:cNvPicPr>
          <p:nvPr/>
        </p:nvPicPr>
        <p:blipFill>
          <a:blip r:embed="rId3"/>
          <a:stretch>
            <a:fillRect/>
          </a:stretch>
        </p:blipFill>
        <p:spPr>
          <a:xfrm>
            <a:off x="3785550" y="2571750"/>
            <a:ext cx="1219200" cy="12192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idx="4294967295"/>
          </p:nvPr>
        </p:nvSpPr>
        <p:spPr>
          <a:xfrm>
            <a:off x="381000" y="219025"/>
            <a:ext cx="8094000" cy="5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sz="3000" dirty="0"/>
              <a:t>Risk Analysis</a:t>
            </a:r>
            <a:endParaRPr sz="3000" dirty="0"/>
          </a:p>
        </p:txBody>
      </p:sp>
      <p:sp>
        <p:nvSpPr>
          <p:cNvPr id="197" name="Google Shape;197;p31"/>
          <p:cNvSpPr/>
          <p:nvPr/>
        </p:nvSpPr>
        <p:spPr>
          <a:xfrm>
            <a:off x="0" y="2152200"/>
            <a:ext cx="9144000" cy="2991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7" name="Google Shape;227;p31"/>
          <p:cNvSpPr/>
          <p:nvPr/>
        </p:nvSpPr>
        <p:spPr>
          <a:xfrm>
            <a:off x="376198" y="2961073"/>
            <a:ext cx="2440214" cy="13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de-DE" sz="1400" b="1" dirty="0">
                <a:solidFill>
                  <a:srgbClr val="FFC800"/>
                </a:solidFill>
                <a:latin typeface="Montserrat"/>
                <a:ea typeface="Montserrat"/>
                <a:cs typeface="Montserrat"/>
                <a:sym typeface="Montserrat"/>
              </a:rPr>
              <a:t>Strong Competition</a:t>
            </a:r>
            <a:endParaRPr dirty="0">
              <a:solidFill>
                <a:srgbClr val="FFC800"/>
              </a:solidFill>
              <a:latin typeface="Montserrat"/>
              <a:ea typeface="Montserrat"/>
              <a:cs typeface="Montserrat"/>
              <a:sym typeface="Montserrat"/>
            </a:endParaRPr>
          </a:p>
          <a:p>
            <a:pPr marL="0" marR="0" lvl="0" indent="0" algn="l" rtl="0">
              <a:spcBef>
                <a:spcPts val="0"/>
              </a:spcBef>
              <a:spcAft>
                <a:spcPts val="0"/>
              </a:spcAft>
              <a:buNone/>
            </a:pPr>
            <a:endParaRPr sz="1000" b="1" dirty="0">
              <a:solidFill>
                <a:srgbClr val="FFFFFF"/>
              </a:solidFill>
              <a:latin typeface="Open Sans"/>
              <a:ea typeface="Open Sans"/>
              <a:cs typeface="Open Sans"/>
              <a:sym typeface="Open Sans"/>
            </a:endParaRPr>
          </a:p>
          <a:p>
            <a:pPr marL="0" marR="0" lvl="0" indent="0" algn="l" rtl="0">
              <a:spcBef>
                <a:spcPts val="0"/>
              </a:spcBef>
              <a:spcAft>
                <a:spcPts val="0"/>
              </a:spcAft>
              <a:buNone/>
            </a:pPr>
            <a:r>
              <a:rPr lang="en-US" sz="1200" dirty="0">
                <a:solidFill>
                  <a:srgbClr val="FFFFFF"/>
                </a:solidFill>
                <a:latin typeface="Open Sans"/>
                <a:ea typeface="Open Sans"/>
                <a:cs typeface="Open Sans"/>
                <a:sym typeface="Open Sans"/>
              </a:rPr>
              <a:t>Mobile Game market is big!</a:t>
            </a:r>
          </a:p>
          <a:p>
            <a:pPr marL="0" marR="0" lvl="0" indent="0" algn="l" rtl="0">
              <a:spcBef>
                <a:spcPts val="0"/>
              </a:spcBef>
              <a:spcAft>
                <a:spcPts val="0"/>
              </a:spcAft>
              <a:buNone/>
            </a:pPr>
            <a:r>
              <a:rPr lang="en-US" sz="1200" dirty="0">
                <a:solidFill>
                  <a:srgbClr val="FFFFFF"/>
                </a:solidFill>
                <a:latin typeface="Open Sans"/>
                <a:ea typeface="Open Sans"/>
                <a:cs typeface="Open Sans"/>
                <a:sym typeface="Open Sans"/>
              </a:rPr>
              <a:t>Risk:  Zombieland Game</a:t>
            </a:r>
            <a:endParaRPr sz="1200" dirty="0">
              <a:latin typeface="Open Sans"/>
              <a:ea typeface="Open Sans"/>
              <a:cs typeface="Open Sans"/>
              <a:sym typeface="Open Sans"/>
            </a:endParaRPr>
          </a:p>
        </p:txBody>
      </p:sp>
      <p:sp>
        <p:nvSpPr>
          <p:cNvPr id="228" name="Google Shape;228;p31"/>
          <p:cNvSpPr/>
          <p:nvPr/>
        </p:nvSpPr>
        <p:spPr>
          <a:xfrm>
            <a:off x="6662702" y="2961073"/>
            <a:ext cx="2105100" cy="13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a:solidFill>
                  <a:srgbClr val="FFC800"/>
                </a:solidFill>
                <a:latin typeface="Montserrat"/>
                <a:ea typeface="Montserrat"/>
                <a:cs typeface="Montserrat"/>
                <a:sym typeface="Montserrat"/>
              </a:rPr>
              <a:t>Low Budget</a:t>
            </a:r>
            <a:endParaRPr lang="en-US" dirty="0">
              <a:solidFill>
                <a:srgbClr val="FFC800"/>
              </a:solidFill>
              <a:latin typeface="Montserrat"/>
              <a:ea typeface="Montserrat"/>
              <a:cs typeface="Montserrat"/>
              <a:sym typeface="Montserrat"/>
            </a:endParaRPr>
          </a:p>
          <a:p>
            <a:pPr marL="0" marR="0" lvl="0" indent="0" algn="l" rtl="0">
              <a:spcBef>
                <a:spcPts val="0"/>
              </a:spcBef>
              <a:spcAft>
                <a:spcPts val="0"/>
              </a:spcAft>
              <a:buNone/>
            </a:pPr>
            <a:endParaRPr sz="1000" b="1" dirty="0">
              <a:solidFill>
                <a:srgbClr val="FFFFFF"/>
              </a:solidFill>
              <a:latin typeface="Open Sans"/>
              <a:ea typeface="Open Sans"/>
              <a:cs typeface="Open Sans"/>
              <a:sym typeface="Open Sans"/>
            </a:endParaRPr>
          </a:p>
          <a:p>
            <a:pPr marL="0" marR="0" lvl="0" indent="0" algn="l" rtl="0">
              <a:spcBef>
                <a:spcPts val="0"/>
              </a:spcBef>
              <a:spcAft>
                <a:spcPts val="0"/>
              </a:spcAft>
              <a:buNone/>
            </a:pPr>
            <a:r>
              <a:rPr lang="en-US" sz="1200" dirty="0">
                <a:solidFill>
                  <a:srgbClr val="FFFFFF"/>
                </a:solidFill>
                <a:latin typeface="Open Sans"/>
                <a:ea typeface="Open Sans"/>
                <a:cs typeface="Open Sans"/>
                <a:sym typeface="Open Sans"/>
              </a:rPr>
              <a:t>Limited Resources</a:t>
            </a:r>
          </a:p>
          <a:p>
            <a:pPr marL="0" marR="0" lvl="0" indent="0" algn="l" rtl="0">
              <a:spcBef>
                <a:spcPts val="0"/>
              </a:spcBef>
              <a:spcAft>
                <a:spcPts val="0"/>
              </a:spcAft>
              <a:buNone/>
            </a:pPr>
            <a:r>
              <a:rPr lang="en-US" sz="1200" dirty="0">
                <a:solidFill>
                  <a:srgbClr val="FFFFFF"/>
                </a:solidFill>
                <a:latin typeface="Open Sans"/>
                <a:ea typeface="Open Sans"/>
                <a:cs typeface="Open Sans"/>
                <a:sym typeface="Open Sans"/>
              </a:rPr>
              <a:t>Feature vs. Gameplay </a:t>
            </a:r>
            <a:endParaRPr sz="1200" dirty="0">
              <a:latin typeface="Open Sans"/>
              <a:ea typeface="Open Sans"/>
              <a:cs typeface="Open Sans"/>
              <a:sym typeface="Open Sans"/>
            </a:endParaRPr>
          </a:p>
        </p:txBody>
      </p:sp>
      <p:sp>
        <p:nvSpPr>
          <p:cNvPr id="229" name="Google Shape;229;p31"/>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2" name="Rectangle 1">
            <a:extLst>
              <a:ext uri="{FF2B5EF4-FFF2-40B4-BE49-F238E27FC236}">
                <a16:creationId xmlns:a16="http://schemas.microsoft.com/office/drawing/2014/main" id="{332B5906-1849-4742-ACE9-0E529B2B6A20}"/>
              </a:ext>
            </a:extLst>
          </p:cNvPr>
          <p:cNvSpPr/>
          <p:nvPr/>
        </p:nvSpPr>
        <p:spPr>
          <a:xfrm>
            <a:off x="6662702" y="1247775"/>
            <a:ext cx="2481298" cy="738664"/>
          </a:xfrm>
          <a:prstGeom prst="rect">
            <a:avLst/>
          </a:prstGeom>
        </p:spPr>
        <p:txBody>
          <a:bodyPr wrap="square">
            <a:spAutoFit/>
          </a:bodyPr>
          <a:lstStyle/>
          <a:p>
            <a:r>
              <a:rPr lang="de-DE" b="1" dirty="0">
                <a:solidFill>
                  <a:srgbClr val="FFC800"/>
                </a:solidFill>
                <a:latin typeface="Montserrat"/>
                <a:ea typeface="Montserrat"/>
                <a:cs typeface="Montserrat"/>
                <a:sym typeface="Montserrat"/>
              </a:rPr>
              <a:t>Critics</a:t>
            </a:r>
          </a:p>
          <a:p>
            <a:endParaRPr lang="de-DE" dirty="0">
              <a:solidFill>
                <a:schemeClr val="bg1"/>
              </a:solidFill>
              <a:latin typeface="Montserrat" panose="020B0604020202020204" charset="0"/>
              <a:ea typeface="Montserrat"/>
              <a:cs typeface="Montserrat"/>
              <a:sym typeface="Montserrat"/>
            </a:endParaRPr>
          </a:p>
          <a:p>
            <a:pPr lvl="0"/>
            <a:r>
              <a:rPr lang="en-US" dirty="0">
                <a:solidFill>
                  <a:schemeClr val="bg1"/>
                </a:solidFill>
                <a:latin typeface="Montserrat" panose="020B0604020202020204" charset="0"/>
                <a:ea typeface="Open Sans"/>
                <a:cs typeface="Open Sans"/>
                <a:sym typeface="Open Sans"/>
              </a:rPr>
              <a:t>Example: Flappy Bird</a:t>
            </a:r>
          </a:p>
        </p:txBody>
      </p:sp>
      <p:pic>
        <p:nvPicPr>
          <p:cNvPr id="4" name="Picture 3" descr="A group of people wearing costumes&#10;&#10;Description automatically generated">
            <a:extLst>
              <a:ext uri="{FF2B5EF4-FFF2-40B4-BE49-F238E27FC236}">
                <a16:creationId xmlns:a16="http://schemas.microsoft.com/office/drawing/2014/main" id="{F9978578-B27B-4813-B0FB-F612180E45F9}"/>
              </a:ext>
            </a:extLst>
          </p:cNvPr>
          <p:cNvPicPr>
            <a:picLocks noChangeAspect="1"/>
          </p:cNvPicPr>
          <p:nvPr/>
        </p:nvPicPr>
        <p:blipFill>
          <a:blip r:embed="rId3"/>
          <a:stretch>
            <a:fillRect/>
          </a:stretch>
        </p:blipFill>
        <p:spPr>
          <a:xfrm>
            <a:off x="2857498" y="1247775"/>
            <a:ext cx="3524250" cy="2647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71857105"/>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457200" y="858428"/>
            <a:ext cx="5224182" cy="10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solidFill>
                  <a:schemeClr val="accent4"/>
                </a:solidFill>
              </a:rPr>
              <a:t>Low</a:t>
            </a:r>
            <a:r>
              <a:rPr lang="de-DE" dirty="0"/>
              <a:t> Development Cost</a:t>
            </a:r>
            <a:br>
              <a:rPr lang="de-DE" dirty="0"/>
            </a:br>
            <a:r>
              <a:rPr lang="de-DE" dirty="0">
                <a:solidFill>
                  <a:schemeClr val="accent4"/>
                </a:solidFill>
              </a:rPr>
              <a:t>High</a:t>
            </a:r>
            <a:r>
              <a:rPr lang="de-DE" dirty="0"/>
              <a:t> Marketing Cost</a:t>
            </a:r>
            <a:endParaRPr dirty="0"/>
          </a:p>
        </p:txBody>
      </p:sp>
      <p:sp>
        <p:nvSpPr>
          <p:cNvPr id="172" name="Google Shape;172;p28"/>
          <p:cNvSpPr txBox="1">
            <a:spLocks noGrp="1"/>
          </p:cNvSpPr>
          <p:nvPr>
            <p:ph type="body" idx="1"/>
          </p:nvPr>
        </p:nvSpPr>
        <p:spPr>
          <a:xfrm>
            <a:off x="426944" y="2108108"/>
            <a:ext cx="5284694" cy="266924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de-DE" dirty="0"/>
              <a:t>Focus on Gameplay not Features</a:t>
            </a:r>
          </a:p>
          <a:p>
            <a:pPr marL="0" lvl="0" indent="0" algn="l" rtl="0">
              <a:spcBef>
                <a:spcPts val="600"/>
              </a:spcBef>
              <a:spcAft>
                <a:spcPts val="0"/>
              </a:spcAft>
              <a:buNone/>
            </a:pPr>
            <a:endParaRPr lang="de-DE" dirty="0"/>
          </a:p>
          <a:p>
            <a:pPr marL="0" lvl="0" indent="0" algn="l" rtl="0">
              <a:spcBef>
                <a:spcPts val="600"/>
              </a:spcBef>
              <a:spcAft>
                <a:spcPts val="0"/>
              </a:spcAft>
              <a:buNone/>
            </a:pPr>
            <a:r>
              <a:rPr lang="de-DE" dirty="0"/>
              <a:t>Recourceful Development &amp; small team</a:t>
            </a:r>
          </a:p>
          <a:p>
            <a:pPr marL="0" lvl="0" indent="0" algn="l" rtl="0">
              <a:spcBef>
                <a:spcPts val="600"/>
              </a:spcBef>
              <a:spcAft>
                <a:spcPts val="0"/>
              </a:spcAft>
              <a:buNone/>
            </a:pPr>
            <a:endParaRPr lang="de-DE" dirty="0"/>
          </a:p>
          <a:p>
            <a:pPr marL="0" lvl="0" indent="0" algn="l" rtl="0">
              <a:spcBef>
                <a:spcPts val="600"/>
              </a:spcBef>
              <a:spcAft>
                <a:spcPts val="0"/>
              </a:spcAft>
              <a:buNone/>
            </a:pPr>
            <a:r>
              <a:rPr lang="en-US" dirty="0">
                <a:solidFill>
                  <a:schemeClr val="accent4"/>
                </a:solidFill>
              </a:rPr>
              <a:t>Break-even</a:t>
            </a:r>
            <a:r>
              <a:rPr lang="en-US" dirty="0"/>
              <a:t> in Phase 5: Marketing</a:t>
            </a:r>
            <a:endParaRPr dirty="0"/>
          </a:p>
        </p:txBody>
      </p:sp>
      <p:sp>
        <p:nvSpPr>
          <p:cNvPr id="174" name="Google Shape;174;p28"/>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3" name="Picture 2" descr="A picture containing game&#10;&#10;Description automatically generated">
            <a:extLst>
              <a:ext uri="{FF2B5EF4-FFF2-40B4-BE49-F238E27FC236}">
                <a16:creationId xmlns:a16="http://schemas.microsoft.com/office/drawing/2014/main" id="{C3D85886-1B19-4F82-BBD2-13FB208878F9}"/>
              </a:ext>
            </a:extLst>
          </p:cNvPr>
          <p:cNvPicPr>
            <a:picLocks noChangeAspect="1"/>
          </p:cNvPicPr>
          <p:nvPr/>
        </p:nvPicPr>
        <p:blipFill rotWithShape="1">
          <a:blip r:embed="rId3"/>
          <a:srcRect l="11207"/>
          <a:stretch/>
        </p:blipFill>
        <p:spPr>
          <a:xfrm>
            <a:off x="6044995" y="1849646"/>
            <a:ext cx="2880605" cy="23118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09210E25-9A83-458C-85D4-1BABC5C788AF}"/>
              </a:ext>
            </a:extLst>
          </p:cNvPr>
          <p:cNvSpPr txBox="1"/>
          <p:nvPr/>
        </p:nvSpPr>
        <p:spPr>
          <a:xfrm>
            <a:off x="5015752" y="3442729"/>
            <a:ext cx="1029243" cy="584775"/>
          </a:xfrm>
          <a:prstGeom prst="rect">
            <a:avLst/>
          </a:prstGeom>
          <a:noFill/>
        </p:spPr>
        <p:txBody>
          <a:bodyPr wrap="square" rtlCol="0">
            <a:spAutoFit/>
          </a:bodyPr>
          <a:lstStyle/>
          <a:p>
            <a:pPr algn="r"/>
            <a:r>
              <a:rPr lang="de-DE" sz="1600" dirty="0">
                <a:solidFill>
                  <a:srgbClr val="903930"/>
                </a:solidFill>
                <a:latin typeface="Montserrat" panose="020B0604020202020204" charset="0"/>
              </a:rPr>
              <a:t>Cost</a:t>
            </a:r>
          </a:p>
          <a:p>
            <a:pPr algn="r"/>
            <a:r>
              <a:rPr lang="de-DE" sz="1600" dirty="0">
                <a:solidFill>
                  <a:srgbClr val="92D050"/>
                </a:solidFill>
                <a:latin typeface="Montserrat" panose="020B0604020202020204" charset="0"/>
              </a:rPr>
              <a:t>Income</a:t>
            </a:r>
            <a:endParaRPr lang="en-US" sz="1600" dirty="0">
              <a:solidFill>
                <a:srgbClr val="92D050"/>
              </a:solidFill>
              <a:latin typeface="Montserrat" panose="020B0604020202020204" charset="0"/>
            </a:endParaRPr>
          </a:p>
        </p:txBody>
      </p:sp>
      <p:sp>
        <p:nvSpPr>
          <p:cNvPr id="5" name="TextBox 4">
            <a:extLst>
              <a:ext uri="{FF2B5EF4-FFF2-40B4-BE49-F238E27FC236}">
                <a16:creationId xmlns:a16="http://schemas.microsoft.com/office/drawing/2014/main" id="{15D9B188-520A-4CF1-908D-C70C0F1A5446}"/>
              </a:ext>
            </a:extLst>
          </p:cNvPr>
          <p:cNvSpPr txBox="1"/>
          <p:nvPr/>
        </p:nvSpPr>
        <p:spPr>
          <a:xfrm>
            <a:off x="6377381" y="4161492"/>
            <a:ext cx="2548219" cy="400110"/>
          </a:xfrm>
          <a:prstGeom prst="rect">
            <a:avLst/>
          </a:prstGeom>
          <a:noFill/>
        </p:spPr>
        <p:txBody>
          <a:bodyPr wrap="square" rtlCol="0">
            <a:spAutoFit/>
          </a:bodyPr>
          <a:lstStyle/>
          <a:p>
            <a:r>
              <a:rPr lang="de-DE" sz="2000" dirty="0">
                <a:solidFill>
                  <a:schemeClr val="bg1"/>
                </a:solidFill>
                <a:latin typeface="Montserrat" panose="020B0604020202020204" charset="0"/>
              </a:rPr>
              <a:t>Projectphase 1 - 5</a:t>
            </a:r>
            <a:endParaRPr lang="en-US" sz="2000" dirty="0">
              <a:solidFill>
                <a:schemeClr val="bg1"/>
              </a:solidFill>
              <a:latin typeface="Montserrat" panose="020B0604020202020204" charset="0"/>
            </a:endParaRPr>
          </a:p>
        </p:txBody>
      </p:sp>
      <p:sp>
        <p:nvSpPr>
          <p:cNvPr id="6" name="TextBox 5">
            <a:extLst>
              <a:ext uri="{FF2B5EF4-FFF2-40B4-BE49-F238E27FC236}">
                <a16:creationId xmlns:a16="http://schemas.microsoft.com/office/drawing/2014/main" id="{54441A78-F9D6-4F44-8CBE-C7987EC34829}"/>
              </a:ext>
            </a:extLst>
          </p:cNvPr>
          <p:cNvSpPr txBox="1"/>
          <p:nvPr/>
        </p:nvSpPr>
        <p:spPr>
          <a:xfrm>
            <a:off x="6508919" y="1394378"/>
            <a:ext cx="2880605" cy="400110"/>
          </a:xfrm>
          <a:prstGeom prst="rect">
            <a:avLst/>
          </a:prstGeom>
          <a:noFill/>
        </p:spPr>
        <p:txBody>
          <a:bodyPr wrap="square" rtlCol="0">
            <a:spAutoFit/>
          </a:bodyPr>
          <a:lstStyle/>
          <a:p>
            <a:r>
              <a:rPr lang="de-DE" sz="2000" dirty="0">
                <a:solidFill>
                  <a:schemeClr val="bg1"/>
                </a:solidFill>
                <a:latin typeface="Montserrat" panose="020B0604020202020204" charset="0"/>
              </a:rPr>
              <a:t>Relative Costs</a:t>
            </a:r>
            <a:endParaRPr lang="en-US" sz="2000" dirty="0">
              <a:solidFill>
                <a:schemeClr val="bg1"/>
              </a:solidFill>
              <a:latin typeface="Montserrat" panose="020B0604020202020204" charset="0"/>
            </a:endParaRPr>
          </a:p>
        </p:txBody>
      </p:sp>
      <p:sp>
        <p:nvSpPr>
          <p:cNvPr id="7" name="Oval 6">
            <a:extLst>
              <a:ext uri="{FF2B5EF4-FFF2-40B4-BE49-F238E27FC236}">
                <a16:creationId xmlns:a16="http://schemas.microsoft.com/office/drawing/2014/main" id="{48A8ACDD-5991-46A7-9D40-7DF451025CFC}"/>
              </a:ext>
            </a:extLst>
          </p:cNvPr>
          <p:cNvSpPr/>
          <p:nvPr/>
        </p:nvSpPr>
        <p:spPr>
          <a:xfrm>
            <a:off x="8486565" y="2509277"/>
            <a:ext cx="193759" cy="1859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726203"/>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7460-97CB-495E-A456-1F8B541628A3}"/>
              </a:ext>
            </a:extLst>
          </p:cNvPr>
          <p:cNvSpPr>
            <a:spLocks noGrp="1"/>
          </p:cNvSpPr>
          <p:nvPr>
            <p:ph type="title"/>
          </p:nvPr>
        </p:nvSpPr>
        <p:spPr/>
        <p:txBody>
          <a:bodyPr/>
          <a:lstStyle/>
          <a:p>
            <a:r>
              <a:rPr lang="de-DE" dirty="0"/>
              <a:t>Monetization Model</a:t>
            </a:r>
            <a:endParaRPr lang="en-US" dirty="0"/>
          </a:p>
        </p:txBody>
      </p:sp>
      <p:sp>
        <p:nvSpPr>
          <p:cNvPr id="3" name="Slide Number Placeholder 2">
            <a:extLst>
              <a:ext uri="{FF2B5EF4-FFF2-40B4-BE49-F238E27FC236}">
                <a16:creationId xmlns:a16="http://schemas.microsoft.com/office/drawing/2014/main" id="{F81B4561-0BEA-40E4-9707-E3559640AB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5" name="Picture 4" descr="A picture containing text, drawing&#10;&#10;Description automatically generated">
            <a:extLst>
              <a:ext uri="{FF2B5EF4-FFF2-40B4-BE49-F238E27FC236}">
                <a16:creationId xmlns:a16="http://schemas.microsoft.com/office/drawing/2014/main" id="{BCC9CFAD-B33E-49B3-A197-13967EF8E7A1}"/>
              </a:ext>
            </a:extLst>
          </p:cNvPr>
          <p:cNvPicPr>
            <a:picLocks noChangeAspect="1"/>
          </p:cNvPicPr>
          <p:nvPr/>
        </p:nvPicPr>
        <p:blipFill>
          <a:blip r:embed="rId3"/>
          <a:stretch>
            <a:fillRect/>
          </a:stretch>
        </p:blipFill>
        <p:spPr>
          <a:xfrm>
            <a:off x="921854" y="1420836"/>
            <a:ext cx="1393028" cy="2221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50" name="Picture 26">
            <a:extLst>
              <a:ext uri="{FF2B5EF4-FFF2-40B4-BE49-F238E27FC236}">
                <a16:creationId xmlns:a16="http://schemas.microsoft.com/office/drawing/2014/main" id="{8D98A7FE-1309-45C6-9018-6C8A34D9E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5673" y="967954"/>
            <a:ext cx="5752653" cy="355698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42D86A7-386E-4A1A-ADA4-E8E6A1867DC8}"/>
              </a:ext>
            </a:extLst>
          </p:cNvPr>
          <p:cNvSpPr txBox="1"/>
          <p:nvPr/>
        </p:nvSpPr>
        <p:spPr>
          <a:xfrm>
            <a:off x="6373902" y="2329700"/>
            <a:ext cx="2393577" cy="400110"/>
          </a:xfrm>
          <a:prstGeom prst="rect">
            <a:avLst/>
          </a:prstGeom>
          <a:noFill/>
        </p:spPr>
        <p:txBody>
          <a:bodyPr wrap="square" rtlCol="0">
            <a:spAutoFit/>
          </a:bodyPr>
          <a:lstStyle/>
          <a:p>
            <a:r>
              <a:rPr lang="de-DE" sz="2000" dirty="0">
                <a:solidFill>
                  <a:schemeClr val="bg1"/>
                </a:solidFill>
                <a:latin typeface="Montserrat" panose="020B0604020202020204" charset="0"/>
              </a:rPr>
              <a:t>10x Replay = 1 Ad</a:t>
            </a:r>
            <a:endParaRPr lang="en-US" sz="2000" dirty="0">
              <a:solidFill>
                <a:schemeClr val="bg1"/>
              </a:solidFill>
              <a:latin typeface="Montserrat" panose="020B0604020202020204" charset="0"/>
            </a:endParaRPr>
          </a:p>
        </p:txBody>
      </p:sp>
    </p:spTree>
    <p:extLst>
      <p:ext uri="{BB962C8B-B14F-4D97-AF65-F5344CB8AC3E}">
        <p14:creationId xmlns:p14="http://schemas.microsoft.com/office/powerpoint/2010/main" val="732504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5"/>
          <p:cNvSpPr txBox="1">
            <a:spLocks noGrp="1"/>
          </p:cNvSpPr>
          <p:nvPr>
            <p:ph type="ctrTitle" idx="4294967295"/>
          </p:nvPr>
        </p:nvSpPr>
        <p:spPr>
          <a:xfrm>
            <a:off x="862674" y="440344"/>
            <a:ext cx="7252625" cy="76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bg1"/>
                </a:solidFill>
              </a:rPr>
              <a:t>4000€ (+1000€)</a:t>
            </a:r>
            <a:endParaRPr sz="6000" dirty="0">
              <a:solidFill>
                <a:schemeClr val="bg1"/>
              </a:solidFill>
            </a:endParaRPr>
          </a:p>
        </p:txBody>
      </p:sp>
      <p:sp>
        <p:nvSpPr>
          <p:cNvPr id="264" name="Google Shape;264;p35"/>
          <p:cNvSpPr txBox="1">
            <a:spLocks noGrp="1"/>
          </p:cNvSpPr>
          <p:nvPr>
            <p:ph type="subTitle" idx="4294967295"/>
          </p:nvPr>
        </p:nvSpPr>
        <p:spPr>
          <a:xfrm>
            <a:off x="862675" y="1417594"/>
            <a:ext cx="6093600" cy="819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Monthly costs (+ static costs)</a:t>
            </a:r>
            <a:endParaRPr dirty="0"/>
          </a:p>
        </p:txBody>
      </p:sp>
      <p:sp>
        <p:nvSpPr>
          <p:cNvPr id="265" name="Google Shape;265;p35"/>
          <p:cNvSpPr txBox="1">
            <a:spLocks noGrp="1"/>
          </p:cNvSpPr>
          <p:nvPr>
            <p:ph type="ctrTitle" idx="4294967295"/>
          </p:nvPr>
        </p:nvSpPr>
        <p:spPr>
          <a:xfrm>
            <a:off x="862675" y="3448350"/>
            <a:ext cx="7772400" cy="894900"/>
          </a:xfrm>
          <a:prstGeom prst="rect">
            <a:avLst/>
          </a:prstGeom>
        </p:spPr>
        <p:txBody>
          <a:bodyPr spcFirstLastPara="1" wrap="square" lIns="91425" tIns="91425" rIns="91425" bIns="91425" anchor="t" anchorCtr="0">
            <a:noAutofit/>
          </a:bodyPr>
          <a:lstStyle/>
          <a:p>
            <a:pPr lvl="0"/>
            <a:r>
              <a:rPr lang="en" sz="7200" dirty="0"/>
              <a:t>2000</a:t>
            </a:r>
            <a:r>
              <a:rPr lang="en" sz="7200" dirty="0">
                <a:solidFill>
                  <a:schemeClr val="accent4"/>
                </a:solidFill>
              </a:rPr>
              <a:t>€</a:t>
            </a:r>
            <a:endParaRPr sz="7200" dirty="0">
              <a:solidFill>
                <a:srgbClr val="FFC800"/>
              </a:solidFill>
            </a:endParaRPr>
          </a:p>
        </p:txBody>
      </p:sp>
      <p:sp>
        <p:nvSpPr>
          <p:cNvPr id="266" name="Google Shape;266;p35"/>
          <p:cNvSpPr txBox="1">
            <a:spLocks noGrp="1"/>
          </p:cNvSpPr>
          <p:nvPr>
            <p:ph type="subTitle" idx="4294967295"/>
          </p:nvPr>
        </p:nvSpPr>
        <p:spPr>
          <a:xfrm>
            <a:off x="862675" y="4364059"/>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Monthly profit</a:t>
            </a:r>
            <a:endParaRPr dirty="0"/>
          </a:p>
        </p:txBody>
      </p:sp>
      <p:sp>
        <p:nvSpPr>
          <p:cNvPr id="267" name="Google Shape;267;p35"/>
          <p:cNvSpPr txBox="1">
            <a:spLocks noGrp="1"/>
          </p:cNvSpPr>
          <p:nvPr>
            <p:ph type="ctrTitle" idx="4294967295"/>
          </p:nvPr>
        </p:nvSpPr>
        <p:spPr>
          <a:xfrm>
            <a:off x="862675" y="1962450"/>
            <a:ext cx="7772400" cy="8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solidFill>
                  <a:srgbClr val="FFC800"/>
                </a:solidFill>
              </a:rPr>
              <a:t>6000</a:t>
            </a:r>
            <a:r>
              <a:rPr lang="en" sz="7200" dirty="0">
                <a:solidFill>
                  <a:schemeClr val="accent4"/>
                </a:solidFill>
              </a:rPr>
              <a:t>€</a:t>
            </a:r>
            <a:endParaRPr dirty="0">
              <a:solidFill>
                <a:schemeClr val="accent4"/>
              </a:solidFill>
            </a:endParaRPr>
          </a:p>
        </p:txBody>
      </p:sp>
      <p:sp>
        <p:nvSpPr>
          <p:cNvPr id="268" name="Google Shape;268;p35"/>
          <p:cNvSpPr txBox="1">
            <a:spLocks noGrp="1"/>
          </p:cNvSpPr>
          <p:nvPr>
            <p:ph type="subTitle" idx="4294967295"/>
          </p:nvPr>
        </p:nvSpPr>
        <p:spPr>
          <a:xfrm>
            <a:off x="862675" y="2935309"/>
            <a:ext cx="77724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Monthly income</a:t>
            </a:r>
            <a:endParaRPr dirty="0"/>
          </a:p>
        </p:txBody>
      </p:sp>
      <p:sp>
        <p:nvSpPr>
          <p:cNvPr id="269" name="Google Shape;269;p35"/>
          <p:cNvSpPr/>
          <p:nvPr/>
        </p:nvSpPr>
        <p:spPr>
          <a:xfrm>
            <a:off x="0" y="851037"/>
            <a:ext cx="663300" cy="4974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a:off x="0" y="2353263"/>
            <a:ext cx="663300" cy="4974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a:off x="0" y="3855490"/>
            <a:ext cx="663300" cy="4974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757382712"/>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16"/>
        <p:cNvGrpSpPr/>
        <p:nvPr/>
      </p:nvGrpSpPr>
      <p:grpSpPr>
        <a:xfrm>
          <a:off x="0" y="0"/>
          <a:ext cx="0" cy="0"/>
          <a:chOff x="0" y="0"/>
          <a:chExt cx="0" cy="0"/>
        </a:xfrm>
      </p:grpSpPr>
      <p:sp>
        <p:nvSpPr>
          <p:cNvPr id="117" name="Google Shape;117;p22"/>
          <p:cNvSpPr txBox="1">
            <a:spLocks noGrp="1"/>
          </p:cNvSpPr>
          <p:nvPr>
            <p:ph type="ctrTitle"/>
          </p:nvPr>
        </p:nvSpPr>
        <p:spPr>
          <a:xfrm>
            <a:off x="634075" y="1755915"/>
            <a:ext cx="631826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solidFill>
                  <a:srgbClr val="FFC800"/>
                </a:solidFill>
              </a:rPr>
              <a:t>4.</a:t>
            </a:r>
            <a:endParaRPr dirty="0">
              <a:solidFill>
                <a:srgbClr val="FFC800"/>
              </a:solidFill>
            </a:endParaRPr>
          </a:p>
          <a:p>
            <a:pPr marL="0" lvl="0" indent="0" algn="l" rtl="0">
              <a:spcBef>
                <a:spcPts val="0"/>
              </a:spcBef>
              <a:spcAft>
                <a:spcPts val="0"/>
              </a:spcAft>
              <a:buNone/>
            </a:pPr>
            <a:r>
              <a:rPr lang="en-US" dirty="0"/>
              <a:t>Prototype</a:t>
            </a:r>
            <a:endParaRPr dirty="0"/>
          </a:p>
        </p:txBody>
      </p:sp>
      <p:sp>
        <p:nvSpPr>
          <p:cNvPr id="119" name="Google Shape;119;p22"/>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pic>
        <p:nvPicPr>
          <p:cNvPr id="3" name="Picture 2" descr="A picture containing room, drawing&#10;&#10;Description automatically generated">
            <a:extLst>
              <a:ext uri="{FF2B5EF4-FFF2-40B4-BE49-F238E27FC236}">
                <a16:creationId xmlns:a16="http://schemas.microsoft.com/office/drawing/2014/main" id="{E4C8D581-BF75-41FD-8378-7AFE1256FB1D}"/>
              </a:ext>
            </a:extLst>
          </p:cNvPr>
          <p:cNvPicPr>
            <a:picLocks noChangeAspect="1"/>
          </p:cNvPicPr>
          <p:nvPr/>
        </p:nvPicPr>
        <p:blipFill>
          <a:blip r:embed="rId3"/>
          <a:stretch>
            <a:fillRect/>
          </a:stretch>
        </p:blipFill>
        <p:spPr>
          <a:xfrm>
            <a:off x="634075" y="3558150"/>
            <a:ext cx="1219200" cy="1219200"/>
          </a:xfrm>
          <a:prstGeom prst="rect">
            <a:avLst/>
          </a:prstGeom>
        </p:spPr>
      </p:pic>
    </p:spTree>
    <p:extLst>
      <p:ext uri="{BB962C8B-B14F-4D97-AF65-F5344CB8AC3E}">
        <p14:creationId xmlns:p14="http://schemas.microsoft.com/office/powerpoint/2010/main" val="1758306652"/>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803A7D-3AE1-40AC-B691-1F33764F2B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3" name="TextBox 2">
            <a:extLst>
              <a:ext uri="{FF2B5EF4-FFF2-40B4-BE49-F238E27FC236}">
                <a16:creationId xmlns:a16="http://schemas.microsoft.com/office/drawing/2014/main" id="{4097DA93-F442-4927-BC54-D07DB7E63405}"/>
              </a:ext>
            </a:extLst>
          </p:cNvPr>
          <p:cNvSpPr txBox="1"/>
          <p:nvPr/>
        </p:nvSpPr>
        <p:spPr>
          <a:xfrm>
            <a:off x="974912" y="2187029"/>
            <a:ext cx="7194176" cy="769441"/>
          </a:xfrm>
          <a:prstGeom prst="rect">
            <a:avLst/>
          </a:prstGeom>
          <a:noFill/>
        </p:spPr>
        <p:txBody>
          <a:bodyPr wrap="square" rtlCol="0">
            <a:spAutoFit/>
          </a:bodyPr>
          <a:lstStyle/>
          <a:p>
            <a:pPr algn="ctr"/>
            <a:r>
              <a:rPr lang="de-DE" sz="4400" dirty="0">
                <a:solidFill>
                  <a:schemeClr val="bg1"/>
                </a:solidFill>
                <a:latin typeface="Montserrat" panose="020B0604020202020204" charset="0"/>
              </a:rPr>
              <a:t>Demo Time!</a:t>
            </a:r>
            <a:endParaRPr lang="en-US" sz="4400" dirty="0">
              <a:solidFill>
                <a:schemeClr val="bg1"/>
              </a:solidFill>
              <a:latin typeface="Montserrat" panose="020B0604020202020204" charset="0"/>
            </a:endParaRPr>
          </a:p>
        </p:txBody>
      </p:sp>
    </p:spTree>
    <p:extLst>
      <p:ext uri="{BB962C8B-B14F-4D97-AF65-F5344CB8AC3E}">
        <p14:creationId xmlns:p14="http://schemas.microsoft.com/office/powerpoint/2010/main" val="3538180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457200" y="447620"/>
            <a:ext cx="4188759" cy="10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131" name="Google Shape;131;p24"/>
          <p:cNvSpPr txBox="1">
            <a:spLocks noGrp="1"/>
          </p:cNvSpPr>
          <p:nvPr>
            <p:ph type="body" idx="1"/>
          </p:nvPr>
        </p:nvSpPr>
        <p:spPr>
          <a:xfrm>
            <a:off x="457200" y="1715203"/>
            <a:ext cx="5038750" cy="2792381"/>
          </a:xfrm>
          <a:prstGeom prst="rect">
            <a:avLst/>
          </a:prstGeom>
        </p:spPr>
        <p:txBody>
          <a:bodyPr spcFirstLastPara="1" wrap="square" lIns="91425" tIns="91425" rIns="91425" bIns="91425" anchor="t" anchorCtr="0">
            <a:noAutofit/>
          </a:bodyPr>
          <a:lstStyle/>
          <a:p>
            <a:pPr>
              <a:spcBef>
                <a:spcPts val="0"/>
              </a:spcBef>
            </a:pPr>
            <a:r>
              <a:rPr lang="de-DE" sz="2400" dirty="0"/>
              <a:t>Mobile Endless Runner Game</a:t>
            </a:r>
          </a:p>
          <a:p>
            <a:pPr>
              <a:spcBef>
                <a:spcPts val="0"/>
              </a:spcBef>
            </a:pPr>
            <a:endParaRPr lang="de-DE" sz="2400" dirty="0"/>
          </a:p>
          <a:p>
            <a:pPr>
              <a:spcBef>
                <a:spcPts val="0"/>
              </a:spcBef>
            </a:pPr>
            <a:r>
              <a:rPr lang="de-DE" sz="2400" dirty="0"/>
              <a:t>„</a:t>
            </a:r>
            <a:r>
              <a:rPr lang="de-DE" sz="2400" dirty="0">
                <a:solidFill>
                  <a:schemeClr val="accent4"/>
                </a:solidFill>
              </a:rPr>
              <a:t>Challenging </a:t>
            </a:r>
            <a:r>
              <a:rPr lang="de-DE" sz="2400" dirty="0">
                <a:solidFill>
                  <a:schemeClr val="bg1"/>
                </a:solidFill>
              </a:rPr>
              <a:t>&amp;</a:t>
            </a:r>
            <a:r>
              <a:rPr lang="de-DE" sz="2400" dirty="0">
                <a:solidFill>
                  <a:schemeClr val="accent4"/>
                </a:solidFill>
              </a:rPr>
              <a:t> funny</a:t>
            </a:r>
            <a:r>
              <a:rPr lang="de-DE" sz="2400" dirty="0"/>
              <a:t>“</a:t>
            </a:r>
          </a:p>
          <a:p>
            <a:pPr>
              <a:spcBef>
                <a:spcPts val="0"/>
              </a:spcBef>
            </a:pPr>
            <a:endParaRPr lang="de-DE" sz="2400" dirty="0"/>
          </a:p>
          <a:p>
            <a:pPr>
              <a:spcBef>
                <a:spcPts val="0"/>
              </a:spcBef>
            </a:pPr>
            <a:r>
              <a:rPr lang="de-DE" sz="2400" dirty="0"/>
              <a:t>Project will be done!</a:t>
            </a:r>
          </a:p>
          <a:p>
            <a:pPr marL="101600" indent="0">
              <a:spcBef>
                <a:spcPts val="0"/>
              </a:spcBef>
              <a:buNone/>
            </a:pPr>
            <a:r>
              <a:rPr lang="de-DE" sz="2400" dirty="0"/>
              <a:t>    -&gt; </a:t>
            </a:r>
            <a:r>
              <a:rPr lang="de-DE" sz="2400" dirty="0">
                <a:solidFill>
                  <a:schemeClr val="accent4"/>
                </a:solidFill>
              </a:rPr>
              <a:t>Safe</a:t>
            </a:r>
            <a:r>
              <a:rPr lang="de-DE" sz="2400" dirty="0"/>
              <a:t> to work with us</a:t>
            </a:r>
          </a:p>
        </p:txBody>
      </p:sp>
      <p:sp>
        <p:nvSpPr>
          <p:cNvPr id="132" name="Google Shape;132;p24"/>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pic>
        <p:nvPicPr>
          <p:cNvPr id="7" name="Picture 6" descr="A close up of a logo&#10;&#10;Description automatically generated">
            <a:extLst>
              <a:ext uri="{FF2B5EF4-FFF2-40B4-BE49-F238E27FC236}">
                <a16:creationId xmlns:a16="http://schemas.microsoft.com/office/drawing/2014/main" id="{BEE7991B-1C2E-4C43-9EE6-FAB4CEC9C724}"/>
              </a:ext>
            </a:extLst>
          </p:cNvPr>
          <p:cNvPicPr>
            <a:picLocks noChangeAspect="1"/>
          </p:cNvPicPr>
          <p:nvPr/>
        </p:nvPicPr>
        <p:blipFill>
          <a:blip r:embed="rId3"/>
          <a:stretch>
            <a:fillRect/>
          </a:stretch>
        </p:blipFill>
        <p:spPr>
          <a:xfrm>
            <a:off x="6153643" y="2192675"/>
            <a:ext cx="1322926" cy="13229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47361235"/>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2"/>
          <p:cNvSpPr txBox="1">
            <a:spLocks noGrp="1"/>
          </p:cNvSpPr>
          <p:nvPr>
            <p:ph type="ctrTitle" idx="4294967295"/>
          </p:nvPr>
        </p:nvSpPr>
        <p:spPr>
          <a:xfrm>
            <a:off x="457200" y="137379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dirty="0"/>
              <a:t>THANKS!</a:t>
            </a:r>
            <a:endParaRPr sz="9600" dirty="0"/>
          </a:p>
        </p:txBody>
      </p:sp>
      <p:sp>
        <p:nvSpPr>
          <p:cNvPr id="378" name="Google Shape;378;p42"/>
          <p:cNvSpPr txBox="1">
            <a:spLocks noGrp="1"/>
          </p:cNvSpPr>
          <p:nvPr>
            <p:ph type="subTitle" idx="4294967295"/>
          </p:nvPr>
        </p:nvSpPr>
        <p:spPr>
          <a:xfrm>
            <a:off x="457200" y="27067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dirty="0">
                <a:solidFill>
                  <a:srgbClr val="1D98C7"/>
                </a:solidFill>
                <a:latin typeface="Montserrat"/>
                <a:ea typeface="Montserrat"/>
                <a:cs typeface="Montserrat"/>
                <a:sym typeface="Montserrat"/>
              </a:rPr>
              <a:t>Any questions?</a:t>
            </a:r>
            <a:endParaRPr sz="4800" dirty="0">
              <a:solidFill>
                <a:srgbClr val="1D98C7"/>
              </a:solidFill>
              <a:latin typeface="Montserrat"/>
              <a:ea typeface="Montserrat"/>
              <a:cs typeface="Montserrat"/>
              <a:sym typeface="Montserrat"/>
            </a:endParaRPr>
          </a:p>
        </p:txBody>
      </p:sp>
      <p:sp>
        <p:nvSpPr>
          <p:cNvPr id="379" name="Google Shape;379;p42"/>
          <p:cNvSpPr txBox="1">
            <a:spLocks noGrp="1"/>
          </p:cNvSpPr>
          <p:nvPr>
            <p:ph type="body" idx="4294967295"/>
          </p:nvPr>
        </p:nvSpPr>
        <p:spPr>
          <a:xfrm>
            <a:off x="457200" y="3555500"/>
            <a:ext cx="6427694" cy="63325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t>Want to join our team? Email: ryojamesli@gmail.com</a:t>
            </a:r>
            <a:endParaRPr sz="1800" dirty="0"/>
          </a:p>
        </p:txBody>
      </p:sp>
      <p:sp>
        <p:nvSpPr>
          <p:cNvPr id="380" name="Google Shape;380;p42"/>
          <p:cNvSpPr/>
          <p:nvPr/>
        </p:nvSpPr>
        <p:spPr>
          <a:xfrm>
            <a:off x="581050" y="2522531"/>
            <a:ext cx="6016800" cy="126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2"/>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pic>
        <p:nvPicPr>
          <p:cNvPr id="7" name="Picture 6" descr="A picture containing room, drawing&#10;&#10;Description automatically generated">
            <a:extLst>
              <a:ext uri="{FF2B5EF4-FFF2-40B4-BE49-F238E27FC236}">
                <a16:creationId xmlns:a16="http://schemas.microsoft.com/office/drawing/2014/main" id="{C2AC2293-B9A2-4F66-89C8-D1411AF99B4B}"/>
              </a:ext>
            </a:extLst>
          </p:cNvPr>
          <p:cNvPicPr>
            <a:picLocks noChangeAspect="1"/>
          </p:cNvPicPr>
          <p:nvPr/>
        </p:nvPicPr>
        <p:blipFill>
          <a:blip r:embed="rId3"/>
          <a:stretch>
            <a:fillRect/>
          </a:stretch>
        </p:blipFill>
        <p:spPr>
          <a:xfrm>
            <a:off x="6949975" y="1171444"/>
            <a:ext cx="1219200" cy="1219200"/>
          </a:xfrm>
          <a:prstGeom prst="rect">
            <a:avLst/>
          </a:prstGeom>
        </p:spPr>
      </p:pic>
    </p:spTree>
    <p:extLst>
      <p:ext uri="{BB962C8B-B14F-4D97-AF65-F5344CB8AC3E}">
        <p14:creationId xmlns:p14="http://schemas.microsoft.com/office/powerpoint/2010/main" val="1253055935"/>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457200" y="447620"/>
            <a:ext cx="8229600" cy="10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Table of content</a:t>
            </a:r>
            <a:endParaRPr dirty="0"/>
          </a:p>
        </p:txBody>
      </p:sp>
      <p:sp>
        <p:nvSpPr>
          <p:cNvPr id="131" name="Google Shape;131;p24"/>
          <p:cNvSpPr txBox="1">
            <a:spLocks noGrp="1"/>
          </p:cNvSpPr>
          <p:nvPr>
            <p:ph type="body" idx="1"/>
          </p:nvPr>
        </p:nvSpPr>
        <p:spPr>
          <a:xfrm>
            <a:off x="561900" y="1465731"/>
            <a:ext cx="8020200" cy="3173504"/>
          </a:xfrm>
          <a:prstGeom prst="rect">
            <a:avLst/>
          </a:prstGeom>
        </p:spPr>
        <p:txBody>
          <a:bodyPr spcFirstLastPara="1" wrap="square" lIns="91425" tIns="91425" rIns="91425" bIns="91425" anchor="t" anchorCtr="0">
            <a:noAutofit/>
          </a:bodyPr>
          <a:lstStyle/>
          <a:p>
            <a:pPr marL="615950" lvl="0" indent="-514350" rtl="0">
              <a:lnSpc>
                <a:spcPct val="150000"/>
              </a:lnSpc>
              <a:spcBef>
                <a:spcPts val="600"/>
              </a:spcBef>
              <a:spcAft>
                <a:spcPts val="0"/>
              </a:spcAft>
              <a:buSzPct val="80000"/>
              <a:buFont typeface="+mj-lt"/>
              <a:buAutoNum type="arabicPeriod"/>
            </a:pPr>
            <a:r>
              <a:rPr lang="de-DE" sz="2400" dirty="0">
                <a:latin typeface="Montserrat" panose="020B0604020202020204" charset="0"/>
              </a:rPr>
              <a:t>Game content</a:t>
            </a:r>
          </a:p>
          <a:p>
            <a:pPr marL="615950" lvl="0" indent="-514350" rtl="0">
              <a:lnSpc>
                <a:spcPct val="150000"/>
              </a:lnSpc>
              <a:spcBef>
                <a:spcPts val="600"/>
              </a:spcBef>
              <a:spcAft>
                <a:spcPts val="0"/>
              </a:spcAft>
              <a:buSzPct val="80000"/>
              <a:buFont typeface="+mj-lt"/>
              <a:buAutoNum type="arabicPeriod"/>
            </a:pPr>
            <a:r>
              <a:rPr lang="de-DE" sz="2400" dirty="0">
                <a:latin typeface="Montserrat" panose="020B0604020202020204" charset="0"/>
              </a:rPr>
              <a:t>Market Research</a:t>
            </a:r>
          </a:p>
          <a:p>
            <a:pPr marL="615950" lvl="0" indent="-514350" rtl="0">
              <a:lnSpc>
                <a:spcPct val="150000"/>
              </a:lnSpc>
              <a:spcBef>
                <a:spcPts val="600"/>
              </a:spcBef>
              <a:spcAft>
                <a:spcPts val="0"/>
              </a:spcAft>
              <a:buSzPct val="80000"/>
              <a:buFont typeface="+mj-lt"/>
              <a:buAutoNum type="arabicPeriod"/>
            </a:pPr>
            <a:r>
              <a:rPr lang="de-DE" sz="2400" dirty="0">
                <a:latin typeface="Montserrat" panose="020B0604020202020204" charset="0"/>
              </a:rPr>
              <a:t>Planning</a:t>
            </a:r>
          </a:p>
          <a:p>
            <a:pPr marL="615950" lvl="0" indent="-514350" rtl="0">
              <a:lnSpc>
                <a:spcPct val="150000"/>
              </a:lnSpc>
              <a:spcBef>
                <a:spcPts val="600"/>
              </a:spcBef>
              <a:spcAft>
                <a:spcPts val="0"/>
              </a:spcAft>
              <a:buSzPct val="80000"/>
              <a:buFont typeface="+mj-lt"/>
              <a:buAutoNum type="arabicPeriod"/>
            </a:pPr>
            <a:r>
              <a:rPr lang="de-DE" sz="2400" dirty="0">
                <a:latin typeface="Montserrat" panose="020B0604020202020204" charset="0"/>
              </a:rPr>
              <a:t>Prototype &amp; Conclusion</a:t>
            </a:r>
          </a:p>
          <a:p>
            <a:pPr marL="101600" lvl="0" indent="0" algn="l" rtl="0">
              <a:spcBef>
                <a:spcPts val="600"/>
              </a:spcBef>
              <a:spcAft>
                <a:spcPts val="0"/>
              </a:spcAft>
              <a:buSzPts val="2000"/>
              <a:buNone/>
            </a:pPr>
            <a:endParaRPr sz="2400" dirty="0"/>
          </a:p>
        </p:txBody>
      </p:sp>
      <p:sp>
        <p:nvSpPr>
          <p:cNvPr id="132" name="Google Shape;132;p24"/>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820403934"/>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16"/>
        <p:cNvGrpSpPr/>
        <p:nvPr/>
      </p:nvGrpSpPr>
      <p:grpSpPr>
        <a:xfrm>
          <a:off x="0" y="0"/>
          <a:ext cx="0" cy="0"/>
          <a:chOff x="0" y="0"/>
          <a:chExt cx="0" cy="0"/>
        </a:xfrm>
      </p:grpSpPr>
      <p:sp>
        <p:nvSpPr>
          <p:cNvPr id="117" name="Google Shape;117;p22"/>
          <p:cNvSpPr txBox="1">
            <a:spLocks noGrp="1"/>
          </p:cNvSpPr>
          <p:nvPr>
            <p:ph type="ctrTitle"/>
          </p:nvPr>
        </p:nvSpPr>
        <p:spPr>
          <a:xfrm>
            <a:off x="634075" y="1735744"/>
            <a:ext cx="631826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C800"/>
                </a:solidFill>
              </a:rPr>
              <a:t>1.</a:t>
            </a:r>
            <a:endParaRPr dirty="0">
              <a:solidFill>
                <a:srgbClr val="FFC800"/>
              </a:solidFill>
            </a:endParaRPr>
          </a:p>
          <a:p>
            <a:pPr marL="0" lvl="0" indent="0" algn="l" rtl="0">
              <a:spcBef>
                <a:spcPts val="0"/>
              </a:spcBef>
              <a:spcAft>
                <a:spcPts val="0"/>
              </a:spcAft>
              <a:buNone/>
            </a:pPr>
            <a:r>
              <a:rPr lang="en-US" dirty="0"/>
              <a:t>Game Content</a:t>
            </a:r>
            <a:endParaRPr dirty="0"/>
          </a:p>
        </p:txBody>
      </p:sp>
      <p:sp>
        <p:nvSpPr>
          <p:cNvPr id="119" name="Google Shape;119;p22"/>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Picture 2" descr="A picture containing room, drawing&#10;&#10;Description automatically generated">
            <a:extLst>
              <a:ext uri="{FF2B5EF4-FFF2-40B4-BE49-F238E27FC236}">
                <a16:creationId xmlns:a16="http://schemas.microsoft.com/office/drawing/2014/main" id="{E4C8D581-BF75-41FD-8378-7AFE1256FB1D}"/>
              </a:ext>
            </a:extLst>
          </p:cNvPr>
          <p:cNvPicPr>
            <a:picLocks noChangeAspect="1"/>
          </p:cNvPicPr>
          <p:nvPr/>
        </p:nvPicPr>
        <p:blipFill>
          <a:blip r:embed="rId3"/>
          <a:stretch>
            <a:fillRect/>
          </a:stretch>
        </p:blipFill>
        <p:spPr>
          <a:xfrm>
            <a:off x="634075" y="3558150"/>
            <a:ext cx="1219200" cy="1219200"/>
          </a:xfrm>
          <a:prstGeom prst="rect">
            <a:avLst/>
          </a:prstGeom>
        </p:spPr>
      </p:pic>
    </p:spTree>
    <p:extLst>
      <p:ext uri="{BB962C8B-B14F-4D97-AF65-F5344CB8AC3E}">
        <p14:creationId xmlns:p14="http://schemas.microsoft.com/office/powerpoint/2010/main" val="342745542"/>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457200" y="858428"/>
            <a:ext cx="5007000" cy="10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What is Giranimo?</a:t>
            </a:r>
            <a:endParaRPr dirty="0"/>
          </a:p>
        </p:txBody>
      </p:sp>
      <p:sp>
        <p:nvSpPr>
          <p:cNvPr id="172" name="Google Shape;172;p28"/>
          <p:cNvSpPr txBox="1">
            <a:spLocks noGrp="1"/>
          </p:cNvSpPr>
          <p:nvPr>
            <p:ph type="body" idx="1"/>
          </p:nvPr>
        </p:nvSpPr>
        <p:spPr>
          <a:xfrm>
            <a:off x="457200" y="1669999"/>
            <a:ext cx="5007000" cy="2627085"/>
          </a:xfrm>
          <a:prstGeom prst="rect">
            <a:avLst/>
          </a:prstGeom>
        </p:spPr>
        <p:txBody>
          <a:bodyPr spcFirstLastPara="1" wrap="square" lIns="91425" tIns="91425" rIns="91425" bIns="91425" anchor="t" anchorCtr="0">
            <a:noAutofit/>
          </a:bodyPr>
          <a:lstStyle/>
          <a:p>
            <a:pPr lvl="0" indent="-457200" algn="l" rtl="0">
              <a:lnSpc>
                <a:spcPct val="150000"/>
              </a:lnSpc>
              <a:spcBef>
                <a:spcPts val="600"/>
              </a:spcBef>
              <a:spcAft>
                <a:spcPts val="0"/>
              </a:spcAft>
              <a:buFont typeface="+mj-lt"/>
              <a:buAutoNum type="arabicPeriod"/>
            </a:pPr>
            <a:r>
              <a:rPr lang="de-DE" sz="2400" dirty="0"/>
              <a:t>Mobile Game</a:t>
            </a:r>
          </a:p>
          <a:p>
            <a:pPr lvl="0" indent="-457200" algn="l" rtl="0">
              <a:lnSpc>
                <a:spcPct val="150000"/>
              </a:lnSpc>
              <a:spcBef>
                <a:spcPts val="600"/>
              </a:spcBef>
              <a:spcAft>
                <a:spcPts val="0"/>
              </a:spcAft>
              <a:buFont typeface="+mj-lt"/>
              <a:buAutoNum type="arabicPeriod"/>
            </a:pPr>
            <a:r>
              <a:rPr lang="de-DE" sz="2400" dirty="0"/>
              <a:t>Endless – Runner/Jumper</a:t>
            </a:r>
          </a:p>
          <a:p>
            <a:pPr lvl="0" indent="-457200" algn="l" rtl="0">
              <a:lnSpc>
                <a:spcPct val="150000"/>
              </a:lnSpc>
              <a:spcBef>
                <a:spcPts val="600"/>
              </a:spcBef>
              <a:spcAft>
                <a:spcPts val="0"/>
              </a:spcAft>
              <a:buFont typeface="+mj-lt"/>
              <a:buAutoNum type="arabicPeriod"/>
            </a:pPr>
            <a:r>
              <a:rPr lang="de-DE" sz="2400" dirty="0"/>
              <a:t>„Hard“ Game</a:t>
            </a:r>
          </a:p>
          <a:p>
            <a:pPr lvl="0" indent="-457200" algn="l" rtl="0">
              <a:lnSpc>
                <a:spcPct val="150000"/>
              </a:lnSpc>
              <a:spcBef>
                <a:spcPts val="600"/>
              </a:spcBef>
              <a:spcAft>
                <a:spcPts val="0"/>
              </a:spcAft>
              <a:buFont typeface="+mj-lt"/>
              <a:buAutoNum type="arabicPeriod"/>
            </a:pPr>
            <a:r>
              <a:rPr lang="de-DE" sz="2400" dirty="0"/>
              <a:t>For IOS - Systeme</a:t>
            </a:r>
          </a:p>
          <a:p>
            <a:pPr lvl="0" indent="-457200" algn="l" rtl="0">
              <a:spcBef>
                <a:spcPts val="600"/>
              </a:spcBef>
              <a:spcAft>
                <a:spcPts val="0"/>
              </a:spcAft>
              <a:buFont typeface="+mj-lt"/>
              <a:buAutoNum type="arabicPeriod"/>
            </a:pPr>
            <a:endParaRPr sz="2400" dirty="0"/>
          </a:p>
        </p:txBody>
      </p:sp>
      <p:sp>
        <p:nvSpPr>
          <p:cNvPr id="174" name="Google Shape;174;p28"/>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descr="A picture containing drawing&#10;&#10;Description automatically generated">
            <a:extLst>
              <a:ext uri="{FF2B5EF4-FFF2-40B4-BE49-F238E27FC236}">
                <a16:creationId xmlns:a16="http://schemas.microsoft.com/office/drawing/2014/main" id="{911E91F6-F822-4EEA-863E-949E5559FFB9}"/>
              </a:ext>
            </a:extLst>
          </p:cNvPr>
          <p:cNvPicPr>
            <a:picLocks noChangeAspect="1"/>
          </p:cNvPicPr>
          <p:nvPr/>
        </p:nvPicPr>
        <p:blipFill>
          <a:blip r:embed="rId3"/>
          <a:stretch>
            <a:fillRect/>
          </a:stretch>
        </p:blipFill>
        <p:spPr>
          <a:xfrm>
            <a:off x="5464200" y="1103702"/>
            <a:ext cx="1930400" cy="1930400"/>
          </a:xfrm>
          <a:prstGeom prst="rect">
            <a:avLst/>
          </a:prstGeom>
          <a:ln>
            <a:noFill/>
          </a:ln>
          <a:effectLst>
            <a:softEdge rad="112500"/>
          </a:effectLst>
        </p:spPr>
      </p:pic>
      <p:pic>
        <p:nvPicPr>
          <p:cNvPr id="5" name="Picture 4" descr="A picture containing drawing&#10;&#10;Description automatically generated">
            <a:extLst>
              <a:ext uri="{FF2B5EF4-FFF2-40B4-BE49-F238E27FC236}">
                <a16:creationId xmlns:a16="http://schemas.microsoft.com/office/drawing/2014/main" id="{21E991A8-DE77-4854-B3BE-3F3AC1FD7DAE}"/>
              </a:ext>
            </a:extLst>
          </p:cNvPr>
          <p:cNvPicPr>
            <a:picLocks noChangeAspect="1"/>
          </p:cNvPicPr>
          <p:nvPr/>
        </p:nvPicPr>
        <p:blipFill>
          <a:blip r:embed="rId4"/>
          <a:stretch>
            <a:fillRect/>
          </a:stretch>
        </p:blipFill>
        <p:spPr>
          <a:xfrm>
            <a:off x="6356828" y="2485570"/>
            <a:ext cx="2075543" cy="2075543"/>
          </a:xfrm>
          <a:prstGeom prst="rect">
            <a:avLst/>
          </a:prstGeom>
          <a:ln>
            <a:noFill/>
          </a:ln>
          <a:effectLst>
            <a:softEdge rad="112500"/>
          </a:effectLst>
        </p:spPr>
      </p:pic>
    </p:spTree>
    <p:extLst>
      <p:ext uri="{BB962C8B-B14F-4D97-AF65-F5344CB8AC3E}">
        <p14:creationId xmlns:p14="http://schemas.microsoft.com/office/powerpoint/2010/main" val="3114220777"/>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body" idx="1"/>
          </p:nvPr>
        </p:nvSpPr>
        <p:spPr>
          <a:xfrm>
            <a:off x="1513800" y="2161800"/>
            <a:ext cx="61164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a:t>Once upon a time…</a:t>
            </a:r>
            <a:endParaRPr dirty="0"/>
          </a:p>
        </p:txBody>
      </p:sp>
      <p:sp>
        <p:nvSpPr>
          <p:cNvPr id="125" name="Google Shape;125;p23"/>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7" name="Picture 6" descr="A picture containing table, computer, yellow, water&#10;&#10;Description automatically generated">
            <a:extLst>
              <a:ext uri="{FF2B5EF4-FFF2-40B4-BE49-F238E27FC236}">
                <a16:creationId xmlns:a16="http://schemas.microsoft.com/office/drawing/2014/main" id="{9D336CDD-E999-4C7B-98A8-1BF1AAB23416}"/>
              </a:ext>
            </a:extLst>
          </p:cNvPr>
          <p:cNvPicPr>
            <a:picLocks noChangeAspect="1"/>
          </p:cNvPicPr>
          <p:nvPr/>
        </p:nvPicPr>
        <p:blipFill>
          <a:blip r:embed="rId3"/>
          <a:stretch>
            <a:fillRect/>
          </a:stretch>
        </p:blipFill>
        <p:spPr>
          <a:xfrm>
            <a:off x="1775657" y="1007545"/>
            <a:ext cx="5592686" cy="31284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7397534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23"/>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Picture 2" descr="A giraffe standing in the grass&#10;&#10;Description automatically generated">
            <a:extLst>
              <a:ext uri="{FF2B5EF4-FFF2-40B4-BE49-F238E27FC236}">
                <a16:creationId xmlns:a16="http://schemas.microsoft.com/office/drawing/2014/main" id="{D78605D4-66E2-4DFF-9026-96F6F0D7D2B1}"/>
              </a:ext>
            </a:extLst>
          </p:cNvPr>
          <p:cNvPicPr>
            <a:picLocks noChangeAspect="1"/>
          </p:cNvPicPr>
          <p:nvPr/>
        </p:nvPicPr>
        <p:blipFill>
          <a:blip r:embed="rId3"/>
          <a:stretch>
            <a:fillRect/>
          </a:stretch>
        </p:blipFill>
        <p:spPr>
          <a:xfrm>
            <a:off x="5016488" y="842301"/>
            <a:ext cx="3276952" cy="3271203"/>
          </a:xfrm>
          <a:prstGeom prst="rect">
            <a:avLst/>
          </a:prstGeom>
          <a:ln>
            <a:noFill/>
          </a:ln>
          <a:effectLst>
            <a:softEdge rad="112500"/>
          </a:effectLst>
        </p:spPr>
      </p:pic>
      <p:pic>
        <p:nvPicPr>
          <p:cNvPr id="8" name="Picture 7" descr="A picture containing white, ball, playing, man&#10;&#10;Description automatically generated">
            <a:extLst>
              <a:ext uri="{FF2B5EF4-FFF2-40B4-BE49-F238E27FC236}">
                <a16:creationId xmlns:a16="http://schemas.microsoft.com/office/drawing/2014/main" id="{C7970246-1269-4EA8-AC24-233DF0F7D6E2}"/>
              </a:ext>
            </a:extLst>
          </p:cNvPr>
          <p:cNvPicPr>
            <a:picLocks noChangeAspect="1"/>
          </p:cNvPicPr>
          <p:nvPr/>
        </p:nvPicPr>
        <p:blipFill>
          <a:blip r:embed="rId4"/>
          <a:stretch>
            <a:fillRect/>
          </a:stretch>
        </p:blipFill>
        <p:spPr>
          <a:xfrm>
            <a:off x="503578" y="1280540"/>
            <a:ext cx="4583794" cy="2582420"/>
          </a:xfrm>
          <a:prstGeom prst="rect">
            <a:avLst/>
          </a:prstGeom>
          <a:ln>
            <a:noFill/>
          </a:ln>
          <a:effectLst>
            <a:softEdge rad="112500"/>
          </a:effectLst>
        </p:spPr>
      </p:pic>
    </p:spTree>
    <p:extLst>
      <p:ext uri="{BB962C8B-B14F-4D97-AF65-F5344CB8AC3E}">
        <p14:creationId xmlns:p14="http://schemas.microsoft.com/office/powerpoint/2010/main" val="413480684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23"/>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6" name="Picture 5" descr="A close up of a giraffe&#10;&#10;Description automatically generated">
            <a:extLst>
              <a:ext uri="{FF2B5EF4-FFF2-40B4-BE49-F238E27FC236}">
                <a16:creationId xmlns:a16="http://schemas.microsoft.com/office/drawing/2014/main" id="{7B163AB0-C2C3-432C-B461-C779FA07D497}"/>
              </a:ext>
            </a:extLst>
          </p:cNvPr>
          <p:cNvPicPr>
            <a:picLocks noChangeAspect="1"/>
          </p:cNvPicPr>
          <p:nvPr/>
        </p:nvPicPr>
        <p:blipFill rotWithShape="1">
          <a:blip r:embed="rId3"/>
          <a:srcRect l="16841" r="11847"/>
          <a:stretch/>
        </p:blipFill>
        <p:spPr>
          <a:xfrm>
            <a:off x="2395869" y="855256"/>
            <a:ext cx="4352261" cy="3432987"/>
          </a:xfrm>
          <a:prstGeom prst="rect">
            <a:avLst/>
          </a:prstGeom>
          <a:ln>
            <a:noFill/>
          </a:ln>
          <a:effectLst>
            <a:softEdge rad="112500"/>
          </a:effectLst>
        </p:spPr>
      </p:pic>
    </p:spTree>
    <p:extLst>
      <p:ext uri="{BB962C8B-B14F-4D97-AF65-F5344CB8AC3E}">
        <p14:creationId xmlns:p14="http://schemas.microsoft.com/office/powerpoint/2010/main" val="4066056306"/>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9"/>
          <p:cNvSpPr txBox="1">
            <a:spLocks noGrp="1"/>
          </p:cNvSpPr>
          <p:nvPr>
            <p:ph type="body" idx="1"/>
          </p:nvPr>
        </p:nvSpPr>
        <p:spPr>
          <a:xfrm>
            <a:off x="457199" y="785788"/>
            <a:ext cx="4935071" cy="385836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de-DE" sz="3200" b="1" dirty="0">
                <a:latin typeface="Montserrat"/>
                <a:ea typeface="Montserrat"/>
                <a:cs typeface="Montserrat"/>
                <a:sym typeface="Montserrat"/>
              </a:rPr>
              <a:t>Gameplay</a:t>
            </a:r>
          </a:p>
          <a:p>
            <a:pPr marL="0" lvl="0" indent="0" algn="l" rtl="0">
              <a:spcBef>
                <a:spcPts val="600"/>
              </a:spcBef>
              <a:spcAft>
                <a:spcPts val="0"/>
              </a:spcAft>
              <a:buNone/>
            </a:pPr>
            <a:endParaRPr lang="de-DE" dirty="0">
              <a:latin typeface="Montserrat"/>
              <a:ea typeface="Montserrat"/>
              <a:cs typeface="Montserrat"/>
              <a:sym typeface="Montserrat"/>
            </a:endParaRPr>
          </a:p>
          <a:p>
            <a:pPr marL="0" lvl="0" indent="0" algn="l" rtl="0">
              <a:spcBef>
                <a:spcPts val="600"/>
              </a:spcBef>
              <a:spcAft>
                <a:spcPts val="0"/>
              </a:spcAft>
              <a:buNone/>
            </a:pPr>
            <a:r>
              <a:rPr lang="de-DE" dirty="0">
                <a:latin typeface="Montserrat"/>
                <a:ea typeface="Montserrat"/>
                <a:cs typeface="Montserrat"/>
                <a:sym typeface="Montserrat"/>
              </a:rPr>
              <a:t>Controlling left &amp; right</a:t>
            </a:r>
          </a:p>
          <a:p>
            <a:pPr marL="0" lvl="0" indent="0" algn="l" rtl="0">
              <a:spcBef>
                <a:spcPts val="600"/>
              </a:spcBef>
              <a:spcAft>
                <a:spcPts val="0"/>
              </a:spcAft>
              <a:buNone/>
            </a:pPr>
            <a:endParaRPr lang="de-DE" dirty="0">
              <a:latin typeface="Montserrat"/>
              <a:ea typeface="Montserrat"/>
              <a:cs typeface="Montserrat"/>
              <a:sym typeface="Montserrat"/>
            </a:endParaRPr>
          </a:p>
          <a:p>
            <a:pPr marL="0" lvl="0" indent="0" algn="l" rtl="0">
              <a:spcBef>
                <a:spcPts val="600"/>
              </a:spcBef>
              <a:spcAft>
                <a:spcPts val="0"/>
              </a:spcAft>
              <a:buNone/>
            </a:pPr>
            <a:r>
              <a:rPr lang="de-DE" dirty="0">
                <a:latin typeface="Montserrat"/>
                <a:ea typeface="Montserrat"/>
                <a:cs typeface="Montserrat"/>
                <a:sym typeface="Montserrat"/>
              </a:rPr>
              <a:t>Eat quickly to grow</a:t>
            </a:r>
          </a:p>
          <a:p>
            <a:pPr marL="0" lvl="0" indent="0" algn="l" rtl="0">
              <a:spcBef>
                <a:spcPts val="600"/>
              </a:spcBef>
              <a:spcAft>
                <a:spcPts val="0"/>
              </a:spcAft>
              <a:buNone/>
            </a:pPr>
            <a:endParaRPr lang="de-DE" dirty="0">
              <a:latin typeface="Montserrat"/>
              <a:ea typeface="Montserrat"/>
              <a:cs typeface="Montserrat"/>
              <a:sym typeface="Montserrat"/>
            </a:endParaRPr>
          </a:p>
          <a:p>
            <a:pPr marL="0" lvl="0" indent="0" algn="l" rtl="0">
              <a:spcBef>
                <a:spcPts val="600"/>
              </a:spcBef>
              <a:spcAft>
                <a:spcPts val="0"/>
              </a:spcAft>
              <a:buNone/>
            </a:pPr>
            <a:r>
              <a:rPr lang="de-DE" dirty="0">
                <a:latin typeface="Montserrat"/>
                <a:ea typeface="Montserrat"/>
                <a:cs typeface="Montserrat"/>
                <a:sym typeface="Montserrat"/>
              </a:rPr>
              <a:t>Dodge obstacles</a:t>
            </a:r>
          </a:p>
          <a:p>
            <a:pPr marL="0" lvl="0" indent="0" algn="l" rtl="0">
              <a:spcBef>
                <a:spcPts val="600"/>
              </a:spcBef>
              <a:spcAft>
                <a:spcPts val="0"/>
              </a:spcAft>
              <a:buNone/>
            </a:pPr>
            <a:endParaRPr lang="de-DE" dirty="0">
              <a:latin typeface="Montserrat"/>
              <a:ea typeface="Montserrat"/>
              <a:cs typeface="Montserrat"/>
              <a:sym typeface="Montserrat"/>
            </a:endParaRPr>
          </a:p>
          <a:p>
            <a:pPr marL="0" lvl="0" indent="0" algn="l" rtl="0">
              <a:spcBef>
                <a:spcPts val="600"/>
              </a:spcBef>
              <a:spcAft>
                <a:spcPts val="0"/>
              </a:spcAft>
              <a:buNone/>
            </a:pPr>
            <a:r>
              <a:rPr lang="de-DE" dirty="0">
                <a:latin typeface="Montserrat"/>
                <a:ea typeface="Montserrat"/>
                <a:cs typeface="Montserrat"/>
                <a:sym typeface="Montserrat"/>
              </a:rPr>
              <a:t>Goal: To get as high as possible</a:t>
            </a:r>
          </a:p>
        </p:txBody>
      </p:sp>
      <p:sp>
        <p:nvSpPr>
          <p:cNvPr id="345" name="Google Shape;345;p39"/>
          <p:cNvSpPr txBox="1">
            <a:spLocks noGrp="1"/>
          </p:cNvSpPr>
          <p:nvPr>
            <p:ph type="sldNum" idx="12"/>
          </p:nvPr>
        </p:nvSpPr>
        <p:spPr>
          <a:xfrm>
            <a:off x="8556775" y="4777350"/>
            <a:ext cx="548700" cy="290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346" name="Google Shape;346;p39"/>
          <p:cNvSpPr/>
          <p:nvPr/>
        </p:nvSpPr>
        <p:spPr>
          <a:xfrm>
            <a:off x="5793425" y="785788"/>
            <a:ext cx="2007300" cy="35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chemeClr val="lt1"/>
              </a:solidFill>
              <a:latin typeface="Montserrat"/>
              <a:ea typeface="Montserrat"/>
              <a:cs typeface="Montserrat"/>
              <a:sym typeface="Montserrat"/>
            </a:endParaRPr>
          </a:p>
        </p:txBody>
      </p:sp>
      <p:grpSp>
        <p:nvGrpSpPr>
          <p:cNvPr id="347" name="Google Shape;347;p39"/>
          <p:cNvGrpSpPr/>
          <p:nvPr/>
        </p:nvGrpSpPr>
        <p:grpSpPr>
          <a:xfrm>
            <a:off x="5734300" y="373572"/>
            <a:ext cx="2119546" cy="4396359"/>
            <a:chOff x="2547150" y="238125"/>
            <a:chExt cx="2525675" cy="5238750"/>
          </a:xfrm>
        </p:grpSpPr>
        <p:sp>
          <p:nvSpPr>
            <p:cNvPr id="348" name="Google Shape;348;p39"/>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F697281-D563-4590-8627-C2E5631186B4}"/>
              </a:ext>
            </a:extLst>
          </p:cNvPr>
          <p:cNvPicPr>
            <a:picLocks noChangeAspect="1"/>
          </p:cNvPicPr>
          <p:nvPr/>
        </p:nvPicPr>
        <p:blipFill>
          <a:blip r:embed="rId3"/>
          <a:stretch>
            <a:fillRect/>
          </a:stretch>
        </p:blipFill>
        <p:spPr>
          <a:xfrm>
            <a:off x="5764566" y="744573"/>
            <a:ext cx="2036159" cy="3622836"/>
          </a:xfrm>
          <a:prstGeom prst="rect">
            <a:avLst/>
          </a:prstGeom>
        </p:spPr>
      </p:pic>
    </p:spTree>
    <p:extLst>
      <p:ext uri="{BB962C8B-B14F-4D97-AF65-F5344CB8AC3E}">
        <p14:creationId xmlns:p14="http://schemas.microsoft.com/office/powerpoint/2010/main" val="2053571145"/>
      </p:ext>
    </p:extLst>
  </p:cSld>
  <p:clrMapOvr>
    <a:masterClrMapping/>
  </p:clrMapOvr>
  <p:transition>
    <p:fade thruBlk="1"/>
  </p:transition>
</p:sld>
</file>

<file path=ppt/theme/theme1.xml><?xml version="1.0" encoding="utf-8"?>
<a:theme xmlns:a="http://schemas.openxmlformats.org/drawingml/2006/main" name="Mercutio template">
  <a:themeElements>
    <a:clrScheme name="Custom 347">
      <a:dk1>
        <a:srgbClr val="000000"/>
      </a:dk1>
      <a:lt1>
        <a:srgbClr val="FFFFFF"/>
      </a:lt1>
      <a:dk2>
        <a:srgbClr val="666666"/>
      </a:dk2>
      <a:lt2>
        <a:srgbClr val="EFEFEF"/>
      </a:lt2>
      <a:accent1>
        <a:srgbClr val="45AFDC"/>
      </a:accent1>
      <a:accent2>
        <a:srgbClr val="1D98C7"/>
      </a:accent2>
      <a:accent3>
        <a:srgbClr val="ED9E46"/>
      </a:accent3>
      <a:accent4>
        <a:srgbClr val="FFC800"/>
      </a:accent4>
      <a:accent5>
        <a:srgbClr val="CCCCCC"/>
      </a:accent5>
      <a:accent6>
        <a:srgbClr val="EFEFEF"/>
      </a:accent6>
      <a:hlink>
        <a:srgbClr val="1D98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944</Words>
  <Application>Microsoft Office PowerPoint</Application>
  <PresentationFormat>On-screen Show (16:9)</PresentationFormat>
  <Paragraphs>180</Paragraphs>
  <Slides>27</Slides>
  <Notes>26</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Montserrat</vt:lpstr>
      <vt:lpstr>Open Sans</vt:lpstr>
      <vt:lpstr>Calibri</vt:lpstr>
      <vt:lpstr>Times New Roman</vt:lpstr>
      <vt:lpstr>Arial</vt:lpstr>
      <vt:lpstr>Mercutio template</vt:lpstr>
      <vt:lpstr>Giranimo</vt:lpstr>
      <vt:lpstr>Hi!</vt:lpstr>
      <vt:lpstr>Table of content</vt:lpstr>
      <vt:lpstr>1. Game Content</vt:lpstr>
      <vt:lpstr>What is Giranimo?</vt:lpstr>
      <vt:lpstr>PowerPoint Presentation</vt:lpstr>
      <vt:lpstr>PowerPoint Presentation</vt:lpstr>
      <vt:lpstr>PowerPoint Presentation</vt:lpstr>
      <vt:lpstr>PowerPoint Presentation</vt:lpstr>
      <vt:lpstr>Game Elements</vt:lpstr>
      <vt:lpstr>2. Market Research</vt:lpstr>
      <vt:lpstr>Target Audience</vt:lpstr>
      <vt:lpstr>Target platform: IOS</vt:lpstr>
      <vt:lpstr>Unique Selling Points</vt:lpstr>
      <vt:lpstr>Humour</vt:lpstr>
      <vt:lpstr>PowerPoint Presentation</vt:lpstr>
      <vt:lpstr>Challenge</vt:lpstr>
      <vt:lpstr>3. Planing</vt:lpstr>
      <vt:lpstr>Project Plan</vt:lpstr>
      <vt:lpstr>Risk Analysis</vt:lpstr>
      <vt:lpstr>Low Development Cost High Marketing Cost</vt:lpstr>
      <vt:lpstr>Monetization Model</vt:lpstr>
      <vt:lpstr>4000€ (+1000€)</vt:lpstr>
      <vt:lpstr>4. Prototype</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Giranimo</dc:title>
  <cp:lastModifiedBy>Li James</cp:lastModifiedBy>
  <cp:revision>77</cp:revision>
  <dcterms:modified xsi:type="dcterms:W3CDTF">2019-12-10T13:11:59Z</dcterms:modified>
</cp:coreProperties>
</file>