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84" r:id="rId23"/>
    <p:sldId id="285" r:id="rId24"/>
    <p:sldId id="286" r:id="rId25"/>
    <p:sldId id="287" r:id="rId26"/>
    <p:sldId id="276" r:id="rId27"/>
    <p:sldId id="277" r:id="rId28"/>
    <p:sldId id="278" r:id="rId29"/>
    <p:sldId id="279" r:id="rId30"/>
    <p:sldId id="280" r:id="rId31"/>
    <p:sldId id="281" r:id="rId32"/>
    <p:sldId id="282" r:id="rId33"/>
    <p:sldId id="289" r:id="rId3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0DAFA2C9-7017-4DCF-BC9E-94EE3F5B816A}" type="datetimeFigureOut">
              <a:rPr lang="tr-TR"/>
              <a:pPr>
                <a:defRPr/>
              </a:pPr>
              <a:t>14.01.2012</a:t>
            </a:fld>
            <a:endParaRPr lang="tr-TR"/>
          </a:p>
        </p:txBody>
      </p:sp>
      <p:sp>
        <p:nvSpPr>
          <p:cNvPr id="12" name="Footer Placeholder 16"/>
          <p:cNvSpPr>
            <a:spLocks noGrp="1"/>
          </p:cNvSpPr>
          <p:nvPr>
            <p:ph type="ftr" sz="quarter" idx="11"/>
          </p:nvPr>
        </p:nvSpPr>
        <p:spPr/>
        <p:txBody>
          <a:bodyPr/>
          <a:lstStyle>
            <a:lvl1pPr>
              <a:defRPr/>
            </a:lvl1pPr>
          </a:lstStyle>
          <a:p>
            <a:pPr>
              <a:defRPr/>
            </a:pPr>
            <a:endParaRPr lang="tr-T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2500A58F-0284-4404-BA07-04C18AEF8927}"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E9C08A9-C7D9-45E2-A255-CD3D472E195F}" type="datetimeFigureOut">
              <a:rPr lang="tr-TR"/>
              <a:pPr>
                <a:defRPr/>
              </a:pPr>
              <a:t>14.01.2012</a:t>
            </a:fld>
            <a:endParaRPr lang="tr-TR"/>
          </a:p>
        </p:txBody>
      </p:sp>
      <p:sp>
        <p:nvSpPr>
          <p:cNvPr id="5" name="Footer Placeholder 2"/>
          <p:cNvSpPr>
            <a:spLocks noGrp="1"/>
          </p:cNvSpPr>
          <p:nvPr>
            <p:ph type="ftr" sz="quarter" idx="11"/>
          </p:nvPr>
        </p:nvSpPr>
        <p:spPr/>
        <p:txBody>
          <a:bodyPr/>
          <a:lstStyle>
            <a:lvl1pPr>
              <a:defRPr/>
            </a:lvl1pPr>
          </a:lstStyle>
          <a:p>
            <a:pPr>
              <a:defRPr/>
            </a:pPr>
            <a:endParaRPr lang="tr-TR"/>
          </a:p>
        </p:txBody>
      </p:sp>
      <p:sp>
        <p:nvSpPr>
          <p:cNvPr id="6" name="Slide Number Placeholder 22"/>
          <p:cNvSpPr>
            <a:spLocks noGrp="1"/>
          </p:cNvSpPr>
          <p:nvPr>
            <p:ph type="sldNum" sz="quarter" idx="12"/>
          </p:nvPr>
        </p:nvSpPr>
        <p:spPr/>
        <p:txBody>
          <a:bodyPr/>
          <a:lstStyle>
            <a:lvl1pPr>
              <a:defRPr/>
            </a:lvl1pPr>
          </a:lstStyle>
          <a:p>
            <a:pPr>
              <a:defRPr/>
            </a:pPr>
            <a:fld id="{CEFCCFE1-4EEF-4CFA-8A69-55A83AE35732}"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F189D51-0054-4A42-9D6C-4162E144FE67}" type="datetimeFigureOut">
              <a:rPr lang="tr-TR"/>
              <a:pPr>
                <a:defRPr/>
              </a:pPr>
              <a:t>14.01.2012</a:t>
            </a:fld>
            <a:endParaRPr lang="tr-TR"/>
          </a:p>
        </p:txBody>
      </p:sp>
      <p:sp>
        <p:nvSpPr>
          <p:cNvPr id="5" name="Footer Placeholder 2"/>
          <p:cNvSpPr>
            <a:spLocks noGrp="1"/>
          </p:cNvSpPr>
          <p:nvPr>
            <p:ph type="ftr" sz="quarter" idx="11"/>
          </p:nvPr>
        </p:nvSpPr>
        <p:spPr/>
        <p:txBody>
          <a:bodyPr/>
          <a:lstStyle>
            <a:lvl1pPr>
              <a:defRPr/>
            </a:lvl1pPr>
          </a:lstStyle>
          <a:p>
            <a:pPr>
              <a:defRPr/>
            </a:pPr>
            <a:endParaRPr lang="tr-TR"/>
          </a:p>
        </p:txBody>
      </p:sp>
      <p:sp>
        <p:nvSpPr>
          <p:cNvPr id="6" name="Slide Number Placeholder 22"/>
          <p:cNvSpPr>
            <a:spLocks noGrp="1"/>
          </p:cNvSpPr>
          <p:nvPr>
            <p:ph type="sldNum" sz="quarter" idx="12"/>
          </p:nvPr>
        </p:nvSpPr>
        <p:spPr/>
        <p:txBody>
          <a:bodyPr/>
          <a:lstStyle>
            <a:lvl1pPr>
              <a:defRPr/>
            </a:lvl1pPr>
          </a:lstStyle>
          <a:p>
            <a:pPr>
              <a:defRPr/>
            </a:pPr>
            <a:fld id="{D0C5D3A3-8517-49BB-B742-90AC2BC86D1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E24AC76-0AF5-484A-898F-AC8C2B4AEC1E}" type="datetimeFigureOut">
              <a:rPr lang="tr-TR"/>
              <a:pPr>
                <a:defRPr/>
              </a:pPr>
              <a:t>14.01.2012</a:t>
            </a:fld>
            <a:endParaRPr lang="tr-TR"/>
          </a:p>
        </p:txBody>
      </p:sp>
      <p:sp>
        <p:nvSpPr>
          <p:cNvPr id="5" name="Footer Placeholder 2"/>
          <p:cNvSpPr>
            <a:spLocks noGrp="1"/>
          </p:cNvSpPr>
          <p:nvPr>
            <p:ph type="ftr" sz="quarter" idx="11"/>
          </p:nvPr>
        </p:nvSpPr>
        <p:spPr/>
        <p:txBody>
          <a:bodyPr/>
          <a:lstStyle>
            <a:lvl1pPr>
              <a:defRPr/>
            </a:lvl1pPr>
          </a:lstStyle>
          <a:p>
            <a:pPr>
              <a:defRPr/>
            </a:pPr>
            <a:endParaRPr lang="tr-TR"/>
          </a:p>
        </p:txBody>
      </p:sp>
      <p:sp>
        <p:nvSpPr>
          <p:cNvPr id="6" name="Slide Number Placeholder 22"/>
          <p:cNvSpPr>
            <a:spLocks noGrp="1"/>
          </p:cNvSpPr>
          <p:nvPr>
            <p:ph type="sldNum" sz="quarter" idx="12"/>
          </p:nvPr>
        </p:nvSpPr>
        <p:spPr/>
        <p:txBody>
          <a:bodyPr/>
          <a:lstStyle>
            <a:lvl1pPr>
              <a:defRPr/>
            </a:lvl1pPr>
          </a:lstStyle>
          <a:p>
            <a:pPr>
              <a:defRPr/>
            </a:pPr>
            <a:fld id="{4AE2EBAD-3FB9-40AC-ADCF-04D1B02BBEF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431F2640-B05B-459E-AFDE-D930D1A8E3AA}" type="datetimeFigureOut">
              <a:rPr lang="tr-TR"/>
              <a:pPr>
                <a:defRPr/>
              </a:pPr>
              <a:t>14.01.2012</a:t>
            </a:fld>
            <a:endParaRPr lang="tr-T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tr-T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82C404D-D3FB-464F-9826-8722DD6B8027}"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F903E36-D126-431E-9015-EE4CBFB549E2}" type="datetimeFigureOut">
              <a:rPr lang="tr-TR"/>
              <a:pPr>
                <a:defRPr/>
              </a:pPr>
              <a:t>14.01.2012</a:t>
            </a:fld>
            <a:endParaRPr lang="tr-TR"/>
          </a:p>
        </p:txBody>
      </p:sp>
      <p:sp>
        <p:nvSpPr>
          <p:cNvPr id="6" name="Footer Placeholder 2"/>
          <p:cNvSpPr>
            <a:spLocks noGrp="1"/>
          </p:cNvSpPr>
          <p:nvPr>
            <p:ph type="ftr" sz="quarter" idx="11"/>
          </p:nvPr>
        </p:nvSpPr>
        <p:spPr/>
        <p:txBody>
          <a:bodyPr/>
          <a:lstStyle>
            <a:lvl1pPr>
              <a:defRPr/>
            </a:lvl1pPr>
          </a:lstStyle>
          <a:p>
            <a:pPr>
              <a:defRPr/>
            </a:pPr>
            <a:endParaRPr lang="tr-TR"/>
          </a:p>
        </p:txBody>
      </p:sp>
      <p:sp>
        <p:nvSpPr>
          <p:cNvPr id="7" name="Slide Number Placeholder 22"/>
          <p:cNvSpPr>
            <a:spLocks noGrp="1"/>
          </p:cNvSpPr>
          <p:nvPr>
            <p:ph type="sldNum" sz="quarter" idx="12"/>
          </p:nvPr>
        </p:nvSpPr>
        <p:spPr/>
        <p:txBody>
          <a:bodyPr/>
          <a:lstStyle>
            <a:lvl1pPr>
              <a:defRPr/>
            </a:lvl1pPr>
          </a:lstStyle>
          <a:p>
            <a:pPr>
              <a:defRPr/>
            </a:pPr>
            <a:fld id="{84981C74-D17D-481C-A568-BC147446F39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912AA626-08BA-4B50-8CC8-6A83A95139BF}" type="datetimeFigureOut">
              <a:rPr lang="tr-TR"/>
              <a:pPr>
                <a:defRPr/>
              </a:pPr>
              <a:t>14.01.2012</a:t>
            </a:fld>
            <a:endParaRPr lang="tr-TR"/>
          </a:p>
        </p:txBody>
      </p:sp>
      <p:sp>
        <p:nvSpPr>
          <p:cNvPr id="8" name="Footer Placeholder 2"/>
          <p:cNvSpPr>
            <a:spLocks noGrp="1"/>
          </p:cNvSpPr>
          <p:nvPr>
            <p:ph type="ftr" sz="quarter" idx="11"/>
          </p:nvPr>
        </p:nvSpPr>
        <p:spPr/>
        <p:txBody>
          <a:bodyPr/>
          <a:lstStyle>
            <a:lvl1pPr>
              <a:defRPr/>
            </a:lvl1pPr>
          </a:lstStyle>
          <a:p>
            <a:pPr>
              <a:defRPr/>
            </a:pPr>
            <a:endParaRPr lang="tr-TR"/>
          </a:p>
        </p:txBody>
      </p:sp>
      <p:sp>
        <p:nvSpPr>
          <p:cNvPr id="9" name="Slide Number Placeholder 22"/>
          <p:cNvSpPr>
            <a:spLocks noGrp="1"/>
          </p:cNvSpPr>
          <p:nvPr>
            <p:ph type="sldNum" sz="quarter" idx="12"/>
          </p:nvPr>
        </p:nvSpPr>
        <p:spPr/>
        <p:txBody>
          <a:bodyPr/>
          <a:lstStyle>
            <a:lvl1pPr>
              <a:defRPr/>
            </a:lvl1pPr>
          </a:lstStyle>
          <a:p>
            <a:pPr>
              <a:defRPr/>
            </a:pPr>
            <a:fld id="{D8B848E9-A401-42F4-B38A-55B4B6B80153}"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9E532B7-D8C4-4C0F-9402-B1EF6B9E5B69}" type="datetimeFigureOut">
              <a:rPr lang="tr-TR"/>
              <a:pPr>
                <a:defRPr/>
              </a:pPr>
              <a:t>14.01.2012</a:t>
            </a:fld>
            <a:endParaRPr lang="tr-TR"/>
          </a:p>
        </p:txBody>
      </p:sp>
      <p:sp>
        <p:nvSpPr>
          <p:cNvPr id="4" name="Footer Placeholder 2"/>
          <p:cNvSpPr>
            <a:spLocks noGrp="1"/>
          </p:cNvSpPr>
          <p:nvPr>
            <p:ph type="ftr" sz="quarter" idx="11"/>
          </p:nvPr>
        </p:nvSpPr>
        <p:spPr/>
        <p:txBody>
          <a:bodyPr/>
          <a:lstStyle>
            <a:lvl1pPr>
              <a:defRPr/>
            </a:lvl1pPr>
          </a:lstStyle>
          <a:p>
            <a:pPr>
              <a:defRPr/>
            </a:pPr>
            <a:endParaRPr lang="tr-TR"/>
          </a:p>
        </p:txBody>
      </p:sp>
      <p:sp>
        <p:nvSpPr>
          <p:cNvPr id="5" name="Slide Number Placeholder 22"/>
          <p:cNvSpPr>
            <a:spLocks noGrp="1"/>
          </p:cNvSpPr>
          <p:nvPr>
            <p:ph type="sldNum" sz="quarter" idx="12"/>
          </p:nvPr>
        </p:nvSpPr>
        <p:spPr/>
        <p:txBody>
          <a:bodyPr/>
          <a:lstStyle>
            <a:lvl1pPr>
              <a:defRPr/>
            </a:lvl1pPr>
          </a:lstStyle>
          <a:p>
            <a:pPr>
              <a:defRPr/>
            </a:pPr>
            <a:fld id="{F19AF29C-4F92-4CE6-B69F-EE37CB777507}"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311ECD2-24A4-4CC1-B134-189D3792F21D}" type="datetimeFigureOut">
              <a:rPr lang="tr-TR"/>
              <a:pPr>
                <a:defRPr/>
              </a:pPr>
              <a:t>14.01.2012</a:t>
            </a:fld>
            <a:endParaRPr lang="tr-TR"/>
          </a:p>
        </p:txBody>
      </p:sp>
      <p:sp>
        <p:nvSpPr>
          <p:cNvPr id="3" name="Footer Placeholder 2"/>
          <p:cNvSpPr>
            <a:spLocks noGrp="1"/>
          </p:cNvSpPr>
          <p:nvPr>
            <p:ph type="ftr" sz="quarter" idx="11"/>
          </p:nvPr>
        </p:nvSpPr>
        <p:spPr/>
        <p:txBody>
          <a:bodyPr/>
          <a:lstStyle>
            <a:lvl1pPr>
              <a:defRPr/>
            </a:lvl1pPr>
          </a:lstStyle>
          <a:p>
            <a:pPr>
              <a:defRPr/>
            </a:pPr>
            <a:endParaRPr lang="tr-TR"/>
          </a:p>
        </p:txBody>
      </p:sp>
      <p:sp>
        <p:nvSpPr>
          <p:cNvPr id="4" name="Slide Number Placeholder 22"/>
          <p:cNvSpPr>
            <a:spLocks noGrp="1"/>
          </p:cNvSpPr>
          <p:nvPr>
            <p:ph type="sldNum" sz="quarter" idx="12"/>
          </p:nvPr>
        </p:nvSpPr>
        <p:spPr/>
        <p:txBody>
          <a:bodyPr/>
          <a:lstStyle>
            <a:lvl1pPr>
              <a:defRPr/>
            </a:lvl1pPr>
          </a:lstStyle>
          <a:p>
            <a:pPr>
              <a:defRPr/>
            </a:pPr>
            <a:fld id="{C5113495-13E6-4854-9935-BC26DD0C9168}"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83029A81-2413-4E9E-A7E7-F6B827653387}" type="datetimeFigureOut">
              <a:rPr lang="tr-TR"/>
              <a:pPr>
                <a:defRPr/>
              </a:pPr>
              <a:t>14.01.2012</a:t>
            </a:fld>
            <a:endParaRPr lang="tr-TR"/>
          </a:p>
        </p:txBody>
      </p:sp>
      <p:sp>
        <p:nvSpPr>
          <p:cNvPr id="8" name="Footer Placeholder 5"/>
          <p:cNvSpPr>
            <a:spLocks noGrp="1"/>
          </p:cNvSpPr>
          <p:nvPr>
            <p:ph type="ftr" sz="quarter" idx="11"/>
          </p:nvPr>
        </p:nvSpPr>
        <p:spPr/>
        <p:txBody>
          <a:bodyPr/>
          <a:lstStyle>
            <a:lvl1pPr>
              <a:defRPr/>
            </a:lvl1pPr>
          </a:lstStyle>
          <a:p>
            <a:pPr>
              <a:defRPr/>
            </a:pPr>
            <a:endParaRPr lang="tr-TR"/>
          </a:p>
        </p:txBody>
      </p:sp>
      <p:sp>
        <p:nvSpPr>
          <p:cNvPr id="9" name="Slide Number Placeholder 6"/>
          <p:cNvSpPr>
            <a:spLocks noGrp="1"/>
          </p:cNvSpPr>
          <p:nvPr>
            <p:ph type="sldNum" sz="quarter" idx="12"/>
          </p:nvPr>
        </p:nvSpPr>
        <p:spPr/>
        <p:txBody>
          <a:bodyPr/>
          <a:lstStyle>
            <a:lvl1pPr>
              <a:defRPr/>
            </a:lvl1pPr>
          </a:lstStyle>
          <a:p>
            <a:pPr>
              <a:defRPr/>
            </a:pPr>
            <a:fld id="{6985969B-22B3-4569-B48E-81C205E10190}"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D8FDA053-9805-4151-8B8C-274472644066}" type="datetimeFigureOut">
              <a:rPr lang="tr-TR"/>
              <a:pPr>
                <a:defRPr/>
              </a:pPr>
              <a:t>14.01.2012</a:t>
            </a:fld>
            <a:endParaRPr lang="tr-T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tr-T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C3E0B459-C2D3-4411-88AA-1B71D8E72B76}"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FD8356B7-53F8-4C09-B9AB-6A5A4C474B55}" type="datetimeFigureOut">
              <a:rPr lang="tr-TR"/>
              <a:pPr>
                <a:defRPr/>
              </a:pPr>
              <a:t>14.01.2012</a:t>
            </a:fld>
            <a:endParaRPr lang="tr-T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tr-T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FCC3E128-2F09-4EF3-A8DE-5C32575E34F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72" r:id="rId1"/>
    <p:sldLayoutId id="2147483665" r:id="rId2"/>
    <p:sldLayoutId id="2147483673" r:id="rId3"/>
    <p:sldLayoutId id="2147483666" r:id="rId4"/>
    <p:sldLayoutId id="2147483667" r:id="rId5"/>
    <p:sldLayoutId id="2147483668" r:id="rId6"/>
    <p:sldLayoutId id="2147483669" r:id="rId7"/>
    <p:sldLayoutId id="2147483674" r:id="rId8"/>
    <p:sldLayoutId id="2147483675" r:id="rId9"/>
    <p:sldLayoutId id="2147483670" r:id="rId10"/>
    <p:sldLayoutId id="2147483671"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ubtitle 2"/>
          <p:cNvSpPr>
            <a:spLocks noGrp="1"/>
          </p:cNvSpPr>
          <p:nvPr>
            <p:ph type="subTitle" idx="1"/>
          </p:nvPr>
        </p:nvSpPr>
        <p:spPr/>
        <p:txBody>
          <a:bodyPr/>
          <a:lstStyle/>
          <a:p>
            <a:r>
              <a:rPr lang="tr-TR" smtClean="0"/>
              <a:t>Prof. Dr. Davit Saba</a:t>
            </a:r>
          </a:p>
          <a:p>
            <a:r>
              <a:rPr lang="tr-TR" smtClean="0"/>
              <a:t>Uludağ Üniversitesi Tıp Fakültesi Kalp ve Damar Cerrahisi Anabilim Dalı</a:t>
            </a:r>
          </a:p>
        </p:txBody>
      </p:sp>
      <p:sp>
        <p:nvSpPr>
          <p:cNvPr id="13314" name="Title 1"/>
          <p:cNvSpPr>
            <a:spLocks noGrp="1"/>
          </p:cNvSpPr>
          <p:nvPr>
            <p:ph type="ctrTitle"/>
          </p:nvPr>
        </p:nvSpPr>
        <p:spPr>
          <a:xfrm>
            <a:off x="457200" y="1506538"/>
            <a:ext cx="8229600" cy="1470025"/>
          </a:xfrm>
        </p:spPr>
        <p:txBody>
          <a:bodyPr/>
          <a:lstStyle/>
          <a:p>
            <a:r>
              <a:rPr lang="tr-TR" i="1" smtClean="0"/>
              <a:t>Cerrahi ve medikal olgularda VTE proflaksisi</a:t>
            </a:r>
            <a:endParaRPr lang="tr-T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sz="3200" dirty="0" smtClean="0">
                <a:latin typeface="+mn-lt"/>
              </a:rPr>
              <a:t>Ortopedik Cerrahide Tromboprofilaksi için Günümüz ACCP Kılavuzu Önerileri</a:t>
            </a:r>
            <a:endParaRPr lang="tr-TR" sz="3200" dirty="0">
              <a:latin typeface="+mn-lt"/>
            </a:endParaRPr>
          </a:p>
        </p:txBody>
      </p:sp>
      <p:graphicFrame>
        <p:nvGraphicFramePr>
          <p:cNvPr id="4" name="Content Placeholder 3"/>
          <p:cNvGraphicFramePr>
            <a:graphicFrameLocks noGrp="1"/>
          </p:cNvGraphicFramePr>
          <p:nvPr>
            <p:ph sz="quarter" idx="1"/>
          </p:nvPr>
        </p:nvGraphicFramePr>
        <p:xfrm>
          <a:off x="179388" y="1341438"/>
          <a:ext cx="8820474" cy="5567669"/>
        </p:xfrm>
        <a:graphic>
          <a:graphicData uri="http://schemas.openxmlformats.org/drawingml/2006/table">
            <a:tbl>
              <a:tblPr firstRow="1" bandRow="1">
                <a:tableStyleId>{21E4AEA4-8DFA-4A89-87EB-49C32662AFE0}</a:tableStyleId>
              </a:tblPr>
              <a:tblGrid>
                <a:gridCol w="2940158"/>
                <a:gridCol w="2940158"/>
                <a:gridCol w="2940158"/>
              </a:tblGrid>
              <a:tr h="517059">
                <a:tc>
                  <a:txBody>
                    <a:bodyPr/>
                    <a:lstStyle/>
                    <a:p>
                      <a:r>
                        <a:rPr lang="tr-TR" dirty="0" smtClean="0"/>
                        <a:t>Prosedür</a:t>
                      </a:r>
                      <a:endParaRPr lang="tr-TR" dirty="0"/>
                    </a:p>
                  </a:txBody>
                  <a:tcPr/>
                </a:tc>
                <a:tc>
                  <a:txBody>
                    <a:bodyPr/>
                    <a:lstStyle/>
                    <a:p>
                      <a:r>
                        <a:rPr lang="tr-TR" dirty="0" smtClean="0"/>
                        <a:t>Önerilen Seçenekler (grad*)</a:t>
                      </a:r>
                      <a:endParaRPr lang="tr-TR" dirty="0"/>
                    </a:p>
                  </a:txBody>
                  <a:tcPr/>
                </a:tc>
                <a:tc>
                  <a:txBody>
                    <a:bodyPr/>
                    <a:lstStyle/>
                    <a:p>
                      <a:r>
                        <a:rPr lang="tr-TR" dirty="0" smtClean="0"/>
                        <a:t>Profilaksi Süresi (grad*)</a:t>
                      </a:r>
                      <a:endParaRPr lang="tr-TR" dirty="0"/>
                    </a:p>
                  </a:txBody>
                  <a:tcPr/>
                </a:tc>
              </a:tr>
              <a:tr h="466828">
                <a:tc>
                  <a:txBody>
                    <a:bodyPr/>
                    <a:lstStyle/>
                    <a:p>
                      <a:r>
                        <a:rPr lang="tr-TR" sz="1400" dirty="0" smtClean="0"/>
                        <a:t>Total kalça</a:t>
                      </a:r>
                      <a:r>
                        <a:rPr lang="tr-TR" sz="1400" baseline="0" dirty="0" smtClean="0"/>
                        <a:t> protezi</a:t>
                      </a:r>
                      <a:endParaRPr lang="tr-TR" sz="1400" dirty="0"/>
                    </a:p>
                  </a:txBody>
                  <a:tcPr/>
                </a:tc>
                <a:tc>
                  <a:txBody>
                    <a:bodyPr/>
                    <a:lstStyle/>
                    <a:p>
                      <a:r>
                        <a:rPr lang="tr-TR" sz="1400" dirty="0" smtClean="0"/>
                        <a:t>LMWH, VKA†,</a:t>
                      </a:r>
                      <a:r>
                        <a:rPr lang="tr-TR" sz="1400" baseline="0" dirty="0" smtClean="0"/>
                        <a:t> veya fondaparinux (hepsi için 1A)</a:t>
                      </a:r>
                      <a:endParaRPr lang="tr-TR" sz="1400" dirty="0"/>
                    </a:p>
                  </a:txBody>
                  <a:tcPr/>
                </a:tc>
                <a:tc>
                  <a:txBody>
                    <a:bodyPr/>
                    <a:lstStyle/>
                    <a:p>
                      <a:r>
                        <a:rPr lang="tr-TR" sz="1400" dirty="0" smtClean="0"/>
                        <a:t>10-35 gün (1A) </a:t>
                      </a:r>
                    </a:p>
                    <a:p>
                      <a:r>
                        <a:rPr lang="tr-TR" sz="1400" dirty="0" smtClean="0"/>
                        <a:t>(tipik</a:t>
                      </a:r>
                      <a:r>
                        <a:rPr lang="tr-TR" sz="1400" baseline="0" dirty="0" smtClean="0"/>
                        <a:t> hasta</a:t>
                      </a:r>
                      <a:r>
                        <a:rPr lang="tr-TR" sz="1400" dirty="0" smtClean="0"/>
                        <a:t>, 28-30 gün)</a:t>
                      </a:r>
                      <a:endParaRPr lang="tr-TR" sz="1400" dirty="0"/>
                    </a:p>
                  </a:txBody>
                  <a:tcPr/>
                </a:tc>
              </a:tr>
              <a:tr h="590925">
                <a:tc>
                  <a:txBody>
                    <a:bodyPr/>
                    <a:lstStyle/>
                    <a:p>
                      <a:r>
                        <a:rPr lang="tr-TR" sz="1400" dirty="0" smtClean="0"/>
                        <a:t>Kalça kırığı</a:t>
                      </a:r>
                      <a:r>
                        <a:rPr lang="tr-TR" sz="1400" baseline="0" dirty="0" smtClean="0"/>
                        <a:t> cerrahisi</a:t>
                      </a:r>
                      <a:endParaRPr lang="tr-TR" sz="1400" dirty="0"/>
                    </a:p>
                  </a:txBody>
                  <a:tcPr/>
                </a:tc>
                <a:tc>
                  <a:txBody>
                    <a:bodyPr/>
                    <a:lstStyle/>
                    <a:p>
                      <a:r>
                        <a:rPr lang="tr-TR" sz="1400" dirty="0" smtClean="0"/>
                        <a:t>Fondaparinux</a:t>
                      </a:r>
                      <a:r>
                        <a:rPr lang="tr-TR" sz="1400" baseline="0" dirty="0" smtClean="0"/>
                        <a:t> (1A), LMWH (1B), </a:t>
                      </a:r>
                      <a:r>
                        <a:rPr lang="tr-TR" sz="1400" dirty="0" smtClean="0"/>
                        <a:t>VKA† (1B), veya</a:t>
                      </a:r>
                      <a:r>
                        <a:rPr lang="tr-TR" sz="1400" baseline="0" dirty="0" smtClean="0"/>
                        <a:t> düşük doz UFH (1B)</a:t>
                      </a:r>
                      <a:endParaRPr lang="tr-TR" sz="1400" dirty="0"/>
                    </a:p>
                  </a:txBody>
                  <a:tcPr/>
                </a:tc>
                <a:tc>
                  <a:txBody>
                    <a:bodyPr/>
                    <a:lstStyle/>
                    <a:p>
                      <a:r>
                        <a:rPr lang="tr-TR" sz="1400" dirty="0" smtClean="0"/>
                        <a:t>10-35 gün (1A)</a:t>
                      </a:r>
                      <a:endParaRPr lang="tr-TR" sz="1400" dirty="0"/>
                    </a:p>
                  </a:txBody>
                  <a:tcPr/>
                </a:tc>
              </a:tr>
              <a:tr h="763278">
                <a:tc>
                  <a:txBody>
                    <a:bodyPr/>
                    <a:lstStyle/>
                    <a:p>
                      <a:r>
                        <a:rPr lang="tr-TR" sz="1400" dirty="0" smtClean="0"/>
                        <a:t>Total</a:t>
                      </a:r>
                      <a:r>
                        <a:rPr lang="tr-TR" sz="1400" baseline="0" dirty="0" smtClean="0"/>
                        <a:t> diz protezi</a:t>
                      </a:r>
                      <a:endParaRPr lang="tr-TR" sz="1400" dirty="0"/>
                    </a:p>
                  </a:txBody>
                  <a:tcPr/>
                </a:tc>
                <a:tc>
                  <a:txBody>
                    <a:bodyPr/>
                    <a:lstStyle/>
                    <a:p>
                      <a:r>
                        <a:rPr lang="tr-TR" sz="1400" dirty="0" smtClean="0"/>
                        <a:t>LMWH (1A), VKA† (1A),</a:t>
                      </a:r>
                      <a:r>
                        <a:rPr lang="tr-TR" sz="1400" baseline="0" dirty="0" smtClean="0"/>
                        <a:t> fondaparinux (1A), veya intermitant pnömotik kompresyon (1B)</a:t>
                      </a:r>
                      <a:endParaRPr lang="tr-TR" sz="1400" dirty="0"/>
                    </a:p>
                  </a:txBody>
                  <a:tcPr/>
                </a:tc>
                <a:tc>
                  <a:txBody>
                    <a:bodyPr/>
                    <a:lstStyle/>
                    <a:p>
                      <a:r>
                        <a:rPr lang="tr-TR" sz="1400" dirty="0" smtClean="0"/>
                        <a:t>10-35</a:t>
                      </a:r>
                      <a:r>
                        <a:rPr lang="tr-TR" sz="1400" baseline="0" dirty="0" smtClean="0"/>
                        <a:t> gün (2B) (tipik hasta, 10-14 gün)</a:t>
                      </a:r>
                      <a:endParaRPr lang="tr-TR" sz="1400" dirty="0"/>
                    </a:p>
                  </a:txBody>
                  <a:tcPr/>
                </a:tc>
              </a:tr>
              <a:tr h="1107985">
                <a:tc>
                  <a:txBody>
                    <a:bodyPr/>
                    <a:lstStyle/>
                    <a:p>
                      <a:r>
                        <a:rPr lang="tr-TR" sz="1400" dirty="0" smtClean="0"/>
                        <a:t>Artroskopik diz</a:t>
                      </a:r>
                      <a:r>
                        <a:rPr lang="tr-TR" sz="1400" baseline="0" dirty="0" smtClean="0"/>
                        <a:t> cerrahisi</a:t>
                      </a:r>
                      <a:endParaRPr lang="tr-TR" sz="1400" dirty="0"/>
                    </a:p>
                  </a:txBody>
                  <a:tcPr/>
                </a:tc>
                <a:tc>
                  <a:txBody>
                    <a:bodyPr/>
                    <a:lstStyle/>
                    <a:p>
                      <a:r>
                        <a:rPr lang="tr-TR" sz="1400" dirty="0" smtClean="0"/>
                        <a:t>Risk faktörü olmayan hastalarda, rutin profilaksi önerilmez. (2B)</a:t>
                      </a:r>
                    </a:p>
                    <a:p>
                      <a:r>
                        <a:rPr lang="tr-TR" sz="1400" dirty="0" smtClean="0"/>
                        <a:t>Risk faktörlü veya komplike prosedürlü hastalarda, LMWH (1B)</a:t>
                      </a:r>
                      <a:endParaRPr lang="tr-TR" sz="1400" dirty="0"/>
                    </a:p>
                  </a:txBody>
                  <a:tcPr/>
                </a:tc>
                <a:tc>
                  <a:txBody>
                    <a:bodyPr/>
                    <a:lstStyle/>
                    <a:p>
                      <a:endParaRPr lang="tr-TR" sz="1400" dirty="0"/>
                    </a:p>
                  </a:txBody>
                  <a:tcPr/>
                </a:tc>
              </a:tr>
              <a:tr h="1625044">
                <a:tc>
                  <a:txBody>
                    <a:bodyPr/>
                    <a:lstStyle/>
                    <a:p>
                      <a:r>
                        <a:rPr lang="tr-TR" sz="1400" dirty="0" smtClean="0"/>
                        <a:t>Spinal cerrahi</a:t>
                      </a:r>
                      <a:endParaRPr lang="tr-TR" sz="1400" dirty="0"/>
                    </a:p>
                  </a:txBody>
                  <a:tcPr/>
                </a:tc>
                <a:tc>
                  <a:txBody>
                    <a:bodyPr/>
                    <a:lstStyle/>
                    <a:p>
                      <a:r>
                        <a:rPr lang="tr-TR" sz="1400" dirty="0" smtClean="0"/>
                        <a:t>Risk faktörü olmayan hastalarda, rutin profilaksi önerilmez.</a:t>
                      </a:r>
                      <a:r>
                        <a:rPr lang="tr-TR" sz="1400" baseline="0" dirty="0" smtClean="0"/>
                        <a:t> (2C)</a:t>
                      </a:r>
                    </a:p>
                    <a:p>
                      <a:r>
                        <a:rPr lang="tr-TR" sz="1400" baseline="0" dirty="0" smtClean="0"/>
                        <a:t>Risk faktörlü hastalarda postoperatif düşük doz UFH (1B), postoperatif LMWH (1B), intermitant pnömotik kompresyon (1B), veya elastik çorap (2B)</a:t>
                      </a:r>
                      <a:endParaRPr lang="tr-TR" sz="1400" dirty="0"/>
                    </a:p>
                  </a:txBody>
                  <a:tcPr/>
                </a:tc>
                <a:tc>
                  <a:txBody>
                    <a:bodyPr/>
                    <a:lstStyle/>
                    <a:p>
                      <a:endParaRPr lang="tr-TR" sz="14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latin typeface="+mn-lt"/>
              </a:rPr>
              <a:t>Farmakolojik Profilaksi Başlama Zamanı</a:t>
            </a:r>
            <a:endParaRPr lang="tr-TR" dirty="0">
              <a:latin typeface="+mn-lt"/>
            </a:endParaRPr>
          </a:p>
        </p:txBody>
      </p:sp>
      <p:sp>
        <p:nvSpPr>
          <p:cNvPr id="23554" name="Content Placeholder 2"/>
          <p:cNvSpPr>
            <a:spLocks noGrp="1"/>
          </p:cNvSpPr>
          <p:nvPr>
            <p:ph sz="quarter" idx="1"/>
          </p:nvPr>
        </p:nvSpPr>
        <p:spPr/>
        <p:txBody>
          <a:bodyPr/>
          <a:lstStyle/>
          <a:p>
            <a:endParaRPr lang="tr-TR" smtClean="0"/>
          </a:p>
          <a:p>
            <a:r>
              <a:rPr lang="tr-TR" smtClean="0"/>
              <a:t>Genel cerrahi uygulamalarda ameliyattan 2 saat önce başlanır.</a:t>
            </a:r>
          </a:p>
          <a:p>
            <a:r>
              <a:rPr lang="tr-TR" smtClean="0"/>
              <a:t>Ortopedik cerrahide Avrupa’da 10-12 saat önce, ABD’de 12-24 saat sonra başlanır.</a:t>
            </a:r>
          </a:p>
          <a:p>
            <a:r>
              <a:rPr lang="tr-TR" smtClean="0"/>
              <a:t>Kanama vs. Tromboz</a:t>
            </a:r>
          </a:p>
          <a:p>
            <a:r>
              <a:rPr lang="tr-TR" smtClean="0"/>
              <a:t>Yarı doz erken, postop 6-8 saatte tamamlama stratejileri</a:t>
            </a:r>
          </a:p>
          <a:p>
            <a:r>
              <a:rPr lang="tr-TR" smtClean="0"/>
              <a:t>Bölgesel anesteziyle ilgili sorunlar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latin typeface="+mn-lt"/>
              </a:rPr>
              <a:t>Farmakolojik Profilaksi Bitirme Zamanı</a:t>
            </a:r>
            <a:endParaRPr lang="tr-TR" dirty="0">
              <a:latin typeface="+mn-lt"/>
            </a:endParaRPr>
          </a:p>
        </p:txBody>
      </p:sp>
      <p:sp>
        <p:nvSpPr>
          <p:cNvPr id="24578" name="Content Placeholder 2"/>
          <p:cNvSpPr>
            <a:spLocks noGrp="1"/>
          </p:cNvSpPr>
          <p:nvPr>
            <p:ph sz="quarter" idx="1"/>
          </p:nvPr>
        </p:nvSpPr>
        <p:spPr/>
        <p:txBody>
          <a:bodyPr/>
          <a:lstStyle/>
          <a:p>
            <a:r>
              <a:rPr lang="tr-TR" smtClean="0"/>
              <a:t>Cerrahi= Hiperkuagulobilite</a:t>
            </a:r>
          </a:p>
          <a:p>
            <a:r>
              <a:rPr lang="tr-TR" smtClean="0"/>
              <a:t>Özellikle risk faktörü olanlarda (prosedür veya hastaya ait) bazal değere 4-5 günde dönmeyecektir.</a:t>
            </a:r>
          </a:p>
          <a:p>
            <a:r>
              <a:rPr lang="tr-TR" smtClean="0"/>
              <a:t>VTE’lerin 59%’u hospitalizasyon sonrası üç aylık dönemde oluşur. Bunların da 67%’i ilk 1 ayda oluşur.</a:t>
            </a:r>
          </a:p>
          <a:p>
            <a:r>
              <a:rPr lang="tr-TR" smtClean="0"/>
              <a:t>23%’ü cerrahi sonrası, 36%’sı diğer sebeplerle hospitalizasyon sonrası oluşur.</a:t>
            </a:r>
          </a:p>
          <a:p>
            <a:r>
              <a:rPr lang="tr-TR" smtClean="0"/>
              <a:t>VTE açısından riskli jinekolojik ve cerrahi ve ortopedik hastalarda 28 gün profilaksi uygulanır (kanser cerrahisi, VTE öyküsü)</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latin typeface="+mn-lt"/>
              </a:rPr>
              <a:t>Medikal Hastalarda Tromboprofilaksi</a:t>
            </a:r>
            <a:endParaRPr lang="tr-TR" dirty="0">
              <a:latin typeface="+mn-lt"/>
            </a:endParaRPr>
          </a:p>
        </p:txBody>
      </p:sp>
      <p:sp>
        <p:nvSpPr>
          <p:cNvPr id="25602" name="Content Placeholder 2"/>
          <p:cNvSpPr>
            <a:spLocks noGrp="1"/>
          </p:cNvSpPr>
          <p:nvPr>
            <p:ph sz="quarter" idx="1"/>
          </p:nvPr>
        </p:nvSpPr>
        <p:spPr/>
        <p:txBody>
          <a:bodyPr/>
          <a:lstStyle/>
          <a:p>
            <a:endParaRPr lang="tr-TR" smtClean="0"/>
          </a:p>
          <a:p>
            <a:r>
              <a:rPr lang="tr-TR" smtClean="0"/>
              <a:t>Profilaksi yapılmazsa yatan hastaların 5-15%’inde VTE gelişir.</a:t>
            </a:r>
          </a:p>
          <a:p>
            <a:r>
              <a:rPr lang="tr-TR" smtClean="0"/>
              <a:t>PE, hastane içi ölümlerin en çok rastlanan sebebidir.</a:t>
            </a:r>
          </a:p>
          <a:p>
            <a:r>
              <a:rPr lang="tr-TR" smtClean="0"/>
              <a:t>Uygun ve yeterli profilaksi yapılmazsa yatırılan 20 hastanın 1’inde ölümcül PE gelişecektir.</a:t>
            </a:r>
          </a:p>
          <a:p>
            <a:r>
              <a:rPr lang="tr-TR" smtClean="0"/>
              <a:t>Genellikle yetersiz ve yanlış uygulanır.</a:t>
            </a:r>
          </a:p>
          <a:p>
            <a:r>
              <a:rPr lang="tr-TR" smtClean="0"/>
              <a:t>Farmakolojik veya farmakolojik olmayan modeliteler ve kombinasyonlar kullanılır.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836613"/>
            <a:ext cx="7772400" cy="1143000"/>
          </a:xfrm>
        </p:spPr>
        <p:txBody>
          <a:bodyPr>
            <a:normAutofit fontScale="90000"/>
          </a:bodyPr>
          <a:lstStyle/>
          <a:p>
            <a:pPr fontAlgn="auto">
              <a:spcAft>
                <a:spcPts val="0"/>
              </a:spcAft>
              <a:defRPr/>
            </a:pPr>
            <a:r>
              <a:rPr lang="tr-TR" dirty="0" smtClean="0">
                <a:latin typeface="+mn-lt"/>
              </a:rPr>
              <a:t>Medikal Hastalarda Farmakolojik Profilaksi ile İlgili Klinik Çalışmalar</a:t>
            </a:r>
            <a:endParaRPr lang="tr-TR" dirty="0">
              <a:latin typeface="+mn-lt"/>
            </a:endParaRPr>
          </a:p>
        </p:txBody>
      </p:sp>
      <p:sp>
        <p:nvSpPr>
          <p:cNvPr id="26626" name="Content Placeholder 2"/>
          <p:cNvSpPr>
            <a:spLocks noGrp="1"/>
          </p:cNvSpPr>
          <p:nvPr>
            <p:ph sz="quarter" idx="1"/>
          </p:nvPr>
        </p:nvSpPr>
        <p:spPr/>
        <p:txBody>
          <a:bodyPr/>
          <a:lstStyle/>
          <a:p>
            <a:endParaRPr lang="tr-TR" smtClean="0"/>
          </a:p>
          <a:p>
            <a:endParaRPr lang="tr-TR" smtClean="0"/>
          </a:p>
          <a:p>
            <a:endParaRPr lang="tr-TR" smtClean="0"/>
          </a:p>
          <a:p>
            <a:r>
              <a:rPr lang="tr-TR" smtClean="0"/>
              <a:t>Placebo kontrollü çift kör, randomize prospektif çalışmalardır.</a:t>
            </a:r>
          </a:p>
          <a:p>
            <a:pPr>
              <a:buFont typeface="Wingdings 2" pitchFamily="18" charset="2"/>
              <a:buNone/>
            </a:pPr>
            <a:endParaRPr lang="tr-TR"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692150"/>
            <a:ext cx="7772400" cy="1143000"/>
          </a:xfrm>
        </p:spPr>
        <p:txBody>
          <a:bodyPr>
            <a:normAutofit fontScale="90000"/>
          </a:bodyPr>
          <a:lstStyle/>
          <a:p>
            <a:pPr fontAlgn="auto">
              <a:spcAft>
                <a:spcPts val="0"/>
              </a:spcAft>
              <a:defRPr/>
            </a:pPr>
            <a:r>
              <a:rPr lang="tr-TR" dirty="0" smtClean="0">
                <a:latin typeface="+mn-lt"/>
              </a:rPr>
              <a:t>Medenox (The Prophylaxis in Medical Patients with Enoxaparin)</a:t>
            </a:r>
            <a:endParaRPr lang="tr-TR" dirty="0">
              <a:latin typeface="+mn-lt"/>
            </a:endParaRPr>
          </a:p>
        </p:txBody>
      </p:sp>
      <p:sp>
        <p:nvSpPr>
          <p:cNvPr id="27650" name="Content Placeholder 2"/>
          <p:cNvSpPr>
            <a:spLocks noGrp="1"/>
          </p:cNvSpPr>
          <p:nvPr>
            <p:ph sz="quarter" idx="1"/>
          </p:nvPr>
        </p:nvSpPr>
        <p:spPr/>
        <p:txBody>
          <a:bodyPr/>
          <a:lstStyle/>
          <a:p>
            <a:endParaRPr lang="tr-TR" smtClean="0"/>
          </a:p>
          <a:p>
            <a:endParaRPr lang="tr-TR" smtClean="0"/>
          </a:p>
          <a:p>
            <a:r>
              <a:rPr lang="tr-TR" smtClean="0"/>
              <a:t>1102 hasta</a:t>
            </a:r>
          </a:p>
          <a:p>
            <a:r>
              <a:rPr lang="tr-TR" smtClean="0"/>
              <a:t>Günde 20 veya 40 mg Enoxaparin vs. Placebo, 6 ila 14 gün uygulanmıştır. </a:t>
            </a:r>
          </a:p>
          <a:p>
            <a:r>
              <a:rPr lang="tr-TR" smtClean="0"/>
              <a:t>3 ayda günde 40 mg Enoxaparin kullanımı ile 63% VTE riski azalması oluşmuştur.</a:t>
            </a:r>
          </a:p>
          <a:p>
            <a:r>
              <a:rPr lang="tr-TR" smtClean="0"/>
              <a:t>P&lt; 0,001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sz="quarter" idx="1"/>
          </p:nvPr>
        </p:nvSpPr>
        <p:spPr/>
        <p:txBody>
          <a:bodyPr/>
          <a:lstStyle/>
          <a:p>
            <a:endParaRPr lang="tr-TR" smtClean="0"/>
          </a:p>
          <a:p>
            <a:endParaRPr lang="tr-TR" smtClean="0"/>
          </a:p>
          <a:p>
            <a:endParaRPr lang="tr-TR" smtClean="0"/>
          </a:p>
          <a:p>
            <a:r>
              <a:rPr lang="tr-TR" smtClean="0"/>
              <a:t>3706 hasta</a:t>
            </a:r>
          </a:p>
          <a:p>
            <a:r>
              <a:rPr lang="tr-TR" smtClean="0"/>
              <a:t>Günde 5000 U Dalteparin vs Placebo, 14 gün boyunca uygulanmıştır.</a:t>
            </a:r>
          </a:p>
          <a:p>
            <a:r>
              <a:rPr lang="tr-TR" smtClean="0"/>
              <a:t>3 ayda VTE riskinde 44% azalma görülmüştür.</a:t>
            </a:r>
          </a:p>
          <a:p>
            <a:r>
              <a:rPr lang="tr-TR" smtClean="0"/>
              <a:t>P=0,0015</a:t>
            </a:r>
          </a:p>
        </p:txBody>
      </p:sp>
      <p:sp>
        <p:nvSpPr>
          <p:cNvPr id="4" name="Rectangle 3"/>
          <p:cNvSpPr/>
          <p:nvPr/>
        </p:nvSpPr>
        <p:spPr>
          <a:xfrm>
            <a:off x="1116013" y="981075"/>
            <a:ext cx="5759450" cy="1384300"/>
          </a:xfrm>
          <a:prstGeom prst="rect">
            <a:avLst/>
          </a:prstGeom>
        </p:spPr>
        <p:txBody>
          <a:bodyPr>
            <a:spAutoFit/>
          </a:bodyPr>
          <a:lstStyle/>
          <a:p>
            <a:pPr fontAlgn="auto">
              <a:spcBef>
                <a:spcPts val="0"/>
              </a:spcBef>
              <a:spcAft>
                <a:spcPts val="0"/>
              </a:spcAft>
              <a:defRPr/>
            </a:pPr>
            <a:r>
              <a:rPr lang="tr-TR" sz="2800" dirty="0">
                <a:solidFill>
                  <a:schemeClr val="bg1">
                    <a:lumMod val="50000"/>
                  </a:schemeClr>
                </a:solidFill>
                <a:latin typeface="+mn-lt"/>
                <a:cs typeface="+mn-cs"/>
              </a:rPr>
              <a:t>PREVENT (The Prospective Evaluation of Dalteparin Efficacy for Prevention of VTE in İmmobilized Patients Trial)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sz="quarter" idx="1"/>
          </p:nvPr>
        </p:nvSpPr>
        <p:spPr/>
        <p:txBody>
          <a:bodyPr/>
          <a:lstStyle/>
          <a:p>
            <a:endParaRPr lang="tr-TR" smtClean="0"/>
          </a:p>
          <a:p>
            <a:endParaRPr lang="tr-TR" smtClean="0"/>
          </a:p>
          <a:p>
            <a:endParaRPr lang="tr-TR" smtClean="0"/>
          </a:p>
          <a:p>
            <a:r>
              <a:rPr lang="tr-TR" smtClean="0"/>
              <a:t>60 yaş üstü 849 hasta, 2,5 mg Fondaparinux vs Plasebo 6 ila 14 gün tedavi görmüşlerdir.</a:t>
            </a:r>
          </a:p>
          <a:p>
            <a:r>
              <a:rPr lang="tr-TR" smtClean="0"/>
              <a:t>15 günde 47% risk azalması olmuştur.</a:t>
            </a:r>
          </a:p>
          <a:p>
            <a:r>
              <a:rPr lang="tr-TR" smtClean="0"/>
              <a:t>P=0,029</a:t>
            </a:r>
          </a:p>
        </p:txBody>
      </p:sp>
      <p:sp>
        <p:nvSpPr>
          <p:cNvPr id="5" name="Rectangle 4"/>
          <p:cNvSpPr/>
          <p:nvPr/>
        </p:nvSpPr>
        <p:spPr>
          <a:xfrm>
            <a:off x="1331913" y="908050"/>
            <a:ext cx="5184775" cy="1385888"/>
          </a:xfrm>
          <a:prstGeom prst="rect">
            <a:avLst/>
          </a:prstGeom>
        </p:spPr>
        <p:txBody>
          <a:bodyPr>
            <a:spAutoFit/>
          </a:bodyPr>
          <a:lstStyle/>
          <a:p>
            <a:pPr fontAlgn="auto">
              <a:spcBef>
                <a:spcPts val="0"/>
              </a:spcBef>
              <a:spcAft>
                <a:spcPts val="0"/>
              </a:spcAft>
              <a:defRPr/>
            </a:pPr>
            <a:r>
              <a:rPr lang="tr-TR" sz="2800" dirty="0">
                <a:solidFill>
                  <a:schemeClr val="bg1">
                    <a:lumMod val="50000"/>
                  </a:schemeClr>
                </a:solidFill>
                <a:latin typeface="+mn-lt"/>
                <a:cs typeface="+mn-cs"/>
              </a:rPr>
              <a:t>ARTEMİS (The Arixtra for Thromboembolism Prevention in a Medical Indicatons Study)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sz="quarter" idx="1"/>
          </p:nvPr>
        </p:nvSpPr>
        <p:spPr/>
        <p:txBody>
          <a:bodyPr/>
          <a:lstStyle/>
          <a:p>
            <a:pPr>
              <a:buFont typeface="Wingdings 2" pitchFamily="18" charset="2"/>
              <a:buNone/>
            </a:pPr>
            <a:r>
              <a:rPr lang="tr-TR" smtClean="0"/>
              <a:t>    Bu üç çalışmayı ve diğer bazı uygun çalışmaları içeren bir metaanalizde (Dentali et al.) semptomatik DVT ve fatal PE sayısında azalma olmasına rağmen, tüm olaylardan ölümde, Placebo’ya karşı farmakolojik tromboprofilaksinin bir üstünlüğü yoktur.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latin typeface="+mn-lt"/>
              </a:rPr>
              <a:t>Medikal Hastalarda Mekanik Tromboprofilaksi</a:t>
            </a:r>
            <a:endParaRPr lang="tr-TR" dirty="0">
              <a:latin typeface="+mn-lt"/>
            </a:endParaRPr>
          </a:p>
        </p:txBody>
      </p:sp>
      <p:sp>
        <p:nvSpPr>
          <p:cNvPr id="31746" name="Content Placeholder 2"/>
          <p:cNvSpPr>
            <a:spLocks noGrp="1"/>
          </p:cNvSpPr>
          <p:nvPr>
            <p:ph sz="quarter" idx="1"/>
          </p:nvPr>
        </p:nvSpPr>
        <p:spPr/>
        <p:txBody>
          <a:bodyPr/>
          <a:lstStyle/>
          <a:p>
            <a:r>
              <a:rPr lang="tr-TR" smtClean="0"/>
              <a:t>Gerçekten kanıta dayalı değildir.</a:t>
            </a:r>
          </a:p>
          <a:p>
            <a:r>
              <a:rPr lang="tr-TR" smtClean="0"/>
              <a:t>Antikoagulasyona kontraendikasyonu olan hastalarda,</a:t>
            </a:r>
          </a:p>
          <a:p>
            <a:r>
              <a:rPr lang="tr-TR" smtClean="0"/>
              <a:t>Aktif kanaması olanlarda,</a:t>
            </a:r>
          </a:p>
          <a:p>
            <a:r>
              <a:rPr lang="tr-TR" smtClean="0"/>
              <a:t>Koagulapatisi olanlarda,</a:t>
            </a:r>
          </a:p>
          <a:p>
            <a:r>
              <a:rPr lang="tr-TR" smtClean="0"/>
              <a:t>Trombosit sayısı 50000/µl altında olanlarda,</a:t>
            </a:r>
          </a:p>
          <a:p>
            <a:r>
              <a:rPr lang="tr-TR" smtClean="0"/>
              <a:t>INR’si 1,5 üzeri olanlarda,</a:t>
            </a:r>
          </a:p>
          <a:p>
            <a:r>
              <a:rPr lang="tr-TR" smtClean="0"/>
              <a:t>Yüksek riskli hastalarda kombinasyon tedavisi olarak kullanılmalıdır.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a:spLocks noGrp="1"/>
          </p:cNvSpPr>
          <p:nvPr>
            <p:ph sz="quarter" idx="1"/>
          </p:nvPr>
        </p:nvSpPr>
        <p:spPr/>
        <p:txBody>
          <a:bodyPr/>
          <a:lstStyle/>
          <a:p>
            <a:r>
              <a:rPr lang="tr-TR" smtClean="0"/>
              <a:t>Hospitalizasyon = VTE Riski (25% ?)</a:t>
            </a:r>
          </a:p>
          <a:p>
            <a:r>
              <a:rPr lang="tr-TR" smtClean="0"/>
              <a:t>Tromboprofilaksinin etkinliği kanıtlanmıştır.</a:t>
            </a:r>
          </a:p>
          <a:p>
            <a:r>
              <a:rPr lang="tr-TR" b="1" i="1" smtClean="0"/>
              <a:t>Tromboprofilaksi</a:t>
            </a:r>
          </a:p>
          <a:p>
            <a:pPr lvl="1"/>
            <a:r>
              <a:rPr lang="tr-TR" i="1" smtClean="0"/>
              <a:t>Placeboya karşı etkin olmalı,</a:t>
            </a:r>
          </a:p>
          <a:p>
            <a:pPr lvl="1"/>
            <a:r>
              <a:rPr lang="tr-TR" i="1" smtClean="0"/>
              <a:t>Güvenli olmalı,</a:t>
            </a:r>
          </a:p>
          <a:p>
            <a:pPr lvl="1"/>
            <a:r>
              <a:rPr lang="tr-TR" i="1" smtClean="0"/>
              <a:t>Kolay uygulanmalı,</a:t>
            </a:r>
          </a:p>
          <a:p>
            <a:pPr lvl="1"/>
            <a:r>
              <a:rPr lang="tr-TR" i="1" smtClean="0"/>
              <a:t>Maliyet etkin olmalı,</a:t>
            </a:r>
          </a:p>
          <a:p>
            <a:pPr lvl="1"/>
            <a:r>
              <a:rPr lang="tr-TR" i="1" smtClean="0"/>
              <a:t>Laboratuvar monitorizasyonu gerektirmemeli?</a:t>
            </a:r>
          </a:p>
          <a:p>
            <a:pPr>
              <a:buFont typeface="Wingdings 2" pitchFamily="18" charset="2"/>
              <a:buNone/>
            </a:pPr>
            <a:r>
              <a:rPr lang="tr-TR"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tr-TR" sz="2800" dirty="0" smtClean="0">
                <a:latin typeface="+mn-lt"/>
              </a:rPr>
              <a:t>Bütün hospitalize edilmiş hastalar taranmalı ve VTE profilaksisi için izlenmelidir.</a:t>
            </a:r>
            <a:endParaRPr lang="tr-TR" sz="2800" dirty="0">
              <a:latin typeface="+mn-lt"/>
            </a:endParaRPr>
          </a:p>
        </p:txBody>
      </p:sp>
      <p:sp>
        <p:nvSpPr>
          <p:cNvPr id="32770" name="Content Placeholder 2"/>
          <p:cNvSpPr>
            <a:spLocks noGrp="1"/>
          </p:cNvSpPr>
          <p:nvPr>
            <p:ph sz="quarter" idx="1"/>
          </p:nvPr>
        </p:nvSpPr>
        <p:spPr/>
        <p:txBody>
          <a:bodyPr/>
          <a:lstStyle/>
          <a:p>
            <a:r>
              <a:rPr lang="tr-TR" sz="1600" smtClean="0"/>
              <a:t> </a:t>
            </a:r>
            <a:r>
              <a:rPr lang="tr-TR" sz="1600" i="1" smtClean="0">
                <a:solidFill>
                  <a:srgbClr val="C00000"/>
                </a:solidFill>
              </a:rPr>
              <a:t>Hastanın mobilitesi azalmış mıdır </a:t>
            </a:r>
            <a:r>
              <a:rPr lang="tr-TR" sz="1600" b="1" i="1" smtClean="0">
                <a:solidFill>
                  <a:srgbClr val="C00000"/>
                </a:solidFill>
              </a:rPr>
              <a:t>VE </a:t>
            </a:r>
            <a:r>
              <a:rPr lang="tr-TR" sz="1600" i="1" smtClean="0">
                <a:solidFill>
                  <a:srgbClr val="C00000"/>
                </a:solidFill>
              </a:rPr>
              <a:t>aşağıdaki VTE risk faktöründen en az biri var mıdır?</a:t>
            </a:r>
          </a:p>
          <a:p>
            <a:pPr lvl="1"/>
            <a:r>
              <a:rPr lang="tr-TR" sz="1600" smtClean="0"/>
              <a:t>Aktif  Kanser</a:t>
            </a:r>
          </a:p>
          <a:p>
            <a:pPr lvl="1"/>
            <a:r>
              <a:rPr lang="tr-TR" sz="1600" smtClean="0"/>
              <a:t>Aktif Kollajen Doku Hstalığı</a:t>
            </a:r>
          </a:p>
          <a:p>
            <a:pPr lvl="1"/>
            <a:r>
              <a:rPr lang="tr-TR" sz="1600" smtClean="0"/>
              <a:t>Akut Enfeksiyon</a:t>
            </a:r>
          </a:p>
          <a:p>
            <a:pPr lvl="1"/>
            <a:r>
              <a:rPr lang="tr-TR" sz="1600" smtClean="0"/>
              <a:t>Akut Solunum Yetmezliği</a:t>
            </a:r>
          </a:p>
          <a:p>
            <a:pPr lvl="1"/>
            <a:r>
              <a:rPr lang="tr-TR" sz="1600" smtClean="0"/>
              <a:t>75 yaş ve üzeri</a:t>
            </a:r>
          </a:p>
          <a:p>
            <a:pPr lvl="1"/>
            <a:r>
              <a:rPr lang="tr-TR" sz="1600" smtClean="0"/>
              <a:t>Santral Venöz Girişim</a:t>
            </a:r>
          </a:p>
          <a:p>
            <a:pPr lvl="1"/>
            <a:r>
              <a:rPr lang="tr-TR" sz="1600" smtClean="0"/>
              <a:t>Dekompanse Kalp Yetmezliği</a:t>
            </a:r>
          </a:p>
          <a:p>
            <a:pPr lvl="1"/>
            <a:r>
              <a:rPr lang="tr-TR" sz="1600" smtClean="0"/>
              <a:t>Yoğun Bakım</a:t>
            </a:r>
          </a:p>
          <a:p>
            <a:pPr lvl="1"/>
            <a:r>
              <a:rPr lang="tr-TR" sz="1600" smtClean="0"/>
              <a:t>İnflamatuar barsak hastalığı</a:t>
            </a:r>
          </a:p>
          <a:p>
            <a:pPr lvl="1"/>
            <a:r>
              <a:rPr lang="tr-TR" sz="1600" smtClean="0"/>
              <a:t>İskemik inme</a:t>
            </a:r>
          </a:p>
          <a:p>
            <a:pPr lvl="1"/>
            <a:r>
              <a:rPr lang="tr-TR" sz="1600" smtClean="0"/>
              <a:t>Morbit Obezite</a:t>
            </a:r>
          </a:p>
          <a:p>
            <a:pPr lvl="1"/>
            <a:r>
              <a:rPr lang="tr-TR" sz="1600" smtClean="0"/>
              <a:t>Miyeloproliferatif Hastalık</a:t>
            </a:r>
          </a:p>
          <a:p>
            <a:pPr lvl="1"/>
            <a:r>
              <a:rPr lang="tr-TR" sz="1600" smtClean="0"/>
              <a:t>Nefrotik Sendrom</a:t>
            </a:r>
          </a:p>
          <a:p>
            <a:pPr lvl="1"/>
            <a:r>
              <a:rPr lang="tr-TR" sz="1600" smtClean="0"/>
              <a:t>VTE Öyküsü</a:t>
            </a:r>
          </a:p>
          <a:p>
            <a:pPr lvl="1"/>
            <a:r>
              <a:rPr lang="tr-TR" sz="1600" smtClean="0"/>
              <a:t>Trombifili </a:t>
            </a:r>
          </a:p>
          <a:p>
            <a:pPr lvl="1"/>
            <a:r>
              <a:rPr lang="tr-TR" sz="1600" smtClean="0"/>
              <a:t>Varikoz Venler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a:spLocks noGrp="1"/>
          </p:cNvSpPr>
          <p:nvPr>
            <p:ph sz="quarter" idx="1"/>
          </p:nvPr>
        </p:nvSpPr>
        <p:spPr>
          <a:xfrm>
            <a:off x="468313" y="981075"/>
            <a:ext cx="8229600" cy="4525963"/>
          </a:xfrm>
        </p:spPr>
        <p:txBody>
          <a:bodyPr/>
          <a:lstStyle/>
          <a:p>
            <a:pPr>
              <a:buFont typeface="Wingdings 2" pitchFamily="18" charset="2"/>
              <a:buNone/>
            </a:pPr>
            <a:r>
              <a:rPr lang="tr-TR" i="1" smtClean="0">
                <a:solidFill>
                  <a:srgbClr val="FF0000"/>
                </a:solidFill>
              </a:rPr>
              <a:t>                                  </a:t>
            </a:r>
            <a:r>
              <a:rPr lang="tr-TR" i="1" smtClean="0">
                <a:solidFill>
                  <a:srgbClr val="C00000"/>
                </a:solidFill>
              </a:rPr>
              <a:t>YOKSA:</a:t>
            </a:r>
          </a:p>
          <a:p>
            <a:r>
              <a:rPr lang="tr-TR" smtClean="0"/>
              <a:t>Hasta her gün VTE risk faktörü oluşumu için izlenmelidir.</a:t>
            </a:r>
          </a:p>
          <a:p>
            <a:pPr>
              <a:buFont typeface="Wingdings 2" pitchFamily="18" charset="2"/>
              <a:buNone/>
            </a:pPr>
            <a:r>
              <a:rPr lang="tr-TR" smtClean="0">
                <a:solidFill>
                  <a:srgbClr val="C00000"/>
                </a:solidFill>
              </a:rPr>
              <a:t>                   </a:t>
            </a:r>
            <a:r>
              <a:rPr lang="tr-TR" i="1" smtClean="0">
                <a:solidFill>
                  <a:srgbClr val="C00000"/>
                </a:solidFill>
              </a:rPr>
              <a:t>VARSA veya İzlemde VTE </a:t>
            </a:r>
          </a:p>
          <a:p>
            <a:pPr>
              <a:buFont typeface="Wingdings 2" pitchFamily="18" charset="2"/>
              <a:buNone/>
            </a:pPr>
            <a:r>
              <a:rPr lang="tr-TR" i="1" smtClean="0">
                <a:solidFill>
                  <a:srgbClr val="C00000"/>
                </a:solidFill>
              </a:rPr>
              <a:t>                    Risk Faktörü Geliştiyse:</a:t>
            </a:r>
          </a:p>
          <a:p>
            <a:r>
              <a:rPr lang="tr-TR" smtClean="0"/>
              <a:t>Farmakolojik profilaksi endikasyonu vardır.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latin typeface="+mn-lt"/>
              </a:rPr>
              <a:t>Farmakolojik Profilaksi Seçenekleri</a:t>
            </a:r>
            <a:endParaRPr lang="tr-TR" dirty="0">
              <a:latin typeface="+mn-lt"/>
            </a:endParaRPr>
          </a:p>
        </p:txBody>
      </p:sp>
      <p:sp>
        <p:nvSpPr>
          <p:cNvPr id="34818" name="Content Placeholder 2"/>
          <p:cNvSpPr>
            <a:spLocks noGrp="1"/>
          </p:cNvSpPr>
          <p:nvPr>
            <p:ph sz="quarter" idx="1"/>
          </p:nvPr>
        </p:nvSpPr>
        <p:spPr/>
        <p:txBody>
          <a:bodyPr/>
          <a:lstStyle/>
          <a:p>
            <a:pPr>
              <a:buFont typeface="Wingdings 2" pitchFamily="18" charset="2"/>
              <a:buNone/>
            </a:pPr>
            <a:endParaRPr lang="tr-TR" u="sng" smtClean="0"/>
          </a:p>
          <a:p>
            <a:r>
              <a:rPr lang="tr-TR" smtClean="0"/>
              <a:t>LMWH (tercih edilen)</a:t>
            </a:r>
          </a:p>
          <a:p>
            <a:pPr lvl="1"/>
            <a:r>
              <a:rPr lang="tr-TR" smtClean="0"/>
              <a:t>Günde bir kez 40 mg SC Enoxaparin</a:t>
            </a:r>
          </a:p>
          <a:p>
            <a:pPr lvl="1"/>
            <a:r>
              <a:rPr lang="tr-TR" smtClean="0"/>
              <a:t>Günde bir kez 5000 U SC Dalteparin</a:t>
            </a:r>
          </a:p>
          <a:p>
            <a:r>
              <a:rPr lang="tr-TR" smtClean="0"/>
              <a:t>Günde üç kez UFH 5000 U SC (alternatif)</a:t>
            </a:r>
          </a:p>
          <a:p>
            <a:r>
              <a:rPr lang="tr-TR" smtClean="0"/>
              <a:t>Günde bir kez 2,5 mg SC Fondaparinux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sz="quarter" idx="1"/>
          </p:nvPr>
        </p:nvSpPr>
        <p:spPr/>
        <p:txBody>
          <a:bodyPr/>
          <a:lstStyle/>
          <a:p>
            <a:endParaRPr lang="tr-TR" smtClean="0"/>
          </a:p>
          <a:p>
            <a:endParaRPr lang="tr-TR" smtClean="0"/>
          </a:p>
          <a:p>
            <a:r>
              <a:rPr lang="tr-TR" smtClean="0"/>
              <a:t>Böbrek yetmezliği olan hastalarda doz ayarlaması gerekir.</a:t>
            </a:r>
          </a:p>
          <a:p>
            <a:r>
              <a:rPr lang="tr-TR" smtClean="0"/>
              <a:t>Yüksek kanama riski olan hastalarda doz ayarlaması gerekir.</a:t>
            </a:r>
          </a:p>
          <a:p>
            <a:r>
              <a:rPr lang="tr-TR" smtClean="0"/>
              <a:t>Cr klirensi 30 ml/dk’nın altında</a:t>
            </a:r>
            <a:r>
              <a:rPr lang="tr-TR" smtClean="0">
                <a:latin typeface="Arial" charset="0"/>
              </a:rPr>
              <a:t> </a:t>
            </a:r>
            <a:r>
              <a:rPr lang="tr-TR" smtClean="0"/>
              <a:t>Fondaparinux kontraendikedir</a:t>
            </a:r>
          </a:p>
          <a:p>
            <a:pPr>
              <a:buFont typeface="Wingdings 2" pitchFamily="18" charset="2"/>
              <a:buNone/>
            </a:pPr>
            <a:endParaRPr lang="tr-TR" smtClean="0"/>
          </a:p>
          <a:p>
            <a:endParaRPr lang="tr-TR"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Profilaksinin Süresi</a:t>
            </a:r>
            <a:endParaRPr lang="tr-TR" dirty="0">
              <a:latin typeface="+mn-lt"/>
            </a:endParaRPr>
          </a:p>
        </p:txBody>
      </p:sp>
      <p:sp>
        <p:nvSpPr>
          <p:cNvPr id="36866" name="Content Placeholder 2"/>
          <p:cNvSpPr>
            <a:spLocks noGrp="1"/>
          </p:cNvSpPr>
          <p:nvPr>
            <p:ph sz="quarter" idx="1"/>
          </p:nvPr>
        </p:nvSpPr>
        <p:spPr/>
        <p:txBody>
          <a:bodyPr/>
          <a:lstStyle/>
          <a:p>
            <a:endParaRPr lang="tr-TR" smtClean="0"/>
          </a:p>
          <a:p>
            <a:endParaRPr lang="tr-TR" smtClean="0"/>
          </a:p>
          <a:p>
            <a:r>
              <a:rPr lang="tr-TR" smtClean="0"/>
              <a:t>6-14 gün</a:t>
            </a:r>
          </a:p>
          <a:p>
            <a:r>
              <a:rPr lang="tr-TR" smtClean="0"/>
              <a:t>75 yaş üstü, VTE öyküsü veya kanser tanısı olanlarda ilave olarak 28 gün.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836613"/>
            <a:ext cx="7772400" cy="1143000"/>
          </a:xfrm>
        </p:spPr>
        <p:txBody>
          <a:bodyPr>
            <a:normAutofit fontScale="90000"/>
          </a:bodyPr>
          <a:lstStyle/>
          <a:p>
            <a:pPr fontAlgn="auto">
              <a:spcAft>
                <a:spcPts val="0"/>
              </a:spcAft>
              <a:defRPr/>
            </a:pPr>
            <a:r>
              <a:rPr lang="tr-TR" dirty="0" smtClean="0">
                <a:latin typeface="+mn-lt"/>
              </a:rPr>
              <a:t/>
            </a:r>
            <a:br>
              <a:rPr lang="tr-TR" dirty="0" smtClean="0">
                <a:latin typeface="+mn-lt"/>
              </a:rPr>
            </a:br>
            <a:r>
              <a:rPr lang="tr-TR" dirty="0" smtClean="0">
                <a:latin typeface="+mn-lt"/>
              </a:rPr>
              <a:t/>
            </a:r>
            <a:br>
              <a:rPr lang="tr-TR" dirty="0" smtClean="0">
                <a:latin typeface="+mn-lt"/>
              </a:rPr>
            </a:br>
            <a:r>
              <a:rPr lang="tr-TR" dirty="0" smtClean="0">
                <a:latin typeface="+mn-lt"/>
              </a:rPr>
              <a:t/>
            </a:r>
            <a:br>
              <a:rPr lang="tr-TR" dirty="0" smtClean="0">
                <a:latin typeface="+mn-lt"/>
              </a:rPr>
            </a:br>
            <a:r>
              <a:rPr lang="tr-TR" dirty="0" smtClean="0">
                <a:latin typeface="+mn-lt"/>
              </a:rPr>
              <a:t>Farmakolojik Profilaksi Kontraendikasyonu Varsa</a:t>
            </a:r>
            <a:endParaRPr lang="tr-TR" dirty="0">
              <a:latin typeface="+mn-lt"/>
            </a:endParaRPr>
          </a:p>
        </p:txBody>
      </p:sp>
      <p:sp>
        <p:nvSpPr>
          <p:cNvPr id="37890" name="Content Placeholder 2"/>
          <p:cNvSpPr>
            <a:spLocks noGrp="1"/>
          </p:cNvSpPr>
          <p:nvPr>
            <p:ph sz="quarter" idx="1"/>
          </p:nvPr>
        </p:nvSpPr>
        <p:spPr/>
        <p:txBody>
          <a:bodyPr/>
          <a:lstStyle/>
          <a:p>
            <a:endParaRPr lang="tr-TR" smtClean="0"/>
          </a:p>
          <a:p>
            <a:endParaRPr lang="tr-TR" smtClean="0"/>
          </a:p>
          <a:p>
            <a:r>
              <a:rPr lang="tr-TR" smtClean="0"/>
              <a:t>Aktif kanama</a:t>
            </a:r>
          </a:p>
          <a:p>
            <a:r>
              <a:rPr lang="tr-TR" smtClean="0"/>
              <a:t>UFH veya LMWH’ye aşırı duyarlılık</a:t>
            </a:r>
          </a:p>
          <a:p>
            <a:r>
              <a:rPr lang="tr-TR" smtClean="0"/>
              <a:t>Koagulopati (Trombosit sayısı 50000/µl’den az, INR&gt; 1.5)</a:t>
            </a:r>
          </a:p>
          <a:p>
            <a:r>
              <a:rPr lang="tr-TR" smtClean="0"/>
              <a:t>HIT öyküsü</a:t>
            </a:r>
          </a:p>
          <a:p>
            <a:r>
              <a:rPr lang="tr-TR" i="1" smtClean="0"/>
              <a:t>Mekanik Profilaksi Endikasyonu Vardır.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latin typeface="+mn-lt"/>
              </a:rPr>
              <a:t>EXCLAIM Çalışması; Uzatılmış Profilaksiye Gerek Var mı?</a:t>
            </a:r>
            <a:endParaRPr lang="tr-TR" dirty="0">
              <a:latin typeface="+mn-lt"/>
            </a:endParaRPr>
          </a:p>
        </p:txBody>
      </p:sp>
      <p:sp>
        <p:nvSpPr>
          <p:cNvPr id="38914" name="Content Placeholder 2"/>
          <p:cNvSpPr>
            <a:spLocks noGrp="1"/>
          </p:cNvSpPr>
          <p:nvPr>
            <p:ph sz="quarter" idx="1"/>
          </p:nvPr>
        </p:nvSpPr>
        <p:spPr/>
        <p:txBody>
          <a:bodyPr/>
          <a:lstStyle/>
          <a:p>
            <a:endParaRPr lang="tr-TR" smtClean="0"/>
          </a:p>
          <a:p>
            <a:r>
              <a:rPr lang="tr-TR" smtClean="0"/>
              <a:t>Extended Clinical Prophylaxis in Acutely Ill Medical Patients</a:t>
            </a:r>
          </a:p>
          <a:p>
            <a:r>
              <a:rPr lang="tr-TR" smtClean="0"/>
              <a:t>40 yaş ve üzeri</a:t>
            </a:r>
          </a:p>
          <a:p>
            <a:r>
              <a:rPr lang="tr-TR" smtClean="0"/>
              <a:t>3 gün ve üzerinde immobilizasyon gereken</a:t>
            </a:r>
          </a:p>
          <a:p>
            <a:r>
              <a:rPr lang="tr-TR" smtClean="0"/>
              <a:t>Akut medikal hastalığı olan (NYHA Class III-IV kalp yetmezliği, Akut Solunum yetmezliği, post akut iskemik inme, sepsis olmaksızın akut enfeksiyon, aktif kanser)</a:t>
            </a:r>
          </a:p>
          <a:p>
            <a:r>
              <a:rPr lang="tr-TR" smtClean="0"/>
              <a:t>Tam yatak istirahati (Level 1) veya tuvalet harici tam yatak istirahati (Level 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EXCLAIM Çalışması</a:t>
            </a:r>
            <a:endParaRPr lang="tr-TR" dirty="0">
              <a:latin typeface="+mn-lt"/>
            </a:endParaRPr>
          </a:p>
        </p:txBody>
      </p:sp>
      <p:sp>
        <p:nvSpPr>
          <p:cNvPr id="39938" name="Content Placeholder 2"/>
          <p:cNvSpPr>
            <a:spLocks noGrp="1"/>
          </p:cNvSpPr>
          <p:nvPr>
            <p:ph sz="quarter" idx="1"/>
          </p:nvPr>
        </p:nvSpPr>
        <p:spPr/>
        <p:txBody>
          <a:bodyPr/>
          <a:lstStyle/>
          <a:p>
            <a:endParaRPr lang="tr-TR" smtClean="0"/>
          </a:p>
          <a:p>
            <a:r>
              <a:rPr lang="tr-TR" smtClean="0"/>
              <a:t>Tüm hastalara günde 40 mg Enoxaparin, 10± 4 gün</a:t>
            </a:r>
          </a:p>
          <a:p>
            <a:r>
              <a:rPr lang="tr-TR" smtClean="0"/>
              <a:t>Sonrasında günde 40 mg Enoxaparin, 28± 4 gün veya Placebo</a:t>
            </a:r>
          </a:p>
          <a:p>
            <a:r>
              <a:rPr lang="tr-TR" smtClean="0"/>
              <a:t>Çalışmanın yarısında istatiksel bir fark olmayacağının anlaşılması üzerine Level 2 mobilitesi olanlara 75 yaş üzeri olmak, VTE öyküsü, kanser tanısından birisi olması şartı eklendi.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EXCLAIM Çalışması Sonuçları</a:t>
            </a:r>
            <a:endParaRPr lang="tr-TR" dirty="0">
              <a:latin typeface="+mn-lt"/>
            </a:endParaRPr>
          </a:p>
        </p:txBody>
      </p:sp>
      <p:pic>
        <p:nvPicPr>
          <p:cNvPr id="40962" name="Picture 2"/>
          <p:cNvPicPr>
            <a:picLocks noGrp="1" noChangeAspect="1" noChangeArrowheads="1"/>
          </p:cNvPicPr>
          <p:nvPr>
            <p:ph sz="quarter" idx="1"/>
          </p:nvPr>
        </p:nvPicPr>
        <p:blipFill>
          <a:blip r:embed="rId2" cstate="print"/>
          <a:srcRect/>
          <a:stretch>
            <a:fillRect/>
          </a:stretch>
        </p:blipFill>
        <p:spPr>
          <a:xfrm>
            <a:off x="1547813" y="1412875"/>
            <a:ext cx="5761037" cy="5221288"/>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EXCLAIM Çalışması Yorumu</a:t>
            </a:r>
            <a:endParaRPr lang="tr-TR" dirty="0">
              <a:latin typeface="+mn-lt"/>
            </a:endParaRPr>
          </a:p>
        </p:txBody>
      </p:sp>
      <p:sp>
        <p:nvSpPr>
          <p:cNvPr id="41986" name="Content Placeholder 2"/>
          <p:cNvSpPr>
            <a:spLocks noGrp="1"/>
          </p:cNvSpPr>
          <p:nvPr>
            <p:ph sz="quarter" idx="1"/>
          </p:nvPr>
        </p:nvSpPr>
        <p:spPr/>
        <p:txBody>
          <a:bodyPr/>
          <a:lstStyle/>
          <a:p>
            <a:r>
              <a:rPr lang="tr-TR" smtClean="0"/>
              <a:t>Uzatılmış 38 günlük Enoxaparin profilaksisi yüksek riskli hastalarda tercih edilmelidir (75 yaş üzeri, VTE öyküsü, kanser).</a:t>
            </a:r>
          </a:p>
          <a:p>
            <a:r>
              <a:rPr lang="tr-TR" smtClean="0"/>
              <a:t>Çünkü bir VTE’yi engellemek için 46 hasta antikuagule edilmeli,</a:t>
            </a:r>
          </a:p>
          <a:p>
            <a:r>
              <a:rPr lang="tr-TR" smtClean="0"/>
              <a:t>Bir hastada major kanamanın oluşması için ise 224 hastanın antikuagule edilmesi gerekmektedir.</a:t>
            </a:r>
          </a:p>
          <a:p>
            <a:endParaRPr lang="tr-TR"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Cerrahi Hastalarda Profilaksi</a:t>
            </a:r>
            <a:endParaRPr lang="tr-TR" dirty="0">
              <a:latin typeface="+mn-lt"/>
            </a:endParaRPr>
          </a:p>
        </p:txBody>
      </p:sp>
      <p:sp>
        <p:nvSpPr>
          <p:cNvPr id="15362" name="Content Placeholder 2"/>
          <p:cNvSpPr>
            <a:spLocks noGrp="1"/>
          </p:cNvSpPr>
          <p:nvPr>
            <p:ph sz="quarter" idx="1"/>
          </p:nvPr>
        </p:nvSpPr>
        <p:spPr/>
        <p:txBody>
          <a:bodyPr/>
          <a:lstStyle/>
          <a:p>
            <a:r>
              <a:rPr lang="tr-TR" smtClean="0"/>
              <a:t>Birçoğu VTE riski taşır.</a:t>
            </a:r>
          </a:p>
          <a:p>
            <a:r>
              <a:rPr lang="tr-TR" smtClean="0"/>
              <a:t>ABD’de 2009’dan beri, bazı ortopedik olgularda post-operatif VTE’lere ödeme yapılmamaktadır.</a:t>
            </a:r>
          </a:p>
          <a:p>
            <a:r>
              <a:rPr lang="tr-TR" smtClean="0"/>
              <a:t>Prosedüre Bağlı Riskler</a:t>
            </a:r>
          </a:p>
          <a:p>
            <a:r>
              <a:rPr lang="tr-TR" smtClean="0"/>
              <a:t>Hastaya Bağlı Riskler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Sonuç/ Özet</a:t>
            </a:r>
            <a:endParaRPr lang="tr-TR" dirty="0">
              <a:latin typeface="+mn-lt"/>
            </a:endParaRPr>
          </a:p>
        </p:txBody>
      </p:sp>
      <p:sp>
        <p:nvSpPr>
          <p:cNvPr id="43010" name="Content Placeholder 2"/>
          <p:cNvSpPr>
            <a:spLocks noGrp="1"/>
          </p:cNvSpPr>
          <p:nvPr>
            <p:ph sz="quarter" idx="1"/>
          </p:nvPr>
        </p:nvSpPr>
        <p:spPr/>
        <p:txBody>
          <a:bodyPr/>
          <a:lstStyle/>
          <a:p>
            <a:r>
              <a:rPr lang="tr-TR" smtClean="0"/>
              <a:t>Hastaneye yatırılan her hasta VTE riski açısından taranmalı,</a:t>
            </a:r>
          </a:p>
          <a:p>
            <a:r>
              <a:rPr lang="tr-TR" smtClean="0"/>
              <a:t>Mobilitesi azalan ve VTE riski olan hastalara 14 güne dek profilaksi uygulanmalıdır.</a:t>
            </a:r>
          </a:p>
          <a:p>
            <a:r>
              <a:rPr lang="tr-TR" smtClean="0"/>
              <a:t>VTE risk faktörü oluşumu açısından hastalar her gün tekrar değerlendirilmelidir.</a:t>
            </a:r>
          </a:p>
          <a:p>
            <a:r>
              <a:rPr lang="tr-TR" smtClean="0"/>
              <a:t>Profilaksi gerektiğinde farmakolojik profilaksi ana profilaksi modelitesidir.</a:t>
            </a:r>
          </a:p>
          <a:p>
            <a:r>
              <a:rPr lang="tr-TR" smtClean="0"/>
              <a:t>Farmakolojik profilaksi uygulanamayanlara mekanik profilaksi uygulanmalıdır.</a:t>
            </a:r>
          </a:p>
          <a:p>
            <a:r>
              <a:rPr lang="tr-TR" smtClean="0"/>
              <a:t>Yüksek riskli hastalarda kombinasyon tedavisi uygulanır.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Sonuç/ Özet</a:t>
            </a:r>
            <a:endParaRPr lang="tr-TR" dirty="0">
              <a:latin typeface="+mn-lt"/>
            </a:endParaRPr>
          </a:p>
        </p:txBody>
      </p:sp>
      <p:sp>
        <p:nvSpPr>
          <p:cNvPr id="44034" name="Content Placeholder 2"/>
          <p:cNvSpPr>
            <a:spLocks noGrp="1"/>
          </p:cNvSpPr>
          <p:nvPr>
            <p:ph sz="quarter" idx="1"/>
          </p:nvPr>
        </p:nvSpPr>
        <p:spPr/>
        <p:txBody>
          <a:bodyPr/>
          <a:lstStyle/>
          <a:p>
            <a:endParaRPr lang="tr-TR" smtClean="0"/>
          </a:p>
          <a:p>
            <a:r>
              <a:rPr lang="tr-TR" smtClean="0"/>
              <a:t>LMWH tercih edilen farmakolojik profilaksi ajanıdır.</a:t>
            </a:r>
          </a:p>
          <a:p>
            <a:r>
              <a:rPr lang="tr-TR" smtClean="0"/>
              <a:t>75 yaş üzeri, kanser teşhisi konulan veya VTE öyküsü olanlarda profilaksi süresi uzatılmalıdır.</a:t>
            </a:r>
          </a:p>
          <a:p>
            <a:endParaRPr lang="tr-TR"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Sonuç/ Özet</a:t>
            </a:r>
            <a:endParaRPr lang="tr-TR" dirty="0">
              <a:latin typeface="+mn-lt"/>
            </a:endParaRPr>
          </a:p>
        </p:txBody>
      </p:sp>
      <p:sp>
        <p:nvSpPr>
          <p:cNvPr id="45058" name="Content Placeholder 2"/>
          <p:cNvSpPr>
            <a:spLocks noGrp="1"/>
          </p:cNvSpPr>
          <p:nvPr>
            <p:ph sz="quarter" idx="1"/>
          </p:nvPr>
        </p:nvSpPr>
        <p:spPr/>
        <p:txBody>
          <a:bodyPr/>
          <a:lstStyle/>
          <a:p>
            <a:r>
              <a:rPr lang="tr-TR" smtClean="0"/>
              <a:t>Mekanik profilaksi cerrahi hastalarda 18-20 saatin altında kullanılırsa etkili değildir.</a:t>
            </a:r>
          </a:p>
          <a:p>
            <a:r>
              <a:rPr lang="tr-TR" smtClean="0"/>
              <a:t>ACCP Kılavuzu kanser cerrahisi, riskli jinekolojik, genel cerrahi ameliyatları ve bazı ortopedik cerrahi olgularında 38 güne dek LMWH veya UFH profilaksisi önermektedir.</a:t>
            </a:r>
          </a:p>
          <a:p>
            <a:r>
              <a:rPr lang="tr-TR" smtClean="0"/>
              <a:t>Perioperatif VTE profilaksisi için Aspirin, ACCP ve International Union of Angiology tarafından önerilmemektedir.</a:t>
            </a:r>
          </a:p>
          <a:p>
            <a:r>
              <a:rPr lang="tr-TR" smtClean="0"/>
              <a:t>Renal yetmezliği bulunan hastalarda doz azaltılması, kilolu hastalarda doz artırılması gerekmektedir.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755650" y="2997200"/>
            <a:ext cx="7772400" cy="1143000"/>
          </a:xfrm>
        </p:spPr>
        <p:txBody>
          <a:bodyPr/>
          <a:lstStyle/>
          <a:p>
            <a:r>
              <a:rPr lang="tr-TR" sz="6000" b="1" i="1" smtClean="0">
                <a:solidFill>
                  <a:schemeClr val="accent2"/>
                </a:solidFill>
              </a:rPr>
              <a:t>Teşekkür ederim...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endParaRPr lang="tr-TR" dirty="0"/>
          </a:p>
        </p:txBody>
      </p:sp>
      <p:graphicFrame>
        <p:nvGraphicFramePr>
          <p:cNvPr id="7" name="Content Placeholder 6"/>
          <p:cNvGraphicFramePr>
            <a:graphicFrameLocks noGrp="1"/>
          </p:cNvGraphicFramePr>
          <p:nvPr>
            <p:ph sz="quarter" idx="1"/>
          </p:nvPr>
        </p:nvGraphicFramePr>
        <p:xfrm>
          <a:off x="684213" y="2781300"/>
          <a:ext cx="8229600" cy="2296160"/>
        </p:xfrm>
        <a:graphic>
          <a:graphicData uri="http://schemas.openxmlformats.org/drawingml/2006/table">
            <a:tbl>
              <a:tblPr firstRow="1" bandRow="1">
                <a:tableStyleId>{21E4AEA4-8DFA-4A89-87EB-49C32662AFE0}</a:tableStyleId>
              </a:tblPr>
              <a:tblGrid>
                <a:gridCol w="4114800"/>
                <a:gridCol w="4114800"/>
              </a:tblGrid>
              <a:tr h="370840">
                <a:tc>
                  <a:txBody>
                    <a:bodyPr/>
                    <a:lstStyle/>
                    <a:p>
                      <a:r>
                        <a:rPr lang="tr-TR" dirty="0" smtClean="0"/>
                        <a:t>Risk Seviyesi</a:t>
                      </a:r>
                      <a:endParaRPr lang="tr-TR" dirty="0"/>
                    </a:p>
                  </a:txBody>
                  <a:tcPr/>
                </a:tc>
                <a:tc>
                  <a:txBody>
                    <a:bodyPr/>
                    <a:lstStyle/>
                    <a:p>
                      <a:r>
                        <a:rPr lang="tr-TR" dirty="0" smtClean="0"/>
                        <a:t>Önerilen Profilaksi Seçenekleri</a:t>
                      </a:r>
                      <a:endParaRPr lang="tr-TR" dirty="0"/>
                    </a:p>
                  </a:txBody>
                  <a:tcPr/>
                </a:tc>
              </a:tr>
              <a:tr h="370840">
                <a:tc>
                  <a:txBody>
                    <a:bodyPr/>
                    <a:lstStyle/>
                    <a:p>
                      <a:r>
                        <a:rPr lang="tr-TR" dirty="0" smtClean="0"/>
                        <a:t>Düşük Risk(minör aynı gün cerrahisi)</a:t>
                      </a:r>
                      <a:endParaRPr lang="tr-TR" dirty="0"/>
                    </a:p>
                  </a:txBody>
                  <a:tcPr/>
                </a:tc>
                <a:tc>
                  <a:txBody>
                    <a:bodyPr/>
                    <a:lstStyle/>
                    <a:p>
                      <a:r>
                        <a:rPr lang="tr-TR" dirty="0" smtClean="0"/>
                        <a:t>Erken ve agresif mobilizasyon</a:t>
                      </a:r>
                      <a:endParaRPr lang="tr-TR" dirty="0"/>
                    </a:p>
                  </a:txBody>
                  <a:tcPr/>
                </a:tc>
              </a:tr>
              <a:tr h="370840">
                <a:tc>
                  <a:txBody>
                    <a:bodyPr/>
                    <a:lstStyle/>
                    <a:p>
                      <a:r>
                        <a:rPr lang="tr-TR" dirty="0" smtClean="0"/>
                        <a:t>Orta Risk(Çoğu genel jinekolojik ve ürolojik Prosedürler)</a:t>
                      </a:r>
                      <a:endParaRPr lang="tr-TR" dirty="0"/>
                    </a:p>
                  </a:txBody>
                  <a:tcPr/>
                </a:tc>
                <a:tc>
                  <a:txBody>
                    <a:bodyPr/>
                    <a:lstStyle/>
                    <a:p>
                      <a:r>
                        <a:rPr lang="tr-TR" dirty="0" smtClean="0"/>
                        <a:t>LMWH, Düşük doz UFH (günde iki veya üç kez, veya fondaparinux)</a:t>
                      </a:r>
                      <a:endParaRPr lang="tr-TR" dirty="0"/>
                    </a:p>
                  </a:txBody>
                  <a:tcPr/>
                </a:tc>
              </a:tr>
              <a:tr h="370840">
                <a:tc>
                  <a:txBody>
                    <a:bodyPr/>
                    <a:lstStyle/>
                    <a:p>
                      <a:r>
                        <a:rPr lang="tr-TR" dirty="0" smtClean="0"/>
                        <a:t>Yüksek Risk(ortopedik cerrahi,travma,spinal kord hasarı, kanser cerrahisi)</a:t>
                      </a:r>
                      <a:endParaRPr lang="tr-TR" dirty="0"/>
                    </a:p>
                  </a:txBody>
                  <a:tcPr/>
                </a:tc>
                <a:tc>
                  <a:txBody>
                    <a:bodyPr/>
                    <a:lstStyle/>
                    <a:p>
                      <a:r>
                        <a:rPr lang="tr-TR" dirty="0" smtClean="0"/>
                        <a:t>LMWH,warfarin veya fondaparinux</a:t>
                      </a:r>
                      <a:endParaRPr lang="tr-TR" dirty="0"/>
                    </a:p>
                  </a:txBody>
                  <a:tcPr/>
                </a:tc>
              </a:tr>
            </a:tbl>
          </a:graphicData>
        </a:graphic>
      </p:graphicFrame>
      <p:sp>
        <p:nvSpPr>
          <p:cNvPr id="8" name="Rectangle 7"/>
          <p:cNvSpPr/>
          <p:nvPr/>
        </p:nvSpPr>
        <p:spPr>
          <a:xfrm>
            <a:off x="755576" y="260648"/>
            <a:ext cx="6480175" cy="2554545"/>
          </a:xfrm>
          <a:prstGeom prst="rect">
            <a:avLst/>
          </a:prstGeom>
        </p:spPr>
        <p:txBody>
          <a:bodyPr>
            <a:spAutoFit/>
          </a:bodyPr>
          <a:lstStyle/>
          <a:p>
            <a:pPr fontAlgn="auto">
              <a:spcBef>
                <a:spcPts val="0"/>
              </a:spcBef>
              <a:spcAft>
                <a:spcPts val="0"/>
              </a:spcAft>
              <a:defRPr/>
            </a:pPr>
            <a:r>
              <a:rPr lang="tr-TR" sz="4000" dirty="0">
                <a:solidFill>
                  <a:schemeClr val="bg1">
                    <a:lumMod val="50000"/>
                  </a:schemeClr>
                </a:solidFill>
                <a:latin typeface="+mn-lt"/>
                <a:cs typeface="+mn-cs"/>
              </a:rPr>
              <a:t>Prosedüral tromboembolik risk seviyesine göre cerrahi hastalarda </a:t>
            </a:r>
            <a:r>
              <a:rPr lang="tr-TR" sz="4000" dirty="0" smtClean="0">
                <a:solidFill>
                  <a:schemeClr val="bg1">
                    <a:lumMod val="50000"/>
                  </a:schemeClr>
                </a:solidFill>
                <a:latin typeface="+mn-lt"/>
                <a:cs typeface="+mn-cs"/>
              </a:rPr>
              <a:t>önerilen</a:t>
            </a:r>
          </a:p>
          <a:p>
            <a:pPr fontAlgn="auto">
              <a:spcBef>
                <a:spcPts val="0"/>
              </a:spcBef>
              <a:spcAft>
                <a:spcPts val="0"/>
              </a:spcAft>
              <a:defRPr/>
            </a:pPr>
            <a:r>
              <a:rPr lang="tr-TR" sz="4000" dirty="0" err="1" smtClean="0">
                <a:solidFill>
                  <a:schemeClr val="bg1">
                    <a:lumMod val="50000"/>
                  </a:schemeClr>
                </a:solidFill>
              </a:rPr>
              <a:t>profilaksi</a:t>
            </a:r>
            <a:r>
              <a:rPr lang="tr-TR" sz="4000" dirty="0" smtClean="0">
                <a:solidFill>
                  <a:schemeClr val="bg1">
                    <a:lumMod val="50000"/>
                  </a:schemeClr>
                </a:solidFill>
              </a:rPr>
              <a:t>:</a:t>
            </a:r>
            <a:endParaRPr lang="tr-TR" sz="4000" dirty="0">
              <a:solidFill>
                <a:schemeClr val="bg1">
                  <a:lumMod val="50000"/>
                </a:schemeClr>
              </a:solidFill>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tr-TR" sz="3600" dirty="0" smtClean="0">
                <a:latin typeface="+mn-lt"/>
              </a:rPr>
              <a:t>Venöz Tromboembolizm için Hastaya Bağlı Risk Faktörleri</a:t>
            </a:r>
            <a:endParaRPr lang="tr-TR" sz="3600" dirty="0">
              <a:latin typeface="+mn-lt"/>
            </a:endParaRPr>
          </a:p>
        </p:txBody>
      </p:sp>
      <p:graphicFrame>
        <p:nvGraphicFramePr>
          <p:cNvPr id="5" name="Content Placeholder 4"/>
          <p:cNvGraphicFramePr>
            <a:graphicFrameLocks noGrp="1"/>
          </p:cNvGraphicFramePr>
          <p:nvPr>
            <p:ph sz="quarter" idx="1"/>
          </p:nvPr>
        </p:nvGraphicFramePr>
        <p:xfrm>
          <a:off x="914400" y="1447800"/>
          <a:ext cx="7772400" cy="4389120"/>
        </p:xfrm>
        <a:graphic>
          <a:graphicData uri="http://schemas.openxmlformats.org/drawingml/2006/table">
            <a:tbl>
              <a:tblPr firstRow="1" bandRow="1">
                <a:tableStyleId>{2D5ABB26-0587-4C30-8999-92F81FD0307C}</a:tableStyleId>
              </a:tblPr>
              <a:tblGrid>
                <a:gridCol w="3886200"/>
                <a:gridCol w="3886200"/>
              </a:tblGrid>
              <a:tr h="370840">
                <a:tc>
                  <a:txBody>
                    <a:bodyPr/>
                    <a:lstStyle/>
                    <a:p>
                      <a:r>
                        <a:rPr lang="tr-TR" sz="2400" dirty="0" smtClean="0"/>
                        <a:t>Yaş&gt;</a:t>
                      </a:r>
                      <a:r>
                        <a:rPr lang="tr-TR" sz="2400" baseline="0" dirty="0" smtClean="0"/>
                        <a:t> 60</a:t>
                      </a:r>
                      <a:endParaRPr lang="tr-TR" sz="2400" dirty="0"/>
                    </a:p>
                  </a:txBody>
                  <a:tcPr marL="86360" marR="86360"/>
                </a:tc>
                <a:tc>
                  <a:txBody>
                    <a:bodyPr/>
                    <a:lstStyle/>
                    <a:p>
                      <a:r>
                        <a:rPr lang="tr-TR" sz="2400" dirty="0" smtClean="0"/>
                        <a:t>Trombofili</a:t>
                      </a:r>
                      <a:endParaRPr lang="tr-TR" sz="2400" dirty="0"/>
                    </a:p>
                  </a:txBody>
                  <a:tcPr marL="86360" marR="86360"/>
                </a:tc>
              </a:tr>
              <a:tr h="370840">
                <a:tc>
                  <a:txBody>
                    <a:bodyPr/>
                    <a:lstStyle/>
                    <a:p>
                      <a:r>
                        <a:rPr lang="tr-TR" sz="2400" dirty="0" smtClean="0"/>
                        <a:t>Uzamış</a:t>
                      </a:r>
                      <a:r>
                        <a:rPr lang="tr-TR" sz="2400" baseline="0" dirty="0" smtClean="0"/>
                        <a:t> Cerrahi</a:t>
                      </a:r>
                      <a:endParaRPr lang="tr-TR" sz="2400" dirty="0"/>
                    </a:p>
                  </a:txBody>
                  <a:tcPr marL="86360" marR="86360"/>
                </a:tc>
                <a:tc>
                  <a:txBody>
                    <a:bodyPr/>
                    <a:lstStyle/>
                    <a:p>
                      <a:r>
                        <a:rPr lang="tr-TR" sz="2400" dirty="0" smtClean="0"/>
                        <a:t>Kanser</a:t>
                      </a:r>
                      <a:endParaRPr lang="tr-TR" sz="2400" dirty="0"/>
                    </a:p>
                  </a:txBody>
                  <a:tcPr marL="86360" marR="86360"/>
                </a:tc>
              </a:tr>
              <a:tr h="370840">
                <a:tc>
                  <a:txBody>
                    <a:bodyPr/>
                    <a:lstStyle/>
                    <a:p>
                      <a:r>
                        <a:rPr lang="tr-TR" sz="2400" dirty="0" smtClean="0"/>
                        <a:t>Konjestif Kalp Yetmezliği</a:t>
                      </a:r>
                    </a:p>
                  </a:txBody>
                  <a:tcPr marL="86360" marR="86360"/>
                </a:tc>
                <a:tc>
                  <a:txBody>
                    <a:bodyPr/>
                    <a:lstStyle/>
                    <a:p>
                      <a:r>
                        <a:rPr lang="tr-TR" sz="2400" dirty="0" smtClean="0"/>
                        <a:t>Yüksek Östrojen</a:t>
                      </a:r>
                      <a:r>
                        <a:rPr lang="tr-TR" sz="2400" baseline="0" dirty="0" smtClean="0"/>
                        <a:t> Seviyesi(*)</a:t>
                      </a:r>
                    </a:p>
                  </a:txBody>
                  <a:tcPr marL="86360" marR="86360"/>
                </a:tc>
              </a:tr>
              <a:tr h="370840">
                <a:tc>
                  <a:txBody>
                    <a:bodyPr/>
                    <a:lstStyle/>
                    <a:p>
                      <a:r>
                        <a:rPr lang="tr-TR" sz="2400" dirty="0" smtClean="0"/>
                        <a:t>Ağır</a:t>
                      </a:r>
                      <a:r>
                        <a:rPr lang="tr-TR" sz="2400" baseline="0" dirty="0" smtClean="0"/>
                        <a:t> KOAH</a:t>
                      </a:r>
                      <a:endParaRPr lang="tr-TR" sz="2400" dirty="0"/>
                    </a:p>
                  </a:txBody>
                  <a:tcPr marL="86360" marR="86360"/>
                </a:tc>
                <a:tc>
                  <a:txBody>
                    <a:bodyPr/>
                    <a:lstStyle/>
                    <a:p>
                      <a:r>
                        <a:rPr lang="tr-TR" sz="2400" dirty="0" smtClean="0"/>
                        <a:t>İnflamatuar</a:t>
                      </a:r>
                      <a:r>
                        <a:rPr lang="tr-TR" sz="2400" baseline="0" dirty="0" smtClean="0"/>
                        <a:t> barsak hastalığı</a:t>
                      </a:r>
                      <a:endParaRPr lang="tr-TR" sz="2400" dirty="0"/>
                    </a:p>
                  </a:txBody>
                  <a:tcPr marL="86360" marR="86360"/>
                </a:tc>
              </a:tr>
              <a:tr h="370840">
                <a:tc>
                  <a:txBody>
                    <a:bodyPr/>
                    <a:lstStyle/>
                    <a:p>
                      <a:r>
                        <a:rPr lang="tr-TR" sz="2400" dirty="0" smtClean="0"/>
                        <a:t>Santral Venöz Girişim</a:t>
                      </a:r>
                      <a:endParaRPr lang="tr-TR" sz="2400" dirty="0"/>
                    </a:p>
                  </a:txBody>
                  <a:tcPr marL="86360" marR="86360"/>
                </a:tc>
                <a:tc>
                  <a:txBody>
                    <a:bodyPr/>
                    <a:lstStyle/>
                    <a:p>
                      <a:r>
                        <a:rPr lang="tr-TR" sz="2400" dirty="0" smtClean="0"/>
                        <a:t>Sepsis</a:t>
                      </a:r>
                      <a:endParaRPr lang="tr-TR" sz="2400" dirty="0"/>
                    </a:p>
                  </a:txBody>
                  <a:tcPr marL="86360" marR="86360"/>
                </a:tc>
              </a:tr>
              <a:tr h="370840">
                <a:tc>
                  <a:txBody>
                    <a:bodyPr/>
                    <a:lstStyle/>
                    <a:p>
                      <a:r>
                        <a:rPr lang="tr-TR" sz="2400" dirty="0" smtClean="0"/>
                        <a:t>Travma</a:t>
                      </a:r>
                      <a:endParaRPr lang="tr-TR" sz="2400" dirty="0"/>
                    </a:p>
                  </a:txBody>
                  <a:tcPr marL="86360" marR="86360"/>
                </a:tc>
                <a:tc>
                  <a:txBody>
                    <a:bodyPr/>
                    <a:lstStyle/>
                    <a:p>
                      <a:r>
                        <a:rPr lang="tr-TR" sz="2400" dirty="0" smtClean="0"/>
                        <a:t>Nefrotik sendrom</a:t>
                      </a:r>
                      <a:endParaRPr lang="tr-TR" sz="2400" dirty="0"/>
                    </a:p>
                  </a:txBody>
                  <a:tcPr marL="86360" marR="86360"/>
                </a:tc>
              </a:tr>
              <a:tr h="370840">
                <a:tc>
                  <a:txBody>
                    <a:bodyPr/>
                    <a:lstStyle/>
                    <a:p>
                      <a:r>
                        <a:rPr lang="tr-TR" sz="2400" dirty="0" smtClean="0"/>
                        <a:t>VTE</a:t>
                      </a:r>
                      <a:r>
                        <a:rPr lang="tr-TR" sz="2400" baseline="0" dirty="0" smtClean="0"/>
                        <a:t> Hikayesi</a:t>
                      </a:r>
                      <a:endParaRPr lang="tr-TR" sz="2400" dirty="0"/>
                    </a:p>
                  </a:txBody>
                  <a:tcPr marL="86360" marR="86360"/>
                </a:tc>
                <a:tc>
                  <a:txBody>
                    <a:bodyPr/>
                    <a:lstStyle/>
                    <a:p>
                      <a:r>
                        <a:rPr lang="tr-TR" sz="2400" dirty="0" smtClean="0"/>
                        <a:t>Kan transfüzyonu</a:t>
                      </a:r>
                      <a:endParaRPr lang="tr-TR" sz="2400" dirty="0"/>
                    </a:p>
                  </a:txBody>
                  <a:tcPr marL="86360" marR="86360"/>
                </a:tc>
              </a:tr>
              <a:tr h="370840">
                <a:tc>
                  <a:txBody>
                    <a:bodyPr/>
                    <a:lstStyle/>
                    <a:p>
                      <a:r>
                        <a:rPr lang="tr-TR" sz="2400" dirty="0" smtClean="0"/>
                        <a:t>Ailevi</a:t>
                      </a:r>
                      <a:r>
                        <a:rPr lang="tr-TR" sz="2400" baseline="0" dirty="0" smtClean="0"/>
                        <a:t> Tromboz Öyküsü</a:t>
                      </a:r>
                      <a:endParaRPr lang="tr-TR" sz="2400" dirty="0"/>
                    </a:p>
                  </a:txBody>
                  <a:tcPr marL="86360" marR="86360"/>
                </a:tc>
                <a:tc>
                  <a:txBody>
                    <a:bodyPr/>
                    <a:lstStyle/>
                    <a:p>
                      <a:endParaRPr lang="tr-TR" sz="2400" dirty="0" smtClean="0"/>
                    </a:p>
                  </a:txBody>
                  <a:tcPr marL="86360" marR="86360"/>
                </a:tc>
              </a:tr>
            </a:tbl>
          </a:graphicData>
        </a:graphic>
      </p:graphicFrame>
      <p:sp>
        <p:nvSpPr>
          <p:cNvPr id="17427" name="Rectangle 5"/>
          <p:cNvSpPr>
            <a:spLocks noChangeArrowheads="1"/>
          </p:cNvSpPr>
          <p:nvPr/>
        </p:nvSpPr>
        <p:spPr bwMode="auto">
          <a:xfrm>
            <a:off x="539750" y="5805488"/>
            <a:ext cx="5291138" cy="646112"/>
          </a:xfrm>
          <a:prstGeom prst="rect">
            <a:avLst/>
          </a:prstGeom>
          <a:noFill/>
          <a:ln w="9525">
            <a:noFill/>
            <a:miter lim="800000"/>
            <a:headEnd/>
            <a:tailEnd/>
          </a:ln>
        </p:spPr>
        <p:txBody>
          <a:bodyPr>
            <a:spAutoFit/>
          </a:bodyPr>
          <a:lstStyle/>
          <a:p>
            <a:r>
              <a:rPr lang="tr-TR">
                <a:latin typeface="Perpetua" pitchFamily="18" charset="0"/>
              </a:rPr>
              <a:t>* Obezite, hormon replasyon tedavisi, oral kontraseptif kullanımı, hamilelik, lohusalık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Farmakolojik Olmayan Profilaksi</a:t>
            </a:r>
            <a:endParaRPr lang="tr-TR" dirty="0">
              <a:latin typeface="+mn-lt"/>
            </a:endParaRPr>
          </a:p>
        </p:txBody>
      </p:sp>
      <p:sp>
        <p:nvSpPr>
          <p:cNvPr id="3" name="Content Placeholder 2"/>
          <p:cNvSpPr>
            <a:spLocks noGrp="1"/>
          </p:cNvSpPr>
          <p:nvPr>
            <p:ph sz="quarter" idx="1"/>
          </p:nvPr>
        </p:nvSpPr>
        <p:spPr/>
        <p:txBody>
          <a:bodyPr>
            <a:normAutofit lnSpcReduction="10000"/>
          </a:bodyPr>
          <a:lstStyle/>
          <a:p>
            <a:pPr marL="274320" indent="-274320" fontAlgn="auto">
              <a:spcBef>
                <a:spcPts val="580"/>
              </a:spcBef>
              <a:spcAft>
                <a:spcPts val="0"/>
              </a:spcAft>
              <a:buFont typeface="Wingdings 2"/>
              <a:buChar char=""/>
              <a:defRPr/>
            </a:pPr>
            <a:r>
              <a:rPr lang="tr-TR" dirty="0" smtClean="0"/>
              <a:t>Erken ambulasyon? Gerçekten korur mu?</a:t>
            </a:r>
          </a:p>
          <a:p>
            <a:pPr marL="274320" indent="-274320" fontAlgn="auto">
              <a:spcBef>
                <a:spcPts val="580"/>
              </a:spcBef>
              <a:spcAft>
                <a:spcPts val="0"/>
              </a:spcAft>
              <a:buFont typeface="Wingdings 2"/>
              <a:buChar char=""/>
              <a:defRPr/>
            </a:pPr>
            <a:r>
              <a:rPr lang="tr-TR" dirty="0" smtClean="0"/>
              <a:t>Mekanik kompresyon</a:t>
            </a:r>
          </a:p>
          <a:p>
            <a:pPr marL="548640" lvl="1" fontAlgn="auto">
              <a:spcBef>
                <a:spcPts val="370"/>
              </a:spcBef>
              <a:spcAft>
                <a:spcPts val="0"/>
              </a:spcAft>
              <a:buFont typeface="Wingdings 2"/>
              <a:buChar char=""/>
              <a:defRPr/>
            </a:pPr>
            <a:r>
              <a:rPr lang="tr-TR" dirty="0" smtClean="0"/>
              <a:t>Elastik çoraplar</a:t>
            </a:r>
          </a:p>
          <a:p>
            <a:pPr marL="548640" lvl="1" fontAlgn="auto">
              <a:spcBef>
                <a:spcPts val="370"/>
              </a:spcBef>
              <a:spcAft>
                <a:spcPts val="0"/>
              </a:spcAft>
              <a:buFont typeface="Wingdings 2"/>
              <a:buChar char=""/>
              <a:defRPr/>
            </a:pPr>
            <a:r>
              <a:rPr lang="tr-TR" dirty="0" smtClean="0"/>
              <a:t>Intermitant pnömotik cihazlar</a:t>
            </a:r>
          </a:p>
          <a:p>
            <a:pPr marL="274320" indent="-274320" fontAlgn="auto">
              <a:spcBef>
                <a:spcPts val="580"/>
              </a:spcBef>
              <a:spcAft>
                <a:spcPts val="0"/>
              </a:spcAft>
              <a:buFont typeface="Wingdings 2"/>
              <a:buChar char=""/>
              <a:defRPr/>
            </a:pPr>
            <a:r>
              <a:rPr lang="tr-TR" dirty="0" smtClean="0"/>
              <a:t>Yüksek kanama riski olanlarda</a:t>
            </a:r>
          </a:p>
          <a:p>
            <a:pPr marL="548640" lvl="1" fontAlgn="auto">
              <a:spcBef>
                <a:spcPts val="370"/>
              </a:spcBef>
              <a:spcAft>
                <a:spcPts val="0"/>
              </a:spcAft>
              <a:buFont typeface="Wingdings 2"/>
              <a:buChar char=""/>
              <a:defRPr/>
            </a:pPr>
            <a:r>
              <a:rPr lang="tr-TR" dirty="0" smtClean="0"/>
              <a:t>Uygun şekilde kullanılmalı</a:t>
            </a:r>
          </a:p>
          <a:p>
            <a:pPr marL="548640" lvl="1" fontAlgn="auto">
              <a:spcBef>
                <a:spcPts val="370"/>
              </a:spcBef>
              <a:spcAft>
                <a:spcPts val="0"/>
              </a:spcAft>
              <a:buFont typeface="Wingdings 2"/>
              <a:buChar char=""/>
              <a:defRPr/>
            </a:pPr>
            <a:r>
              <a:rPr lang="tr-TR" dirty="0" smtClean="0"/>
              <a:t>Optimum uyum sağlanmalı</a:t>
            </a:r>
          </a:p>
          <a:p>
            <a:pPr marL="548640" lvl="1" fontAlgn="auto">
              <a:spcBef>
                <a:spcPts val="370"/>
              </a:spcBef>
              <a:spcAft>
                <a:spcPts val="0"/>
              </a:spcAft>
              <a:buFont typeface="Wingdings 2"/>
              <a:buChar char=""/>
              <a:defRPr/>
            </a:pPr>
            <a:r>
              <a:rPr lang="tr-TR" dirty="0" smtClean="0"/>
              <a:t>Anestezi indüksiyonundan önce başlanmalı</a:t>
            </a:r>
          </a:p>
          <a:p>
            <a:pPr marL="548640" lvl="1" fontAlgn="auto">
              <a:spcBef>
                <a:spcPts val="370"/>
              </a:spcBef>
              <a:spcAft>
                <a:spcPts val="0"/>
              </a:spcAft>
              <a:buFont typeface="Wingdings 2"/>
              <a:buChar char=""/>
              <a:defRPr/>
            </a:pPr>
            <a:r>
              <a:rPr lang="tr-TR" dirty="0" smtClean="0"/>
              <a:t>Ameliyat sırasında ve sonrasında devam edilmeli</a:t>
            </a:r>
          </a:p>
          <a:p>
            <a:pPr marL="548640" lvl="1" fontAlgn="auto">
              <a:spcBef>
                <a:spcPts val="370"/>
              </a:spcBef>
              <a:spcAft>
                <a:spcPts val="0"/>
              </a:spcAft>
              <a:buFont typeface="Wingdings 2"/>
              <a:buChar char=""/>
              <a:defRPr/>
            </a:pPr>
            <a:r>
              <a:rPr lang="tr-TR" dirty="0" smtClean="0"/>
              <a:t>Günde en az 18-20 saat kullanılmalı</a:t>
            </a:r>
          </a:p>
          <a:p>
            <a:pPr marL="274320" indent="-274320" fontAlgn="auto">
              <a:spcBef>
                <a:spcPts val="580"/>
              </a:spcBef>
              <a:spcAft>
                <a:spcPts val="0"/>
              </a:spcAft>
              <a:buFont typeface="Wingdings 2"/>
              <a:buChar char=""/>
              <a:defRPr/>
            </a:pPr>
            <a:r>
              <a:rPr lang="tr-TR" dirty="0" smtClean="0"/>
              <a:t>Devamlı eksternal kompresyon tedavisi</a:t>
            </a:r>
          </a:p>
          <a:p>
            <a:pPr marL="274320" indent="-274320" fontAlgn="auto">
              <a:spcBef>
                <a:spcPts val="580"/>
              </a:spcBef>
              <a:spcAft>
                <a:spcPts val="0"/>
              </a:spcAft>
              <a:buFont typeface="Wingdings 2"/>
              <a:buChar char=""/>
              <a:defRPr/>
            </a:pPr>
            <a:endParaRPr lang="tr-TR" dirty="0" smtClean="0"/>
          </a:p>
          <a:p>
            <a:pPr marL="274320" indent="-274320" fontAlgn="auto">
              <a:spcBef>
                <a:spcPts val="580"/>
              </a:spcBef>
              <a:spcAft>
                <a:spcPts val="0"/>
              </a:spcAft>
              <a:buFont typeface="Wingdings 2"/>
              <a:buChar char=""/>
              <a:defRPr/>
            </a:pPr>
            <a:endParaRPr lang="tr-TR"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Vena Kava Filtresi</a:t>
            </a:r>
            <a:endParaRPr lang="tr-TR" dirty="0">
              <a:latin typeface="+mn-lt"/>
            </a:endParaRPr>
          </a:p>
        </p:txBody>
      </p:sp>
      <p:sp>
        <p:nvSpPr>
          <p:cNvPr id="19458" name="Content Placeholder 2"/>
          <p:cNvSpPr>
            <a:spLocks noGrp="1"/>
          </p:cNvSpPr>
          <p:nvPr>
            <p:ph sz="quarter" idx="1"/>
          </p:nvPr>
        </p:nvSpPr>
        <p:spPr/>
        <p:txBody>
          <a:bodyPr/>
          <a:lstStyle/>
          <a:p>
            <a:endParaRPr lang="tr-TR" smtClean="0"/>
          </a:p>
          <a:p>
            <a:r>
              <a:rPr lang="tr-TR" smtClean="0"/>
              <a:t>Az miktarda kanamayı dahi tolere edemeyecek durumlarda kullanılır.</a:t>
            </a:r>
          </a:p>
          <a:p>
            <a:r>
              <a:rPr lang="tr-TR" smtClean="0"/>
              <a:t>Farmakolojik tedavi uygulanamayan ağır travma hastalarında kullanılır.</a:t>
            </a:r>
          </a:p>
          <a:p>
            <a:pPr>
              <a:buFont typeface="Wingdings 2" pitchFamily="18" charset="2"/>
              <a:buNone/>
            </a:pPr>
            <a:endParaRPr lang="tr-T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tr-TR" dirty="0" smtClean="0">
                <a:latin typeface="+mn-lt"/>
              </a:rPr>
              <a:t>Farmakolojik Profilaksi</a:t>
            </a:r>
            <a:endParaRPr lang="tr-TR" dirty="0">
              <a:latin typeface="+mn-lt"/>
            </a:endParaRPr>
          </a:p>
        </p:txBody>
      </p:sp>
      <p:sp>
        <p:nvSpPr>
          <p:cNvPr id="20482" name="Content Placeholder 2"/>
          <p:cNvSpPr>
            <a:spLocks noGrp="1"/>
          </p:cNvSpPr>
          <p:nvPr>
            <p:ph sz="quarter" idx="1"/>
          </p:nvPr>
        </p:nvSpPr>
        <p:spPr/>
        <p:txBody>
          <a:bodyPr/>
          <a:lstStyle/>
          <a:p>
            <a:r>
              <a:rPr lang="tr-TR" smtClean="0"/>
              <a:t>Warfarin</a:t>
            </a:r>
          </a:p>
          <a:p>
            <a:r>
              <a:rPr lang="tr-TR" smtClean="0"/>
              <a:t>Anfraksiyone  heparin</a:t>
            </a:r>
          </a:p>
          <a:p>
            <a:r>
              <a:rPr lang="tr-TR" smtClean="0"/>
              <a:t>LMWH</a:t>
            </a:r>
          </a:p>
          <a:p>
            <a:r>
              <a:rPr lang="tr-TR" smtClean="0"/>
              <a:t>Fondaparinux</a:t>
            </a:r>
          </a:p>
          <a:p>
            <a:r>
              <a:rPr lang="tr-TR" smtClean="0"/>
              <a:t>Aspirin?</a:t>
            </a:r>
          </a:p>
          <a:p>
            <a:r>
              <a:rPr lang="tr-TR" smtClean="0"/>
              <a:t>Oral direkt trombin inhibitörleri</a:t>
            </a:r>
          </a:p>
          <a:p>
            <a:pPr lvl="1"/>
            <a:r>
              <a:rPr lang="tr-TR" smtClean="0"/>
              <a:t>Dabigatran</a:t>
            </a:r>
          </a:p>
          <a:p>
            <a:r>
              <a:rPr lang="tr-TR" smtClean="0"/>
              <a:t>Oral direkt faktör Xa inhibitörleri</a:t>
            </a:r>
          </a:p>
          <a:p>
            <a:pPr lvl="1"/>
            <a:r>
              <a:rPr lang="tr-TR" smtClean="0"/>
              <a:t>Apixaban, Rivaroxaban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normAutofit fontScale="90000"/>
          </a:bodyPr>
          <a:lstStyle/>
          <a:p>
            <a:pPr fontAlgn="auto">
              <a:spcAft>
                <a:spcPts val="0"/>
              </a:spcAft>
              <a:defRPr/>
            </a:pPr>
            <a:r>
              <a:rPr lang="tr-TR" sz="3200" dirty="0" smtClean="0">
                <a:latin typeface="+mn-lt"/>
              </a:rPr>
              <a:t>ACCP Kılavuzu’na göre Prosedüre Özgü Profilaksi Önerileri</a:t>
            </a:r>
            <a:endParaRPr lang="tr-TR" sz="3200" dirty="0">
              <a:latin typeface="+mn-lt"/>
            </a:endParaRPr>
          </a:p>
        </p:txBody>
      </p:sp>
      <p:graphicFrame>
        <p:nvGraphicFramePr>
          <p:cNvPr id="21532" name="Group 28"/>
          <p:cNvGraphicFramePr>
            <a:graphicFrameLocks noGrp="1"/>
          </p:cNvGraphicFramePr>
          <p:nvPr>
            <p:ph sz="quarter" idx="1"/>
          </p:nvPr>
        </p:nvGraphicFramePr>
        <p:xfrm>
          <a:off x="467544" y="1124744"/>
          <a:ext cx="8289925" cy="5577840"/>
        </p:xfrm>
        <a:graphic>
          <a:graphicData uri="http://schemas.openxmlformats.org/drawingml/2006/table">
            <a:tbl>
              <a:tblPr/>
              <a:tblGrid>
                <a:gridCol w="4144962"/>
                <a:gridCol w="4144963"/>
              </a:tblGrid>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dirty="0" smtClean="0">
                          <a:ln>
                            <a:noFill/>
                          </a:ln>
                          <a:solidFill>
                            <a:srgbClr val="FFFFFF"/>
                          </a:solidFill>
                          <a:effectLst/>
                          <a:latin typeface="Perpetua" pitchFamily="18" charset="0"/>
                          <a:cs typeface="Arial" charset="0"/>
                        </a:rPr>
                        <a:t>Cerrahi Tipi</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dirty="0" smtClean="0">
                          <a:ln>
                            <a:noFill/>
                          </a:ln>
                          <a:solidFill>
                            <a:srgbClr val="FFFFFF"/>
                          </a:solidFill>
                          <a:effectLst/>
                          <a:latin typeface="Perpetua" pitchFamily="18" charset="0"/>
                          <a:cs typeface="Arial" charset="0"/>
                        </a:rPr>
                        <a:t>Önerilen Seçenekler (</a:t>
                      </a:r>
                      <a:r>
                        <a:rPr kumimoji="0" lang="tr-TR" sz="1800" b="1" i="0" u="none" strike="noStrike" cap="none" normalizeH="0" baseline="0" dirty="0" err="1" smtClean="0">
                          <a:ln>
                            <a:noFill/>
                          </a:ln>
                          <a:solidFill>
                            <a:srgbClr val="FFFFFF"/>
                          </a:solidFill>
                          <a:effectLst/>
                          <a:latin typeface="Perpetua" pitchFamily="18" charset="0"/>
                          <a:cs typeface="Arial" charset="0"/>
                        </a:rPr>
                        <a:t>grad</a:t>
                      </a:r>
                      <a:r>
                        <a:rPr kumimoji="0" lang="tr-TR" sz="1800" b="1" i="0" u="none" strike="noStrike" cap="none" normalizeH="0" baseline="0" dirty="0" smtClean="0">
                          <a:ln>
                            <a:noFill/>
                          </a:ln>
                          <a:solidFill>
                            <a:srgbClr val="FFFFFF"/>
                          </a:solidFill>
                          <a:effectLst/>
                          <a:latin typeface="Perpetua" pitchFamily="18" charset="0"/>
                          <a:cs typeface="Arial" charset="0"/>
                        </a:rPr>
                        <a:t>)</a:t>
                      </a:r>
                      <a:endParaRPr kumimoji="0" lang="tr-TR" sz="1800" b="1" i="1" u="none" strike="noStrike" cap="none" normalizeH="0" baseline="0" dirty="0" smtClean="0">
                        <a:ln>
                          <a:noFill/>
                        </a:ln>
                        <a:solidFill>
                          <a:srgbClr val="FFFFFF"/>
                        </a:solidFill>
                        <a:effectLst/>
                        <a:latin typeface="Perpetua" pitchFamily="18" charset="0"/>
                        <a:cs typeface="Arial" charset="0"/>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774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Risk faktörlü hastalarda major vasküler cerrahi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rgbClr val="000000"/>
                        </a:solidFill>
                        <a:effectLst/>
                        <a:latin typeface="Perpetua" pitchFamily="18" charset="0"/>
                        <a:cs typeface="Arial" charset="0"/>
                      </a:endParaRP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LMWH, düşük doz UFH, fondaparinux (hepsi için 1C)</a:t>
                      </a:r>
                      <a:endParaRPr kumimoji="0" lang="tr-TR" sz="1800" b="0" i="0" u="none" strike="noStrike" cap="none" normalizeH="0" baseline="0" smtClean="0">
                        <a:ln>
                          <a:noFill/>
                        </a:ln>
                        <a:solidFill>
                          <a:srgbClr val="534733"/>
                        </a:solidFill>
                        <a:effectLst/>
                        <a:latin typeface="Perpetua" pitchFamily="18" charset="0"/>
                        <a:cs typeface="Arial" charset="0"/>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8E7"/>
                    </a:solidFill>
                  </a:tcPr>
                </a:tc>
              </a:tr>
              <a:tr h="1006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rgbClr val="000000"/>
                          </a:solidFill>
                          <a:effectLst/>
                          <a:latin typeface="Perpetua" pitchFamily="18" charset="0"/>
                          <a:cs typeface="Arial" charset="0"/>
                        </a:rPr>
                        <a:t>Major</a:t>
                      </a:r>
                      <a:r>
                        <a:rPr kumimoji="0" lang="tr-TR" sz="1800" b="0" i="0" u="none" strike="noStrike" cap="none" normalizeH="0" baseline="0" dirty="0" smtClean="0">
                          <a:ln>
                            <a:noFill/>
                          </a:ln>
                          <a:solidFill>
                            <a:srgbClr val="000000"/>
                          </a:solidFill>
                          <a:effectLst/>
                          <a:latin typeface="Perpetua" pitchFamily="18" charset="0"/>
                          <a:cs typeface="Arial" charset="0"/>
                        </a:rPr>
                        <a:t> jinekolojik cerrahi veya risk faktörlü hastalarda </a:t>
                      </a:r>
                      <a:r>
                        <a:rPr kumimoji="0" lang="tr-TR" sz="1800" b="0" i="0" u="none" strike="noStrike" cap="none" normalizeH="0" baseline="0" dirty="0" err="1" smtClean="0">
                          <a:ln>
                            <a:noFill/>
                          </a:ln>
                          <a:solidFill>
                            <a:srgbClr val="000000"/>
                          </a:solidFill>
                          <a:effectLst/>
                          <a:latin typeface="Perpetua" pitchFamily="18" charset="0"/>
                          <a:cs typeface="Arial" charset="0"/>
                        </a:rPr>
                        <a:t>laparoskopi</a:t>
                      </a:r>
                      <a:endParaRPr kumimoji="0" lang="tr-TR" sz="1800" b="0" i="0" u="none" strike="noStrike" cap="none" normalizeH="0" baseline="0" dirty="0" smtClean="0">
                        <a:ln>
                          <a:noFill/>
                        </a:ln>
                        <a:solidFill>
                          <a:srgbClr val="000000"/>
                        </a:solidFill>
                        <a:effectLst/>
                        <a:latin typeface="Perpetua" pitchFamily="18" charset="0"/>
                        <a:cs typeface="Arial" charset="0"/>
                      </a:endParaRP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LMWH (1A), düşük doz UFH (1A), intermitant pnömotik kompresyon (1A), veya fondaparinux (1C), ± elastik çorap (1C)</a:t>
                      </a:r>
                      <a:endParaRPr kumimoji="0" lang="tr-TR" sz="1800" b="0" i="0" u="none" strike="noStrike" cap="none" normalizeH="0" baseline="0" smtClean="0">
                        <a:ln>
                          <a:noFill/>
                        </a:ln>
                        <a:solidFill>
                          <a:srgbClr val="534733"/>
                        </a:solidFill>
                        <a:effectLst/>
                        <a:latin typeface="Perpetua" pitchFamily="18" charset="0"/>
                        <a:cs typeface="Arial" charset="0"/>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774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Major açık ürolojik cerrahi</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Düşük doz UFH (1B), LMWH</a:t>
                      </a:r>
                      <a:r>
                        <a:rPr kumimoji="0" lang="tr-TR" sz="1800" b="0" i="0" u="none" strike="noStrike" cap="none" normalizeH="0" baseline="0" smtClean="0">
                          <a:ln>
                            <a:noFill/>
                          </a:ln>
                          <a:solidFill>
                            <a:srgbClr val="000000"/>
                          </a:solidFill>
                          <a:effectLst/>
                          <a:latin typeface="Arial" charset="0"/>
                          <a:cs typeface="Arial" charset="0"/>
                        </a:rPr>
                        <a:t>,</a:t>
                      </a:r>
                      <a:r>
                        <a:rPr kumimoji="0" lang="tr-TR" sz="1800" b="0" i="0" u="none" strike="noStrike" cap="none" normalizeH="0" baseline="0" smtClean="0">
                          <a:ln>
                            <a:noFill/>
                          </a:ln>
                          <a:solidFill>
                            <a:srgbClr val="000000"/>
                          </a:solidFill>
                          <a:effectLst/>
                          <a:latin typeface="Perpetua" pitchFamily="18" charset="0"/>
                          <a:cs typeface="Arial" charset="0"/>
                        </a:rPr>
                        <a:t> intermitant pnömotik kompresyon/elastik çorap (1C), fondaparinux  ( 1C)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8E7"/>
                    </a:solidFill>
                  </a:tcPr>
                </a:tc>
              </a:tr>
              <a:tr h="774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Bariyatrik Cerrahi</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Daha yüksek doz LMWH, günde üç kere düşük doz UFH, fondaparinux (hepsi için 1C)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Torasik Cerrahi</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LMWH , düşük doz UFH , intermitant pnömotik kompresyon (hepsi için 1C)</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FE8E7"/>
                    </a:solidFill>
                  </a:tcPr>
                </a:tc>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Perpetua" pitchFamily="18" charset="0"/>
                          <a:cs typeface="Arial" charset="0"/>
                        </a:rPr>
                        <a:t>CABG</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rgbClr val="000000"/>
                          </a:solidFill>
                          <a:effectLst/>
                          <a:latin typeface="Perpetua" pitchFamily="18" charset="0"/>
                          <a:cs typeface="Arial" charset="0"/>
                        </a:rPr>
                        <a:t>LMWH</a:t>
                      </a:r>
                      <a:r>
                        <a:rPr kumimoji="0" lang="tr-TR" sz="1800" b="0" i="0" u="none" strike="noStrike" cap="none" normalizeH="0" baseline="0" dirty="0" smtClean="0">
                          <a:ln>
                            <a:noFill/>
                          </a:ln>
                          <a:solidFill>
                            <a:srgbClr val="000000"/>
                          </a:solidFill>
                          <a:effectLst/>
                          <a:latin typeface="Arial" charset="0"/>
                          <a:cs typeface="Arial" charset="0"/>
                        </a:rPr>
                        <a:t>,</a:t>
                      </a:r>
                      <a:r>
                        <a:rPr kumimoji="0" lang="tr-TR" sz="1800" b="0" i="0" u="none" strike="noStrike" cap="none" normalizeH="0" baseline="0" dirty="0" smtClean="0">
                          <a:ln>
                            <a:noFill/>
                          </a:ln>
                          <a:solidFill>
                            <a:srgbClr val="000000"/>
                          </a:solidFill>
                          <a:effectLst/>
                          <a:latin typeface="Perpetua" pitchFamily="18" charset="0"/>
                          <a:cs typeface="Arial" charset="0"/>
                        </a:rPr>
                        <a:t> UFH (2B)</a:t>
                      </a:r>
                      <a:endParaRPr kumimoji="0" lang="tr-TR" sz="1800" b="0" i="0" u="none" strike="noStrike" cap="none" normalizeH="0" baseline="0" dirty="0" smtClean="0">
                        <a:ln>
                          <a:noFill/>
                        </a:ln>
                        <a:solidFill>
                          <a:srgbClr val="534733"/>
                        </a:solidFill>
                        <a:effectLst/>
                        <a:latin typeface="Perpetua" pitchFamily="18" charset="0"/>
                        <a:cs typeface="Arial" charset="0"/>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TotalTime>
  <Words>1515</Words>
  <Application>Microsoft Office PowerPoint</Application>
  <PresentationFormat>Ekran Gösterisi (4:3)</PresentationFormat>
  <Paragraphs>244</Paragraphs>
  <Slides>33</Slides>
  <Notes>0</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Equity</vt:lpstr>
      <vt:lpstr>Cerrahi ve medikal olgularda VTE proflaksisi</vt:lpstr>
      <vt:lpstr>Slayt 2</vt:lpstr>
      <vt:lpstr>Cerrahi Hastalarda Profilaksi</vt:lpstr>
      <vt:lpstr>      </vt:lpstr>
      <vt:lpstr>Venöz Tromboembolizm için Hastaya Bağlı Risk Faktörleri</vt:lpstr>
      <vt:lpstr>Farmakolojik Olmayan Profilaksi</vt:lpstr>
      <vt:lpstr>Vena Kava Filtresi</vt:lpstr>
      <vt:lpstr>Farmakolojik Profilaksi</vt:lpstr>
      <vt:lpstr>ACCP Kılavuzu’na göre Prosedüre Özgü Profilaksi Önerileri</vt:lpstr>
      <vt:lpstr>Ortopedik Cerrahide Tromboprofilaksi için Günümüz ACCP Kılavuzu Önerileri</vt:lpstr>
      <vt:lpstr>Farmakolojik Profilaksi Başlama Zamanı</vt:lpstr>
      <vt:lpstr>Farmakolojik Profilaksi Bitirme Zamanı</vt:lpstr>
      <vt:lpstr>Medikal Hastalarda Tromboprofilaksi</vt:lpstr>
      <vt:lpstr>Medikal Hastalarda Farmakolojik Profilaksi ile İlgili Klinik Çalışmalar</vt:lpstr>
      <vt:lpstr>Medenox (The Prophylaxis in Medical Patients with Enoxaparin)</vt:lpstr>
      <vt:lpstr>Slayt 16</vt:lpstr>
      <vt:lpstr>Slayt 17</vt:lpstr>
      <vt:lpstr>Slayt 18</vt:lpstr>
      <vt:lpstr>Medikal Hastalarda Mekanik Tromboprofilaksi</vt:lpstr>
      <vt:lpstr>Bütün hospitalize edilmiş hastalar taranmalı ve VTE profilaksisi için izlenmelidir.</vt:lpstr>
      <vt:lpstr>Slayt 21</vt:lpstr>
      <vt:lpstr>Farmakolojik Profilaksi Seçenekleri</vt:lpstr>
      <vt:lpstr>Slayt 23</vt:lpstr>
      <vt:lpstr>Profilaksinin Süresi</vt:lpstr>
      <vt:lpstr>   Farmakolojik Profilaksi Kontraendikasyonu Varsa</vt:lpstr>
      <vt:lpstr>EXCLAIM Çalışması; Uzatılmış Profilaksiye Gerek Var mı?</vt:lpstr>
      <vt:lpstr>EXCLAIM Çalışması</vt:lpstr>
      <vt:lpstr>EXCLAIM Çalışması Sonuçları</vt:lpstr>
      <vt:lpstr>EXCLAIM Çalışması Yorumu</vt:lpstr>
      <vt:lpstr>Sonuç/ Özet</vt:lpstr>
      <vt:lpstr>Sonuç/ Özet</vt:lpstr>
      <vt:lpstr>Sonuç/ Özet</vt:lpstr>
      <vt:lpstr>Teşekkür ederim...</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Cerrahi ve medikal olgularda VTE proflaksisi</dc:title>
  <dc:creator>Roza SABA</dc:creator>
  <cp:lastModifiedBy>Hp</cp:lastModifiedBy>
  <cp:revision>11</cp:revision>
  <dcterms:created xsi:type="dcterms:W3CDTF">2012-01-12T19:13:00Z</dcterms:created>
  <dcterms:modified xsi:type="dcterms:W3CDTF">2012-01-14T09:47:53Z</dcterms:modified>
</cp:coreProperties>
</file>