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Lst>
  <p:notesMasterIdLst>
    <p:notesMasterId r:id="rId76"/>
  </p:notesMasterIdLst>
  <p:handoutMasterIdLst>
    <p:handoutMasterId r:id="rId77"/>
  </p:handoutMasterIdLst>
  <p:sldIdLst>
    <p:sldId id="256" r:id="rId2"/>
    <p:sldId id="258" r:id="rId3"/>
    <p:sldId id="259" r:id="rId4"/>
    <p:sldId id="261" r:id="rId5"/>
    <p:sldId id="517" r:id="rId6"/>
    <p:sldId id="542" r:id="rId7"/>
    <p:sldId id="521" r:id="rId8"/>
    <p:sldId id="269" r:id="rId9"/>
    <p:sldId id="543" r:id="rId10"/>
    <p:sldId id="455" r:id="rId11"/>
    <p:sldId id="544" r:id="rId12"/>
    <p:sldId id="545" r:id="rId13"/>
    <p:sldId id="546" r:id="rId14"/>
    <p:sldId id="547" r:id="rId15"/>
    <p:sldId id="548" r:id="rId16"/>
    <p:sldId id="549" r:id="rId17"/>
    <p:sldId id="550" r:id="rId18"/>
    <p:sldId id="551" r:id="rId19"/>
    <p:sldId id="556" r:id="rId20"/>
    <p:sldId id="552" r:id="rId21"/>
    <p:sldId id="317" r:id="rId22"/>
    <p:sldId id="553" r:id="rId23"/>
    <p:sldId id="554" r:id="rId24"/>
    <p:sldId id="532" r:id="rId25"/>
    <p:sldId id="534" r:id="rId26"/>
    <p:sldId id="535" r:id="rId27"/>
    <p:sldId id="558" r:id="rId28"/>
    <p:sldId id="559" r:id="rId29"/>
    <p:sldId id="560" r:id="rId30"/>
    <p:sldId id="561" r:id="rId31"/>
    <p:sldId id="570" r:id="rId32"/>
    <p:sldId id="569" r:id="rId33"/>
    <p:sldId id="572" r:id="rId34"/>
    <p:sldId id="573" r:id="rId35"/>
    <p:sldId id="574" r:id="rId36"/>
    <p:sldId id="576" r:id="rId37"/>
    <p:sldId id="577" r:id="rId38"/>
    <p:sldId id="578" r:id="rId39"/>
    <p:sldId id="579" r:id="rId40"/>
    <p:sldId id="580" r:id="rId41"/>
    <p:sldId id="324" r:id="rId42"/>
    <p:sldId id="562" r:id="rId43"/>
    <p:sldId id="563" r:id="rId44"/>
    <p:sldId id="564" r:id="rId45"/>
    <p:sldId id="565" r:id="rId46"/>
    <p:sldId id="566" r:id="rId47"/>
    <p:sldId id="567" r:id="rId48"/>
    <p:sldId id="568" r:id="rId49"/>
    <p:sldId id="581" r:id="rId50"/>
    <p:sldId id="582" r:id="rId51"/>
    <p:sldId id="583" r:id="rId52"/>
    <p:sldId id="584" r:id="rId53"/>
    <p:sldId id="585" r:id="rId54"/>
    <p:sldId id="586" r:id="rId55"/>
    <p:sldId id="587" r:id="rId56"/>
    <p:sldId id="588" r:id="rId57"/>
    <p:sldId id="589" r:id="rId58"/>
    <p:sldId id="590" r:id="rId59"/>
    <p:sldId id="490" r:id="rId60"/>
    <p:sldId id="491" r:id="rId61"/>
    <p:sldId id="492" r:id="rId62"/>
    <p:sldId id="493" r:id="rId63"/>
    <p:sldId id="591" r:id="rId64"/>
    <p:sldId id="389" r:id="rId65"/>
    <p:sldId id="592" r:id="rId66"/>
    <p:sldId id="593" r:id="rId67"/>
    <p:sldId id="594" r:id="rId68"/>
    <p:sldId id="595" r:id="rId69"/>
    <p:sldId id="596" r:id="rId70"/>
    <p:sldId id="597" r:id="rId71"/>
    <p:sldId id="598" r:id="rId72"/>
    <p:sldId id="599" r:id="rId73"/>
    <p:sldId id="601" r:id="rId74"/>
    <p:sldId id="60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2" autoAdjust="0"/>
    <p:restoredTop sz="84953" autoAdjust="0"/>
  </p:normalViewPr>
  <p:slideViewPr>
    <p:cSldViewPr snapToGrid="0">
      <p:cViewPr varScale="1">
        <p:scale>
          <a:sx n="81" d="100"/>
          <a:sy n="81" d="100"/>
        </p:scale>
        <p:origin x="-618" y="-102"/>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1D9244-9FF2-0B49-BF84-CA75131E9A2F}" type="datetime1">
              <a:rPr lang="en-US" smtClean="0"/>
              <a:t>11/22/2016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A913D-26AE-814F-AC6B-6E0AC1DA0F27}" type="datetime1">
              <a:rPr lang="en-US" smtClean="0"/>
              <a:t>11/22/2016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1622836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10</a:t>
            </a:fld>
            <a:endParaRPr lang="ko-KR" altLang="en-US"/>
          </a:p>
        </p:txBody>
      </p:sp>
    </p:spTree>
    <p:extLst>
      <p:ext uri="{BB962C8B-B14F-4D97-AF65-F5344CB8AC3E}">
        <p14:creationId xmlns:p14="http://schemas.microsoft.com/office/powerpoint/2010/main" val="72322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1515035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12</a:t>
            </a:fld>
            <a:endParaRPr lang="en-US"/>
          </a:p>
        </p:txBody>
      </p:sp>
    </p:spTree>
    <p:extLst>
      <p:ext uri="{BB962C8B-B14F-4D97-AF65-F5344CB8AC3E}">
        <p14:creationId xmlns:p14="http://schemas.microsoft.com/office/powerpoint/2010/main" val="2615443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131613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981192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595089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155481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17</a:t>
            </a:fld>
            <a:endParaRPr lang="en-US"/>
          </a:p>
        </p:txBody>
      </p:sp>
    </p:spTree>
    <p:extLst>
      <p:ext uri="{BB962C8B-B14F-4D97-AF65-F5344CB8AC3E}">
        <p14:creationId xmlns:p14="http://schemas.microsoft.com/office/powerpoint/2010/main" val="47279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555348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a:rPr>
              <a:t>¥</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330209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535221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2705213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2363384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127482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2724738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24</a:t>
            </a:fld>
            <a:endParaRPr lang="en-US"/>
          </a:p>
        </p:txBody>
      </p:sp>
    </p:spTree>
    <p:extLst>
      <p:ext uri="{BB962C8B-B14F-4D97-AF65-F5344CB8AC3E}">
        <p14:creationId xmlns:p14="http://schemas.microsoft.com/office/powerpoint/2010/main" val="199954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1126801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26</a:t>
            </a:fld>
            <a:endParaRPr lang="en-GB"/>
          </a:p>
        </p:txBody>
      </p:sp>
    </p:spTree>
    <p:extLst>
      <p:ext uri="{BB962C8B-B14F-4D97-AF65-F5344CB8AC3E}">
        <p14:creationId xmlns:p14="http://schemas.microsoft.com/office/powerpoint/2010/main" val="1706694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27</a:t>
            </a:fld>
            <a:endParaRPr lang="en-US"/>
          </a:p>
        </p:txBody>
      </p:sp>
    </p:spTree>
    <p:extLst>
      <p:ext uri="{BB962C8B-B14F-4D97-AF65-F5344CB8AC3E}">
        <p14:creationId xmlns:p14="http://schemas.microsoft.com/office/powerpoint/2010/main" val="855300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1656914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410460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3</a:t>
            </a:fld>
            <a:endParaRPr lang="en-US"/>
          </a:p>
        </p:txBody>
      </p:sp>
    </p:spTree>
    <p:extLst>
      <p:ext uri="{BB962C8B-B14F-4D97-AF65-F5344CB8AC3E}">
        <p14:creationId xmlns:p14="http://schemas.microsoft.com/office/powerpoint/2010/main" val="2018143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2684940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79326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3953169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851180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3982996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3780530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3474589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758521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39713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9789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4</a:t>
            </a:fld>
            <a:endParaRPr lang="en-GB"/>
          </a:p>
        </p:txBody>
      </p:sp>
    </p:spTree>
    <p:extLst>
      <p:ext uri="{BB962C8B-B14F-4D97-AF65-F5344CB8AC3E}">
        <p14:creationId xmlns:p14="http://schemas.microsoft.com/office/powerpoint/2010/main" val="20255529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133186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33058381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948930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31402769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768527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833304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9396405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730752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1729517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1"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5579950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634523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51</a:t>
            </a:fld>
            <a:endParaRPr lang="en-US"/>
          </a:p>
        </p:txBody>
      </p:sp>
    </p:spTree>
    <p:extLst>
      <p:ext uri="{BB962C8B-B14F-4D97-AF65-F5344CB8AC3E}">
        <p14:creationId xmlns:p14="http://schemas.microsoft.com/office/powerpoint/2010/main" val="16827425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5976026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602028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9437214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55</a:t>
            </a:fld>
            <a:endParaRPr lang="en-US"/>
          </a:p>
        </p:txBody>
      </p:sp>
    </p:spTree>
    <p:extLst>
      <p:ext uri="{BB962C8B-B14F-4D97-AF65-F5344CB8AC3E}">
        <p14:creationId xmlns:p14="http://schemas.microsoft.com/office/powerpoint/2010/main" val="1155703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56</a:t>
            </a:fld>
            <a:endParaRPr lang="en-US"/>
          </a:p>
        </p:txBody>
      </p:sp>
    </p:spTree>
    <p:extLst>
      <p:ext uri="{BB962C8B-B14F-4D97-AF65-F5344CB8AC3E}">
        <p14:creationId xmlns:p14="http://schemas.microsoft.com/office/powerpoint/2010/main" val="814538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894294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2071588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68099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5579950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13493906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2862918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13880736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63</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15516289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1"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706903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dirty="0">
                <a:latin typeface="Times" charset="0"/>
              </a:rPr>
              <a:t/>
            </a:r>
            <a:br>
              <a:rPr lang="en-US" dirty="0">
                <a:latin typeface="Times" charset="0"/>
              </a:rPr>
            </a:br>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73</a:t>
            </a:fld>
            <a:endParaRPr lang="en-US"/>
          </a:p>
        </p:txBody>
      </p:sp>
    </p:spTree>
    <p:extLst>
      <p:ext uri="{BB962C8B-B14F-4D97-AF65-F5344CB8AC3E}">
        <p14:creationId xmlns:p14="http://schemas.microsoft.com/office/powerpoint/2010/main" val="2865874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259068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NOTE: re: 3rd bullet - the point here is what makes a license (under US law) a license is conditions are placed on the exercise of acts enumerated by copyright.  e.g., "I grant you a license to copy and distribute the software, provided that you reproduce this license and buy me a beer." </a:t>
            </a:r>
          </a:p>
          <a:p>
            <a:r>
              <a:rPr lang="en-US" dirty="0">
                <a:latin typeface="Calibri"/>
              </a:rPr>
              <a:t>other terms are contractual</a:t>
            </a:r>
          </a:p>
          <a:p>
            <a:r>
              <a:rPr lang="en-US" i="1" dirty="0">
                <a:latin typeface="Calibri"/>
              </a:rPr>
              <a:t>pared down the examples based on </a:t>
            </a:r>
            <a:r>
              <a:rPr lang="en-US" i="1" dirty="0" err="1">
                <a:latin typeface="Calibri"/>
              </a:rPr>
              <a:t>Jilayne's</a:t>
            </a:r>
            <a:r>
              <a:rPr lang="en-US" i="1" dirty="0">
                <a:latin typeface="Calibri"/>
              </a:rPr>
              <a:t> feedback</a:t>
            </a:r>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8</a:t>
            </a:fld>
            <a:endParaRPr lang="en-US"/>
          </a:p>
        </p:txBody>
      </p:sp>
    </p:spTree>
    <p:extLst>
      <p:ext uri="{BB962C8B-B14F-4D97-AF65-F5344CB8AC3E}">
        <p14:creationId xmlns:p14="http://schemas.microsoft.com/office/powerpoint/2010/main" val="2354263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377778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076C31-8634-7742-B9F3-4A30D174EADA}" type="datetime1">
              <a:rPr lang="en-US" smtClean="0"/>
              <a:t>11/22/2016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92565C-85F8-BE4C-8FBD-DEA46511F8CF}" type="datetime1">
              <a:rPr lang="en-US" smtClean="0"/>
              <a:t>11/22/2016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9C6C2-D85A-CD41-9583-5A15DF7B86B9}" type="datetime1">
              <a:rPr lang="en-US" smtClean="0"/>
              <a:t>11/22/2016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91BCC7-20B5-1040-AACE-F0CF5FAF6DED}" type="datetime1">
              <a:rPr lang="en-US" smtClean="0"/>
              <a:t>11/22/2016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3B4FC-43D0-6A4E-96AA-F1A5DEBE2623}" type="datetime1">
              <a:rPr lang="en-US" smtClean="0"/>
              <a:t>11/22/2016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A0ED2-80A1-1042-9EC4-412B7A301E72}" type="datetime1">
              <a:rPr lang="en-US" smtClean="0"/>
              <a:t>11/22/2016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2FD58F-D1E2-5244-A14B-9341F8727E68}" type="datetime1">
              <a:rPr lang="en-US" smtClean="0"/>
              <a:t>11/22/2016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4627E-5AE7-2640-924C-9EB1A47EBBCD}" type="datetime1">
              <a:rPr lang="en-US" smtClean="0"/>
              <a:t>11/22/2016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C0C1B-665D-DB42-ADB0-A272577F2C15}" type="datetime1">
              <a:rPr lang="en-US" smtClean="0"/>
              <a:t>11/22/2016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E66A79-0BA9-B54F-BC57-DBE5152D0769}" type="datetime1">
              <a:rPr lang="en-US" smtClean="0"/>
              <a:t>11/22/2016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8C5FE-DE35-BC4C-B305-E9A12F45650B}" type="datetime1">
              <a:rPr lang="en-US" smtClean="0"/>
              <a:t>11/22/2016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C219199-6F54-D749-87E8-5C3433F2666E}" type="datetime1">
              <a:rPr lang="en-US" smtClean="0"/>
              <a:t>11/22/2016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hakssung/openchain-curriculum-release-1-kor" TargetMode="External"/><Relationship Id="rId4" Type="http://schemas.openxmlformats.org/officeDocument/2006/relationships/hyperlink" Target="mailto:hakssung@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Curriculum</a:t>
            </a:r>
          </a:p>
        </p:txBody>
      </p:sp>
      <p:sp>
        <p:nvSpPr>
          <p:cNvPr id="3" name="Subtitle 2"/>
          <p:cNvSpPr>
            <a:spLocks noGrp="1"/>
          </p:cNvSpPr>
          <p:nvPr>
            <p:ph type="subTitle" idx="1"/>
          </p:nvPr>
        </p:nvSpPr>
        <p:spPr>
          <a:xfrm>
            <a:off x="914400" y="3505199"/>
            <a:ext cx="8534400" cy="2910697"/>
          </a:xfrm>
        </p:spPr>
        <p:txBody>
          <a:bodyPr vert="horz" lIns="91440" tIns="45720" rIns="91440" bIns="45720" rtlCol="0" anchor="t">
            <a:normAutofit fontScale="92500" lnSpcReduction="10000"/>
          </a:bodyPr>
          <a:lstStyle/>
          <a:p>
            <a:r>
              <a:rPr lang="en-US" dirty="0">
                <a:solidFill>
                  <a:srgbClr val="000000"/>
                </a:solidFill>
                <a:latin typeface="Calibri" charset="0"/>
              </a:rPr>
              <a:t>Core FOSS Compliance Version </a:t>
            </a:r>
            <a:r>
              <a:rPr lang="en-US" dirty="0" smtClean="0">
                <a:solidFill>
                  <a:srgbClr val="000000"/>
                </a:solidFill>
                <a:latin typeface="Calibri" charset="0"/>
              </a:rPr>
              <a:t>1</a:t>
            </a:r>
          </a:p>
          <a:p>
            <a:r>
              <a:rPr lang="en-US" dirty="0" smtClean="0">
                <a:solidFill>
                  <a:srgbClr val="000000"/>
                </a:solidFill>
                <a:latin typeface="Calibri" charset="0"/>
              </a:rPr>
              <a:t>Designed </a:t>
            </a:r>
            <a:r>
              <a:rPr lang="en-US" dirty="0">
                <a:solidFill>
                  <a:srgbClr val="000000"/>
                </a:solidFill>
                <a:latin typeface="Calibri" charset="0"/>
              </a:rPr>
              <a:t>for Version 1 of the OpenChain Specification</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Released under the </a:t>
            </a:r>
            <a:r>
              <a:rPr lang="en-US" dirty="0">
                <a:solidFill>
                  <a:srgbClr val="000000"/>
                </a:solidFill>
                <a:latin typeface="Calibri" charset="0"/>
                <a:hlinkClick r:id="rId3"/>
              </a:rPr>
              <a:t>Creative Commons CC0 1.0 Universal</a:t>
            </a:r>
            <a:r>
              <a:rPr lang="en-US" dirty="0">
                <a:solidFill>
                  <a:srgbClr val="000000"/>
                </a:solidFill>
                <a:latin typeface="Calibri" charset="0"/>
              </a:rPr>
              <a:t> license</a:t>
            </a:r>
            <a:r>
              <a:rPr lang="en-US" dirty="0" smtClean="0">
                <a:solidFill>
                  <a:srgbClr val="000000"/>
                </a:solidFill>
                <a:latin typeface="Calibri" charset="0"/>
              </a:rPr>
              <a:t>.</a:t>
            </a:r>
          </a:p>
          <a:p>
            <a:endParaRPr lang="en-US" dirty="0" smtClean="0">
              <a:solidFill>
                <a:srgbClr val="000000"/>
              </a:solidFill>
              <a:latin typeface="Calibri" charset="0"/>
            </a:endParaRPr>
          </a:p>
          <a:p>
            <a:pPr algn="r"/>
            <a:r>
              <a:rPr lang="en-US" sz="1800" dirty="0">
                <a:solidFill>
                  <a:srgbClr val="000000"/>
                </a:solidFill>
                <a:latin typeface="Calibri" charset="0"/>
              </a:rPr>
              <a:t>Korean Translation </a:t>
            </a:r>
            <a:r>
              <a:rPr lang="en-US" sz="1800" dirty="0" smtClean="0">
                <a:solidFill>
                  <a:srgbClr val="000000"/>
                </a:solidFill>
                <a:latin typeface="Calibri" charset="0"/>
              </a:rPr>
              <a:t>by </a:t>
            </a:r>
            <a:r>
              <a:rPr lang="en-US" sz="1800" dirty="0" err="1">
                <a:solidFill>
                  <a:srgbClr val="000000"/>
                </a:solidFill>
                <a:latin typeface="Calibri" charset="0"/>
              </a:rPr>
              <a:t>Haksung</a:t>
            </a:r>
            <a:r>
              <a:rPr lang="en-US" sz="1800" dirty="0">
                <a:solidFill>
                  <a:srgbClr val="000000"/>
                </a:solidFill>
                <a:latin typeface="Calibri" charset="0"/>
              </a:rPr>
              <a:t> </a:t>
            </a:r>
            <a:r>
              <a:rPr lang="en-US" sz="1800" dirty="0" smtClean="0">
                <a:solidFill>
                  <a:srgbClr val="000000"/>
                </a:solidFill>
                <a:latin typeface="Calibri" charset="0"/>
              </a:rPr>
              <a:t>Jang (</a:t>
            </a:r>
            <a:r>
              <a:rPr lang="en-US" sz="1800" dirty="0" smtClean="0">
                <a:solidFill>
                  <a:srgbClr val="000000"/>
                </a:solidFill>
                <a:latin typeface="Calibri" charset="0"/>
                <a:hlinkClick r:id="rId4"/>
              </a:rPr>
              <a:t>hakssung@gmail.com</a:t>
            </a:r>
            <a:r>
              <a:rPr lang="en-US" sz="1800" dirty="0" smtClean="0">
                <a:solidFill>
                  <a:srgbClr val="000000"/>
                </a:solidFill>
                <a:latin typeface="Calibri" charset="0"/>
              </a:rPr>
              <a:t>) is licensed under </a:t>
            </a:r>
            <a:r>
              <a:rPr lang="en-US" altLang="ko-KR" sz="1800" dirty="0" smtClean="0">
                <a:solidFill>
                  <a:srgbClr val="000000"/>
                </a:solidFill>
                <a:latin typeface="Calibri" charset="0"/>
              </a:rPr>
              <a:t>CC0 1.0</a:t>
            </a:r>
          </a:p>
          <a:p>
            <a:pPr algn="r"/>
            <a:r>
              <a:rPr lang="en-US" sz="1800" dirty="0">
                <a:solidFill>
                  <a:schemeClr val="tx1"/>
                </a:solidFill>
                <a:latin typeface="Calibri"/>
                <a:hlinkClick r:id="rId5"/>
              </a:rPr>
              <a:t>https://</a:t>
            </a:r>
            <a:r>
              <a:rPr lang="en-US" sz="1800" dirty="0" smtClean="0">
                <a:solidFill>
                  <a:schemeClr val="tx1"/>
                </a:solidFill>
                <a:latin typeface="Calibri"/>
                <a:hlinkClick r:id="rId5"/>
              </a:rPr>
              <a:t>github.com/hakssung/openchain-curriculum-release-1-kor</a:t>
            </a:r>
            <a:r>
              <a:rPr lang="en-US" sz="1800" dirty="0" smtClean="0">
                <a:solidFill>
                  <a:schemeClr val="tx1"/>
                </a:solidFill>
                <a:latin typeface="Calibri"/>
              </a:rPr>
              <a:t> </a:t>
            </a:r>
            <a:endParaRPr lang="en-US" sz="1800" dirty="0">
              <a:solidFill>
                <a:schemeClr val="tx1"/>
              </a:solidFill>
              <a:latin typeface="Calibri"/>
            </a:endParaRPr>
          </a:p>
        </p:txBody>
      </p:sp>
      <p:sp>
        <p:nvSpPr>
          <p:cNvPr id="4" name="TextBox 3"/>
          <p:cNvSpPr txBox="1"/>
          <p:nvPr/>
        </p:nvSpPr>
        <p:spPr>
          <a:xfrm>
            <a:off x="143774" y="6415897"/>
            <a:ext cx="2743200" cy="369332"/>
          </a:xfrm>
          <a:prstGeom prst="rect">
            <a:avLst/>
          </a:prstGeom>
        </p:spPr>
        <p:txBody>
          <a:bodyPr rtlCol="0">
            <a:spAutoFit/>
          </a:bodyPr>
          <a:lstStyle/>
          <a:p>
            <a:pPr algn="ctr"/>
            <a:r>
              <a:rPr lang="en-US" dirty="0">
                <a:solidFill>
                  <a:srgbClr val="7F7F7F"/>
                </a:solidFill>
              </a:rPr>
              <a:t>This is not legal advice</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944212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dirty="0">
                <a:latin typeface="Calibri" charset="0"/>
                <a:ea typeface="MS PGothic" charset="0"/>
              </a:rPr>
              <a:t>FOSS Licenses </a:t>
            </a:r>
            <a:r>
              <a:rPr lang="ko-KR" altLang="en-US" dirty="0">
                <a:latin typeface="Calibri" charset="0"/>
                <a:ea typeface="MS PGothic" charset="0"/>
              </a:rPr>
              <a:t>소개</a:t>
            </a:r>
            <a:endParaRPr lang="en-US" dirty="0">
              <a:solidFill>
                <a:schemeClr val="tx1"/>
              </a:solidFill>
            </a:endParaRPr>
          </a:p>
        </p:txBody>
      </p:sp>
    </p:spTree>
    <p:extLst>
      <p:ext uri="{BB962C8B-B14F-4D97-AF65-F5344CB8AC3E}">
        <p14:creationId xmlns:p14="http://schemas.microsoft.com/office/powerpoint/2010/main" val="1744530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altLang="ko-KR" dirty="0">
                <a:latin typeface="Calibri" charset="0"/>
                <a:ea typeface="MS PGothic" charset="0"/>
              </a:rPr>
              <a:t>FOSS(Free and Open Source Software) License</a:t>
            </a:r>
            <a:r>
              <a:rPr lang="ko-KR" altLang="en-US" dirty="0">
                <a:latin typeface="Calibri" charset="0"/>
                <a:ea typeface="MS PGothic" charset="0"/>
              </a:rPr>
              <a:t>는 일반적으로 </a:t>
            </a:r>
            <a:r>
              <a:rPr lang="ko-KR" altLang="en-US" dirty="0" smtClean="0">
                <a:latin typeface="Calibri" charset="0"/>
                <a:ea typeface="MS PGothic" charset="0"/>
              </a:rPr>
              <a:t>수정 및 </a:t>
            </a:r>
            <a:r>
              <a:rPr lang="ko-KR" altLang="en-US" dirty="0" err="1" smtClean="0">
                <a:latin typeface="Calibri" charset="0"/>
                <a:ea typeface="MS PGothic" charset="0"/>
              </a:rPr>
              <a:t>재배포를</a:t>
            </a:r>
            <a:r>
              <a:rPr lang="ko-KR" altLang="en-US" dirty="0" smtClean="0">
                <a:latin typeface="Calibri" charset="0"/>
                <a:ea typeface="MS PGothic" charset="0"/>
              </a:rPr>
              <a:t> 허용하는 조건하에 </a:t>
            </a:r>
            <a:r>
              <a:rPr lang="en-US" altLang="ko-KR" dirty="0" smtClean="0">
                <a:latin typeface="Calibri" charset="0"/>
                <a:ea typeface="MS PGothic" charset="0"/>
              </a:rPr>
              <a:t>Source Code</a:t>
            </a:r>
            <a:r>
              <a:rPr lang="ko-KR" altLang="en-US" dirty="0" smtClean="0">
                <a:latin typeface="Calibri" charset="0"/>
                <a:ea typeface="MS PGothic" charset="0"/>
              </a:rPr>
              <a:t>를 공개한다</a:t>
            </a:r>
            <a:endParaRPr lang="en-US" dirty="0" smtClean="0">
              <a:latin typeface="Calibri" charset="0"/>
              <a:ea typeface="MS PGothic" charset="0"/>
            </a:endParaRPr>
          </a:p>
          <a:p>
            <a:r>
              <a:rPr lang="en-US" altLang="ko-KR" dirty="0">
                <a:latin typeface="Calibri" charset="0"/>
                <a:ea typeface="MS PGothic" charset="0"/>
              </a:rPr>
              <a:t>FOSS License</a:t>
            </a:r>
            <a:r>
              <a:rPr lang="ko-KR" altLang="en-US" dirty="0">
                <a:latin typeface="Calibri" charset="0"/>
                <a:ea typeface="MS PGothic" charset="0"/>
              </a:rPr>
              <a:t>는 </a:t>
            </a:r>
            <a:r>
              <a:rPr lang="ko-KR" altLang="en-US" dirty="0" smtClean="0">
                <a:latin typeface="Calibri" charset="0"/>
                <a:ea typeface="MS PGothic" charset="0"/>
              </a:rPr>
              <a:t>저작자 표시</a:t>
            </a:r>
            <a:r>
              <a:rPr lang="en-US" altLang="ko-KR" dirty="0" smtClean="0">
                <a:latin typeface="Calibri" charset="0"/>
                <a:ea typeface="MS PGothic" charset="0"/>
              </a:rPr>
              <a:t>, </a:t>
            </a:r>
            <a:r>
              <a:rPr lang="ko-KR" altLang="en-US" dirty="0" smtClean="0">
                <a:latin typeface="Calibri" charset="0"/>
                <a:ea typeface="MS PGothic" charset="0"/>
              </a:rPr>
              <a:t>저작권 진술</a:t>
            </a:r>
            <a:r>
              <a:rPr lang="en-US" altLang="ko-KR" dirty="0" smtClean="0">
                <a:latin typeface="Calibri" charset="0"/>
                <a:ea typeface="MS PGothic" charset="0"/>
              </a:rPr>
              <a:t> </a:t>
            </a:r>
            <a:r>
              <a:rPr lang="ko-KR" altLang="en-US" dirty="0">
                <a:latin typeface="Calibri" charset="0"/>
                <a:ea typeface="MS PGothic" charset="0"/>
              </a:rPr>
              <a:t>보존</a:t>
            </a:r>
            <a:r>
              <a:rPr lang="en-US" altLang="ko-KR" dirty="0">
                <a:latin typeface="Calibri" charset="0"/>
                <a:ea typeface="MS PGothic" charset="0"/>
              </a:rPr>
              <a:t>, </a:t>
            </a:r>
            <a:r>
              <a:rPr lang="ko-KR" altLang="en-US" dirty="0">
                <a:latin typeface="Calibri" charset="0"/>
                <a:ea typeface="MS PGothic" charset="0"/>
              </a:rPr>
              <a:t>소스 코드 제공을 위한 약정서 제공과 같은 조건을 </a:t>
            </a:r>
            <a:r>
              <a:rPr lang="ko-KR" altLang="en-US" dirty="0" smtClean="0">
                <a:latin typeface="Calibri" charset="0"/>
                <a:ea typeface="MS PGothic" charset="0"/>
              </a:rPr>
              <a:t>포함할 수 있다</a:t>
            </a:r>
            <a:endParaRPr lang="en-US" dirty="0" smtClean="0">
              <a:latin typeface="Calibri" charset="0"/>
              <a:ea typeface="MS PGothic" charset="0"/>
            </a:endParaRPr>
          </a:p>
          <a:p>
            <a:r>
              <a:rPr lang="en-US" dirty="0">
                <a:latin typeface="Calibri" charset="0"/>
                <a:ea typeface="MS PGothic" charset="0"/>
              </a:rPr>
              <a:t>OSI (Open Source Initiative)</a:t>
            </a:r>
            <a:r>
              <a:rPr lang="ko-KR" altLang="en-US" dirty="0">
                <a:latin typeface="Calibri" charset="0"/>
                <a:ea typeface="MS PGothic" charset="0"/>
              </a:rPr>
              <a:t>는 </a:t>
            </a:r>
            <a:r>
              <a:rPr lang="en-US" dirty="0">
                <a:latin typeface="Calibri" charset="0"/>
                <a:ea typeface="MS PGothic" charset="0"/>
              </a:rPr>
              <a:t>OSD(Open Source Definition)</a:t>
            </a:r>
            <a:r>
              <a:rPr lang="ko-KR" altLang="en-US" dirty="0">
                <a:latin typeface="Calibri" charset="0"/>
                <a:ea typeface="MS PGothic" charset="0"/>
              </a:rPr>
              <a:t>를 정해놓고</a:t>
            </a:r>
            <a:r>
              <a:rPr lang="en-US" altLang="ko-KR" dirty="0">
                <a:latin typeface="Calibri" charset="0"/>
                <a:ea typeface="MS PGothic" charset="0"/>
              </a:rPr>
              <a:t>, </a:t>
            </a:r>
            <a:r>
              <a:rPr lang="ko-KR" altLang="en-US" dirty="0">
                <a:latin typeface="Calibri" charset="0"/>
                <a:ea typeface="MS PGothic" charset="0"/>
              </a:rPr>
              <a:t>이에 부합하는 </a:t>
            </a:r>
            <a:r>
              <a:rPr lang="en-US" dirty="0">
                <a:latin typeface="Calibri" charset="0"/>
                <a:ea typeface="MS PGothic" charset="0"/>
              </a:rPr>
              <a:t>FOSS License</a:t>
            </a:r>
            <a:r>
              <a:rPr lang="ko-KR" altLang="en-US" dirty="0">
                <a:latin typeface="Calibri" charset="0"/>
                <a:ea typeface="MS PGothic" charset="0"/>
              </a:rPr>
              <a:t>를 승인해준다</a:t>
            </a:r>
            <a:r>
              <a:rPr lang="en-US" altLang="ko-KR" dirty="0">
                <a:latin typeface="Calibri" charset="0"/>
                <a:ea typeface="MS PGothic" charset="0"/>
              </a:rPr>
              <a:t>. </a:t>
            </a:r>
            <a:r>
              <a:rPr lang="en-US" dirty="0">
                <a:latin typeface="Calibri" charset="0"/>
                <a:ea typeface="MS PGothic" charset="0"/>
              </a:rPr>
              <a:t>OSI-approved FOSS License</a:t>
            </a:r>
            <a:r>
              <a:rPr lang="ko-KR" altLang="en-US" dirty="0">
                <a:latin typeface="Calibri" charset="0"/>
                <a:ea typeface="MS PGothic" charset="0"/>
              </a:rPr>
              <a:t>는 </a:t>
            </a:r>
            <a:r>
              <a:rPr lang="en-US" dirty="0">
                <a:latin typeface="Calibri" charset="0"/>
                <a:ea typeface="MS PGothic" charset="0"/>
                <a:hlinkClick r:id="rId3"/>
              </a:rPr>
              <a:t>http://www.opensource.org/licenses</a:t>
            </a:r>
            <a:r>
              <a:rPr lang="en-US" dirty="0" smtClean="0">
                <a:latin typeface="Calibri" charset="0"/>
                <a:ea typeface="MS PGothic" charset="0"/>
                <a:hlinkClick r:id="rId3"/>
              </a:rPr>
              <a:t>/</a:t>
            </a:r>
            <a:r>
              <a:rPr lang="en-US" dirty="0" smtClean="0">
                <a:latin typeface="Calibri" charset="0"/>
                <a:ea typeface="MS PGothic" charset="0"/>
              </a:rPr>
              <a:t> </a:t>
            </a:r>
            <a:r>
              <a:rPr lang="ko-KR" altLang="en-US" dirty="0" smtClean="0">
                <a:latin typeface="Calibri" charset="0"/>
                <a:ea typeface="MS PGothic" charset="0"/>
              </a:rPr>
              <a:t>에서 </a:t>
            </a:r>
            <a:r>
              <a:rPr lang="ko-KR" altLang="en-US" dirty="0">
                <a:latin typeface="Calibri" charset="0"/>
                <a:ea typeface="MS PGothic" charset="0"/>
              </a:rPr>
              <a:t>확인할 수 </a:t>
            </a:r>
            <a:r>
              <a:rPr lang="ko-KR" altLang="en-US" dirty="0" smtClean="0">
                <a:latin typeface="Calibri" charset="0"/>
                <a:ea typeface="MS PGothic" charset="0"/>
              </a:rPr>
              <a:t>있다</a:t>
            </a:r>
            <a:endParaRPr lang="en-US" dirty="0" smtClean="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177799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t>
            </a:r>
            <a:r>
              <a:rPr lang="ko-KR" altLang="en-US" dirty="0">
                <a:latin typeface="Calibri" charset="0"/>
                <a:ea typeface="MS PGothic" charset="0"/>
              </a:rPr>
              <a:t>주로 제약이 아주 적은 </a:t>
            </a:r>
            <a:r>
              <a:rPr lang="en-US" altLang="ko-KR" dirty="0">
                <a:latin typeface="Calibri" charset="0"/>
                <a:ea typeface="MS PGothic" charset="0"/>
              </a:rPr>
              <a:t>FOSS License</a:t>
            </a:r>
            <a:r>
              <a:rPr lang="ko-KR" altLang="en-US" dirty="0">
                <a:latin typeface="Calibri" charset="0"/>
                <a:ea typeface="MS PGothic" charset="0"/>
              </a:rPr>
              <a:t>를 </a:t>
            </a:r>
            <a:r>
              <a:rPr lang="ko-KR" altLang="en-US" dirty="0" smtClean="0">
                <a:latin typeface="Calibri" charset="0"/>
                <a:ea typeface="MS PGothic" charset="0"/>
              </a:rPr>
              <a:t>설명하기 위해 자주 사용되는 용어</a:t>
            </a:r>
            <a:endParaRPr lang="en-US" dirty="0">
              <a:latin typeface="Calibri" charset="0"/>
              <a:ea typeface="MS PGothic" charset="0"/>
            </a:endParaRPr>
          </a:p>
          <a:p>
            <a:r>
              <a:rPr lang="ko-KR" altLang="en-US" dirty="0" smtClean="0">
                <a:latin typeface="Calibri" charset="0"/>
                <a:ea typeface="MS PGothic" charset="0"/>
              </a:rPr>
              <a:t>예</a:t>
            </a:r>
            <a:r>
              <a:rPr lang="en-US" dirty="0" smtClean="0">
                <a:latin typeface="Calibri" charset="0"/>
                <a:ea typeface="MS PGothic" charset="0"/>
              </a:rPr>
              <a:t>: </a:t>
            </a:r>
            <a:r>
              <a:rPr lang="en-US" dirty="0">
                <a:latin typeface="Calibri" charset="0"/>
                <a:ea typeface="MS PGothic" charset="0"/>
              </a:rPr>
              <a:t>BSD-3-Clause</a:t>
            </a:r>
          </a:p>
          <a:p>
            <a:pPr lvl="1"/>
            <a:r>
              <a:rPr lang="en-US" altLang="ko-KR" sz="2100" dirty="0">
                <a:latin typeface="Calibri" charset="0"/>
                <a:ea typeface="MS PGothic" charset="0"/>
              </a:rPr>
              <a:t>BSD License</a:t>
            </a:r>
            <a:r>
              <a:rPr lang="ko-KR" altLang="en-US" sz="2100" dirty="0">
                <a:latin typeface="Calibri" charset="0"/>
                <a:ea typeface="MS PGothic" charset="0"/>
              </a:rPr>
              <a:t>는 저작권 고지와 </a:t>
            </a:r>
            <a:r>
              <a:rPr lang="en-US" altLang="ko-KR" sz="2100" dirty="0">
                <a:latin typeface="Calibri" charset="0"/>
                <a:ea typeface="MS PGothic" charset="0"/>
              </a:rPr>
              <a:t>License</a:t>
            </a:r>
            <a:r>
              <a:rPr lang="ko-KR" altLang="en-US" sz="2100" dirty="0">
                <a:latin typeface="Calibri" charset="0"/>
                <a:ea typeface="MS PGothic" charset="0"/>
              </a:rPr>
              <a:t>의 보증부인을 유지하는 조건으로 제한 없는 </a:t>
            </a:r>
            <a:r>
              <a:rPr lang="ko-KR" altLang="en-US" sz="2100" dirty="0" err="1">
                <a:latin typeface="Calibri" charset="0"/>
                <a:ea typeface="MS PGothic" charset="0"/>
              </a:rPr>
              <a:t>재배포를</a:t>
            </a:r>
            <a:r>
              <a:rPr lang="ko-KR" altLang="en-US" sz="2100" dirty="0">
                <a:latin typeface="Calibri" charset="0"/>
                <a:ea typeface="MS PGothic" charset="0"/>
              </a:rPr>
              <a:t> 허락하는 </a:t>
            </a:r>
            <a:r>
              <a:rPr lang="en-US" altLang="ko-KR" sz="2100" dirty="0">
                <a:latin typeface="Calibri" charset="0"/>
                <a:ea typeface="MS PGothic" charset="0"/>
              </a:rPr>
              <a:t>Permissive License</a:t>
            </a:r>
            <a:r>
              <a:rPr lang="ko-KR" altLang="en-US" sz="2100" dirty="0">
                <a:latin typeface="Calibri" charset="0"/>
                <a:ea typeface="MS PGothic" charset="0"/>
              </a:rPr>
              <a:t>의 한 예이다</a:t>
            </a:r>
            <a:r>
              <a:rPr lang="en-US" altLang="ko-KR" sz="2100" dirty="0">
                <a:latin typeface="Calibri" charset="0"/>
                <a:ea typeface="MS PGothic" charset="0"/>
              </a:rPr>
              <a:t>. </a:t>
            </a:r>
            <a:endParaRPr lang="en-US" sz="2100" dirty="0">
              <a:latin typeface="Calibri" charset="0"/>
              <a:ea typeface="MS PGothic" charset="0"/>
            </a:endParaRPr>
          </a:p>
          <a:p>
            <a:pPr lvl="1"/>
            <a:r>
              <a:rPr lang="ko-KR" altLang="en-US" sz="2100" dirty="0">
                <a:latin typeface="Calibri" charset="0"/>
                <a:ea typeface="MS PGothic" charset="0"/>
              </a:rPr>
              <a:t>이 </a:t>
            </a:r>
            <a:r>
              <a:rPr lang="en-US" altLang="ko-KR" sz="2100" dirty="0">
                <a:latin typeface="Calibri" charset="0"/>
                <a:ea typeface="MS PGothic" charset="0"/>
              </a:rPr>
              <a:t>License</a:t>
            </a:r>
            <a:r>
              <a:rPr lang="ko-KR" altLang="en-US" sz="2100" dirty="0">
                <a:latin typeface="Calibri" charset="0"/>
                <a:ea typeface="MS PGothic" charset="0"/>
              </a:rPr>
              <a:t>는 파생저작물의 홍보에 별도의 승낙 없이 기여자 이름의 사용하는 것을 제한하는 조항을 포함한다</a:t>
            </a:r>
            <a:endParaRPr lang="en-US" sz="2100" dirty="0">
              <a:latin typeface="Calibri" charset="0"/>
              <a:ea typeface="MS PGothic" charset="0"/>
            </a:endParaRPr>
          </a:p>
          <a:p>
            <a:r>
              <a:rPr lang="ko-KR" altLang="en-US" sz="2500" dirty="0" smtClean="0">
                <a:latin typeface="Calibri" charset="0"/>
                <a:ea typeface="MS PGothic" charset="0"/>
              </a:rPr>
              <a:t>다른 예</a:t>
            </a:r>
            <a:r>
              <a:rPr lang="en-US" sz="2500" dirty="0" smtClean="0">
                <a:latin typeface="Calibri" charset="0"/>
                <a:ea typeface="MS PGothic" charset="0"/>
              </a:rPr>
              <a:t>: </a:t>
            </a:r>
            <a:r>
              <a:rPr lang="en-US" sz="2500" dirty="0">
                <a:latin typeface="Calibri" charset="0"/>
                <a:ea typeface="MS PGothic" charset="0"/>
              </a:rPr>
              <a:t>MIT, Apache-2.0</a:t>
            </a:r>
          </a:p>
        </p:txBody>
      </p:sp>
    </p:spTree>
    <p:extLst>
      <p:ext uri="{BB962C8B-B14F-4D97-AF65-F5344CB8AC3E}">
        <p14:creationId xmlns:p14="http://schemas.microsoft.com/office/powerpoint/2010/main" val="106447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a:t>
            </a:r>
            <a:r>
              <a:rPr lang="ko-KR" altLang="en-US" dirty="0" smtClean="0">
                <a:latin typeface="Calibri" charset="0"/>
                <a:ea typeface="MS PGothic" charset="0"/>
              </a:rPr>
              <a:t>상호주의 </a:t>
            </a:r>
            <a:r>
              <a:rPr lang="en-US" altLang="ko-KR" dirty="0">
                <a:latin typeface="Calibri" charset="0"/>
                <a:ea typeface="MS PGothic" charset="0"/>
              </a:rPr>
              <a:t>(</a:t>
            </a:r>
            <a:r>
              <a:rPr lang="en-US" altLang="ko-KR" dirty="0" smtClean="0">
                <a:latin typeface="Calibri" charset="0"/>
                <a:ea typeface="MS PGothic" charset="0"/>
              </a:rPr>
              <a:t>Reciprocity) </a:t>
            </a:r>
            <a:r>
              <a:rPr lang="en-US" dirty="0" smtClean="0">
                <a:latin typeface="Calibri" charset="0"/>
                <a:ea typeface="MS PGothic" charset="0"/>
              </a:rPr>
              <a:t>&amp; </a:t>
            </a:r>
            <a:r>
              <a:rPr lang="en-US" dirty="0">
                <a:latin typeface="Calibri" charset="0"/>
                <a:ea typeface="MS PGothic" charset="0"/>
              </a:rPr>
              <a:t>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ko-KR" altLang="en-US" dirty="0">
                <a:latin typeface="Calibri" charset="0"/>
                <a:ea typeface="MS PGothic" charset="0"/>
              </a:rPr>
              <a:t>어떤 </a:t>
            </a:r>
            <a:r>
              <a:rPr lang="en-US" altLang="ko-KR" dirty="0">
                <a:latin typeface="Calibri" charset="0"/>
                <a:ea typeface="MS PGothic" charset="0"/>
              </a:rPr>
              <a:t>License</a:t>
            </a:r>
            <a:r>
              <a:rPr lang="ko-KR" altLang="en-US" dirty="0">
                <a:latin typeface="Calibri" charset="0"/>
                <a:ea typeface="MS PGothic" charset="0"/>
              </a:rPr>
              <a:t>는 파생저작물 </a:t>
            </a:r>
            <a:r>
              <a:rPr lang="en-US" altLang="ko-KR" dirty="0">
                <a:latin typeface="Calibri" charset="0"/>
                <a:ea typeface="MS PGothic" charset="0"/>
              </a:rPr>
              <a:t>(</a:t>
            </a:r>
            <a:r>
              <a:rPr lang="ko-KR" altLang="en-US" dirty="0">
                <a:latin typeface="Calibri" charset="0"/>
                <a:ea typeface="MS PGothic" charset="0"/>
              </a:rPr>
              <a:t>혹은 동일 </a:t>
            </a:r>
            <a:r>
              <a:rPr lang="en-US" altLang="ko-KR" dirty="0">
                <a:latin typeface="Calibri" charset="0"/>
                <a:ea typeface="MS PGothic" charset="0"/>
              </a:rPr>
              <a:t>File, </a:t>
            </a:r>
            <a:r>
              <a:rPr lang="ko-KR" altLang="en-US" dirty="0">
                <a:latin typeface="Calibri" charset="0"/>
                <a:ea typeface="MS PGothic" charset="0"/>
              </a:rPr>
              <a:t>동일 </a:t>
            </a:r>
            <a:r>
              <a:rPr lang="en-US" altLang="ko-KR" dirty="0">
                <a:latin typeface="Calibri" charset="0"/>
                <a:ea typeface="MS PGothic" charset="0"/>
              </a:rPr>
              <a:t>Program</a:t>
            </a:r>
            <a:r>
              <a:rPr lang="ko-KR" altLang="en-US" dirty="0">
                <a:latin typeface="Calibri" charset="0"/>
                <a:ea typeface="MS PGothic" charset="0"/>
              </a:rPr>
              <a:t>이나 </a:t>
            </a:r>
            <a:r>
              <a:rPr lang="ko-KR" altLang="en-US" dirty="0" smtClean="0">
                <a:latin typeface="Calibri" charset="0"/>
                <a:ea typeface="MS PGothic" charset="0"/>
              </a:rPr>
              <a:t>다른 </a:t>
            </a:r>
            <a:r>
              <a:rPr lang="en-US" altLang="ko-KR" dirty="0" smtClean="0">
                <a:latin typeface="Calibri" charset="0"/>
                <a:ea typeface="MS PGothic" charset="0"/>
              </a:rPr>
              <a:t>Boundary </a:t>
            </a:r>
            <a:r>
              <a:rPr lang="ko-KR" altLang="en-US" dirty="0">
                <a:latin typeface="Calibri" charset="0"/>
                <a:ea typeface="MS PGothic" charset="0"/>
              </a:rPr>
              <a:t>내 </a:t>
            </a:r>
            <a:r>
              <a:rPr lang="en-US" altLang="ko-KR" dirty="0">
                <a:latin typeface="Calibri" charset="0"/>
                <a:ea typeface="MS PGothic" charset="0"/>
              </a:rPr>
              <a:t>Software) </a:t>
            </a:r>
            <a:r>
              <a:rPr lang="ko-KR" altLang="en-US" dirty="0">
                <a:latin typeface="Calibri" charset="0"/>
                <a:ea typeface="MS PGothic" charset="0"/>
              </a:rPr>
              <a:t>배포 시 원저작물과 같은 조항으로 배포할 것을 요구한다</a:t>
            </a:r>
            <a:endParaRPr lang="en-US" dirty="0">
              <a:latin typeface="Calibri" charset="0"/>
              <a:ea typeface="MS PGothic" charset="0"/>
            </a:endParaRPr>
          </a:p>
          <a:p>
            <a:pPr lvl="1"/>
            <a:r>
              <a:rPr lang="ko-KR" altLang="en-US" dirty="0">
                <a:latin typeface="Calibri" charset="0"/>
                <a:ea typeface="MS PGothic" charset="0"/>
              </a:rPr>
              <a:t>이러한 원리는 </a:t>
            </a:r>
            <a:r>
              <a:rPr lang="en-US" altLang="ko-KR" dirty="0">
                <a:latin typeface="Calibri" charset="0"/>
                <a:ea typeface="MS PGothic" charset="0"/>
              </a:rPr>
              <a:t>"Copyleft", "</a:t>
            </a:r>
            <a:r>
              <a:rPr lang="ko-KR" altLang="en-US" dirty="0">
                <a:latin typeface="Calibri" charset="0"/>
                <a:ea typeface="MS PGothic" charset="0"/>
              </a:rPr>
              <a:t>상호주의</a:t>
            </a:r>
            <a:r>
              <a:rPr lang="en-US" altLang="ko-KR" dirty="0">
                <a:latin typeface="Calibri" charset="0"/>
                <a:ea typeface="MS PGothic" charset="0"/>
              </a:rPr>
              <a:t>", "</a:t>
            </a:r>
            <a:r>
              <a:rPr lang="ko-KR" altLang="en-US" dirty="0">
                <a:latin typeface="Calibri" charset="0"/>
                <a:ea typeface="MS PGothic" charset="0"/>
              </a:rPr>
              <a:t>유전</a:t>
            </a:r>
            <a:r>
              <a:rPr lang="en-US" altLang="ko-KR" dirty="0">
                <a:latin typeface="Calibri" charset="0"/>
                <a:ea typeface="MS PGothic" charset="0"/>
              </a:rPr>
              <a:t>" </a:t>
            </a:r>
            <a:r>
              <a:rPr lang="ko-KR" altLang="en-US" dirty="0">
                <a:latin typeface="Calibri" charset="0"/>
                <a:ea typeface="MS PGothic" charset="0"/>
              </a:rPr>
              <a:t>효과라고 불린다</a:t>
            </a:r>
            <a:endParaRPr lang="en-US" dirty="0">
              <a:latin typeface="Calibri" charset="0"/>
              <a:ea typeface="MS PGothic" charset="0"/>
            </a:endParaRPr>
          </a:p>
          <a:p>
            <a:r>
              <a:rPr lang="en-US" altLang="ko-KR" dirty="0">
                <a:latin typeface="Calibri" charset="0"/>
                <a:ea typeface="MS PGothic" charset="0"/>
              </a:rPr>
              <a:t>GPL-2.0 </a:t>
            </a:r>
            <a:r>
              <a:rPr lang="ko-KR" altLang="en-US" dirty="0">
                <a:latin typeface="Calibri" charset="0"/>
                <a:ea typeface="MS PGothic" charset="0"/>
              </a:rPr>
              <a:t>내 상호주의 조항 예 </a:t>
            </a:r>
            <a:r>
              <a:rPr lang="en-US" dirty="0" smtClean="0">
                <a:latin typeface="Calibri" charset="0"/>
                <a:ea typeface="MS PGothic" charset="0"/>
              </a:rPr>
              <a:t>:</a:t>
            </a:r>
            <a:endParaRPr lang="en-US" dirty="0">
              <a:latin typeface="Calibri" charset="0"/>
              <a:ea typeface="MS PGothic" charset="0"/>
            </a:endParaRPr>
          </a:p>
          <a:p>
            <a:pPr>
              <a:buNone/>
            </a:pPr>
            <a:r>
              <a:rPr lang="en-US" altLang="ja-JP" i="1" dirty="0">
                <a:solidFill>
                  <a:srgbClr val="009900"/>
                </a:solidFill>
                <a:latin typeface="Calibri" charset="0"/>
                <a:ea typeface="MS PGothic" charset="0"/>
              </a:rPr>
              <a:t>"You must cause any work that you distribute or publish, that in whole or in part contains or is derived from the Program or any part thereof, to be licensed...under the terms of this License."</a:t>
            </a:r>
            <a:endParaRPr lang="en-US" altLang="ja-JP" i="1" dirty="0">
              <a:latin typeface="Calibri" charset="0"/>
              <a:ea typeface="MS PGothic" charset="0"/>
            </a:endParaRPr>
          </a:p>
          <a:p>
            <a:r>
              <a:rPr lang="ko-KR" altLang="en-US" dirty="0">
                <a:latin typeface="Calibri" charset="0"/>
                <a:ea typeface="MS PGothic" charset="0"/>
              </a:rPr>
              <a:t>예</a:t>
            </a:r>
            <a:r>
              <a:rPr lang="en-US" altLang="ko-KR" dirty="0">
                <a:latin typeface="Calibri" charset="0"/>
                <a:ea typeface="MS PGothic" charset="0"/>
              </a:rPr>
              <a:t>: </a:t>
            </a:r>
            <a:r>
              <a:rPr lang="en-US" dirty="0">
                <a:latin typeface="Calibri" charset="0"/>
                <a:ea typeface="MS PGothic" charset="0"/>
              </a:rPr>
              <a:t>GPL, LGPL, AGPL, MPL, CDDL</a:t>
            </a:r>
            <a:r>
              <a:rPr lang="ko-KR" altLang="en-US" dirty="0">
                <a:latin typeface="Calibri" charset="0"/>
                <a:ea typeface="MS PGothic" charset="0"/>
              </a:rPr>
              <a:t>의 </a:t>
            </a:r>
            <a:r>
              <a:rPr lang="ko-KR" altLang="en-US" dirty="0" smtClean="0">
                <a:latin typeface="Calibri" charset="0"/>
                <a:ea typeface="MS PGothic" charset="0"/>
              </a:rPr>
              <a:t>모든 </a:t>
            </a:r>
            <a:r>
              <a:rPr lang="en-US" dirty="0">
                <a:latin typeface="Calibri" charset="0"/>
                <a:ea typeface="MS PGothic" charset="0"/>
              </a:rPr>
              <a:t>version </a:t>
            </a:r>
            <a:endParaRPr lang="en-US" altLang="ja-JP" i="1"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3807861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Proprietary Software License (or </a:t>
            </a:r>
            <a:r>
              <a:rPr lang="ko-KR" altLang="en-US" dirty="0">
                <a:latin typeface="Calibri" charset="0"/>
                <a:ea typeface="MS PGothic" charset="0"/>
              </a:rPr>
              <a:t>상용 </a:t>
            </a:r>
            <a:r>
              <a:rPr lang="en-US" dirty="0">
                <a:latin typeface="Calibri" charset="0"/>
                <a:ea typeface="MS PGothic" charset="0"/>
              </a:rPr>
              <a:t>License or EULA)</a:t>
            </a:r>
            <a:r>
              <a:rPr lang="ko-KR" altLang="en-US" dirty="0">
                <a:latin typeface="Calibri" charset="0"/>
                <a:ea typeface="MS PGothic" charset="0"/>
              </a:rPr>
              <a:t>는 </a:t>
            </a:r>
            <a:r>
              <a:rPr lang="en-US" dirty="0">
                <a:latin typeface="Calibri" charset="0"/>
                <a:ea typeface="MS PGothic" charset="0"/>
              </a:rPr>
              <a:t>Software</a:t>
            </a:r>
            <a:r>
              <a:rPr lang="ko-KR" altLang="en-US" dirty="0">
                <a:latin typeface="Calibri" charset="0"/>
                <a:ea typeface="MS PGothic" charset="0"/>
              </a:rPr>
              <a:t>의 사용</a:t>
            </a:r>
            <a:r>
              <a:rPr lang="en-US" altLang="ko-KR" dirty="0">
                <a:latin typeface="Calibri" charset="0"/>
                <a:ea typeface="MS PGothic" charset="0"/>
              </a:rPr>
              <a:t>, </a:t>
            </a:r>
            <a:r>
              <a:rPr lang="ko-KR" altLang="en-US" dirty="0">
                <a:latin typeface="Calibri" charset="0"/>
                <a:ea typeface="MS PGothic" charset="0"/>
              </a:rPr>
              <a:t>수정</a:t>
            </a:r>
            <a:r>
              <a:rPr lang="en-US" altLang="ko-KR" dirty="0">
                <a:latin typeface="Calibri" charset="0"/>
                <a:ea typeface="MS PGothic" charset="0"/>
              </a:rPr>
              <a:t>, </a:t>
            </a:r>
            <a:r>
              <a:rPr lang="ko-KR" altLang="en-US" dirty="0" smtClean="0">
                <a:latin typeface="Calibri" charset="0"/>
                <a:ea typeface="MS PGothic" charset="0"/>
              </a:rPr>
              <a:t>배포에 대한 </a:t>
            </a:r>
            <a:r>
              <a:rPr lang="ko-KR" altLang="en-US" dirty="0">
                <a:latin typeface="Calibri" charset="0"/>
                <a:ea typeface="MS PGothic" charset="0"/>
              </a:rPr>
              <a:t>제한을 </a:t>
            </a:r>
            <a:r>
              <a:rPr lang="ko-KR" altLang="en-US" dirty="0" smtClean="0">
                <a:latin typeface="Calibri" charset="0"/>
                <a:ea typeface="MS PGothic" charset="0"/>
              </a:rPr>
              <a:t>갖고 있다</a:t>
            </a:r>
            <a:endParaRPr lang="en-US" dirty="0">
              <a:latin typeface="Calibri" charset="0"/>
              <a:ea typeface="MS PGothic" charset="0"/>
            </a:endParaRPr>
          </a:p>
          <a:p>
            <a:r>
              <a:rPr lang="en-US" altLang="ko-KR" dirty="0">
                <a:latin typeface="Calibri" charset="0"/>
                <a:ea typeface="MS PGothic" charset="0"/>
              </a:rPr>
              <a:t>Proprietary License</a:t>
            </a:r>
            <a:r>
              <a:rPr lang="ko-KR" altLang="en-US" dirty="0">
                <a:latin typeface="Calibri" charset="0"/>
                <a:ea typeface="MS PGothic" charset="0"/>
              </a:rPr>
              <a:t>에는 비용 지급</a:t>
            </a:r>
            <a:r>
              <a:rPr lang="en-US" altLang="ko-KR" dirty="0">
                <a:latin typeface="Calibri" charset="0"/>
                <a:ea typeface="MS PGothic" charset="0"/>
              </a:rPr>
              <a:t>, License </a:t>
            </a:r>
            <a:r>
              <a:rPr lang="ko-KR" altLang="en-US" dirty="0">
                <a:latin typeface="Calibri" charset="0"/>
                <a:ea typeface="MS PGothic" charset="0"/>
              </a:rPr>
              <a:t>금액 등에 대한 내용이 포함되기도 한다</a:t>
            </a:r>
            <a:r>
              <a:rPr lang="en-US" dirty="0" smtClean="0">
                <a:latin typeface="Calibri" charset="0"/>
                <a:ea typeface="MS PGothic" charset="0"/>
              </a:rPr>
              <a:t> </a:t>
            </a:r>
            <a:endParaRPr lang="en-US" dirty="0">
              <a:latin typeface="Calibri" charset="0"/>
              <a:ea typeface="MS PGothic" charset="0"/>
            </a:endParaRPr>
          </a:p>
          <a:p>
            <a:r>
              <a:rPr lang="en-US" altLang="ko-KR" dirty="0">
                <a:latin typeface="Calibri" charset="0"/>
                <a:ea typeface="MS PGothic" charset="0"/>
              </a:rPr>
              <a:t>Proprietary License</a:t>
            </a:r>
            <a:r>
              <a:rPr lang="ko-KR" altLang="en-US" dirty="0">
                <a:latin typeface="Calibri" charset="0"/>
                <a:ea typeface="MS PGothic" charset="0"/>
              </a:rPr>
              <a:t>는 </a:t>
            </a:r>
            <a:r>
              <a:rPr lang="en-US" altLang="ko-KR" dirty="0">
                <a:latin typeface="Calibri" charset="0"/>
                <a:ea typeface="MS PGothic" charset="0"/>
              </a:rPr>
              <a:t>Vendor </a:t>
            </a:r>
            <a:r>
              <a:rPr lang="ko-KR" altLang="en-US" dirty="0">
                <a:latin typeface="Calibri" charset="0"/>
                <a:ea typeface="MS PGothic" charset="0"/>
              </a:rPr>
              <a:t>별로 </a:t>
            </a:r>
            <a:r>
              <a:rPr lang="ko-KR" altLang="en-US" dirty="0" smtClean="0">
                <a:latin typeface="Calibri" charset="0"/>
                <a:ea typeface="MS PGothic" charset="0"/>
              </a:rPr>
              <a:t>고유하다</a:t>
            </a:r>
            <a:r>
              <a:rPr lang="en-US" altLang="ko-KR" dirty="0" smtClean="0">
                <a:latin typeface="Calibri" charset="0"/>
                <a:ea typeface="MS PGothic" charset="0"/>
              </a:rPr>
              <a:t>.  </a:t>
            </a:r>
            <a:r>
              <a:rPr lang="en-US" altLang="ko-KR" dirty="0">
                <a:latin typeface="Calibri" charset="0"/>
                <a:ea typeface="MS PGothic" charset="0"/>
              </a:rPr>
              <a:t>Vendor</a:t>
            </a:r>
            <a:r>
              <a:rPr lang="ko-KR" altLang="en-US" dirty="0">
                <a:latin typeface="Calibri" charset="0"/>
                <a:ea typeface="MS PGothic" charset="0"/>
              </a:rPr>
              <a:t>의 수만큼 다른 </a:t>
            </a:r>
            <a:r>
              <a:rPr lang="en-US" altLang="ko-KR" dirty="0">
                <a:latin typeface="Calibri" charset="0"/>
                <a:ea typeface="MS PGothic" charset="0"/>
              </a:rPr>
              <a:t>Proprietary License</a:t>
            </a:r>
            <a:r>
              <a:rPr lang="ko-KR" altLang="en-US" dirty="0">
                <a:latin typeface="Calibri" charset="0"/>
                <a:ea typeface="MS PGothic" charset="0"/>
              </a:rPr>
              <a:t>가 있을 것이고</a:t>
            </a:r>
            <a:r>
              <a:rPr lang="en-US" altLang="ko-KR" dirty="0">
                <a:latin typeface="Calibri" charset="0"/>
                <a:ea typeface="MS PGothic" charset="0"/>
              </a:rPr>
              <a:t>, </a:t>
            </a:r>
            <a:r>
              <a:rPr lang="ko-KR" altLang="en-US" dirty="0">
                <a:latin typeface="Calibri" charset="0"/>
                <a:ea typeface="MS PGothic" charset="0"/>
              </a:rPr>
              <a:t>이를 사용하기 위해서는 각각 </a:t>
            </a:r>
            <a:r>
              <a:rPr lang="ko-KR" altLang="en-US" dirty="0" smtClean="0">
                <a:latin typeface="Calibri" charset="0"/>
                <a:ea typeface="MS PGothic" charset="0"/>
              </a:rPr>
              <a:t>개별 검토가 필요하다</a:t>
            </a:r>
            <a:endParaRPr lang="en-US" altLang="ko-KR" dirty="0" smtClean="0">
              <a:latin typeface="Calibri" charset="0"/>
              <a:ea typeface="MS PGothic" charset="0"/>
            </a:endParaRPr>
          </a:p>
          <a:p>
            <a:r>
              <a:rPr lang="en-US" dirty="0">
                <a:latin typeface="Calibri" charset="0"/>
                <a:ea typeface="MS PGothic" charset="0"/>
              </a:rPr>
              <a:t>FOSS </a:t>
            </a:r>
            <a:r>
              <a:rPr lang="ko-KR" altLang="en-US" dirty="0">
                <a:latin typeface="Calibri" charset="0"/>
                <a:ea typeface="MS PGothic" charset="0"/>
              </a:rPr>
              <a:t>개발자들은 </a:t>
            </a:r>
            <a:r>
              <a:rPr lang="ko-KR" altLang="en-US" dirty="0" smtClean="0">
                <a:latin typeface="Calibri" charset="0"/>
                <a:ea typeface="MS PGothic" charset="0"/>
              </a:rPr>
              <a:t>상업적 </a:t>
            </a:r>
            <a:r>
              <a:rPr lang="en-US" dirty="0">
                <a:latin typeface="Calibri" charset="0"/>
                <a:ea typeface="MS PGothic" charset="0"/>
              </a:rPr>
              <a:t>non-FOSS License</a:t>
            </a:r>
            <a:r>
              <a:rPr lang="ko-KR" altLang="en-US" dirty="0">
                <a:latin typeface="Calibri" charset="0"/>
                <a:ea typeface="MS PGothic" charset="0"/>
              </a:rPr>
              <a:t>를 </a:t>
            </a:r>
            <a:r>
              <a:rPr lang="ko-KR" altLang="en-US" dirty="0" smtClean="0">
                <a:latin typeface="Calibri" charset="0"/>
                <a:ea typeface="MS PGothic" charset="0"/>
              </a:rPr>
              <a:t>설명하기 위해 </a:t>
            </a:r>
            <a:r>
              <a:rPr lang="en-US" altLang="ko-KR" dirty="0" smtClean="0">
                <a:latin typeface="Calibri" charset="0"/>
                <a:ea typeface="MS PGothic" charset="0"/>
              </a:rPr>
              <a:t>"</a:t>
            </a:r>
            <a:r>
              <a:rPr lang="en-US" dirty="0">
                <a:latin typeface="Calibri" charset="0"/>
                <a:ea typeface="MS PGothic" charset="0"/>
              </a:rPr>
              <a:t>Proprietary License"</a:t>
            </a:r>
            <a:r>
              <a:rPr lang="ko-KR" altLang="en-US" dirty="0" smtClean="0">
                <a:latin typeface="Calibri" charset="0"/>
                <a:ea typeface="MS PGothic" charset="0"/>
              </a:rPr>
              <a:t>라는 용어를 사용하기도 한다</a:t>
            </a:r>
            <a:endParaRPr lang="en-US" dirty="0">
              <a:latin typeface="Calibri" charset="0"/>
              <a:ea typeface="MS PGothic" charset="0"/>
            </a:endParaRPr>
          </a:p>
        </p:txBody>
      </p:sp>
    </p:spTree>
    <p:extLst>
      <p:ext uri="{BB962C8B-B14F-4D97-AF65-F5344CB8AC3E}">
        <p14:creationId xmlns:p14="http://schemas.microsoft.com/office/powerpoint/2010/main" val="1184418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o-KR" altLang="en-US" dirty="0">
                <a:latin typeface="Calibri" charset="0"/>
                <a:ea typeface="MS PGothic" charset="0"/>
              </a:rPr>
              <a:t>다른 형태의 </a:t>
            </a:r>
            <a:r>
              <a:rPr lang="en-US" dirty="0">
                <a:latin typeface="Calibri" charset="0"/>
                <a:ea typeface="MS PGothic" charset="0"/>
              </a:rPr>
              <a:t>License</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a:t>
            </a:r>
            <a:r>
              <a:rPr lang="en-US" altLang="ko-KR" dirty="0">
                <a:latin typeface="Calibri" charset="0"/>
                <a:ea typeface="MS PGothic" charset="0"/>
              </a:rPr>
              <a:t>Proprietary License</a:t>
            </a:r>
            <a:r>
              <a:rPr lang="ko-KR" altLang="en-US" dirty="0">
                <a:latin typeface="Calibri" charset="0"/>
                <a:ea typeface="MS PGothic" charset="0"/>
              </a:rPr>
              <a:t>이지만</a:t>
            </a:r>
            <a:r>
              <a:rPr lang="en-US" altLang="ko-KR" dirty="0">
                <a:latin typeface="Calibri" charset="0"/>
                <a:ea typeface="MS PGothic" charset="0"/>
              </a:rPr>
              <a:t>, </a:t>
            </a:r>
            <a:r>
              <a:rPr lang="ko-KR" altLang="en-US" dirty="0">
                <a:latin typeface="Calibri" charset="0"/>
                <a:ea typeface="MS PGothic" charset="0"/>
              </a:rPr>
              <a:t>무료 혹은 아주 저렴하게 배포된 </a:t>
            </a:r>
            <a:r>
              <a:rPr lang="en-US" altLang="ko-KR" dirty="0">
                <a:latin typeface="Calibri" charset="0"/>
                <a:ea typeface="MS PGothic" charset="0"/>
              </a:rPr>
              <a:t>Software</a:t>
            </a:r>
            <a:endParaRPr lang="en-US" dirty="0">
              <a:latin typeface="Calibri" charset="0"/>
              <a:ea typeface="MS PGothic" charset="0"/>
            </a:endParaRPr>
          </a:p>
          <a:p>
            <a:pPr lvl="1"/>
            <a:r>
              <a:rPr lang="ko-KR" altLang="en-US" sz="1800" dirty="0">
                <a:latin typeface="Calibri" charset="0"/>
                <a:ea typeface="MS PGothic" charset="0"/>
              </a:rPr>
              <a:t>일반적으로 소스 코드는 공개되지 않고</a:t>
            </a:r>
            <a:r>
              <a:rPr lang="en-US" altLang="ko-KR" sz="1800" dirty="0">
                <a:latin typeface="Calibri" charset="0"/>
                <a:ea typeface="MS PGothic" charset="0"/>
              </a:rPr>
              <a:t>, </a:t>
            </a:r>
            <a:r>
              <a:rPr lang="ko-KR" altLang="en-US" sz="1800" dirty="0">
                <a:latin typeface="Calibri" charset="0"/>
                <a:ea typeface="MS PGothic" charset="0"/>
              </a:rPr>
              <a:t>파생저작물의 생성을 금지한다</a:t>
            </a:r>
            <a:endParaRPr lang="en-US" sz="1800" dirty="0">
              <a:latin typeface="Calibri" charset="0"/>
              <a:ea typeface="MS PGothic" charset="0"/>
            </a:endParaRPr>
          </a:p>
          <a:p>
            <a:pPr lvl="1"/>
            <a:r>
              <a:rPr lang="en-US" altLang="ko-KR" sz="1800" dirty="0">
                <a:latin typeface="Calibri" charset="0"/>
                <a:ea typeface="MS PGothic" charset="0"/>
              </a:rPr>
              <a:t>Freeware Software</a:t>
            </a:r>
            <a:r>
              <a:rPr lang="ko-KR" altLang="en-US" sz="1800" dirty="0">
                <a:latin typeface="Calibri" charset="0"/>
                <a:ea typeface="MS PGothic" charset="0"/>
              </a:rPr>
              <a:t>는 대개 모든 기능이 동작하고 </a:t>
            </a:r>
            <a:r>
              <a:rPr lang="en-US" altLang="ko-KR" sz="1800" dirty="0">
                <a:latin typeface="Calibri" charset="0"/>
                <a:ea typeface="MS PGothic" charset="0"/>
              </a:rPr>
              <a:t>(</a:t>
            </a:r>
            <a:r>
              <a:rPr lang="ko-KR" altLang="en-US" sz="1800" dirty="0">
                <a:latin typeface="Calibri" charset="0"/>
                <a:ea typeface="MS PGothic" charset="0"/>
              </a:rPr>
              <a:t>사용 불가 기능 없음</a:t>
            </a:r>
            <a:r>
              <a:rPr lang="en-US" altLang="ko-KR" sz="1800" dirty="0">
                <a:latin typeface="Calibri" charset="0"/>
                <a:ea typeface="MS PGothic" charset="0"/>
              </a:rPr>
              <a:t>), </a:t>
            </a:r>
            <a:r>
              <a:rPr lang="ko-KR" altLang="en-US" sz="1800" dirty="0">
                <a:latin typeface="Calibri" charset="0"/>
                <a:ea typeface="MS PGothic" charset="0"/>
              </a:rPr>
              <a:t>기한 제한 없이 사용할 수 있다</a:t>
            </a:r>
            <a:r>
              <a:rPr lang="en-US" sz="1800" dirty="0" smtClean="0">
                <a:latin typeface="Calibri" charset="0"/>
                <a:ea typeface="MS PGothic" charset="0"/>
              </a:rPr>
              <a:t> </a:t>
            </a:r>
            <a:endParaRPr lang="en-US" sz="1800" dirty="0">
              <a:latin typeface="Calibri" charset="0"/>
              <a:ea typeface="MS PGothic" charset="0"/>
            </a:endParaRPr>
          </a:p>
          <a:p>
            <a:pPr lvl="1"/>
            <a:r>
              <a:rPr lang="en-US" altLang="ko-KR" sz="1800" dirty="0">
                <a:latin typeface="Calibri" charset="0"/>
                <a:ea typeface="MS PGothic" charset="0"/>
              </a:rPr>
              <a:t>Freeware Software</a:t>
            </a:r>
            <a:r>
              <a:rPr lang="ko-KR" altLang="en-US" sz="1800" dirty="0">
                <a:latin typeface="Calibri" charset="0"/>
                <a:ea typeface="MS PGothic" charset="0"/>
              </a:rPr>
              <a:t>는 복사</a:t>
            </a:r>
            <a:r>
              <a:rPr lang="en-US" altLang="ko-KR" sz="1800" dirty="0">
                <a:latin typeface="Calibri" charset="0"/>
                <a:ea typeface="MS PGothic" charset="0"/>
              </a:rPr>
              <a:t>, </a:t>
            </a:r>
            <a:r>
              <a:rPr lang="ko-KR" altLang="en-US" sz="1800" dirty="0">
                <a:latin typeface="Calibri" charset="0"/>
                <a:ea typeface="MS PGothic" charset="0"/>
              </a:rPr>
              <a:t>배포</a:t>
            </a:r>
            <a:r>
              <a:rPr lang="en-US" altLang="ko-KR" sz="1800" dirty="0">
                <a:latin typeface="Calibri" charset="0"/>
                <a:ea typeface="MS PGothic" charset="0"/>
              </a:rPr>
              <a:t>, </a:t>
            </a:r>
            <a:r>
              <a:rPr lang="ko-KR" altLang="en-US" sz="1800" dirty="0">
                <a:latin typeface="Calibri" charset="0"/>
                <a:ea typeface="MS PGothic" charset="0"/>
              </a:rPr>
              <a:t>파생저작물 생성에 대해서 뿐만 아니라 사용 형태 </a:t>
            </a:r>
            <a:r>
              <a:rPr lang="en-US" altLang="ko-KR" sz="1800" dirty="0">
                <a:latin typeface="Calibri" charset="0"/>
                <a:ea typeface="MS PGothic" charset="0"/>
              </a:rPr>
              <a:t>(</a:t>
            </a:r>
            <a:r>
              <a:rPr lang="ko-KR" altLang="en-US" sz="1800" dirty="0">
                <a:latin typeface="Calibri" charset="0"/>
                <a:ea typeface="MS PGothic" charset="0"/>
              </a:rPr>
              <a:t>개인</a:t>
            </a:r>
            <a:r>
              <a:rPr lang="en-US" altLang="ko-KR" sz="1800" dirty="0">
                <a:latin typeface="Calibri" charset="0"/>
                <a:ea typeface="MS PGothic" charset="0"/>
              </a:rPr>
              <a:t>, </a:t>
            </a:r>
            <a:r>
              <a:rPr lang="ko-KR" altLang="en-US" sz="1800" dirty="0">
                <a:latin typeface="Calibri" charset="0"/>
                <a:ea typeface="MS PGothic" charset="0"/>
              </a:rPr>
              <a:t>상용</a:t>
            </a:r>
            <a:r>
              <a:rPr lang="en-US" altLang="ko-KR" sz="1800" dirty="0">
                <a:latin typeface="Calibri" charset="0"/>
                <a:ea typeface="MS PGothic" charset="0"/>
              </a:rPr>
              <a:t>, </a:t>
            </a:r>
            <a:r>
              <a:rPr lang="ko-KR" altLang="en-US" sz="1800" dirty="0">
                <a:latin typeface="Calibri" charset="0"/>
                <a:ea typeface="MS PGothic" charset="0"/>
              </a:rPr>
              <a:t>학업 등</a:t>
            </a:r>
            <a:r>
              <a:rPr lang="en-US" altLang="ko-KR" sz="1800" dirty="0">
                <a:latin typeface="Calibri" charset="0"/>
                <a:ea typeface="MS PGothic" charset="0"/>
              </a:rPr>
              <a:t>)</a:t>
            </a:r>
            <a:r>
              <a:rPr lang="ko-KR" altLang="en-US" sz="1800" dirty="0">
                <a:latin typeface="Calibri" charset="0"/>
                <a:ea typeface="MS PGothic" charset="0"/>
              </a:rPr>
              <a:t>에 대해서도 제한을 부과한다</a:t>
            </a:r>
            <a:endParaRPr lang="en-US" sz="1800" dirty="0">
              <a:latin typeface="Calibri" charset="0"/>
              <a:ea typeface="MS PGothic" charset="0"/>
            </a:endParaRPr>
          </a:p>
          <a:p>
            <a:r>
              <a:rPr lang="en-US" dirty="0">
                <a:latin typeface="Calibri" charset="0"/>
                <a:ea typeface="MS PGothic" charset="0"/>
              </a:rPr>
              <a:t>Shareware - </a:t>
            </a:r>
            <a:r>
              <a:rPr lang="ko-KR" altLang="en-US" dirty="0" err="1">
                <a:latin typeface="Calibri" charset="0"/>
                <a:ea typeface="MS PGothic" charset="0"/>
              </a:rPr>
              <a:t>시험판으로</a:t>
            </a:r>
            <a:r>
              <a:rPr lang="ko-KR" altLang="en-US" dirty="0">
                <a:latin typeface="Calibri" charset="0"/>
                <a:ea typeface="MS PGothic" charset="0"/>
              </a:rPr>
              <a:t> 사용자에게 제공되는 </a:t>
            </a:r>
            <a:r>
              <a:rPr lang="en-US" altLang="ko-KR" dirty="0">
                <a:latin typeface="Calibri" charset="0"/>
                <a:ea typeface="MS PGothic" charset="0"/>
              </a:rPr>
              <a:t>Proprietary Software</a:t>
            </a:r>
            <a:r>
              <a:rPr lang="ko-KR" altLang="en-US" dirty="0">
                <a:latin typeface="Calibri" charset="0"/>
                <a:ea typeface="MS PGothic" charset="0"/>
              </a:rPr>
              <a:t>로써</a:t>
            </a:r>
            <a:r>
              <a:rPr lang="en-US" altLang="ko-KR" dirty="0">
                <a:latin typeface="Calibri" charset="0"/>
                <a:ea typeface="MS PGothic" charset="0"/>
              </a:rPr>
              <a:t>, </a:t>
            </a:r>
            <a:r>
              <a:rPr lang="ko-KR" altLang="en-US" dirty="0">
                <a:latin typeface="Calibri" charset="0"/>
                <a:ea typeface="MS PGothic" charset="0"/>
              </a:rPr>
              <a:t>사용 기간에 제한이 있고</a:t>
            </a:r>
            <a:r>
              <a:rPr lang="en-US" altLang="ko-KR" dirty="0">
                <a:latin typeface="Calibri" charset="0"/>
                <a:ea typeface="MS PGothic" charset="0"/>
              </a:rPr>
              <a:t>, </a:t>
            </a:r>
            <a:r>
              <a:rPr lang="ko-KR" altLang="en-US" dirty="0">
                <a:latin typeface="Calibri" charset="0"/>
                <a:ea typeface="MS PGothic" charset="0"/>
              </a:rPr>
              <a:t>제한된 기능을 무료로 사용할 수 있게 한다</a:t>
            </a:r>
            <a:endParaRPr lang="en-US" dirty="0">
              <a:latin typeface="Calibri" charset="0"/>
              <a:ea typeface="MS PGothic" charset="0"/>
            </a:endParaRPr>
          </a:p>
          <a:p>
            <a:pPr lvl="1"/>
            <a:r>
              <a:rPr lang="en-US" altLang="ko-KR" dirty="0">
                <a:latin typeface="Calibri" charset="0"/>
                <a:ea typeface="MS PGothic" charset="0"/>
              </a:rPr>
              <a:t>Shareware</a:t>
            </a:r>
            <a:r>
              <a:rPr lang="ko-KR" altLang="en-US" dirty="0">
                <a:latin typeface="Calibri" charset="0"/>
                <a:ea typeface="MS PGothic" charset="0"/>
              </a:rPr>
              <a:t>의 목적은 잠재적인 고객에게 </a:t>
            </a:r>
            <a:r>
              <a:rPr lang="en-US" altLang="ko-KR" dirty="0">
                <a:latin typeface="Calibri" charset="0"/>
                <a:ea typeface="MS PGothic" charset="0"/>
              </a:rPr>
              <a:t>Program </a:t>
            </a:r>
            <a:r>
              <a:rPr lang="ko-KR" altLang="en-US" dirty="0">
                <a:latin typeface="Calibri" charset="0"/>
                <a:ea typeface="MS PGothic" charset="0"/>
              </a:rPr>
              <a:t>사용 기회를 제공하여 </a:t>
            </a:r>
            <a:r>
              <a:rPr lang="en-US" altLang="ko-KR" dirty="0">
                <a:latin typeface="Calibri" charset="0"/>
                <a:ea typeface="MS PGothic" charset="0"/>
              </a:rPr>
              <a:t>full version software</a:t>
            </a:r>
            <a:r>
              <a:rPr lang="ko-KR" altLang="en-US" dirty="0">
                <a:latin typeface="Calibri" charset="0"/>
                <a:ea typeface="MS PGothic" charset="0"/>
              </a:rPr>
              <a:t>의 구매를 결정할 수 있게 하는 것이다</a:t>
            </a:r>
            <a:r>
              <a:rPr lang="en-US" dirty="0" smtClean="0">
                <a:latin typeface="Calibri" charset="0"/>
                <a:ea typeface="MS PGothic" charset="0"/>
              </a:rPr>
              <a:t> </a:t>
            </a:r>
            <a:endParaRPr lang="en-US" dirty="0">
              <a:latin typeface="Calibri" charset="0"/>
              <a:ea typeface="MS PGothic" charset="0"/>
            </a:endParaRPr>
          </a:p>
          <a:p>
            <a:pPr lvl="1"/>
            <a:r>
              <a:rPr lang="ko-KR" altLang="en-US" dirty="0">
                <a:latin typeface="Calibri" charset="0"/>
                <a:ea typeface="MS PGothic" charset="0"/>
              </a:rPr>
              <a:t>일부 </a:t>
            </a:r>
            <a:r>
              <a:rPr lang="en-US" altLang="ko-KR" dirty="0">
                <a:latin typeface="Calibri" charset="0"/>
                <a:ea typeface="MS PGothic" charset="0"/>
              </a:rPr>
              <a:t>Shareware vendor</a:t>
            </a:r>
            <a:r>
              <a:rPr lang="ko-KR" altLang="en-US" dirty="0">
                <a:latin typeface="Calibri" charset="0"/>
                <a:ea typeface="MS PGothic" charset="0"/>
              </a:rPr>
              <a:t>들은 일단 무료로 사용하게 하여 확산을 시킨 후 고비용의 </a:t>
            </a:r>
            <a:r>
              <a:rPr lang="en-US" altLang="ko-KR" dirty="0">
                <a:latin typeface="Calibri" charset="0"/>
                <a:ea typeface="MS PGothic" charset="0"/>
              </a:rPr>
              <a:t>License </a:t>
            </a:r>
            <a:r>
              <a:rPr lang="ko-KR" altLang="en-US" dirty="0">
                <a:latin typeface="Calibri" charset="0"/>
                <a:ea typeface="MS PGothic" charset="0"/>
              </a:rPr>
              <a:t>금액을 청구하는 경우가 있으므로 대부분 기업은 </a:t>
            </a:r>
            <a:r>
              <a:rPr lang="en-US" altLang="ko-KR" dirty="0">
                <a:latin typeface="Calibri" charset="0"/>
                <a:ea typeface="MS PGothic" charset="0"/>
              </a:rPr>
              <a:t>Shareware</a:t>
            </a:r>
            <a:r>
              <a:rPr lang="ko-KR" altLang="en-US" dirty="0">
                <a:latin typeface="Calibri" charset="0"/>
                <a:ea typeface="MS PGothic" charset="0"/>
              </a:rPr>
              <a:t>를 상당히 경계한다</a:t>
            </a:r>
            <a:r>
              <a:rPr lang="en-US" dirty="0" smtClean="0">
                <a:latin typeface="Calibri" charset="0"/>
                <a:ea typeface="MS PGothic" charset="0"/>
              </a:rPr>
              <a:t>.</a:t>
            </a:r>
            <a:endParaRPr lang="en-US" dirty="0">
              <a:latin typeface="Calibri" charset="0"/>
              <a:ea typeface="MS PGothic" charset="0"/>
            </a:endParaRPr>
          </a:p>
          <a:p>
            <a:r>
              <a:rPr lang="en-US" dirty="0" err="1">
                <a:latin typeface="Calibri" charset="0"/>
                <a:ea typeface="MS PGothic" charset="0"/>
              </a:rPr>
              <a:t>Freewware</a:t>
            </a:r>
            <a:r>
              <a:rPr lang="ko-KR" altLang="en-US" dirty="0">
                <a:latin typeface="Calibri" charset="0"/>
                <a:ea typeface="MS PGothic" charset="0"/>
              </a:rPr>
              <a:t>와 </a:t>
            </a:r>
            <a:r>
              <a:rPr lang="en-US" dirty="0">
                <a:latin typeface="Calibri" charset="0"/>
                <a:ea typeface="MS PGothic" charset="0"/>
              </a:rPr>
              <a:t>Shareware</a:t>
            </a:r>
            <a:r>
              <a:rPr lang="ko-KR" altLang="en-US" dirty="0">
                <a:latin typeface="Calibri" charset="0"/>
                <a:ea typeface="MS PGothic" charset="0"/>
              </a:rPr>
              <a:t>는 </a:t>
            </a:r>
            <a:r>
              <a:rPr lang="en-US" dirty="0">
                <a:latin typeface="Calibri" charset="0"/>
                <a:ea typeface="MS PGothic" charset="0"/>
              </a:rPr>
              <a:t>FOSS</a:t>
            </a:r>
            <a:r>
              <a:rPr lang="ko-KR" altLang="en-US" dirty="0">
                <a:latin typeface="Calibri" charset="0"/>
                <a:ea typeface="MS PGothic" charset="0"/>
              </a:rPr>
              <a:t>가 아니다</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857637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altLang="ko-KR" dirty="0">
                <a:latin typeface="Calibri" charset="0"/>
                <a:ea typeface="MS PGothic" charset="0"/>
              </a:rPr>
              <a:t>Public Domain</a:t>
            </a:r>
            <a:r>
              <a:rPr lang="ko-KR" altLang="en-US" dirty="0">
                <a:latin typeface="Calibri" charset="0"/>
                <a:ea typeface="MS PGothic" charset="0"/>
              </a:rPr>
              <a:t>은 법에 따라 보호받지 않는 지적 재산을 가리키며 누구든지 </a:t>
            </a:r>
            <a:r>
              <a:rPr lang="en-US" altLang="ko-KR" dirty="0">
                <a:latin typeface="Calibri" charset="0"/>
                <a:ea typeface="MS PGothic" charset="0"/>
              </a:rPr>
              <a:t>License </a:t>
            </a:r>
            <a:r>
              <a:rPr lang="ko-KR" altLang="en-US" dirty="0">
                <a:latin typeface="Calibri" charset="0"/>
                <a:ea typeface="MS PGothic" charset="0"/>
              </a:rPr>
              <a:t>없이 사용할 수 </a:t>
            </a:r>
            <a:r>
              <a:rPr lang="ko-KR" altLang="en-US" dirty="0" smtClean="0">
                <a:latin typeface="Calibri" charset="0"/>
                <a:ea typeface="MS PGothic" charset="0"/>
              </a:rPr>
              <a:t>있다</a:t>
            </a:r>
            <a:endParaRPr lang="en-US" dirty="0">
              <a:latin typeface="Calibri" charset="0"/>
              <a:ea typeface="MS PGothic" charset="0"/>
            </a:endParaRPr>
          </a:p>
          <a:p>
            <a:r>
              <a:rPr lang="ko-KR" altLang="en-US" dirty="0">
                <a:latin typeface="Calibri" charset="0"/>
                <a:ea typeface="MS PGothic" charset="0"/>
              </a:rPr>
              <a:t>개발자들은 자신의 </a:t>
            </a:r>
            <a:r>
              <a:rPr lang="en-US" altLang="ko-KR" dirty="0">
                <a:latin typeface="Calibri" charset="0"/>
                <a:ea typeface="MS PGothic" charset="0"/>
              </a:rPr>
              <a:t>Software</a:t>
            </a:r>
            <a:r>
              <a:rPr lang="ko-KR" altLang="en-US" dirty="0">
                <a:latin typeface="Calibri" charset="0"/>
                <a:ea typeface="MS PGothic" charset="0"/>
              </a:rPr>
              <a:t>에 대해 </a:t>
            </a:r>
            <a:r>
              <a:rPr lang="en-US" altLang="ko-KR" dirty="0">
                <a:latin typeface="Calibri" charset="0"/>
                <a:ea typeface="MS PGothic" charset="0"/>
              </a:rPr>
              <a:t>Public Domain</a:t>
            </a:r>
            <a:r>
              <a:rPr lang="ko-KR" altLang="en-US" dirty="0">
                <a:latin typeface="Calibri" charset="0"/>
                <a:ea typeface="MS PGothic" charset="0"/>
              </a:rPr>
              <a:t>에 해당한다는 선언을 포함할 수 있다</a:t>
            </a:r>
            <a:r>
              <a:rPr lang="en-US" dirty="0" smtClean="0">
                <a:latin typeface="Calibri" charset="0"/>
                <a:ea typeface="MS PGothic" charset="0"/>
              </a:rPr>
              <a:t> </a:t>
            </a:r>
            <a:endParaRPr lang="en-US" dirty="0">
              <a:latin typeface="Calibri" charset="0"/>
              <a:ea typeface="MS PGothic" charset="0"/>
            </a:endParaRPr>
          </a:p>
          <a:p>
            <a:pPr lvl="1"/>
            <a:r>
              <a:rPr lang="ko-KR" altLang="en-US" dirty="0" smtClean="0">
                <a:latin typeface="Calibri" charset="0"/>
                <a:ea typeface="MS PGothic" charset="0"/>
              </a:rPr>
              <a:t>예</a:t>
            </a:r>
            <a:r>
              <a:rPr lang="en-US" dirty="0" smtClean="0">
                <a:latin typeface="Calibri" charset="0"/>
                <a:ea typeface="MS PGothic" charset="0"/>
              </a:rPr>
              <a:t>, </a:t>
            </a:r>
            <a:r>
              <a:rPr lang="en-US" dirty="0">
                <a:latin typeface="Calibri" charset="0"/>
                <a:ea typeface="MS PGothic" charset="0"/>
              </a:rPr>
              <a:t>"All of the code and documentation in this software has been dedicated to the public domain by the authors."</a:t>
            </a:r>
          </a:p>
          <a:p>
            <a:pPr lvl="1"/>
            <a:r>
              <a:rPr lang="en-US" dirty="0">
                <a:latin typeface="Calibri" charset="0"/>
                <a:ea typeface="MS PGothic" charset="0"/>
              </a:rPr>
              <a:t>Public Domain </a:t>
            </a:r>
            <a:r>
              <a:rPr lang="ko-KR" altLang="en-US" dirty="0">
                <a:latin typeface="Calibri" charset="0"/>
                <a:ea typeface="MS PGothic" charset="0"/>
              </a:rPr>
              <a:t>선언이 </a:t>
            </a:r>
            <a:r>
              <a:rPr lang="en-US" dirty="0">
                <a:latin typeface="Calibri" charset="0"/>
                <a:ea typeface="MS PGothic" charset="0"/>
              </a:rPr>
              <a:t>FOSS License</a:t>
            </a:r>
            <a:r>
              <a:rPr lang="ko-KR" altLang="en-US" dirty="0">
                <a:latin typeface="Calibri" charset="0"/>
                <a:ea typeface="MS PGothic" charset="0"/>
              </a:rPr>
              <a:t>와 같은 것은 아니다</a:t>
            </a:r>
            <a:endParaRPr lang="en-US" dirty="0">
              <a:latin typeface="Calibri" charset="0"/>
              <a:ea typeface="MS PGothic" charset="0"/>
            </a:endParaRPr>
          </a:p>
          <a:p>
            <a:r>
              <a:rPr lang="ko-KR" altLang="en-US" dirty="0">
                <a:latin typeface="Calibri" charset="0"/>
                <a:ea typeface="MS PGothic" charset="0"/>
              </a:rPr>
              <a:t>이러한 </a:t>
            </a:r>
            <a:r>
              <a:rPr lang="en-US" altLang="ko-KR" dirty="0">
                <a:latin typeface="Calibri" charset="0"/>
                <a:ea typeface="MS PGothic" charset="0"/>
              </a:rPr>
              <a:t>Public Domain </a:t>
            </a:r>
            <a:r>
              <a:rPr lang="ko-KR" altLang="en-US" dirty="0">
                <a:latin typeface="Calibri" charset="0"/>
                <a:ea typeface="MS PGothic" charset="0"/>
              </a:rPr>
              <a:t>선언의 법적 집행 가능성은 </a:t>
            </a:r>
            <a:r>
              <a:rPr lang="en-US" altLang="ko-KR" dirty="0">
                <a:latin typeface="Calibri" charset="0"/>
                <a:ea typeface="MS PGothic" charset="0"/>
              </a:rPr>
              <a:t>FOSS Community </a:t>
            </a:r>
            <a:r>
              <a:rPr lang="ko-KR" altLang="en-US" dirty="0">
                <a:latin typeface="Calibri" charset="0"/>
                <a:ea typeface="MS PGothic" charset="0"/>
              </a:rPr>
              <a:t>내에서 </a:t>
            </a:r>
            <a:r>
              <a:rPr lang="ko-KR" altLang="en-US" dirty="0" smtClean="0">
                <a:latin typeface="Calibri" charset="0"/>
                <a:ea typeface="MS PGothic" charset="0"/>
              </a:rPr>
              <a:t>논쟁이 </a:t>
            </a:r>
            <a:r>
              <a:rPr lang="ko-KR" altLang="en-US" dirty="0">
                <a:latin typeface="Calibri" charset="0"/>
                <a:ea typeface="MS PGothic" charset="0"/>
              </a:rPr>
              <a:t>있는 부분이기도 하다</a:t>
            </a:r>
            <a:endParaRPr lang="en-US" dirty="0">
              <a:latin typeface="Calibri" charset="0"/>
              <a:ea typeface="MS PGothic" charset="0"/>
            </a:endParaRPr>
          </a:p>
          <a:p>
            <a:r>
              <a:rPr lang="ko-KR" altLang="en-US" dirty="0">
                <a:latin typeface="Calibri" charset="0"/>
                <a:ea typeface="MS PGothic" charset="0"/>
              </a:rPr>
              <a:t>종종 </a:t>
            </a:r>
            <a:r>
              <a:rPr lang="en-US" altLang="ko-KR" dirty="0">
                <a:latin typeface="Calibri" charset="0"/>
                <a:ea typeface="MS PGothic" charset="0"/>
              </a:rPr>
              <a:t>Public Domain </a:t>
            </a:r>
            <a:r>
              <a:rPr lang="ko-KR" altLang="en-US" dirty="0">
                <a:latin typeface="Calibri" charset="0"/>
                <a:ea typeface="MS PGothic" charset="0"/>
              </a:rPr>
              <a:t>선언이 보증 부인 등 다른 조항과 함께 사용될 수 있는데</a:t>
            </a:r>
            <a:r>
              <a:rPr lang="en-US" altLang="ko-KR" dirty="0">
                <a:latin typeface="Calibri" charset="0"/>
                <a:ea typeface="MS PGothic" charset="0"/>
              </a:rPr>
              <a:t>, </a:t>
            </a:r>
            <a:r>
              <a:rPr lang="ko-KR" altLang="en-US" dirty="0">
                <a:latin typeface="Calibri" charset="0"/>
                <a:ea typeface="MS PGothic" charset="0"/>
              </a:rPr>
              <a:t>이 경우는 </a:t>
            </a:r>
            <a:r>
              <a:rPr lang="en-US" altLang="ko-KR" dirty="0">
                <a:latin typeface="Calibri" charset="0"/>
                <a:ea typeface="MS PGothic" charset="0"/>
              </a:rPr>
              <a:t>Software</a:t>
            </a:r>
            <a:r>
              <a:rPr lang="ko-KR" altLang="en-US" dirty="0">
                <a:latin typeface="Calibri" charset="0"/>
                <a:ea typeface="MS PGothic" charset="0"/>
              </a:rPr>
              <a:t>가 </a:t>
            </a:r>
            <a:r>
              <a:rPr lang="en-US" altLang="ko-KR" dirty="0">
                <a:latin typeface="Calibri" charset="0"/>
                <a:ea typeface="MS PGothic" charset="0"/>
              </a:rPr>
              <a:t>Public Domain </a:t>
            </a:r>
            <a:r>
              <a:rPr lang="ko-KR" altLang="en-US" dirty="0">
                <a:latin typeface="Calibri" charset="0"/>
                <a:ea typeface="MS PGothic" charset="0"/>
              </a:rPr>
              <a:t>상태라기보다는 하나의 </a:t>
            </a:r>
            <a:r>
              <a:rPr lang="en-US" altLang="ko-KR" dirty="0">
                <a:latin typeface="Calibri" charset="0"/>
                <a:ea typeface="MS PGothic" charset="0"/>
              </a:rPr>
              <a:t>License </a:t>
            </a:r>
            <a:r>
              <a:rPr lang="ko-KR" altLang="en-US" dirty="0">
                <a:latin typeface="Calibri" charset="0"/>
                <a:ea typeface="MS PGothic" charset="0"/>
              </a:rPr>
              <a:t>하에 있다고 볼 수 있다</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874161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lnSpcReduction="10000"/>
          </a:bodyPr>
          <a:lstStyle/>
          <a:p>
            <a:r>
              <a:rPr lang="en-US" sz="2000" dirty="0">
                <a:solidFill>
                  <a:srgbClr val="292934"/>
                </a:solidFill>
                <a:latin typeface="Calibri" charset="0"/>
                <a:ea typeface="MS PGothic" charset="0"/>
              </a:rPr>
              <a:t>License Compatibility</a:t>
            </a:r>
            <a:r>
              <a:rPr lang="ko-KR" altLang="en-US" sz="2000" dirty="0">
                <a:solidFill>
                  <a:srgbClr val="292934"/>
                </a:solidFill>
                <a:latin typeface="Calibri" charset="0"/>
                <a:ea typeface="MS PGothic" charset="0"/>
              </a:rPr>
              <a:t>는 </a:t>
            </a:r>
            <a:r>
              <a:rPr lang="en-US" sz="2000" dirty="0">
                <a:solidFill>
                  <a:srgbClr val="292934"/>
                </a:solidFill>
                <a:latin typeface="Calibri" charset="0"/>
                <a:ea typeface="MS PGothic" charset="0"/>
              </a:rPr>
              <a:t>License </a:t>
            </a:r>
            <a:r>
              <a:rPr lang="ko-KR" altLang="en-US" sz="2000" dirty="0">
                <a:solidFill>
                  <a:srgbClr val="292934"/>
                </a:solidFill>
                <a:latin typeface="Calibri" charset="0"/>
                <a:ea typeface="MS PGothic" charset="0"/>
              </a:rPr>
              <a:t>조항들이 충돌하지 않음을 </a:t>
            </a:r>
            <a:r>
              <a:rPr lang="ko-KR" altLang="en-US" sz="2000" dirty="0" smtClean="0">
                <a:solidFill>
                  <a:srgbClr val="292934"/>
                </a:solidFill>
                <a:latin typeface="Calibri" charset="0"/>
                <a:ea typeface="MS PGothic" charset="0"/>
              </a:rPr>
              <a:t>보장하는 </a:t>
            </a:r>
            <a:r>
              <a:rPr lang="en-US" sz="2000" dirty="0">
                <a:solidFill>
                  <a:srgbClr val="292934"/>
                </a:solidFill>
                <a:latin typeface="Calibri" charset="0"/>
                <a:ea typeface="MS PGothic" charset="0"/>
              </a:rPr>
              <a:t>Process</a:t>
            </a:r>
            <a:r>
              <a:rPr lang="ko-KR" altLang="en-US" sz="2000" dirty="0">
                <a:solidFill>
                  <a:srgbClr val="292934"/>
                </a:solidFill>
                <a:latin typeface="Calibri" charset="0"/>
                <a:ea typeface="MS PGothic" charset="0"/>
              </a:rPr>
              <a:t>이다</a:t>
            </a:r>
            <a:r>
              <a:rPr lang="en-US" altLang="ko-KR" sz="2000" dirty="0">
                <a:solidFill>
                  <a:srgbClr val="292934"/>
                </a:solidFill>
                <a:latin typeface="Calibri" charset="0"/>
                <a:ea typeface="MS PGothic" charset="0"/>
              </a:rPr>
              <a:t>.</a:t>
            </a:r>
            <a:r>
              <a:rPr lang="en-US" sz="2000" dirty="0" smtClean="0">
                <a:solidFill>
                  <a:srgbClr val="292934"/>
                </a:solidFill>
                <a:latin typeface="Calibri" charset="0"/>
                <a:ea typeface="MS PGothic" charset="0"/>
              </a:rPr>
              <a:t> </a:t>
            </a:r>
          </a:p>
          <a:p>
            <a:pPr lvl="1"/>
            <a:r>
              <a:rPr lang="ko-KR" altLang="en-US" sz="1600" dirty="0" smtClean="0">
                <a:solidFill>
                  <a:srgbClr val="292934"/>
                </a:solidFill>
                <a:latin typeface="Calibri" charset="0"/>
                <a:ea typeface="MS PGothic" charset="0"/>
              </a:rPr>
              <a:t>만약 </a:t>
            </a:r>
            <a:r>
              <a:rPr lang="ko-KR" altLang="en-US" sz="1600" dirty="0">
                <a:solidFill>
                  <a:srgbClr val="292934"/>
                </a:solidFill>
                <a:latin typeface="Calibri" charset="0"/>
                <a:ea typeface="MS PGothic" charset="0"/>
              </a:rPr>
              <a:t>한 </a:t>
            </a:r>
            <a:r>
              <a:rPr lang="en-US" altLang="ko-KR" sz="1600" dirty="0">
                <a:solidFill>
                  <a:srgbClr val="292934"/>
                </a:solidFill>
                <a:latin typeface="Calibri" charset="0"/>
                <a:ea typeface="MS PGothic" charset="0"/>
              </a:rPr>
              <a:t>License</a:t>
            </a:r>
            <a:r>
              <a:rPr lang="ko-KR" altLang="en-US" sz="1600" dirty="0">
                <a:solidFill>
                  <a:srgbClr val="292934"/>
                </a:solidFill>
                <a:latin typeface="Calibri" charset="0"/>
                <a:ea typeface="MS PGothic" charset="0"/>
              </a:rPr>
              <a:t>가 요구하는 내용을 다른 </a:t>
            </a:r>
            <a:r>
              <a:rPr lang="en-US" altLang="ko-KR" sz="1600" dirty="0">
                <a:solidFill>
                  <a:srgbClr val="292934"/>
                </a:solidFill>
                <a:latin typeface="Calibri" charset="0"/>
                <a:ea typeface="MS PGothic" charset="0"/>
              </a:rPr>
              <a:t>License</a:t>
            </a:r>
            <a:r>
              <a:rPr lang="ko-KR" altLang="en-US" sz="1600" dirty="0">
                <a:solidFill>
                  <a:srgbClr val="292934"/>
                </a:solidFill>
                <a:latin typeface="Calibri" charset="0"/>
                <a:ea typeface="MS PGothic" charset="0"/>
              </a:rPr>
              <a:t>가 </a:t>
            </a:r>
            <a:r>
              <a:rPr lang="ko-KR" altLang="en-US" sz="1600" dirty="0" smtClean="0">
                <a:solidFill>
                  <a:srgbClr val="292934"/>
                </a:solidFill>
                <a:latin typeface="Calibri" charset="0"/>
                <a:ea typeface="MS PGothic" charset="0"/>
              </a:rPr>
              <a:t>금지한다면</a:t>
            </a:r>
            <a:r>
              <a:rPr lang="en-US" altLang="ko-KR" sz="1600" dirty="0" smtClean="0">
                <a:solidFill>
                  <a:srgbClr val="292934"/>
                </a:solidFill>
                <a:latin typeface="Calibri" charset="0"/>
                <a:ea typeface="MS PGothic" charset="0"/>
              </a:rPr>
              <a:t>, </a:t>
            </a:r>
            <a:r>
              <a:rPr lang="ko-KR" altLang="en-US" sz="1600" dirty="0" smtClean="0">
                <a:solidFill>
                  <a:srgbClr val="292934"/>
                </a:solidFill>
                <a:latin typeface="Calibri" charset="0"/>
                <a:ea typeface="MS PGothic" charset="0"/>
              </a:rPr>
              <a:t>두 개의 </a:t>
            </a:r>
            <a:r>
              <a:rPr lang="en-US" altLang="ko-KR" sz="1600" dirty="0" smtClean="0">
                <a:solidFill>
                  <a:srgbClr val="292934"/>
                </a:solidFill>
                <a:latin typeface="Calibri" charset="0"/>
                <a:ea typeface="MS PGothic" charset="0"/>
              </a:rPr>
              <a:t>Software </a:t>
            </a:r>
            <a:r>
              <a:rPr lang="ko-KR" altLang="en-US" sz="1600" dirty="0" smtClean="0">
                <a:solidFill>
                  <a:srgbClr val="292934"/>
                </a:solidFill>
                <a:latin typeface="Calibri" charset="0"/>
                <a:ea typeface="MS PGothic" charset="0"/>
              </a:rPr>
              <a:t>모듈의 결합이 </a:t>
            </a:r>
            <a:r>
              <a:rPr lang="en-US" altLang="ko-KR" sz="1600" dirty="0" smtClean="0">
                <a:solidFill>
                  <a:srgbClr val="292934"/>
                </a:solidFill>
                <a:latin typeface="Calibri" charset="0"/>
                <a:ea typeface="MS PGothic" charset="0"/>
              </a:rPr>
              <a:t>License </a:t>
            </a:r>
            <a:r>
              <a:rPr lang="ko-KR" altLang="en-US" sz="1600" dirty="0" smtClean="0">
                <a:solidFill>
                  <a:srgbClr val="292934"/>
                </a:solidFill>
                <a:latin typeface="Calibri" charset="0"/>
                <a:ea typeface="MS PGothic" charset="0"/>
              </a:rPr>
              <a:t>의무 사항을 유발할 경우</a:t>
            </a:r>
            <a:r>
              <a:rPr lang="en-US" altLang="ko-KR" sz="1600" dirty="0" smtClean="0">
                <a:solidFill>
                  <a:srgbClr val="292934"/>
                </a:solidFill>
                <a:latin typeface="Calibri" charset="0"/>
                <a:ea typeface="MS PGothic" charset="0"/>
              </a:rPr>
              <a:t>,</a:t>
            </a:r>
            <a:r>
              <a:rPr lang="ko-KR" altLang="en-US" sz="1600" dirty="0" smtClean="0">
                <a:solidFill>
                  <a:srgbClr val="292934"/>
                </a:solidFill>
                <a:latin typeface="Calibri" charset="0"/>
                <a:ea typeface="MS PGothic" charset="0"/>
              </a:rPr>
              <a:t> </a:t>
            </a:r>
            <a:r>
              <a:rPr lang="ko-KR" altLang="en-US" sz="1600" dirty="0">
                <a:solidFill>
                  <a:srgbClr val="292934"/>
                </a:solidFill>
                <a:latin typeface="Calibri" charset="0"/>
                <a:ea typeface="MS PGothic" charset="0"/>
              </a:rPr>
              <a:t>이 </a:t>
            </a:r>
            <a:r>
              <a:rPr lang="en-US" altLang="ko-KR" sz="1600" dirty="0">
                <a:solidFill>
                  <a:srgbClr val="292934"/>
                </a:solidFill>
                <a:latin typeface="Calibri" charset="0"/>
                <a:ea typeface="MS PGothic" charset="0"/>
              </a:rPr>
              <a:t>License</a:t>
            </a:r>
            <a:r>
              <a:rPr lang="ko-KR" altLang="en-US" sz="1600" dirty="0">
                <a:solidFill>
                  <a:srgbClr val="292934"/>
                </a:solidFill>
                <a:latin typeface="Calibri" charset="0"/>
                <a:ea typeface="MS PGothic" charset="0"/>
              </a:rPr>
              <a:t>들은 충돌하는 것이고 호환되지 않는다</a:t>
            </a:r>
            <a:r>
              <a:rPr lang="en-US" altLang="ko-KR" sz="1600" dirty="0" smtClean="0">
                <a:solidFill>
                  <a:srgbClr val="292934"/>
                </a:solidFill>
                <a:latin typeface="Calibri" charset="0"/>
                <a:ea typeface="MS PGothic" charset="0"/>
              </a:rPr>
              <a:t>.  </a:t>
            </a:r>
          </a:p>
          <a:p>
            <a:r>
              <a:rPr lang="ko-KR" altLang="en-US" sz="2000" dirty="0" smtClean="0">
                <a:solidFill>
                  <a:srgbClr val="292934"/>
                </a:solidFill>
                <a:latin typeface="Calibri" charset="0"/>
                <a:ea typeface="MS PGothic" charset="0"/>
              </a:rPr>
              <a:t>한 예로</a:t>
            </a:r>
            <a:r>
              <a:rPr lang="en-US" altLang="ko-KR" sz="2000" dirty="0" smtClean="0">
                <a:solidFill>
                  <a:srgbClr val="292934"/>
                </a:solidFill>
                <a:latin typeface="Calibri" charset="0"/>
                <a:ea typeface="MS PGothic" charset="0"/>
              </a:rPr>
              <a:t> GPLv2</a:t>
            </a:r>
            <a:r>
              <a:rPr lang="ko-KR" altLang="en-US" sz="2000" dirty="0" smtClean="0">
                <a:solidFill>
                  <a:srgbClr val="292934"/>
                </a:solidFill>
                <a:latin typeface="Calibri" charset="0"/>
                <a:ea typeface="MS PGothic" charset="0"/>
              </a:rPr>
              <a:t>는 </a:t>
            </a:r>
            <a:r>
              <a:rPr lang="en-US" altLang="ko-KR" sz="2000" dirty="0" smtClean="0">
                <a:solidFill>
                  <a:srgbClr val="292934"/>
                </a:solidFill>
                <a:latin typeface="Calibri" charset="0"/>
                <a:ea typeface="MS PGothic" charset="0"/>
              </a:rPr>
              <a:t>“</a:t>
            </a:r>
            <a:r>
              <a:rPr lang="ko-KR" altLang="en-US" sz="2000" dirty="0" smtClean="0">
                <a:solidFill>
                  <a:srgbClr val="292934"/>
                </a:solidFill>
                <a:latin typeface="Calibri" charset="0"/>
                <a:ea typeface="MS PGothic" charset="0"/>
              </a:rPr>
              <a:t>파생저작물</a:t>
            </a:r>
            <a:r>
              <a:rPr lang="en-US" altLang="ko-KR" sz="2000" dirty="0" smtClean="0">
                <a:solidFill>
                  <a:srgbClr val="292934"/>
                </a:solidFill>
                <a:latin typeface="Calibri" charset="0"/>
                <a:ea typeface="MS PGothic" charset="0"/>
              </a:rPr>
              <a:t>”</a:t>
            </a:r>
            <a:r>
              <a:rPr lang="ko-KR" altLang="en-US" sz="2000" dirty="0" smtClean="0">
                <a:solidFill>
                  <a:srgbClr val="292934"/>
                </a:solidFill>
                <a:latin typeface="Calibri" charset="0"/>
                <a:ea typeface="MS PGothic" charset="0"/>
              </a:rPr>
              <a:t>에도 의무 사항을 부여한다</a:t>
            </a:r>
            <a:r>
              <a:rPr lang="en-US" altLang="ko-KR" sz="2000" dirty="0" smtClean="0">
                <a:solidFill>
                  <a:srgbClr val="292934"/>
                </a:solidFill>
                <a:latin typeface="Calibri" charset="0"/>
                <a:ea typeface="MS PGothic" charset="0"/>
              </a:rPr>
              <a:t>. </a:t>
            </a:r>
          </a:p>
          <a:p>
            <a:pPr lvl="1"/>
            <a:r>
              <a:rPr lang="ko-KR" altLang="en-US" sz="1600" dirty="0" smtClean="0">
                <a:solidFill>
                  <a:srgbClr val="292934"/>
                </a:solidFill>
                <a:latin typeface="Calibri" charset="0"/>
                <a:ea typeface="MS PGothic" charset="0"/>
              </a:rPr>
              <a:t>만약</a:t>
            </a:r>
            <a:r>
              <a:rPr lang="en-US" altLang="ko-KR" sz="1600" dirty="0" smtClean="0">
                <a:solidFill>
                  <a:srgbClr val="292934"/>
                </a:solidFill>
                <a:latin typeface="Calibri" charset="0"/>
                <a:ea typeface="MS PGothic" charset="0"/>
              </a:rPr>
              <a:t>, GPLv2 Licensed </a:t>
            </a:r>
            <a:r>
              <a:rPr lang="ko-KR" altLang="en-US" sz="1600" dirty="0" smtClean="0">
                <a:solidFill>
                  <a:srgbClr val="292934"/>
                </a:solidFill>
                <a:latin typeface="Calibri" charset="0"/>
                <a:ea typeface="MS PGothic" charset="0"/>
              </a:rPr>
              <a:t>모듈과 결합한 </a:t>
            </a:r>
            <a:r>
              <a:rPr lang="ko-KR" altLang="en-US" sz="1600" dirty="0" err="1" smtClean="0">
                <a:solidFill>
                  <a:srgbClr val="292934"/>
                </a:solidFill>
                <a:latin typeface="Calibri" charset="0"/>
                <a:ea typeface="MS PGothic" charset="0"/>
              </a:rPr>
              <a:t>두번째</a:t>
            </a:r>
            <a:r>
              <a:rPr lang="ko-KR" altLang="en-US" sz="1600" dirty="0" smtClean="0">
                <a:solidFill>
                  <a:srgbClr val="292934"/>
                </a:solidFill>
                <a:latin typeface="Calibri" charset="0"/>
                <a:ea typeface="MS PGothic" charset="0"/>
              </a:rPr>
              <a:t> </a:t>
            </a:r>
            <a:r>
              <a:rPr lang="en-US" altLang="ko-KR" sz="1600" dirty="0" smtClean="0">
                <a:solidFill>
                  <a:srgbClr val="292934"/>
                </a:solidFill>
                <a:latin typeface="Calibri" charset="0"/>
                <a:ea typeface="MS PGothic" charset="0"/>
              </a:rPr>
              <a:t>Software </a:t>
            </a:r>
            <a:r>
              <a:rPr lang="ko-KR" altLang="en-US" sz="1600" dirty="0" smtClean="0">
                <a:solidFill>
                  <a:srgbClr val="292934"/>
                </a:solidFill>
                <a:latin typeface="Calibri" charset="0"/>
                <a:ea typeface="MS PGothic" charset="0"/>
              </a:rPr>
              <a:t>모듈이 </a:t>
            </a:r>
            <a:r>
              <a:rPr lang="en-US" altLang="ko-KR" sz="1600" dirty="0" smtClean="0">
                <a:solidFill>
                  <a:srgbClr val="292934"/>
                </a:solidFill>
                <a:latin typeface="Calibri" charset="0"/>
                <a:ea typeface="MS PGothic" charset="0"/>
              </a:rPr>
              <a:t>GPLv2 Licensed </a:t>
            </a:r>
            <a:r>
              <a:rPr lang="ko-KR" altLang="en-US" sz="1600" dirty="0" smtClean="0">
                <a:solidFill>
                  <a:srgbClr val="292934"/>
                </a:solidFill>
                <a:latin typeface="Calibri" charset="0"/>
                <a:ea typeface="MS PGothic" charset="0"/>
              </a:rPr>
              <a:t>모듈의 파생저작물이 아니라면</a:t>
            </a:r>
            <a:r>
              <a:rPr lang="en-US" altLang="ko-KR" sz="1600" dirty="0" smtClean="0">
                <a:solidFill>
                  <a:srgbClr val="292934"/>
                </a:solidFill>
                <a:latin typeface="Calibri" charset="0"/>
                <a:ea typeface="MS PGothic" charset="0"/>
              </a:rPr>
              <a:t>, </a:t>
            </a:r>
            <a:r>
              <a:rPr lang="ko-KR" altLang="en-US" sz="1600" dirty="0" smtClean="0">
                <a:solidFill>
                  <a:srgbClr val="292934"/>
                </a:solidFill>
                <a:latin typeface="Calibri" charset="0"/>
                <a:ea typeface="MS PGothic" charset="0"/>
              </a:rPr>
              <a:t>이 </a:t>
            </a:r>
            <a:r>
              <a:rPr lang="ko-KR" altLang="en-US" sz="1600" dirty="0" err="1" smtClean="0">
                <a:solidFill>
                  <a:srgbClr val="292934"/>
                </a:solidFill>
                <a:latin typeface="Calibri" charset="0"/>
                <a:ea typeface="MS PGothic" charset="0"/>
              </a:rPr>
              <a:t>두번째</a:t>
            </a:r>
            <a:r>
              <a:rPr lang="ko-KR" altLang="en-US" sz="1600" dirty="0" smtClean="0">
                <a:solidFill>
                  <a:srgbClr val="292934"/>
                </a:solidFill>
                <a:latin typeface="Calibri" charset="0"/>
                <a:ea typeface="MS PGothic" charset="0"/>
              </a:rPr>
              <a:t> </a:t>
            </a:r>
            <a:r>
              <a:rPr lang="en-US" altLang="ko-KR" sz="1600" dirty="0" smtClean="0">
                <a:solidFill>
                  <a:srgbClr val="292934"/>
                </a:solidFill>
                <a:latin typeface="Calibri" charset="0"/>
                <a:ea typeface="MS PGothic" charset="0"/>
              </a:rPr>
              <a:t>Software </a:t>
            </a:r>
            <a:r>
              <a:rPr lang="ko-KR" altLang="en-US" sz="1600" dirty="0" smtClean="0">
                <a:solidFill>
                  <a:srgbClr val="292934"/>
                </a:solidFill>
                <a:latin typeface="Calibri" charset="0"/>
                <a:ea typeface="MS PGothic" charset="0"/>
              </a:rPr>
              <a:t>모듈은 </a:t>
            </a:r>
            <a:r>
              <a:rPr lang="en-US" altLang="ko-KR" sz="1600" dirty="0" smtClean="0">
                <a:solidFill>
                  <a:srgbClr val="292934"/>
                </a:solidFill>
                <a:latin typeface="Calibri" charset="0"/>
                <a:ea typeface="MS PGothic" charset="0"/>
              </a:rPr>
              <a:t>GPLv2</a:t>
            </a:r>
            <a:r>
              <a:rPr lang="ko-KR" altLang="en-US" sz="1600" dirty="0" smtClean="0">
                <a:solidFill>
                  <a:srgbClr val="292934"/>
                </a:solidFill>
                <a:latin typeface="Calibri" charset="0"/>
                <a:ea typeface="MS PGothic" charset="0"/>
              </a:rPr>
              <a:t>의 대상이 아니다</a:t>
            </a:r>
            <a:r>
              <a:rPr lang="en-US" altLang="ko-KR" sz="1600" dirty="0" smtClean="0">
                <a:solidFill>
                  <a:srgbClr val="292934"/>
                </a:solidFill>
                <a:latin typeface="Calibri" charset="0"/>
                <a:ea typeface="MS PGothic" charset="0"/>
              </a:rPr>
              <a:t>. “</a:t>
            </a:r>
            <a:r>
              <a:rPr lang="ko-KR" altLang="en-US" sz="1600" dirty="0" smtClean="0">
                <a:solidFill>
                  <a:srgbClr val="292934"/>
                </a:solidFill>
                <a:latin typeface="Calibri" charset="0"/>
                <a:ea typeface="MS PGothic" charset="0"/>
              </a:rPr>
              <a:t>파생저작물</a:t>
            </a:r>
            <a:r>
              <a:rPr lang="en-US" altLang="ko-KR" sz="1600" dirty="0" smtClean="0">
                <a:solidFill>
                  <a:srgbClr val="292934"/>
                </a:solidFill>
                <a:latin typeface="Calibri" charset="0"/>
                <a:ea typeface="MS PGothic" charset="0"/>
              </a:rPr>
              <a:t>”</a:t>
            </a:r>
            <a:r>
              <a:rPr lang="ko-KR" altLang="en-US" sz="1600" dirty="0" smtClean="0">
                <a:solidFill>
                  <a:srgbClr val="292934"/>
                </a:solidFill>
                <a:latin typeface="Calibri" charset="0"/>
                <a:ea typeface="MS PGothic" charset="0"/>
              </a:rPr>
              <a:t>의 정의는 </a:t>
            </a:r>
            <a:r>
              <a:rPr lang="en-US" altLang="ko-KR" sz="1600" dirty="0" smtClean="0">
                <a:solidFill>
                  <a:srgbClr val="292934"/>
                </a:solidFill>
                <a:latin typeface="Calibri" charset="0"/>
                <a:ea typeface="MS PGothic" charset="0"/>
              </a:rPr>
              <a:t>FOSS Community</a:t>
            </a:r>
            <a:r>
              <a:rPr lang="ko-KR" altLang="en-US" sz="1600" dirty="0" smtClean="0">
                <a:solidFill>
                  <a:srgbClr val="292934"/>
                </a:solidFill>
                <a:latin typeface="Calibri" charset="0"/>
                <a:ea typeface="MS PGothic" charset="0"/>
              </a:rPr>
              <a:t>의 관점에 따라 다르다</a:t>
            </a:r>
            <a:r>
              <a:rPr lang="en-US" altLang="ko-KR" sz="1600" dirty="0" smtClean="0">
                <a:solidFill>
                  <a:srgbClr val="292934"/>
                </a:solidFill>
                <a:latin typeface="Calibri" charset="0"/>
                <a:ea typeface="MS PGothic" charset="0"/>
              </a:rPr>
              <a:t>. </a:t>
            </a:r>
            <a:endParaRPr lang="en-US" sz="2000" dirty="0">
              <a:latin typeface="Calibri" charset="0"/>
              <a:ea typeface="MS PGothic" charset="0"/>
            </a:endParaRPr>
          </a:p>
          <a:p>
            <a:r>
              <a:rPr lang="en-US" sz="2000" dirty="0">
                <a:latin typeface="Calibri" charset="0"/>
                <a:ea typeface="MS PGothic" charset="0"/>
              </a:rPr>
              <a:t>Free Software Foundation</a:t>
            </a:r>
            <a:r>
              <a:rPr lang="ko-KR" altLang="en-US" sz="2000" dirty="0">
                <a:latin typeface="Calibri" charset="0"/>
                <a:ea typeface="MS PGothic" charset="0"/>
              </a:rPr>
              <a:t>은 </a:t>
            </a:r>
            <a:r>
              <a:rPr lang="en-US" sz="2000" dirty="0">
                <a:latin typeface="Calibri" charset="0"/>
                <a:ea typeface="MS PGothic" charset="0"/>
              </a:rPr>
              <a:t>License Compatibility</a:t>
            </a:r>
            <a:r>
              <a:rPr lang="ko-KR" altLang="en-US" sz="2000" dirty="0">
                <a:latin typeface="Calibri" charset="0"/>
                <a:ea typeface="MS PGothic" charset="0"/>
              </a:rPr>
              <a:t>를 설명하기 위해 다음 사례를 제공한다 </a:t>
            </a:r>
            <a:r>
              <a:rPr lang="en-US" sz="2000" dirty="0" smtClean="0">
                <a:latin typeface="Calibri" charset="0"/>
                <a:ea typeface="MS PGothic" charset="0"/>
              </a:rPr>
              <a:t>:</a:t>
            </a:r>
            <a:endParaRPr lang="en-US" sz="2000" i="1" dirty="0">
              <a:latin typeface="Calibri" charset="0"/>
              <a:ea typeface="MS PGothic" charset="0"/>
            </a:endParaRPr>
          </a:p>
          <a:p>
            <a:pPr lvl="1">
              <a:buNone/>
            </a:pPr>
            <a:r>
              <a:rPr lang="en-US" i="1" dirty="0">
                <a:latin typeface="Calibri" charset="0"/>
                <a:ea typeface="MS PGothic" charset="0"/>
              </a:rPr>
              <a:t>	</a:t>
            </a:r>
            <a:r>
              <a:rPr lang="ko-KR" altLang="en-US" b="1" i="1" dirty="0">
                <a:solidFill>
                  <a:srgbClr val="009900"/>
                </a:solidFill>
                <a:latin typeface="Calibri" charset="0"/>
                <a:ea typeface="MS PGothic" charset="0"/>
              </a:rPr>
              <a:t> </a:t>
            </a:r>
            <a:r>
              <a:rPr lang="en-US" altLang="ko-KR" b="1" i="1" dirty="0">
                <a:solidFill>
                  <a:srgbClr val="009900"/>
                </a:solidFill>
                <a:latin typeface="Calibri" charset="0"/>
                <a:ea typeface="MS PGothic" charset="0"/>
              </a:rPr>
              <a:t>License p</a:t>
            </a:r>
            <a:r>
              <a:rPr lang="ko-KR" altLang="en-US" b="1" i="1" dirty="0">
                <a:solidFill>
                  <a:srgbClr val="009900"/>
                </a:solidFill>
                <a:latin typeface="Calibri" charset="0"/>
                <a:ea typeface="MS PGothic" charset="0"/>
              </a:rPr>
              <a:t>로 배포된 저작물은 </a:t>
            </a:r>
            <a:r>
              <a:rPr lang="en-US" altLang="ko-KR" b="1" i="1" dirty="0">
                <a:solidFill>
                  <a:srgbClr val="009900"/>
                </a:solidFill>
                <a:latin typeface="Calibri" charset="0"/>
                <a:ea typeface="MS PGothic" charset="0"/>
              </a:rPr>
              <a:t>q</a:t>
            </a:r>
            <a:r>
              <a:rPr lang="ko-KR" altLang="en-US" b="1" i="1" dirty="0">
                <a:solidFill>
                  <a:srgbClr val="009900"/>
                </a:solidFill>
                <a:latin typeface="Calibri" charset="0"/>
                <a:ea typeface="MS PGothic" charset="0"/>
              </a:rPr>
              <a:t>의 조항으로도 배포할 수 </a:t>
            </a:r>
            <a:r>
              <a:rPr lang="ko-KR" altLang="en-US" b="1" i="1" dirty="0" smtClean="0">
                <a:solidFill>
                  <a:srgbClr val="009900"/>
                </a:solidFill>
                <a:latin typeface="Calibri" charset="0"/>
                <a:ea typeface="MS PGothic" charset="0"/>
              </a:rPr>
              <a:t>있다면</a:t>
            </a:r>
            <a:r>
              <a:rPr lang="en-US" altLang="ko-KR" b="1" i="1" dirty="0" smtClean="0">
                <a:solidFill>
                  <a:srgbClr val="009900"/>
                </a:solidFill>
                <a:latin typeface="Calibri" charset="0"/>
                <a:ea typeface="MS PGothic" charset="0"/>
              </a:rPr>
              <a:t>,</a:t>
            </a:r>
            <a:endParaRPr lang="en-US" b="1" i="1" dirty="0">
              <a:latin typeface="Calibri" charset="0"/>
              <a:ea typeface="MS PGothic" charset="0"/>
            </a:endParaRPr>
          </a:p>
          <a:p>
            <a:pPr lvl="1">
              <a:buNone/>
            </a:pPr>
            <a:r>
              <a:rPr lang="en-US" b="1" i="1" dirty="0">
                <a:solidFill>
                  <a:srgbClr val="009900"/>
                </a:solidFill>
                <a:latin typeface="Calibri" charset="0"/>
                <a:ea typeface="MS PGothic" charset="0"/>
              </a:rPr>
              <a:t>	</a:t>
            </a:r>
            <a:r>
              <a:rPr lang="en-US" b="1" i="1" dirty="0">
                <a:solidFill>
                  <a:srgbClr val="009900"/>
                </a:solidFill>
                <a:latin typeface="Calibri" charset="0"/>
                <a:ea typeface="MS PGothic" charset="0"/>
              </a:rPr>
              <a:t> License p</a:t>
            </a:r>
            <a:r>
              <a:rPr lang="ko-KR" altLang="en-US" b="1" i="1" dirty="0">
                <a:solidFill>
                  <a:srgbClr val="009900"/>
                </a:solidFill>
                <a:latin typeface="Calibri" charset="0"/>
                <a:ea typeface="MS PGothic" charset="0"/>
              </a:rPr>
              <a:t>는 </a:t>
            </a:r>
            <a:r>
              <a:rPr lang="en-US" b="1" i="1" dirty="0">
                <a:solidFill>
                  <a:srgbClr val="009900"/>
                </a:solidFill>
                <a:latin typeface="Calibri" charset="0"/>
                <a:ea typeface="MS PGothic" charset="0"/>
              </a:rPr>
              <a:t>License q</a:t>
            </a:r>
            <a:r>
              <a:rPr lang="ko-KR" altLang="en-US" b="1" i="1" dirty="0">
                <a:solidFill>
                  <a:srgbClr val="009900"/>
                </a:solidFill>
                <a:latin typeface="Calibri" charset="0"/>
                <a:ea typeface="MS PGothic" charset="0"/>
              </a:rPr>
              <a:t>와 호환 </a:t>
            </a:r>
            <a:r>
              <a:rPr lang="en-US" altLang="ko-KR" b="1" i="1" dirty="0">
                <a:solidFill>
                  <a:srgbClr val="009900"/>
                </a:solidFill>
                <a:latin typeface="Calibri" charset="0"/>
                <a:ea typeface="MS PGothic" charset="0"/>
              </a:rPr>
              <a:t>(</a:t>
            </a:r>
            <a:r>
              <a:rPr lang="ko-KR" altLang="en-US" b="1" i="1" dirty="0">
                <a:solidFill>
                  <a:srgbClr val="009900"/>
                </a:solidFill>
                <a:latin typeface="Calibri" charset="0"/>
                <a:ea typeface="MS PGothic" charset="0"/>
              </a:rPr>
              <a:t>혹은 </a:t>
            </a:r>
            <a:r>
              <a:rPr lang="en-US" b="1" i="1" dirty="0">
                <a:solidFill>
                  <a:srgbClr val="009900"/>
                </a:solidFill>
                <a:latin typeface="Calibri" charset="0"/>
                <a:ea typeface="MS PGothic" charset="0"/>
              </a:rPr>
              <a:t>q-compatible)</a:t>
            </a:r>
            <a:r>
              <a:rPr lang="ko-KR" altLang="en-US" b="1" i="1" dirty="0">
                <a:solidFill>
                  <a:srgbClr val="009900"/>
                </a:solidFill>
                <a:latin typeface="Calibri" charset="0"/>
                <a:ea typeface="MS PGothic" charset="0"/>
              </a:rPr>
              <a:t>된다</a:t>
            </a:r>
            <a:r>
              <a:rPr lang="en-US" altLang="ko-KR" b="1" i="1" dirty="0">
                <a:solidFill>
                  <a:srgbClr val="009900"/>
                </a:solidFill>
                <a:latin typeface="Calibri" charset="0"/>
                <a:ea typeface="MS PGothic" charset="0"/>
              </a:rPr>
              <a:t>.</a:t>
            </a:r>
            <a:endParaRPr lang="en-US" b="1" i="1" dirty="0">
              <a:latin typeface="Calibri" charset="0"/>
              <a:ea typeface="MS PGothic" charset="0"/>
            </a:endParaRPr>
          </a:p>
          <a:p>
            <a:r>
              <a:rPr lang="ko-KR" altLang="en-US" sz="2000" dirty="0">
                <a:latin typeface="Calibri" charset="0"/>
                <a:ea typeface="MS PGothic" charset="0"/>
              </a:rPr>
              <a:t>예</a:t>
            </a:r>
            <a:r>
              <a:rPr lang="en-US" altLang="ko-KR" sz="2000" dirty="0">
                <a:latin typeface="Calibri" charset="0"/>
                <a:ea typeface="MS PGothic" charset="0"/>
              </a:rPr>
              <a:t>: </a:t>
            </a:r>
            <a:r>
              <a:rPr lang="en-US" sz="2000" dirty="0">
                <a:latin typeface="Calibri" charset="0"/>
                <a:ea typeface="MS PGothic" charset="0"/>
              </a:rPr>
              <a:t>GPL compatibility</a:t>
            </a:r>
            <a:endParaRPr lang="en-US" sz="2000" dirty="0">
              <a:latin typeface="Calibri" charset="0"/>
              <a:ea typeface="MS PGothic" charset="0"/>
            </a:endParaRPr>
          </a:p>
          <a:p>
            <a:pPr lvl="1"/>
            <a:r>
              <a:rPr lang="en-US" altLang="ko-KR" sz="1700" dirty="0">
                <a:latin typeface="Calibri" charset="0"/>
                <a:ea typeface="MS PGothic" charset="0"/>
              </a:rPr>
              <a:t>MIT</a:t>
            </a:r>
            <a:r>
              <a:rPr lang="ko-KR" altLang="en-US" sz="1700" dirty="0">
                <a:latin typeface="Calibri" charset="0"/>
                <a:ea typeface="MS PGothic" charset="0"/>
              </a:rPr>
              <a:t>와 같은 많은 </a:t>
            </a:r>
            <a:r>
              <a:rPr lang="en-US" altLang="ko-KR" sz="1700" dirty="0">
                <a:latin typeface="Calibri" charset="0"/>
                <a:ea typeface="MS PGothic" charset="0"/>
              </a:rPr>
              <a:t>FOSS License</a:t>
            </a:r>
            <a:r>
              <a:rPr lang="ko-KR" altLang="en-US" sz="1700" dirty="0">
                <a:latin typeface="Calibri" charset="0"/>
                <a:ea typeface="MS PGothic" charset="0"/>
              </a:rPr>
              <a:t>들 그리고 </a:t>
            </a:r>
            <a:r>
              <a:rPr lang="en-US" altLang="ko-KR" sz="1700" dirty="0">
                <a:latin typeface="Calibri" charset="0"/>
                <a:ea typeface="MS PGothic" charset="0"/>
              </a:rPr>
              <a:t>LGPL</a:t>
            </a:r>
            <a:r>
              <a:rPr lang="ko-KR" altLang="en-US" sz="1700" dirty="0">
                <a:latin typeface="Calibri" charset="0"/>
                <a:ea typeface="MS PGothic" charset="0"/>
              </a:rPr>
              <a:t>은 </a:t>
            </a:r>
            <a:r>
              <a:rPr lang="en-US" altLang="ko-KR" sz="1700" dirty="0">
                <a:latin typeface="Calibri" charset="0"/>
                <a:ea typeface="MS PGothic" charset="0"/>
              </a:rPr>
              <a:t>GPL-compatible</a:t>
            </a:r>
            <a:r>
              <a:rPr lang="ko-KR" altLang="en-US" sz="1700" dirty="0">
                <a:latin typeface="Calibri" charset="0"/>
                <a:ea typeface="MS PGothic" charset="0"/>
              </a:rPr>
              <a:t>하다</a:t>
            </a:r>
            <a:r>
              <a:rPr lang="en-US" altLang="ko-KR" sz="1700" dirty="0">
                <a:latin typeface="Calibri" charset="0"/>
                <a:ea typeface="MS PGothic" charset="0"/>
              </a:rPr>
              <a:t>. </a:t>
            </a:r>
            <a:r>
              <a:rPr lang="ko-KR" altLang="en-US" sz="1700" dirty="0">
                <a:latin typeface="Calibri" charset="0"/>
                <a:ea typeface="MS PGothic" charset="0"/>
              </a:rPr>
              <a:t>즉</a:t>
            </a:r>
            <a:r>
              <a:rPr lang="en-US" altLang="ko-KR" sz="1700" dirty="0">
                <a:latin typeface="Calibri" charset="0"/>
                <a:ea typeface="MS PGothic" charset="0"/>
              </a:rPr>
              <a:t>, </a:t>
            </a:r>
            <a:r>
              <a:rPr lang="ko-KR" altLang="en-US" sz="1700" dirty="0">
                <a:latin typeface="Calibri" charset="0"/>
                <a:ea typeface="MS PGothic" charset="0"/>
              </a:rPr>
              <a:t>이런 </a:t>
            </a:r>
            <a:r>
              <a:rPr lang="en-US" altLang="ko-KR" sz="1700" dirty="0">
                <a:latin typeface="Calibri" charset="0"/>
                <a:ea typeface="MS PGothic" charset="0"/>
              </a:rPr>
              <a:t>FOSS License </a:t>
            </a:r>
            <a:r>
              <a:rPr lang="ko-KR" altLang="en-US" sz="1700" dirty="0">
                <a:latin typeface="Calibri" charset="0"/>
                <a:ea typeface="MS PGothic" charset="0"/>
              </a:rPr>
              <a:t>하의 소스 코드는 </a:t>
            </a:r>
            <a:r>
              <a:rPr lang="en-US" altLang="ko-KR" sz="1700" dirty="0">
                <a:latin typeface="Calibri" charset="0"/>
                <a:ea typeface="MS PGothic" charset="0"/>
              </a:rPr>
              <a:t>GPL</a:t>
            </a:r>
            <a:r>
              <a:rPr lang="ko-KR" altLang="en-US" sz="1700" dirty="0">
                <a:latin typeface="Calibri" charset="0"/>
                <a:ea typeface="MS PGothic" charset="0"/>
              </a:rPr>
              <a:t>하의 소스 코드와 충돌 없이 결합할 수 있다</a:t>
            </a:r>
            <a:r>
              <a:rPr lang="en-US" altLang="ko-KR" sz="1700" dirty="0">
                <a:latin typeface="Calibri" charset="0"/>
                <a:ea typeface="MS PGothic" charset="0"/>
              </a:rPr>
              <a:t>; </a:t>
            </a:r>
            <a:r>
              <a:rPr lang="ko-KR" altLang="en-US" sz="1700" dirty="0">
                <a:latin typeface="Calibri" charset="0"/>
                <a:ea typeface="MS PGothic" charset="0"/>
              </a:rPr>
              <a:t>이러한 결합으로 생성된 새로운 </a:t>
            </a:r>
            <a:r>
              <a:rPr lang="en-US" altLang="ko-KR" sz="1700" dirty="0">
                <a:latin typeface="Calibri" charset="0"/>
                <a:ea typeface="MS PGothic" charset="0"/>
              </a:rPr>
              <a:t>Program</a:t>
            </a:r>
            <a:r>
              <a:rPr lang="ko-KR" altLang="en-US" sz="1700" dirty="0">
                <a:latin typeface="Calibri" charset="0"/>
                <a:ea typeface="MS PGothic" charset="0"/>
              </a:rPr>
              <a:t>은 </a:t>
            </a:r>
            <a:r>
              <a:rPr lang="en-US" altLang="ko-KR" sz="1700" dirty="0">
                <a:latin typeface="Calibri" charset="0"/>
                <a:ea typeface="MS PGothic" charset="0"/>
              </a:rPr>
              <a:t>GPL</a:t>
            </a:r>
            <a:r>
              <a:rPr lang="ko-KR" altLang="en-US" sz="1700" dirty="0">
                <a:latin typeface="Calibri" charset="0"/>
                <a:ea typeface="MS PGothic" charset="0"/>
              </a:rPr>
              <a:t>이 적용되어야 할 것이다</a:t>
            </a:r>
            <a:r>
              <a:rPr lang="en-US" sz="1700" dirty="0" smtClean="0">
                <a:latin typeface="Calibri" charset="0"/>
                <a:ea typeface="MS PGothic" charset="0"/>
              </a:rPr>
              <a:t>.</a:t>
            </a:r>
            <a:endParaRPr lang="en-US" sz="1700" dirty="0">
              <a:latin typeface="Calibri" charset="0"/>
              <a:ea typeface="MS PGothic" charset="0"/>
            </a:endParaRPr>
          </a:p>
          <a:p>
            <a:pPr lvl="1"/>
            <a:r>
              <a:rPr lang="ko-KR" altLang="en-US" sz="1700" dirty="0">
                <a:latin typeface="Calibri" charset="0"/>
                <a:ea typeface="MS PGothic" charset="0"/>
              </a:rPr>
              <a:t>다른 </a:t>
            </a:r>
            <a:r>
              <a:rPr lang="en-US" altLang="ko-KR" sz="1700" dirty="0">
                <a:latin typeface="Calibri" charset="0"/>
                <a:ea typeface="MS PGothic" charset="0"/>
              </a:rPr>
              <a:t>FOSS License</a:t>
            </a:r>
            <a:r>
              <a:rPr lang="ko-KR" altLang="en-US" sz="1700" dirty="0">
                <a:latin typeface="Calibri" charset="0"/>
                <a:ea typeface="MS PGothic" charset="0"/>
              </a:rPr>
              <a:t>와 </a:t>
            </a:r>
            <a:r>
              <a:rPr lang="en-US" altLang="ko-KR" sz="1700" dirty="0">
                <a:latin typeface="Calibri" charset="0"/>
                <a:ea typeface="MS PGothic" charset="0"/>
              </a:rPr>
              <a:t>Proprietary Software License</a:t>
            </a:r>
            <a:r>
              <a:rPr lang="ko-KR" altLang="en-US" sz="1700" dirty="0">
                <a:latin typeface="Calibri" charset="0"/>
                <a:ea typeface="MS PGothic" charset="0"/>
              </a:rPr>
              <a:t>는 </a:t>
            </a:r>
            <a:r>
              <a:rPr lang="en-US" altLang="ko-KR" sz="1700" dirty="0">
                <a:latin typeface="Calibri" charset="0"/>
                <a:ea typeface="MS PGothic" charset="0"/>
              </a:rPr>
              <a:t>GPL</a:t>
            </a:r>
            <a:r>
              <a:rPr lang="ko-KR" altLang="en-US" sz="1700" dirty="0">
                <a:latin typeface="Calibri" charset="0"/>
                <a:ea typeface="MS PGothic" charset="0"/>
              </a:rPr>
              <a:t>의 조항과 조건이 충돌하기 때문에 </a:t>
            </a:r>
            <a:r>
              <a:rPr lang="en-US" altLang="ko-KR" sz="1700" dirty="0">
                <a:latin typeface="Calibri" charset="0"/>
                <a:ea typeface="MS PGothic" charset="0"/>
              </a:rPr>
              <a:t>GPL-compatible </a:t>
            </a:r>
            <a:r>
              <a:rPr lang="ko-KR" altLang="en-US" sz="1700" dirty="0">
                <a:latin typeface="Calibri" charset="0"/>
                <a:ea typeface="MS PGothic" charset="0"/>
              </a:rPr>
              <a:t>하지 않다</a:t>
            </a:r>
            <a:r>
              <a:rPr lang="en-US" altLang="ko-KR" sz="1700" dirty="0">
                <a:latin typeface="Calibri" charset="0"/>
                <a:ea typeface="MS PGothic" charset="0"/>
              </a:rPr>
              <a:t>. </a:t>
            </a:r>
            <a:r>
              <a:rPr lang="ko-KR" altLang="en-US" sz="1700" dirty="0">
                <a:latin typeface="Calibri" charset="0"/>
                <a:ea typeface="MS PGothic" charset="0"/>
              </a:rPr>
              <a:t>단</a:t>
            </a:r>
            <a:r>
              <a:rPr lang="en-US" altLang="ko-KR" sz="1700" dirty="0">
                <a:latin typeface="Calibri" charset="0"/>
                <a:ea typeface="MS PGothic" charset="0"/>
              </a:rPr>
              <a:t>, </a:t>
            </a:r>
            <a:r>
              <a:rPr lang="ko-KR" altLang="en-US" sz="1700" dirty="0">
                <a:latin typeface="Calibri" charset="0"/>
                <a:ea typeface="MS PGothic" charset="0"/>
              </a:rPr>
              <a:t>이러한 충돌은 </a:t>
            </a:r>
            <a:r>
              <a:rPr lang="en-US" altLang="ko-KR" sz="1700" dirty="0">
                <a:latin typeface="Calibri" charset="0"/>
                <a:ea typeface="MS PGothic" charset="0"/>
              </a:rPr>
              <a:t>GPL-2.0 Software</a:t>
            </a:r>
            <a:r>
              <a:rPr lang="ko-KR" altLang="en-US" sz="1700" dirty="0">
                <a:latin typeface="Calibri" charset="0"/>
                <a:ea typeface="MS PGothic" charset="0"/>
              </a:rPr>
              <a:t>의 파생저작물을 생성하는 결합하는 경우에 한해서만 고려될 필요가 있다</a:t>
            </a:r>
            <a:r>
              <a:rPr lang="en-US" sz="1700" dirty="0" smtClean="0">
                <a:latin typeface="Calibri" charset="0"/>
                <a:ea typeface="MS PGothic" charset="0"/>
              </a:rPr>
              <a:t>.</a:t>
            </a:r>
            <a:endParaRPr lang="en-US" sz="1700" dirty="0">
              <a:latin typeface="Calibri" charset="0"/>
              <a:ea typeface="MS PGothic" charset="0"/>
            </a:endParaRPr>
          </a:p>
          <a:p>
            <a:pPr lvl="1"/>
            <a:r>
              <a:rPr lang="ko-KR" altLang="en-US" sz="1700" dirty="0">
                <a:solidFill>
                  <a:srgbClr val="292934"/>
                </a:solidFill>
                <a:latin typeface="Calibri" charset="0"/>
                <a:ea typeface="MS PGothic" charset="0"/>
              </a:rPr>
              <a:t>참고 </a:t>
            </a:r>
            <a:r>
              <a:rPr lang="en-US" sz="1700" dirty="0" smtClean="0">
                <a:solidFill>
                  <a:srgbClr val="292934"/>
                </a:solidFill>
                <a:latin typeface="Calibri" charset="0"/>
                <a:ea typeface="MS PGothic" charset="0"/>
              </a:rPr>
              <a:t>:</a:t>
            </a:r>
            <a:r>
              <a:rPr lang="en-US" sz="1700" dirty="0" smtClean="0">
                <a:latin typeface="Calibri" charset="0"/>
                <a:ea typeface="MS PGothic" charset="0"/>
              </a:rPr>
              <a:t> </a:t>
            </a:r>
            <a:r>
              <a:rPr lang="en-US" sz="1700" dirty="0">
                <a:latin typeface="Calibri" charset="0"/>
                <a:ea typeface="MS PGothic" charset="0"/>
              </a:rPr>
              <a:t>http://www.fsf.org/licensing/licenses/</a:t>
            </a:r>
          </a:p>
        </p:txBody>
      </p:sp>
    </p:spTree>
    <p:extLst>
      <p:ext uri="{BB962C8B-B14F-4D97-AF65-F5344CB8AC3E}">
        <p14:creationId xmlns:p14="http://schemas.microsoft.com/office/powerpoint/2010/main" val="1260290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o-KR" altLang="en-US" dirty="0">
                <a:latin typeface="Calibri" charset="0"/>
                <a:ea typeface="MS PGothic" charset="0"/>
              </a:rPr>
              <a:t>고지 </a:t>
            </a:r>
            <a:r>
              <a:rPr lang="en-US" altLang="ko-KR" dirty="0">
                <a:latin typeface="Calibri" charset="0"/>
                <a:ea typeface="MS PGothic" charset="0"/>
              </a:rPr>
              <a:t>(</a:t>
            </a:r>
            <a:r>
              <a:rPr lang="en-US" dirty="0" smtClean="0">
                <a:latin typeface="Calibri" charset="0"/>
                <a:ea typeface="MS PGothic" charset="0"/>
              </a:rPr>
              <a:t>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ko-KR" altLang="en-US" dirty="0">
                <a:latin typeface="Calibri" charset="0"/>
                <a:ea typeface="MS PGothic" charset="0"/>
              </a:rPr>
              <a:t>파일 상단의 </a:t>
            </a:r>
            <a:r>
              <a:rPr lang="en-US" altLang="ko-KR" dirty="0">
                <a:latin typeface="Calibri" charset="0"/>
                <a:ea typeface="MS PGothic" charset="0"/>
              </a:rPr>
              <a:t>Text </a:t>
            </a:r>
            <a:r>
              <a:rPr lang="ko-KR" altLang="en-US" dirty="0">
                <a:latin typeface="Calibri" charset="0"/>
                <a:ea typeface="MS PGothic" charset="0"/>
              </a:rPr>
              <a:t>주석과 같은 고지는 주로 </a:t>
            </a:r>
            <a:r>
              <a:rPr lang="ko-KR" altLang="en-US" dirty="0" smtClean="0">
                <a:latin typeface="Calibri" charset="0"/>
                <a:ea typeface="MS PGothic" charset="0"/>
              </a:rPr>
              <a:t>작성자 및 </a:t>
            </a:r>
            <a:r>
              <a:rPr lang="en-US" altLang="ko-KR" dirty="0">
                <a:latin typeface="Calibri" charset="0"/>
                <a:ea typeface="MS PGothic" charset="0"/>
              </a:rPr>
              <a:t>License </a:t>
            </a:r>
            <a:r>
              <a:rPr lang="ko-KR" altLang="en-US" dirty="0">
                <a:latin typeface="Calibri" charset="0"/>
                <a:ea typeface="MS PGothic" charset="0"/>
              </a:rPr>
              <a:t>정보를 </a:t>
            </a:r>
            <a:r>
              <a:rPr lang="ko-KR" altLang="en-US" dirty="0" smtClean="0">
                <a:latin typeface="Calibri" charset="0"/>
                <a:ea typeface="MS PGothic" charset="0"/>
              </a:rPr>
              <a:t>제공한다</a:t>
            </a:r>
            <a:r>
              <a:rPr lang="en-US" altLang="ko-KR" dirty="0" smtClean="0">
                <a:latin typeface="Calibri" charset="0"/>
                <a:ea typeface="MS PGothic" charset="0"/>
              </a:rPr>
              <a:t>. </a:t>
            </a:r>
            <a:r>
              <a:rPr lang="en-US" altLang="ko-KR" dirty="0">
                <a:latin typeface="Calibri" charset="0"/>
                <a:ea typeface="MS PGothic" charset="0"/>
              </a:rPr>
              <a:t>FOSS License</a:t>
            </a:r>
            <a:r>
              <a:rPr lang="ko-KR" altLang="en-US" dirty="0">
                <a:latin typeface="Calibri" charset="0"/>
                <a:ea typeface="MS PGothic" charset="0"/>
              </a:rPr>
              <a:t>는 또한 저작자 정보의 제공이나 수정 내용을 포함시키기 위해 소스 코드 혹은 문서 내에 고지를 포함할 것을 요구하기도 한다</a:t>
            </a:r>
            <a:r>
              <a:rPr lang="en-US" dirty="0" smtClean="0">
                <a:latin typeface="Calibri" charset="0"/>
                <a:ea typeface="MS PGothic" charset="0"/>
              </a:rPr>
              <a:t>. </a:t>
            </a:r>
            <a:endParaRPr lang="en-US" dirty="0">
              <a:latin typeface="Calibri" charset="0"/>
              <a:ea typeface="MS PGothic" charset="0"/>
            </a:endParaRPr>
          </a:p>
          <a:p>
            <a:r>
              <a:rPr lang="ko-KR" altLang="en-US" b="1" dirty="0">
                <a:latin typeface="Calibri" charset="0"/>
                <a:ea typeface="MS PGothic" charset="0"/>
              </a:rPr>
              <a:t>저작권 고지 </a:t>
            </a:r>
            <a:r>
              <a:rPr lang="en-US" dirty="0" smtClean="0">
                <a:latin typeface="Calibri" charset="0"/>
                <a:ea typeface="MS PGothic" charset="0"/>
              </a:rPr>
              <a:t>- </a:t>
            </a:r>
            <a:r>
              <a:rPr lang="ko-KR" altLang="en-US" dirty="0">
                <a:latin typeface="Calibri" charset="0"/>
                <a:ea typeface="MS PGothic" charset="0"/>
              </a:rPr>
              <a:t>저작권자가 누구인지를 알리기 위해 저작물의 사본에 </a:t>
            </a:r>
            <a:r>
              <a:rPr lang="ko-KR" altLang="en-US" dirty="0" smtClean="0">
                <a:latin typeface="Calibri" charset="0"/>
                <a:ea typeface="MS PGothic" charset="0"/>
              </a:rPr>
              <a:t>붙이는 </a:t>
            </a:r>
            <a:r>
              <a:rPr lang="ko-KR" altLang="en-US" dirty="0" err="1" smtClean="0">
                <a:latin typeface="Calibri" charset="0"/>
                <a:ea typeface="MS PGothic" charset="0"/>
              </a:rPr>
              <a:t>식별자</a:t>
            </a:r>
            <a:r>
              <a:rPr lang="en-US" dirty="0" smtClean="0">
                <a:latin typeface="Calibri" charset="0"/>
                <a:ea typeface="MS PGothic" charset="0"/>
              </a:rPr>
              <a:t>. </a:t>
            </a:r>
            <a:r>
              <a:rPr lang="ko-KR" altLang="en-US" dirty="0" smtClean="0">
                <a:latin typeface="Calibri" charset="0"/>
                <a:ea typeface="MS PGothic" charset="0"/>
              </a:rPr>
              <a:t>예</a:t>
            </a:r>
            <a:r>
              <a:rPr lang="en-US" dirty="0" smtClean="0">
                <a:solidFill>
                  <a:prstClr val="black"/>
                </a:solidFill>
                <a:latin typeface="Calibri" charset="0"/>
                <a:ea typeface="MS PGothic" charset="0"/>
              </a:rPr>
              <a:t>: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a:t>
            </a:r>
            <a:r>
              <a:rPr lang="ko-KR" altLang="en-US" b="1" dirty="0" smtClean="0">
                <a:latin typeface="Calibri" charset="0"/>
                <a:ea typeface="MS PGothic" charset="0"/>
              </a:rPr>
              <a:t>고지</a:t>
            </a:r>
            <a:r>
              <a:rPr lang="en-US" dirty="0" smtClean="0">
                <a:latin typeface="Calibri" charset="0"/>
                <a:ea typeface="MS PGothic" charset="0"/>
              </a:rPr>
              <a:t>- </a:t>
            </a:r>
            <a:r>
              <a:rPr lang="ko-KR" altLang="en-US" dirty="0">
                <a:latin typeface="Calibri" charset="0"/>
                <a:ea typeface="MS PGothic" charset="0"/>
              </a:rPr>
              <a:t>제품에 포함된 </a:t>
            </a:r>
            <a:r>
              <a:rPr lang="en-US" altLang="ko-KR" dirty="0">
                <a:latin typeface="Calibri" charset="0"/>
                <a:ea typeface="MS PGothic" charset="0"/>
              </a:rPr>
              <a:t>FOSS</a:t>
            </a:r>
            <a:r>
              <a:rPr lang="ko-KR" altLang="en-US" dirty="0">
                <a:latin typeface="Calibri" charset="0"/>
                <a:ea typeface="MS PGothic" charset="0"/>
              </a:rPr>
              <a:t>의 </a:t>
            </a:r>
            <a:r>
              <a:rPr lang="en-US" altLang="ko-KR" dirty="0">
                <a:latin typeface="Calibri" charset="0"/>
                <a:ea typeface="MS PGothic" charset="0"/>
              </a:rPr>
              <a:t>License </a:t>
            </a:r>
            <a:r>
              <a:rPr lang="ko-KR" altLang="en-US" dirty="0">
                <a:latin typeface="Calibri" charset="0"/>
                <a:ea typeface="MS PGothic" charset="0"/>
              </a:rPr>
              <a:t>조항과 조건을 알리기 위한 고지</a:t>
            </a:r>
            <a:r>
              <a:rPr lang="en-US" dirty="0" smtClean="0">
                <a:latin typeface="Calibri" charset="0"/>
                <a:ea typeface="MS PGothic" charset="0"/>
              </a:rPr>
              <a:t>.</a:t>
            </a:r>
            <a:endParaRPr lang="en-US" dirty="0">
              <a:latin typeface="Calibri" charset="0"/>
              <a:ea typeface="MS PGothic" charset="0"/>
            </a:endParaRPr>
          </a:p>
          <a:p>
            <a:r>
              <a:rPr lang="ko-KR" altLang="en-US" b="1" dirty="0">
                <a:latin typeface="Calibri" charset="0"/>
                <a:ea typeface="MS PGothic" charset="0"/>
              </a:rPr>
              <a:t>귀속정보 </a:t>
            </a:r>
            <a:r>
              <a:rPr lang="en-US" altLang="ko-KR" b="1" dirty="0">
                <a:latin typeface="Calibri" charset="0"/>
                <a:ea typeface="MS PGothic" charset="0"/>
              </a:rPr>
              <a:t>(</a:t>
            </a:r>
            <a:r>
              <a:rPr lang="en-US" b="1" dirty="0">
                <a:latin typeface="Calibri" charset="0"/>
                <a:ea typeface="MS PGothic" charset="0"/>
              </a:rPr>
              <a:t>Attribution) </a:t>
            </a:r>
            <a:r>
              <a:rPr lang="ko-KR" altLang="en-US" b="1" dirty="0">
                <a:latin typeface="Calibri" charset="0"/>
                <a:ea typeface="MS PGothic" charset="0"/>
              </a:rPr>
              <a:t>고지</a:t>
            </a:r>
            <a:r>
              <a:rPr lang="en-US" b="1" dirty="0" smtClean="0">
                <a:latin typeface="Calibri" charset="0"/>
                <a:ea typeface="MS PGothic" charset="0"/>
              </a:rPr>
              <a:t> </a:t>
            </a:r>
            <a:r>
              <a:rPr lang="en-US" dirty="0">
                <a:latin typeface="Calibri" charset="0"/>
                <a:ea typeface="MS PGothic" charset="0"/>
              </a:rPr>
              <a:t>- </a:t>
            </a:r>
            <a:r>
              <a:rPr lang="ko-KR" altLang="en-US" dirty="0">
                <a:latin typeface="Calibri" charset="0"/>
                <a:ea typeface="MS PGothic" charset="0"/>
              </a:rPr>
              <a:t>제품에 포함된 </a:t>
            </a:r>
            <a:r>
              <a:rPr lang="en-US" altLang="ko-KR" dirty="0">
                <a:latin typeface="Calibri" charset="0"/>
                <a:ea typeface="MS PGothic" charset="0"/>
              </a:rPr>
              <a:t>FOSS </a:t>
            </a:r>
            <a:r>
              <a:rPr lang="ko-KR" altLang="en-US" dirty="0">
                <a:latin typeface="Calibri" charset="0"/>
                <a:ea typeface="MS PGothic" charset="0"/>
              </a:rPr>
              <a:t>원저작자의 신원을 나타내기 위해 제품 배포 시 포함하는 고지</a:t>
            </a:r>
            <a:r>
              <a:rPr lang="en-US" dirty="0" smtClean="0">
                <a:latin typeface="Calibri" charset="0"/>
                <a:ea typeface="MS PGothic" charset="0"/>
              </a:rPr>
              <a:t>.</a:t>
            </a:r>
            <a:endParaRPr lang="en-US" dirty="0">
              <a:latin typeface="Calibri" charset="0"/>
              <a:ea typeface="MS PGothic" charset="0"/>
            </a:endParaRPr>
          </a:p>
          <a:p>
            <a:r>
              <a:rPr lang="ko-KR" altLang="en-US" b="1" dirty="0" smtClean="0">
                <a:latin typeface="Calibri" charset="0"/>
                <a:ea typeface="MS PGothic" charset="0"/>
              </a:rPr>
              <a:t>수정 내용 고지</a:t>
            </a:r>
            <a:r>
              <a:rPr lang="en-US" b="1" dirty="0" smtClean="0">
                <a:latin typeface="Calibri" charset="0"/>
                <a:ea typeface="MS PGothic" charset="0"/>
              </a:rPr>
              <a:t> </a:t>
            </a:r>
            <a:r>
              <a:rPr lang="en-US" dirty="0">
                <a:latin typeface="Calibri" charset="0"/>
                <a:ea typeface="MS PGothic" charset="0"/>
              </a:rPr>
              <a:t>– </a:t>
            </a:r>
            <a:r>
              <a:rPr lang="ko-KR" altLang="en-US" dirty="0">
                <a:latin typeface="Calibri" charset="0"/>
                <a:ea typeface="MS PGothic" charset="0"/>
              </a:rPr>
              <a:t>파일 상단에 새로운 저작권 표시를 추가하는 등</a:t>
            </a:r>
            <a:r>
              <a:rPr lang="en-US" altLang="ko-KR" dirty="0">
                <a:latin typeface="Calibri" charset="0"/>
                <a:ea typeface="MS PGothic" charset="0"/>
              </a:rPr>
              <a:t>, </a:t>
            </a:r>
            <a:r>
              <a:rPr lang="ko-KR" altLang="en-US" dirty="0">
                <a:latin typeface="Calibri" charset="0"/>
                <a:ea typeface="MS PGothic" charset="0"/>
              </a:rPr>
              <a:t>파일의 소스 코드를 수정하였음을 알리는 고지</a:t>
            </a:r>
            <a:r>
              <a:rPr lang="en-US" dirty="0" smtClean="0">
                <a:latin typeface="Calibri" charset="0"/>
                <a:ea typeface="MS PGothic" charset="0"/>
              </a:rPr>
              <a:t>. </a:t>
            </a:r>
            <a:endParaRPr lang="en-US" dirty="0">
              <a:latin typeface="Calibri" charset="0"/>
              <a:ea typeface="MS PGothic" charset="0"/>
            </a:endParaRPr>
          </a:p>
        </p:txBody>
      </p:sp>
    </p:spTree>
    <p:extLst>
      <p:ext uri="{BB962C8B-B14F-4D97-AF65-F5344CB8AC3E}">
        <p14:creationId xmlns:p14="http://schemas.microsoft.com/office/powerpoint/2010/main" val="2540723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altLang="ko-KR" dirty="0">
                <a:latin typeface="Calibri" charset="0"/>
                <a:ea typeface="MS PGothic" charset="0"/>
              </a:rPr>
              <a:t>Multi License</a:t>
            </a:r>
            <a:r>
              <a:rPr lang="ko-KR" altLang="en-US" dirty="0">
                <a:latin typeface="Calibri" charset="0"/>
                <a:ea typeface="MS PGothic" charset="0"/>
              </a:rPr>
              <a:t>란 둘 이상의 다른 조항과 조건으로 </a:t>
            </a:r>
            <a:r>
              <a:rPr lang="en-US" altLang="ko-KR" dirty="0">
                <a:latin typeface="Calibri" charset="0"/>
                <a:ea typeface="MS PGothic" charset="0"/>
              </a:rPr>
              <a:t>Software</a:t>
            </a:r>
            <a:r>
              <a:rPr lang="ko-KR" altLang="en-US" dirty="0">
                <a:latin typeface="Calibri" charset="0"/>
                <a:ea typeface="MS PGothic" charset="0"/>
              </a:rPr>
              <a:t>를 배포하는 경우를 말한다</a:t>
            </a:r>
            <a:endParaRPr lang="en-US" dirty="0">
              <a:latin typeface="Calibri" charset="0"/>
              <a:ea typeface="MS PGothic" charset="0"/>
            </a:endParaRPr>
          </a:p>
          <a:p>
            <a:pPr lvl="1"/>
            <a:r>
              <a:rPr lang="ko-KR" altLang="en-US" dirty="0" smtClean="0">
                <a:latin typeface="Calibri" charset="0"/>
                <a:ea typeface="MS PGothic" charset="0"/>
              </a:rPr>
              <a:t>예를 들어</a:t>
            </a:r>
            <a:r>
              <a:rPr lang="en-US" altLang="ko-KR" dirty="0" smtClean="0">
                <a:latin typeface="Calibri" charset="0"/>
                <a:ea typeface="MS PGothic" charset="0"/>
              </a:rPr>
              <a:t>, </a:t>
            </a:r>
            <a:r>
              <a:rPr lang="en-US" altLang="ko-KR" dirty="0">
                <a:latin typeface="Calibri" charset="0"/>
                <a:ea typeface="MS PGothic" charset="0"/>
              </a:rPr>
              <a:t>Software</a:t>
            </a:r>
            <a:r>
              <a:rPr lang="ko-KR" altLang="en-US" dirty="0">
                <a:latin typeface="Calibri" charset="0"/>
                <a:ea typeface="MS PGothic" charset="0"/>
              </a:rPr>
              <a:t>가 </a:t>
            </a:r>
            <a:r>
              <a:rPr lang="en-US" altLang="ko-KR" dirty="0">
                <a:latin typeface="Calibri" charset="0"/>
                <a:ea typeface="MS PGothic" charset="0"/>
              </a:rPr>
              <a:t>"Dual License"</a:t>
            </a:r>
            <a:r>
              <a:rPr lang="ko-KR" altLang="en-US" dirty="0">
                <a:latin typeface="Calibri" charset="0"/>
                <a:ea typeface="MS PGothic" charset="0"/>
              </a:rPr>
              <a:t>인 경우</a:t>
            </a:r>
            <a:r>
              <a:rPr lang="en-US" altLang="ko-KR" dirty="0">
                <a:latin typeface="Calibri" charset="0"/>
                <a:ea typeface="MS PGothic" charset="0"/>
              </a:rPr>
              <a:t>, </a:t>
            </a:r>
            <a:r>
              <a:rPr lang="ko-KR" altLang="en-US" dirty="0">
                <a:latin typeface="Calibri" charset="0"/>
                <a:ea typeface="MS PGothic" charset="0"/>
              </a:rPr>
              <a:t>수신자는 두 </a:t>
            </a:r>
            <a:r>
              <a:rPr lang="en-US" altLang="ko-KR" dirty="0">
                <a:latin typeface="Calibri" charset="0"/>
                <a:ea typeface="MS PGothic" charset="0"/>
              </a:rPr>
              <a:t>License </a:t>
            </a:r>
            <a:r>
              <a:rPr lang="ko-KR" altLang="en-US" dirty="0">
                <a:latin typeface="Calibri" charset="0"/>
                <a:ea typeface="MS PGothic" charset="0"/>
              </a:rPr>
              <a:t>중 하나를 선택하여 </a:t>
            </a:r>
            <a:r>
              <a:rPr lang="en-US" altLang="ko-KR" dirty="0">
                <a:latin typeface="Calibri" charset="0"/>
                <a:ea typeface="MS PGothic" charset="0"/>
              </a:rPr>
              <a:t>Software</a:t>
            </a:r>
            <a:r>
              <a:rPr lang="ko-KR" altLang="en-US" dirty="0">
                <a:latin typeface="Calibri" charset="0"/>
                <a:ea typeface="MS PGothic" charset="0"/>
              </a:rPr>
              <a:t>를 사용하거나 배포할 수 있다</a:t>
            </a:r>
            <a:endParaRPr lang="en-US" dirty="0">
              <a:latin typeface="Calibri" charset="0"/>
              <a:ea typeface="MS PGothic" charset="0"/>
            </a:endParaRPr>
          </a:p>
          <a:p>
            <a:r>
              <a:rPr lang="ko-KR" altLang="en-US" dirty="0" smtClean="0">
                <a:latin typeface="Calibri" charset="0"/>
                <a:ea typeface="MS PGothic" charset="0"/>
              </a:rPr>
              <a:t>참</a:t>
            </a:r>
            <a:r>
              <a:rPr lang="ko-KR" altLang="en-US" dirty="0">
                <a:latin typeface="Calibri" charset="0"/>
                <a:ea typeface="MS PGothic" charset="0"/>
              </a:rPr>
              <a:t>고</a:t>
            </a:r>
            <a:r>
              <a:rPr lang="ko-KR" altLang="en-US" dirty="0" smtClean="0">
                <a:latin typeface="Calibri" charset="0"/>
                <a:ea typeface="MS PGothic" charset="0"/>
              </a:rPr>
              <a:t> </a:t>
            </a:r>
            <a:r>
              <a:rPr lang="en-US" altLang="ko-KR" dirty="0">
                <a:latin typeface="Calibri" charset="0"/>
                <a:ea typeface="MS PGothic" charset="0"/>
              </a:rPr>
              <a:t>: Licensor</a:t>
            </a:r>
            <a:r>
              <a:rPr lang="ko-KR" altLang="en-US" dirty="0">
                <a:latin typeface="Calibri" charset="0"/>
                <a:ea typeface="MS PGothic" charset="0"/>
              </a:rPr>
              <a:t>가 두 개 이상의 </a:t>
            </a:r>
            <a:r>
              <a:rPr lang="en-US" altLang="ko-KR" dirty="0">
                <a:latin typeface="Calibri" charset="0"/>
                <a:ea typeface="MS PGothic" charset="0"/>
              </a:rPr>
              <a:t>License</a:t>
            </a:r>
            <a:r>
              <a:rPr lang="ko-KR" altLang="en-US" dirty="0">
                <a:latin typeface="Calibri" charset="0"/>
                <a:ea typeface="MS PGothic" charset="0"/>
              </a:rPr>
              <a:t>를 부과하는 상황과 혼동해서는 </a:t>
            </a:r>
            <a:r>
              <a:rPr lang="ko-KR" altLang="en-US" dirty="0" err="1">
                <a:latin typeface="Calibri" charset="0"/>
                <a:ea typeface="MS PGothic" charset="0"/>
              </a:rPr>
              <a:t>안된다</a:t>
            </a:r>
            <a:r>
              <a:rPr lang="en-US" altLang="ko-KR" dirty="0">
                <a:latin typeface="Calibri" charset="0"/>
                <a:ea typeface="MS PGothic" charset="0"/>
              </a:rPr>
              <a:t>. </a:t>
            </a:r>
            <a:r>
              <a:rPr lang="ko-KR" altLang="en-US" dirty="0">
                <a:latin typeface="Calibri" charset="0"/>
                <a:ea typeface="MS PGothic" charset="0"/>
              </a:rPr>
              <a:t>이런 경우는 모든 </a:t>
            </a:r>
            <a:r>
              <a:rPr lang="en-US" altLang="ko-KR" dirty="0">
                <a:latin typeface="Calibri" charset="0"/>
                <a:ea typeface="MS PGothic" charset="0"/>
              </a:rPr>
              <a:t>License</a:t>
            </a:r>
            <a:r>
              <a:rPr lang="ko-KR" altLang="en-US" dirty="0">
                <a:latin typeface="Calibri" charset="0"/>
                <a:ea typeface="MS PGothic" charset="0"/>
              </a:rPr>
              <a:t>를 준수해야 한다</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2495839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en-US" dirty="0"/>
              <a:t>Intellectual Property</a:t>
            </a:r>
            <a:r>
              <a:rPr lang="ko-KR" altLang="en-US" dirty="0"/>
              <a:t>란</a:t>
            </a:r>
            <a:r>
              <a:rPr lang="en-US" altLang="ko-KR" dirty="0"/>
              <a:t>?</a:t>
            </a:r>
          </a:p>
          <a:p>
            <a:pPr marL="514350" indent="-514350">
              <a:buFont typeface="+mj-lt"/>
              <a:buAutoNum type="arabicPeriod"/>
            </a:pPr>
            <a:r>
              <a:rPr lang="en-US" dirty="0"/>
              <a:t>FOSS Licenses </a:t>
            </a:r>
            <a:r>
              <a:rPr lang="ko-KR" altLang="en-US" dirty="0"/>
              <a:t>소개</a:t>
            </a:r>
          </a:p>
          <a:p>
            <a:pPr marL="514350" indent="-514350">
              <a:buFont typeface="+mj-lt"/>
              <a:buAutoNum type="arabicPeriod"/>
            </a:pPr>
            <a:r>
              <a:rPr lang="en-US" dirty="0"/>
              <a:t>FOSS Compliance </a:t>
            </a:r>
            <a:r>
              <a:rPr lang="ko-KR" altLang="en-US" dirty="0"/>
              <a:t>소개</a:t>
            </a:r>
          </a:p>
          <a:p>
            <a:pPr marL="514350" indent="-514350">
              <a:buFont typeface="+mj-lt"/>
              <a:buAutoNum type="arabicPeriod"/>
            </a:pPr>
            <a:r>
              <a:rPr lang="en-US" dirty="0"/>
              <a:t>FOSS Review</a:t>
            </a:r>
            <a:r>
              <a:rPr lang="ko-KR" altLang="en-US" dirty="0"/>
              <a:t>를 위한 핵심 </a:t>
            </a:r>
            <a:r>
              <a:rPr lang="en-US" dirty="0"/>
              <a:t>Software </a:t>
            </a:r>
            <a:r>
              <a:rPr lang="ko-KR" altLang="en-US" dirty="0"/>
              <a:t>개념</a:t>
            </a:r>
            <a:endParaRPr lang="x-none"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 Review </a:t>
            </a:r>
            <a:r>
              <a:rPr lang="ko-KR" altLang="en-US" dirty="0"/>
              <a:t>수행</a:t>
            </a:r>
          </a:p>
          <a:p>
            <a:pPr marL="514350" indent="-514350">
              <a:buFont typeface="+mj-lt"/>
              <a:buAutoNum type="arabicPeriod" startAt="5"/>
            </a:pPr>
            <a:r>
              <a:rPr lang="en-US" dirty="0"/>
              <a:t>End to End Compliance Management (Process </a:t>
            </a:r>
            <a:r>
              <a:rPr lang="ko-KR" altLang="en-US" dirty="0" smtClean="0"/>
              <a:t>예</a:t>
            </a:r>
            <a:r>
              <a:rPr lang="en-US" dirty="0" smtClean="0"/>
              <a:t>)</a:t>
            </a:r>
            <a:endParaRPr lang="en-US" dirty="0"/>
          </a:p>
          <a:p>
            <a:pPr marL="514350" indent="-514350">
              <a:buFont typeface="+mj-lt"/>
              <a:buAutoNum type="arabicPeriod" startAt="5"/>
            </a:pPr>
            <a:r>
              <a:rPr lang="en-US" dirty="0"/>
              <a:t>Compliance </a:t>
            </a:r>
            <a:r>
              <a:rPr lang="ko-KR" altLang="en-US" dirty="0"/>
              <a:t>위험 </a:t>
            </a:r>
            <a:r>
              <a:rPr lang="ko-KR" altLang="en-US" dirty="0" smtClean="0"/>
              <a:t>회피 방법</a:t>
            </a:r>
            <a:endParaRPr lang="x-none" dirty="0"/>
          </a:p>
        </p:txBody>
      </p:sp>
    </p:spTree>
    <p:extLst>
      <p:ext uri="{BB962C8B-B14F-4D97-AF65-F5344CB8AC3E}">
        <p14:creationId xmlns:p14="http://schemas.microsoft.com/office/powerpoint/2010/main" val="316582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en-US" altLang="ko-KR" dirty="0">
                <a:latin typeface="Calibri" charset="0"/>
                <a:ea typeface="ＭＳ Ｐゴシック" charset="0"/>
              </a:rPr>
              <a:t>FOSS License</a:t>
            </a:r>
            <a:r>
              <a:rPr lang="ko-KR" altLang="en-US" dirty="0">
                <a:latin typeface="Calibri" charset="0"/>
                <a:ea typeface="ＭＳ Ｐゴシック" charset="0"/>
              </a:rPr>
              <a:t>란 </a:t>
            </a:r>
            <a:r>
              <a:rPr lang="ko-KR" altLang="en-US" dirty="0" smtClean="0">
                <a:latin typeface="Calibri" charset="0"/>
                <a:ea typeface="ＭＳ Ｐゴシック" charset="0"/>
              </a:rPr>
              <a:t>무엇인가</a:t>
            </a:r>
            <a:r>
              <a:rPr lang="en-US" altLang="ko-KR" dirty="0" smtClean="0">
                <a:latin typeface="Calibri" charset="0"/>
                <a:ea typeface="ＭＳ Ｐゴシック" charset="0"/>
              </a:rPr>
              <a:t>?</a:t>
            </a:r>
            <a:endParaRPr lang="en-US" dirty="0">
              <a:latin typeface="Calibri" charset="0"/>
              <a:ea typeface="ＭＳ Ｐゴシック" charset="0"/>
            </a:endParaRPr>
          </a:p>
          <a:p>
            <a:r>
              <a:rPr lang="en-US" altLang="ko-KR" dirty="0">
                <a:latin typeface="Calibri" charset="0"/>
                <a:ea typeface="ＭＳ Ｐゴシック" charset="0"/>
              </a:rPr>
              <a:t>Permissive FOSS License</a:t>
            </a:r>
            <a:r>
              <a:rPr lang="ko-KR" altLang="en-US" dirty="0">
                <a:latin typeface="Calibri" charset="0"/>
                <a:ea typeface="ＭＳ Ｐゴシック" charset="0"/>
              </a:rPr>
              <a:t>의 주요 의무 사항은 </a:t>
            </a:r>
            <a:r>
              <a:rPr lang="ko-KR" altLang="en-US" dirty="0" smtClean="0">
                <a:latin typeface="Calibri" charset="0"/>
                <a:ea typeface="ＭＳ Ｐゴシック" charset="0"/>
              </a:rPr>
              <a:t>무엇인가</a:t>
            </a:r>
            <a:r>
              <a:rPr lang="en-US" altLang="ko-KR" dirty="0" smtClean="0">
                <a:latin typeface="Calibri" charset="0"/>
                <a:ea typeface="ＭＳ Ｐゴシック" charset="0"/>
              </a:rPr>
              <a:t>?</a:t>
            </a:r>
          </a:p>
          <a:p>
            <a:r>
              <a:rPr lang="en-US" altLang="ko-KR" dirty="0" smtClean="0">
                <a:latin typeface="Calibri" charset="0"/>
                <a:ea typeface="ＭＳ Ｐゴシック" charset="0"/>
              </a:rPr>
              <a:t>Permissive </a:t>
            </a:r>
            <a:r>
              <a:rPr lang="en-US" altLang="ko-KR" dirty="0">
                <a:latin typeface="Calibri" charset="0"/>
                <a:ea typeface="ＭＳ Ｐゴシック" charset="0"/>
              </a:rPr>
              <a:t>FOSS License</a:t>
            </a:r>
            <a:r>
              <a:rPr lang="ko-KR" altLang="en-US" dirty="0">
                <a:latin typeface="Calibri" charset="0"/>
                <a:ea typeface="ＭＳ Ｐゴシック" charset="0"/>
              </a:rPr>
              <a:t>에는 무엇이 </a:t>
            </a:r>
            <a:r>
              <a:rPr lang="ko-KR" altLang="en-US" dirty="0" smtClean="0">
                <a:latin typeface="Calibri" charset="0"/>
                <a:ea typeface="ＭＳ Ｐゴシック" charset="0"/>
              </a:rPr>
              <a:t>있는가</a:t>
            </a:r>
            <a:r>
              <a:rPr lang="en-US" altLang="ko-KR" dirty="0" smtClean="0">
                <a:latin typeface="Calibri" charset="0"/>
                <a:ea typeface="ＭＳ Ｐゴシック" charset="0"/>
              </a:rPr>
              <a:t>?</a:t>
            </a:r>
          </a:p>
          <a:p>
            <a:r>
              <a:rPr lang="en-US" altLang="ko-KR" dirty="0" smtClean="0">
                <a:latin typeface="Calibri" charset="0"/>
                <a:ea typeface="ＭＳ Ｐゴシック" charset="0"/>
              </a:rPr>
              <a:t>License </a:t>
            </a:r>
            <a:r>
              <a:rPr lang="ko-KR" altLang="en-US" dirty="0">
                <a:latin typeface="Calibri" charset="0"/>
                <a:ea typeface="ＭＳ Ｐゴシック" charset="0"/>
              </a:rPr>
              <a:t>상호주의는 무엇을 </a:t>
            </a:r>
            <a:r>
              <a:rPr lang="ko-KR" altLang="en-US" dirty="0" smtClean="0">
                <a:latin typeface="Calibri" charset="0"/>
                <a:ea typeface="ＭＳ Ｐゴシック" charset="0"/>
              </a:rPr>
              <a:t>의미하는가</a:t>
            </a:r>
            <a:r>
              <a:rPr lang="en-US" altLang="ko-KR" dirty="0" smtClean="0">
                <a:latin typeface="Calibri" charset="0"/>
                <a:ea typeface="ＭＳ Ｐゴシック" charset="0"/>
              </a:rPr>
              <a:t>?</a:t>
            </a:r>
          </a:p>
          <a:p>
            <a:r>
              <a:rPr lang="en-US" altLang="ko-KR" dirty="0" smtClean="0">
                <a:latin typeface="Calibri" charset="0"/>
                <a:ea typeface="ＭＳ Ｐゴシック" charset="0"/>
              </a:rPr>
              <a:t>Copyleft-style </a:t>
            </a:r>
            <a:r>
              <a:rPr lang="en-US" altLang="ko-KR" dirty="0">
                <a:latin typeface="Calibri" charset="0"/>
                <a:ea typeface="ＭＳ Ｐゴシック" charset="0"/>
              </a:rPr>
              <a:t>License</a:t>
            </a:r>
            <a:r>
              <a:rPr lang="ko-KR" altLang="en-US" dirty="0">
                <a:latin typeface="Calibri" charset="0"/>
                <a:ea typeface="ＭＳ Ｐゴシック" charset="0"/>
              </a:rPr>
              <a:t>에는 무엇이 </a:t>
            </a:r>
            <a:r>
              <a:rPr lang="ko-KR" altLang="en-US" dirty="0" smtClean="0">
                <a:latin typeface="Calibri" charset="0"/>
                <a:ea typeface="ＭＳ Ｐゴシック" charset="0"/>
              </a:rPr>
              <a:t>있는가</a:t>
            </a:r>
            <a:r>
              <a:rPr lang="en-US" altLang="ko-KR" dirty="0" smtClean="0">
                <a:latin typeface="Calibri" charset="0"/>
                <a:ea typeface="ＭＳ Ｐゴシック" charset="0"/>
              </a:rPr>
              <a:t>?</a:t>
            </a:r>
          </a:p>
          <a:p>
            <a:r>
              <a:rPr lang="en-US" altLang="ko-KR" dirty="0" smtClean="0">
                <a:latin typeface="Calibri" charset="0"/>
                <a:ea typeface="ＭＳ Ｐゴシック" charset="0"/>
              </a:rPr>
              <a:t>Freeware</a:t>
            </a:r>
            <a:r>
              <a:rPr lang="ko-KR" altLang="en-US" dirty="0">
                <a:latin typeface="Calibri" charset="0"/>
                <a:ea typeface="ＭＳ Ｐゴシック" charset="0"/>
              </a:rPr>
              <a:t>와 </a:t>
            </a:r>
            <a:r>
              <a:rPr lang="en-US" altLang="ko-KR" dirty="0">
                <a:latin typeface="Calibri" charset="0"/>
                <a:ea typeface="ＭＳ Ｐゴシック" charset="0"/>
              </a:rPr>
              <a:t>Shareware</a:t>
            </a:r>
            <a:r>
              <a:rPr lang="ko-KR" altLang="en-US" dirty="0">
                <a:latin typeface="Calibri" charset="0"/>
                <a:ea typeface="ＭＳ Ｐゴシック" charset="0"/>
              </a:rPr>
              <a:t>를 </a:t>
            </a:r>
            <a:r>
              <a:rPr lang="en-US" altLang="ko-KR" dirty="0">
                <a:latin typeface="Calibri" charset="0"/>
                <a:ea typeface="ＭＳ Ｐゴシック" charset="0"/>
              </a:rPr>
              <a:t>FOSS</a:t>
            </a:r>
            <a:r>
              <a:rPr lang="ko-KR" altLang="en-US" dirty="0">
                <a:latin typeface="Calibri" charset="0"/>
                <a:ea typeface="ＭＳ Ｐゴシック" charset="0"/>
              </a:rPr>
              <a:t>로 </a:t>
            </a:r>
            <a:r>
              <a:rPr lang="ko-KR" altLang="en-US" dirty="0" smtClean="0">
                <a:latin typeface="Calibri" charset="0"/>
                <a:ea typeface="ＭＳ Ｐゴシック" charset="0"/>
              </a:rPr>
              <a:t>간주되는가</a:t>
            </a:r>
            <a:r>
              <a:rPr lang="en-US" altLang="ko-KR" dirty="0" smtClean="0">
                <a:latin typeface="Calibri" charset="0"/>
                <a:ea typeface="ＭＳ Ｐゴシック" charset="0"/>
              </a:rPr>
              <a:t>?</a:t>
            </a:r>
          </a:p>
          <a:p>
            <a:r>
              <a:rPr lang="en-US" altLang="ko-KR" dirty="0" smtClean="0">
                <a:latin typeface="Calibri" charset="0"/>
                <a:ea typeface="ＭＳ Ｐゴシック" charset="0"/>
              </a:rPr>
              <a:t>Multi-License</a:t>
            </a:r>
            <a:r>
              <a:rPr lang="ko-KR" altLang="en-US" dirty="0">
                <a:latin typeface="Calibri" charset="0"/>
                <a:ea typeface="ＭＳ Ｐゴシック" charset="0"/>
              </a:rPr>
              <a:t>란 </a:t>
            </a:r>
            <a:r>
              <a:rPr lang="ko-KR" altLang="en-US" dirty="0" smtClean="0">
                <a:latin typeface="Calibri" charset="0"/>
                <a:ea typeface="ＭＳ Ｐゴシック" charset="0"/>
              </a:rPr>
              <a:t>무엇인가</a:t>
            </a:r>
            <a:r>
              <a:rPr lang="en-US" altLang="ko-KR" dirty="0" smtClean="0">
                <a:latin typeface="Calibri" charset="0"/>
                <a:ea typeface="ＭＳ Ｐゴシック" charset="0"/>
              </a:rPr>
              <a:t>?</a:t>
            </a:r>
            <a:endParaRPr lang="en-US" dirty="0">
              <a:latin typeface="Calibri" charset="0"/>
              <a:ea typeface="ＭＳ Ｐゴシック" charset="0"/>
            </a:endParaRPr>
          </a:p>
        </p:txBody>
      </p:sp>
    </p:spTree>
    <p:extLst>
      <p:ext uri="{BB962C8B-B14F-4D97-AF65-F5344CB8AC3E}">
        <p14:creationId xmlns:p14="http://schemas.microsoft.com/office/powerpoint/2010/main" val="2802454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Introduction to FOSS Compliance</a:t>
            </a:r>
            <a:endParaRPr lang="en-US" dirty="0">
              <a:solidFill>
                <a:schemeClr val="tx1"/>
              </a:solidFill>
            </a:endParaRPr>
          </a:p>
        </p:txBody>
      </p:sp>
    </p:spTree>
    <p:extLst>
      <p:ext uri="{BB962C8B-B14F-4D97-AF65-F5344CB8AC3E}">
        <p14:creationId xmlns:p14="http://schemas.microsoft.com/office/powerpoint/2010/main" val="288853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135040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3602343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1624423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dirty="0" err="1"/>
              <a:t>Javascript</a:t>
            </a:r>
            <a:r>
              <a:rPr lang="en-US" dirty="0"/>
              <a:t>, 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4122494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1571992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who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4024738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a:latin typeface="Calibri" charset="0"/>
                <a:ea typeface="ＭＳ Ｐゴシック" charset="0"/>
              </a:rPr>
              <a:t>Oversight for FOSS Compliance Program, creation of policy, and compliance decisions</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682986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187223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a:t>
            </a:r>
          </a:p>
        </p:txBody>
      </p:sp>
      <p:sp>
        <p:nvSpPr>
          <p:cNvPr id="3" name="Text Placeholder 2"/>
          <p:cNvSpPr>
            <a:spLocks noGrp="1"/>
          </p:cNvSpPr>
          <p:nvPr>
            <p:ph type="body" idx="1"/>
          </p:nvPr>
        </p:nvSpPr>
        <p:spPr/>
        <p:txBody>
          <a:bodyPr/>
          <a:lstStyle/>
          <a:p>
            <a:r>
              <a:rPr lang="en-US" dirty="0"/>
              <a:t>Intellectual Property</a:t>
            </a:r>
            <a:r>
              <a:rPr lang="ko-KR" altLang="en-US" dirty="0"/>
              <a:t>란</a:t>
            </a:r>
            <a:r>
              <a:rPr lang="en-US" altLang="ko-KR" dirty="0"/>
              <a:t>?</a:t>
            </a:r>
            <a:endParaRPr lang="en-US" dirty="0"/>
          </a:p>
        </p:txBody>
      </p:sp>
    </p:spTree>
    <p:extLst>
      <p:ext uri="{BB962C8B-B14F-4D97-AF65-F5344CB8AC3E}">
        <p14:creationId xmlns:p14="http://schemas.microsoft.com/office/powerpoint/2010/main" val="1477050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2857488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441960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254620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244662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97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20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413444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42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71008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368223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“Intellectual Property”</a:t>
            </a:r>
            <a:r>
              <a:rPr lang="ko-KR" altLang="en-US" dirty="0"/>
              <a:t>란</a:t>
            </a:r>
            <a:r>
              <a:rPr lang="en-US" altLang="ko-KR" dirty="0"/>
              <a:t>?</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ko-KR" altLang="en-US" dirty="0" smtClean="0">
                <a:latin typeface="Arial"/>
              </a:rPr>
              <a:t>저작권</a:t>
            </a:r>
            <a:r>
              <a:rPr lang="en-US" dirty="0" smtClean="0">
                <a:latin typeface="Arial"/>
              </a:rPr>
              <a:t>: </a:t>
            </a:r>
            <a:r>
              <a:rPr lang="ko-KR" altLang="en-US" dirty="0" smtClean="0">
                <a:latin typeface="Arial"/>
              </a:rPr>
              <a:t>저자의 원저작물을 보호</a:t>
            </a:r>
            <a:r>
              <a:rPr lang="en-US" dirty="0" smtClean="0">
                <a:latin typeface="Arial"/>
              </a:rPr>
              <a:t> </a:t>
            </a:r>
            <a:endParaRPr lang="en-US" dirty="0">
              <a:latin typeface="Arial"/>
            </a:endParaRPr>
          </a:p>
          <a:p>
            <a:pPr lvl="1"/>
            <a:r>
              <a:rPr lang="en-US" altLang="ko-KR" dirty="0"/>
              <a:t>(</a:t>
            </a:r>
            <a:r>
              <a:rPr lang="ko-KR" altLang="en-US" dirty="0"/>
              <a:t>근본적인 아이디어가 아닌</a:t>
            </a:r>
            <a:r>
              <a:rPr lang="en-US" altLang="ko-KR" dirty="0"/>
              <a:t>) </a:t>
            </a:r>
            <a:r>
              <a:rPr lang="ko-KR" altLang="en-US" dirty="0"/>
              <a:t>표현을 </a:t>
            </a:r>
            <a:r>
              <a:rPr lang="ko-KR" altLang="en-US" dirty="0" smtClean="0"/>
              <a:t>보호</a:t>
            </a:r>
            <a:endParaRPr lang="en-US" dirty="0">
              <a:latin typeface="Arial"/>
            </a:endParaRPr>
          </a:p>
          <a:p>
            <a:pPr lvl="1"/>
            <a:r>
              <a:rPr lang="en-US" altLang="ko-KR" dirty="0"/>
              <a:t>Software, </a:t>
            </a:r>
            <a:r>
              <a:rPr lang="ko-KR" altLang="en-US" dirty="0"/>
              <a:t>책</a:t>
            </a:r>
            <a:r>
              <a:rPr lang="en-US" altLang="ko-KR" dirty="0"/>
              <a:t>, </a:t>
            </a:r>
            <a:r>
              <a:rPr lang="ko-KR" altLang="en-US" dirty="0" smtClean="0"/>
              <a:t>시청각 자료</a:t>
            </a:r>
            <a:r>
              <a:rPr lang="en-US" altLang="ko-KR" dirty="0" smtClean="0"/>
              <a:t>, </a:t>
            </a:r>
            <a:r>
              <a:rPr lang="ko-KR" altLang="en-US" dirty="0"/>
              <a:t>반도체 마스크</a:t>
            </a:r>
            <a:endParaRPr lang="en-US" dirty="0">
              <a:latin typeface="Arial"/>
            </a:endParaRPr>
          </a:p>
          <a:p>
            <a:r>
              <a:rPr lang="ko-KR" altLang="en-US" dirty="0" smtClean="0">
                <a:latin typeface="Arial"/>
              </a:rPr>
              <a:t>특허</a:t>
            </a:r>
            <a:r>
              <a:rPr lang="en-US" dirty="0" smtClean="0">
                <a:latin typeface="Arial"/>
              </a:rPr>
              <a:t>: </a:t>
            </a:r>
            <a:r>
              <a:rPr lang="ko-KR" altLang="en-US" dirty="0"/>
              <a:t>새롭고</a:t>
            </a:r>
            <a:r>
              <a:rPr lang="en-US" altLang="ko-KR" dirty="0"/>
              <a:t>, </a:t>
            </a:r>
            <a:r>
              <a:rPr lang="ko-KR" altLang="en-US" dirty="0"/>
              <a:t>유용하며</a:t>
            </a:r>
            <a:r>
              <a:rPr lang="en-US" altLang="ko-KR" dirty="0"/>
              <a:t>, </a:t>
            </a:r>
            <a:r>
              <a:rPr lang="ko-KR" altLang="en-US" dirty="0"/>
              <a:t>너무 뻔하지 않은 </a:t>
            </a:r>
            <a:r>
              <a:rPr lang="en-US" altLang="ko-KR" dirty="0"/>
              <a:t>(non-obvious) </a:t>
            </a:r>
            <a:r>
              <a:rPr lang="ko-KR" altLang="en-US" dirty="0"/>
              <a:t>발명</a:t>
            </a:r>
            <a:r>
              <a:rPr lang="en-US" dirty="0" smtClean="0">
                <a:latin typeface="Arial"/>
              </a:rPr>
              <a:t> </a:t>
            </a:r>
            <a:endParaRPr lang="en-US" dirty="0">
              <a:latin typeface="Arial"/>
            </a:endParaRPr>
          </a:p>
          <a:p>
            <a:pPr lvl="1"/>
            <a:r>
              <a:rPr lang="ko-KR" altLang="en-US" dirty="0"/>
              <a:t>혁신을 장려하기 위한 제한 독점</a:t>
            </a:r>
            <a:endParaRPr lang="en-US" dirty="0" smtClean="0">
              <a:latin typeface="Arial"/>
            </a:endParaRPr>
          </a:p>
          <a:p>
            <a:r>
              <a:rPr lang="ko-KR" altLang="en-US" dirty="0"/>
              <a:t>영업 비밀 </a:t>
            </a:r>
            <a:r>
              <a:rPr lang="en-US" altLang="ko-KR" dirty="0"/>
              <a:t>: </a:t>
            </a:r>
            <a:r>
              <a:rPr lang="ko-KR" altLang="en-US" dirty="0"/>
              <a:t>기밀의 가치 있는 정보를 </a:t>
            </a:r>
            <a:r>
              <a:rPr lang="ko-KR" altLang="en-US" dirty="0" smtClean="0"/>
              <a:t>보호</a:t>
            </a:r>
            <a:endParaRPr lang="en-GB" dirty="0" smtClean="0"/>
          </a:p>
          <a:p>
            <a:r>
              <a:rPr lang="ko-KR" altLang="en-US" dirty="0"/>
              <a:t>상표 </a:t>
            </a:r>
            <a:r>
              <a:rPr lang="en-US" altLang="ko-KR" dirty="0"/>
              <a:t>: </a:t>
            </a:r>
            <a:r>
              <a:rPr lang="ko-KR" altLang="en-US" dirty="0"/>
              <a:t>품의 출처를 나타내는 상표</a:t>
            </a:r>
            <a:r>
              <a:rPr lang="en-US" altLang="ko-KR" dirty="0"/>
              <a:t>(</a:t>
            </a:r>
            <a:r>
              <a:rPr lang="ko-KR" altLang="en-US" dirty="0"/>
              <a:t>단어</a:t>
            </a:r>
            <a:r>
              <a:rPr lang="en-US" altLang="ko-KR" dirty="0"/>
              <a:t>, </a:t>
            </a:r>
            <a:r>
              <a:rPr lang="ko-KR" altLang="en-US" dirty="0"/>
              <a:t>로고</a:t>
            </a:r>
            <a:r>
              <a:rPr lang="en-US" altLang="ko-KR" dirty="0"/>
              <a:t>, </a:t>
            </a:r>
            <a:r>
              <a:rPr lang="ko-KR" altLang="en-US" dirty="0"/>
              <a:t>슬로건</a:t>
            </a:r>
            <a:r>
              <a:rPr lang="en-US" altLang="ko-KR" dirty="0"/>
              <a:t>, </a:t>
            </a:r>
            <a:r>
              <a:rPr lang="ko-KR" altLang="en-US" dirty="0"/>
              <a:t>색상 등</a:t>
            </a:r>
            <a:r>
              <a:rPr lang="en-US" altLang="ko-KR" dirty="0"/>
              <a:t>)</a:t>
            </a:r>
            <a:r>
              <a:rPr lang="ko-KR" altLang="en-US" dirty="0"/>
              <a:t>를 보호 </a:t>
            </a:r>
            <a:r>
              <a:rPr lang="en-US" dirty="0"/>
              <a:t>	</a:t>
            </a:r>
          </a:p>
          <a:p>
            <a:pPr lvl="1"/>
            <a:r>
              <a:rPr lang="ko-KR" altLang="en-US" dirty="0"/>
              <a:t>소비자와 브랜드 보호</a:t>
            </a:r>
            <a:r>
              <a:rPr lang="en-US" altLang="ko-KR" dirty="0"/>
              <a:t>; </a:t>
            </a:r>
            <a:r>
              <a:rPr lang="ko-KR" altLang="en-US" dirty="0"/>
              <a:t>소비자를 혼란스럽게 하거나 상표 가치 하락하는 것을 방지하기 위함</a:t>
            </a:r>
            <a:endParaRPr lang="en-US" dirty="0"/>
          </a:p>
          <a:p>
            <a:endParaRPr lang="en-US" dirty="0"/>
          </a:p>
          <a:p>
            <a:pPr marL="0" indent="0">
              <a:buNone/>
            </a:pPr>
            <a:r>
              <a:rPr lang="ko-KR" altLang="en-US" u="sng" dirty="0"/>
              <a:t>이 장에서는 </a:t>
            </a:r>
            <a:r>
              <a:rPr lang="en-US" altLang="ko-KR" u="sng" dirty="0"/>
              <a:t>FOSS </a:t>
            </a:r>
            <a:r>
              <a:rPr lang="en-US" altLang="ko-KR" u="sng" dirty="0" smtClean="0"/>
              <a:t>Compliance</a:t>
            </a:r>
            <a:r>
              <a:rPr lang="ko-KR" altLang="en-US" u="sng" dirty="0"/>
              <a:t>와 주로 관련이 있는 </a:t>
            </a:r>
            <a:r>
              <a:rPr lang="ko-KR" altLang="en-US" u="sng" dirty="0" smtClean="0"/>
              <a:t>저작</a:t>
            </a:r>
            <a:r>
              <a:rPr lang="ko-KR" altLang="en-US" u="sng" dirty="0"/>
              <a:t>권</a:t>
            </a:r>
            <a:r>
              <a:rPr lang="ko-KR" altLang="en-US" u="sng" dirty="0" smtClean="0"/>
              <a:t>과 특허를 </a:t>
            </a:r>
            <a:r>
              <a:rPr lang="ko-KR" altLang="en-US" u="sng" dirty="0"/>
              <a:t>중점으로 </a:t>
            </a:r>
            <a:r>
              <a:rPr lang="ko-KR" altLang="en-US" u="sng" dirty="0" smtClean="0"/>
              <a:t>설명한다</a:t>
            </a:r>
            <a:endParaRPr lang="en-US" u="sng" dirty="0">
              <a:latin typeface="Arial"/>
            </a:endParaRPr>
          </a:p>
          <a:p>
            <a:pPr lvl="1"/>
            <a:endParaRPr lang="en-US" dirty="0"/>
          </a:p>
        </p:txBody>
      </p:sp>
    </p:spTree>
    <p:extLst>
      <p:ext uri="{BB962C8B-B14F-4D97-AF65-F5344CB8AC3E}">
        <p14:creationId xmlns:p14="http://schemas.microsoft.com/office/powerpoint/2010/main" val="591199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information is helpful in understanding how software is licensed?</a:t>
            </a:r>
          </a:p>
          <a:p>
            <a:r>
              <a:rPr lang="en-US" dirty="0">
                <a:latin typeface="Calibri" charset="0"/>
                <a:ea typeface="ＭＳ Ｐゴシック" charset="0"/>
              </a:rPr>
              <a:t>What information helps identify who is licensing the software?</a:t>
            </a:r>
          </a:p>
          <a:p>
            <a:r>
              <a:rPr lang="en-US" dirty="0">
                <a:latin typeface="Calibri" charset="0"/>
                <a:ea typeface="ＭＳ Ｐゴシック" charset="0"/>
              </a:rPr>
              <a:t>What is incorporation?</a:t>
            </a:r>
          </a:p>
          <a:p>
            <a:r>
              <a:rPr lang="en-US" dirty="0">
                <a:latin typeface="Calibri" charset="0"/>
                <a:ea typeface="ＭＳ Ｐゴシック" charset="0"/>
              </a:rPr>
              <a:t>What is modification?</a:t>
            </a:r>
          </a:p>
          <a:p>
            <a:r>
              <a:rPr lang="en-US" dirty="0">
                <a:latin typeface="Calibri" charset="0"/>
                <a:ea typeface="ＭＳ Ｐゴシック" charset="0"/>
              </a:rPr>
              <a:t>What is linking?</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35440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6" end="6"/>
                                            </p:txEl>
                                          </p:spTgt>
                                        </p:tgtEl>
                                        <p:attrNameLst>
                                          <p:attrName>style.visibility</p:attrName>
                                        </p:attrNameLst>
                                      </p:cBhvr>
                                      <p:to>
                                        <p:strVal val="visible"/>
                                      </p:to>
                                    </p:set>
                                    <p:animEffect transition="in" filter="fade">
                                      <p:cBhvr>
                                        <p:cTn id="37" dur="75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Running a FOSS Review</a:t>
            </a:r>
            <a:endParaRPr lang="en-US" dirty="0">
              <a:solidFill>
                <a:schemeClr val="tx1"/>
              </a:solidFill>
            </a:endParaRPr>
          </a:p>
        </p:txBody>
      </p:sp>
    </p:spTree>
    <p:extLst>
      <p:ext uri="{BB962C8B-B14F-4D97-AF65-F5344CB8AC3E}">
        <p14:creationId xmlns:p14="http://schemas.microsoft.com/office/powerpoint/2010/main" val="1392639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2566743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2925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4225988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3540124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710765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1822860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endParaRPr lang="en-US" dirty="0">
              <a:latin typeface="Calibri" charset="0"/>
              <a:ea typeface="ＭＳ Ｐゴシック" charset="0"/>
            </a:endParaRPr>
          </a:p>
          <a:p>
            <a:pPr>
              <a:buFont typeface="Arial" charset="0"/>
              <a:buChar char="•"/>
            </a:pPr>
            <a:r>
              <a:rPr lang="en-US" dirty="0">
                <a:latin typeface="Calibri" charset="0"/>
                <a:ea typeface="ＭＳ Ｐゴシック" charset="0"/>
              </a:rPr>
              <a:t>What is the first action you should take if you want to use FOSS components?</a:t>
            </a:r>
          </a:p>
          <a:p>
            <a:pPr>
              <a:buFont typeface="Arial" charset="0"/>
              <a:buChar char="•"/>
            </a:pPr>
            <a:r>
              <a:rPr lang="en-US" dirty="0">
                <a:latin typeface="Calibri" charset="0"/>
                <a:ea typeface="ＭＳ Ｐゴシック" charset="0"/>
              </a:rPr>
              <a:t>What kinds of information might you collect for a FOSS review?</a:t>
            </a:r>
          </a:p>
          <a:p>
            <a:r>
              <a:rPr lang="x-none" dirty="0">
                <a:latin typeface="Calibri" charset="0"/>
                <a:ea typeface="ＭＳ Ｐゴシック" charset="0"/>
              </a:rPr>
              <a:t>What additional information is important when reviewing a </a:t>
            </a:r>
            <a:r>
              <a:rPr lang="en-US" dirty="0">
                <a:latin typeface="Calibri" charset="0"/>
                <a:ea typeface="ＭＳ Ｐゴシック" charset="0"/>
              </a:rPr>
              <a:t>FOSS</a:t>
            </a:r>
            <a:r>
              <a:rPr lang="x-none" dirty="0">
                <a:latin typeface="Calibri" charset="0"/>
                <a:ea typeface="ＭＳ Ｐゴシック" charset="0"/>
              </a:rPr>
              <a:t> component from an outside vendor?</a:t>
            </a:r>
          </a:p>
          <a:p>
            <a:r>
              <a:rPr lang="x-none" dirty="0">
                <a:latin typeface="Calibri" charset="0"/>
                <a:ea typeface="ＭＳ Ｐゴシック" charset="0"/>
              </a:rPr>
              <a:t>What steps can be taken to assess the quality of this information?</a:t>
            </a:r>
          </a:p>
          <a:p>
            <a:pPr>
              <a:buFont typeface="Arial" charset="0"/>
              <a:buChar char="•"/>
            </a:pPr>
            <a:r>
              <a:rPr lang="en-US" dirty="0">
                <a:latin typeface="Calibri" charset="0"/>
                <a:ea typeface="ＭＳ Ｐゴシック" charset="0"/>
              </a:rPr>
              <a:t>What should you do if you have a question about using FOSS?</a:t>
            </a: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36864490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146278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a:t>
            </a:r>
            <a:r>
              <a:rPr lang="ko-KR" altLang="en-US" dirty="0"/>
              <a:t>에서의 </a:t>
            </a:r>
            <a:r>
              <a:rPr lang="ko-KR" altLang="en-US" dirty="0" smtClean="0"/>
              <a:t>저작권 개념</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ko-KR" altLang="en-US" dirty="0"/>
              <a:t>기본 </a:t>
            </a:r>
            <a:r>
              <a:rPr lang="ko-KR" altLang="en-US" dirty="0" smtClean="0"/>
              <a:t>규칙</a:t>
            </a:r>
            <a:r>
              <a:rPr lang="en-US" altLang="ko-KR" dirty="0" smtClean="0"/>
              <a:t>: </a:t>
            </a:r>
            <a:r>
              <a:rPr lang="ko-KR" altLang="en-US" dirty="0" smtClean="0"/>
              <a:t>저작권으로 </a:t>
            </a:r>
            <a:r>
              <a:rPr lang="ko-KR" altLang="en-US" dirty="0"/>
              <a:t>창작 저작물을 보호한다</a:t>
            </a:r>
            <a:endParaRPr lang="en-US" dirty="0"/>
          </a:p>
          <a:p>
            <a:r>
              <a:rPr lang="ko-KR" altLang="en-US" dirty="0"/>
              <a:t>저작권은 일반적으로 도서</a:t>
            </a:r>
            <a:r>
              <a:rPr lang="en-US" altLang="ko-KR" dirty="0"/>
              <a:t>, </a:t>
            </a:r>
            <a:r>
              <a:rPr lang="ko-KR" altLang="en-US" dirty="0"/>
              <a:t>영화</a:t>
            </a:r>
            <a:r>
              <a:rPr lang="en-US" altLang="ko-KR" dirty="0"/>
              <a:t>, </a:t>
            </a:r>
            <a:r>
              <a:rPr lang="ko-KR" altLang="en-US" dirty="0"/>
              <a:t>그림</a:t>
            </a:r>
            <a:r>
              <a:rPr lang="en-US" altLang="ko-KR" dirty="0"/>
              <a:t>, </a:t>
            </a:r>
            <a:r>
              <a:rPr lang="ko-KR" altLang="en-US" dirty="0"/>
              <a:t>음악</a:t>
            </a:r>
            <a:r>
              <a:rPr lang="en-US" altLang="ko-KR" dirty="0"/>
              <a:t>, </a:t>
            </a:r>
            <a:r>
              <a:rPr lang="ko-KR" altLang="en-US" dirty="0"/>
              <a:t>지도와 같은 문학 작품에 </a:t>
            </a:r>
            <a:r>
              <a:rPr lang="ko-KR" altLang="en-US" dirty="0" smtClean="0"/>
              <a:t>적용된다</a:t>
            </a:r>
            <a:r>
              <a:rPr lang="en-US" altLang="ko-KR" dirty="0"/>
              <a:t>. </a:t>
            </a:r>
            <a:endParaRPr lang="en-US" altLang="ko-KR" dirty="0" smtClean="0"/>
          </a:p>
          <a:p>
            <a:r>
              <a:rPr lang="en-US" altLang="ko-KR" dirty="0"/>
              <a:t>Software</a:t>
            </a:r>
            <a:r>
              <a:rPr lang="ko-KR" altLang="en-US" dirty="0"/>
              <a:t>는 </a:t>
            </a:r>
            <a:r>
              <a:rPr lang="ko-KR" altLang="en-US" dirty="0" smtClean="0"/>
              <a:t>저작권에 </a:t>
            </a:r>
            <a:r>
              <a:rPr lang="ko-KR" altLang="en-US" dirty="0"/>
              <a:t>의해 </a:t>
            </a:r>
            <a:r>
              <a:rPr lang="ko-KR" altLang="en-US" dirty="0" smtClean="0"/>
              <a:t>보호되며</a:t>
            </a:r>
            <a:r>
              <a:rPr lang="en-US" altLang="ko-KR" dirty="0" smtClean="0"/>
              <a:t> </a:t>
            </a:r>
            <a:r>
              <a:rPr lang="ko-KR" altLang="en-US" dirty="0"/>
              <a:t>기능</a:t>
            </a:r>
            <a:r>
              <a:rPr lang="en-US" altLang="ko-KR" dirty="0"/>
              <a:t>(</a:t>
            </a:r>
            <a:r>
              <a:rPr lang="ko-KR" altLang="en-US" dirty="0"/>
              <a:t>기능은 특허에 의해 보호</a:t>
            </a:r>
            <a:r>
              <a:rPr lang="en-US" altLang="ko-KR" dirty="0"/>
              <a:t>)</a:t>
            </a:r>
            <a:r>
              <a:rPr lang="ko-KR" altLang="en-US" dirty="0"/>
              <a:t>이 아닌 </a:t>
            </a:r>
            <a:r>
              <a:rPr lang="ko-KR" altLang="en-US" dirty="0" smtClean="0"/>
              <a:t>표현</a:t>
            </a:r>
            <a:r>
              <a:rPr lang="en-US" altLang="ko-KR" dirty="0"/>
              <a:t> </a:t>
            </a:r>
            <a:r>
              <a:rPr lang="en-US" altLang="ko-KR" dirty="0" smtClean="0"/>
              <a:t>(</a:t>
            </a:r>
            <a:r>
              <a:rPr lang="ko-KR" altLang="en-US" dirty="0" smtClean="0"/>
              <a:t>세부 구현 내용의 창의성</a:t>
            </a:r>
            <a:r>
              <a:rPr lang="en-US" altLang="ko-KR" dirty="0" smtClean="0"/>
              <a:t>) </a:t>
            </a:r>
            <a:r>
              <a:rPr lang="ko-KR" altLang="en-US" dirty="0" smtClean="0"/>
              <a:t>이 </a:t>
            </a:r>
            <a:r>
              <a:rPr lang="ko-KR" altLang="en-US" dirty="0"/>
              <a:t>보호된다</a:t>
            </a:r>
            <a:r>
              <a:rPr lang="en-US" altLang="ko-KR" dirty="0"/>
              <a:t>.</a:t>
            </a:r>
            <a:r>
              <a:rPr lang="en-US" dirty="0" smtClean="0"/>
              <a:t> </a:t>
            </a:r>
            <a:endParaRPr lang="en-US" dirty="0"/>
          </a:p>
          <a:p>
            <a:r>
              <a:rPr lang="ko-KR" altLang="en-US" dirty="0" smtClean="0"/>
              <a:t>저작권 소유자는 자신이 만든 저작물에 대해서만 통제권을 갖는다</a:t>
            </a:r>
            <a:r>
              <a:rPr lang="en-US" altLang="ko-KR" dirty="0" smtClean="0"/>
              <a:t>. (</a:t>
            </a:r>
            <a:r>
              <a:rPr lang="ko-KR" altLang="en-US" dirty="0" smtClean="0"/>
              <a:t>타인의 독립적인 저작물에 대해서는 통제권이 없음</a:t>
            </a:r>
            <a:r>
              <a:rPr lang="en-US" altLang="ko-KR" dirty="0" smtClean="0"/>
              <a:t>)</a:t>
            </a:r>
            <a:endParaRPr lang="en-US" dirty="0"/>
          </a:p>
        </p:txBody>
      </p:sp>
    </p:spTree>
    <p:extLst>
      <p:ext uri="{BB962C8B-B14F-4D97-AF65-F5344CB8AC3E}">
        <p14:creationId xmlns:p14="http://schemas.microsoft.com/office/powerpoint/2010/main" val="23196058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and confirmation that all FOSS license obligations have been or will be met</a:t>
            </a:r>
          </a:p>
          <a:p>
            <a:pPr>
              <a:buFont typeface="Arial"/>
              <a:buChar char="•"/>
            </a:pPr>
            <a:r>
              <a:rPr lang="en-US" dirty="0">
                <a:latin typeface="Calibri" charset="0"/>
                <a:ea typeface="MS PGothic" charset="0"/>
              </a:rPr>
              <a:t>This chapter provides an example of such a process, and may serve as a resource for forming or improving your internal processes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395319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1910730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631818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898897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376654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28496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2080759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3134635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3274136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66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a:t>
            </a:r>
            <a:r>
              <a:rPr lang="ko-KR" altLang="en-US" dirty="0" smtClean="0"/>
              <a:t>와 가장 관련 있는 저작권 권리</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altLang="ko-KR" dirty="0"/>
              <a:t>Software</a:t>
            </a:r>
            <a:r>
              <a:rPr lang="ko-KR" altLang="en-US" dirty="0"/>
              <a:t>를 </a:t>
            </a:r>
            <a:r>
              <a:rPr lang="ko-KR" altLang="en-US" dirty="0" smtClean="0"/>
              <a:t>복제할 </a:t>
            </a:r>
            <a:r>
              <a:rPr lang="ko-KR" altLang="en-US" dirty="0"/>
              <a:t>수 있는 권리 </a:t>
            </a:r>
            <a:r>
              <a:rPr lang="en-US" altLang="ko-KR" dirty="0"/>
              <a:t>- </a:t>
            </a:r>
            <a:r>
              <a:rPr lang="ko-KR" altLang="en-US" dirty="0"/>
              <a:t>복제</a:t>
            </a:r>
            <a:endParaRPr lang="en-US" dirty="0"/>
          </a:p>
          <a:p>
            <a:r>
              <a:rPr lang="ko-KR" altLang="en-US" dirty="0"/>
              <a:t>파생저작물을 </a:t>
            </a:r>
            <a:r>
              <a:rPr lang="ko-KR" altLang="en-US" dirty="0" smtClean="0"/>
              <a:t>만들 수 </a:t>
            </a:r>
            <a:r>
              <a:rPr lang="ko-KR" altLang="en-US" dirty="0"/>
              <a:t>있는 권리 </a:t>
            </a:r>
            <a:r>
              <a:rPr lang="en-US" altLang="ko-KR" dirty="0"/>
              <a:t>- </a:t>
            </a:r>
            <a:r>
              <a:rPr lang="ko-KR" altLang="en-US" dirty="0"/>
              <a:t>수정</a:t>
            </a:r>
            <a:endParaRPr lang="en-US" dirty="0"/>
          </a:p>
          <a:p>
            <a:pPr lvl="1"/>
            <a:r>
              <a:rPr lang="en-US" altLang="ko-KR" dirty="0">
                <a:latin typeface="Calibri" charset="0"/>
                <a:ea typeface="MS PGothic" charset="0"/>
              </a:rPr>
              <a:t>'</a:t>
            </a:r>
            <a:r>
              <a:rPr lang="ko-KR" altLang="en-US" dirty="0">
                <a:latin typeface="Calibri" charset="0"/>
                <a:ea typeface="MS PGothic" charset="0"/>
              </a:rPr>
              <a:t>파생저작물</a:t>
            </a:r>
            <a:r>
              <a:rPr lang="en-US" altLang="ko-KR" dirty="0">
                <a:latin typeface="Calibri" charset="0"/>
                <a:ea typeface="MS PGothic" charset="0"/>
              </a:rPr>
              <a:t>'</a:t>
            </a:r>
            <a:r>
              <a:rPr lang="ko-KR" altLang="en-US" dirty="0">
                <a:latin typeface="Calibri" charset="0"/>
                <a:ea typeface="MS PGothic" charset="0"/>
              </a:rPr>
              <a:t>이란 어떠한 한 저작물을 기반으로 만들었지만</a:t>
            </a:r>
            <a:r>
              <a:rPr lang="en-US" altLang="ko-KR" dirty="0">
                <a:latin typeface="Calibri" charset="0"/>
                <a:ea typeface="MS PGothic" charset="0"/>
              </a:rPr>
              <a:t>, </a:t>
            </a:r>
            <a:r>
              <a:rPr lang="ko-KR" altLang="en-US" dirty="0">
                <a:latin typeface="Calibri" charset="0"/>
                <a:ea typeface="MS PGothic" charset="0"/>
              </a:rPr>
              <a:t>충분히 독창적인 부분이 추가되어서</a:t>
            </a:r>
            <a:r>
              <a:rPr lang="en-US" altLang="ko-KR" dirty="0">
                <a:latin typeface="Calibri" charset="0"/>
                <a:ea typeface="MS PGothic" charset="0"/>
              </a:rPr>
              <a:t>, </a:t>
            </a:r>
            <a:r>
              <a:rPr lang="ko-KR" altLang="en-US" dirty="0">
                <a:latin typeface="Calibri" charset="0"/>
                <a:ea typeface="MS PGothic" charset="0"/>
              </a:rPr>
              <a:t>단지 복사가 아닌 저자의 새로운 저작물로 간주할 수 있는 것을 의미한다</a:t>
            </a:r>
            <a:r>
              <a:rPr lang="en-US" altLang="ko-KR" dirty="0">
                <a:latin typeface="Calibri" charset="0"/>
                <a:ea typeface="MS PGothic" charset="0"/>
              </a:rPr>
              <a:t>. (US law</a:t>
            </a:r>
            <a:r>
              <a:rPr lang="ko-KR" altLang="en-US" dirty="0">
                <a:latin typeface="Calibri" charset="0"/>
                <a:ea typeface="MS PGothic" charset="0"/>
              </a:rPr>
              <a:t>에서 사용하는 용어임에 유의</a:t>
            </a:r>
            <a:r>
              <a:rPr lang="en-US" altLang="ko-KR" dirty="0">
                <a:latin typeface="Calibri" charset="0"/>
                <a:ea typeface="MS PGothic" charset="0"/>
              </a:rPr>
              <a:t>)</a:t>
            </a:r>
            <a:endParaRPr lang="en-US" dirty="0">
              <a:latin typeface="Calibri" charset="0"/>
              <a:ea typeface="MS PGothic" charset="0"/>
            </a:endParaRPr>
          </a:p>
          <a:p>
            <a:r>
              <a:rPr lang="ko-KR" altLang="en-US" dirty="0"/>
              <a:t>배포할 수 있는 권리</a:t>
            </a:r>
            <a:endParaRPr lang="en-US" i="1" dirty="0"/>
          </a:p>
          <a:p>
            <a:pPr lvl="1">
              <a:lnSpc>
                <a:spcPct val="110000"/>
              </a:lnSpc>
            </a:pPr>
            <a:r>
              <a:rPr lang="ko-KR" altLang="en-US" dirty="0">
                <a:latin typeface="Calibri" charset="0"/>
                <a:ea typeface="MS PGothic" charset="0"/>
              </a:rPr>
              <a:t>일반적으로 </a:t>
            </a:r>
            <a:r>
              <a:rPr lang="en-US" altLang="ko-KR" dirty="0">
                <a:latin typeface="Calibri" charset="0"/>
                <a:ea typeface="MS PGothic" charset="0"/>
              </a:rPr>
              <a:t>Software </a:t>
            </a:r>
            <a:r>
              <a:rPr lang="ko-KR" altLang="en-US" dirty="0">
                <a:latin typeface="Calibri" charset="0"/>
                <a:ea typeface="MS PGothic" charset="0"/>
              </a:rPr>
              <a:t>일부를 복사하여 </a:t>
            </a:r>
            <a:r>
              <a:rPr lang="en-US" altLang="ko-KR" dirty="0">
                <a:latin typeface="Calibri" charset="0"/>
                <a:ea typeface="MS PGothic" charset="0"/>
              </a:rPr>
              <a:t>Source Code </a:t>
            </a:r>
            <a:r>
              <a:rPr lang="ko-KR" altLang="en-US" dirty="0">
                <a:latin typeface="Calibri" charset="0"/>
                <a:ea typeface="MS PGothic" charset="0"/>
              </a:rPr>
              <a:t>혹은 </a:t>
            </a:r>
            <a:r>
              <a:rPr lang="en-US" altLang="ko-KR" dirty="0">
                <a:latin typeface="Calibri" charset="0"/>
                <a:ea typeface="MS PGothic" charset="0"/>
              </a:rPr>
              <a:t>Binary Form</a:t>
            </a:r>
            <a:r>
              <a:rPr lang="ko-KR" altLang="en-US" dirty="0">
                <a:latin typeface="Calibri" charset="0"/>
                <a:ea typeface="MS PGothic" charset="0"/>
              </a:rPr>
              <a:t>으로 다른 주체</a:t>
            </a:r>
            <a:r>
              <a:rPr lang="en-US" altLang="ko-KR" dirty="0">
                <a:latin typeface="Calibri" charset="0"/>
                <a:ea typeface="MS PGothic" charset="0"/>
              </a:rPr>
              <a:t>(</a:t>
            </a:r>
            <a:r>
              <a:rPr lang="ko-KR" altLang="en-US" dirty="0">
                <a:latin typeface="Calibri" charset="0"/>
                <a:ea typeface="MS PGothic" charset="0"/>
              </a:rPr>
              <a:t>개인 혹은 회사</a:t>
            </a:r>
            <a:r>
              <a:rPr lang="en-US" altLang="ko-KR" dirty="0">
                <a:latin typeface="Calibri" charset="0"/>
                <a:ea typeface="MS PGothic" charset="0"/>
              </a:rPr>
              <a:t>/</a:t>
            </a:r>
            <a:r>
              <a:rPr lang="ko-KR" altLang="en-US" dirty="0">
                <a:latin typeface="Calibri" charset="0"/>
                <a:ea typeface="MS PGothic" charset="0"/>
              </a:rPr>
              <a:t>기관 밖의 기관</a:t>
            </a:r>
            <a:r>
              <a:rPr lang="en-US" altLang="ko-KR" dirty="0">
                <a:latin typeface="Calibri" charset="0"/>
                <a:ea typeface="MS PGothic" charset="0"/>
              </a:rPr>
              <a:t>)</a:t>
            </a:r>
            <a:r>
              <a:rPr lang="ko-KR" altLang="en-US" dirty="0">
                <a:latin typeface="Calibri" charset="0"/>
                <a:ea typeface="MS PGothic" charset="0"/>
              </a:rPr>
              <a:t>에 제공하는 것을 배포라고 </a:t>
            </a:r>
            <a:r>
              <a:rPr lang="ko-KR" altLang="en-US" dirty="0" smtClean="0">
                <a:latin typeface="Calibri" charset="0"/>
                <a:ea typeface="MS PGothic" charset="0"/>
              </a:rPr>
              <a:t>본다</a:t>
            </a:r>
            <a:endParaRPr lang="en-US" dirty="0">
              <a:latin typeface="Calibri" charset="0"/>
              <a:ea typeface="MS PGothic" charset="0"/>
            </a:endParaRPr>
          </a:p>
          <a:p>
            <a:pPr marL="0" indent="0">
              <a:buNone/>
            </a:pPr>
            <a:endParaRPr lang="en-US" dirty="0">
              <a:latin typeface="Calibri" charset="0"/>
              <a:ea typeface="MS PGothic" charset="0"/>
            </a:endParaRPr>
          </a:p>
          <a:p>
            <a:pPr marL="0" indent="0">
              <a:buNone/>
            </a:pPr>
            <a:r>
              <a:rPr lang="ko-KR" altLang="en-US" dirty="0" smtClean="0">
                <a:latin typeface="Calibri" charset="0"/>
                <a:ea typeface="MS PGothic" charset="0"/>
              </a:rPr>
              <a:t>참고</a:t>
            </a:r>
            <a:r>
              <a:rPr lang="en-US" altLang="ko-KR" dirty="0" smtClean="0">
                <a:latin typeface="Calibri" charset="0"/>
                <a:ea typeface="MS PGothic" charset="0"/>
              </a:rPr>
              <a:t>: </a:t>
            </a:r>
            <a:r>
              <a:rPr lang="en-US" altLang="ko-KR" dirty="0">
                <a:latin typeface="Calibri" charset="0"/>
                <a:ea typeface="MS PGothic" charset="0"/>
              </a:rPr>
              <a:t>"</a:t>
            </a:r>
            <a:r>
              <a:rPr lang="ko-KR" altLang="en-US" dirty="0">
                <a:latin typeface="Calibri" charset="0"/>
                <a:ea typeface="MS PGothic" charset="0"/>
              </a:rPr>
              <a:t>파생저작물</a:t>
            </a:r>
            <a:r>
              <a:rPr lang="en-US" altLang="ko-KR" dirty="0">
                <a:latin typeface="Calibri" charset="0"/>
                <a:ea typeface="MS PGothic" charset="0"/>
              </a:rPr>
              <a:t>"</a:t>
            </a:r>
            <a:r>
              <a:rPr lang="ko-KR" altLang="en-US" dirty="0">
                <a:latin typeface="Calibri" charset="0"/>
                <a:ea typeface="MS PGothic" charset="0"/>
              </a:rPr>
              <a:t>이나 </a:t>
            </a:r>
            <a:r>
              <a:rPr lang="en-US" altLang="ko-KR" dirty="0">
                <a:latin typeface="Calibri" charset="0"/>
                <a:ea typeface="MS PGothic" charset="0"/>
              </a:rPr>
              <a:t>"</a:t>
            </a:r>
            <a:r>
              <a:rPr lang="ko-KR" altLang="en-US" dirty="0">
                <a:latin typeface="Calibri" charset="0"/>
                <a:ea typeface="MS PGothic" charset="0"/>
              </a:rPr>
              <a:t>배포</a:t>
            </a:r>
            <a:r>
              <a:rPr lang="en-US" altLang="ko-KR" dirty="0">
                <a:latin typeface="Calibri" charset="0"/>
                <a:ea typeface="MS PGothic" charset="0"/>
              </a:rPr>
              <a:t>"</a:t>
            </a:r>
            <a:r>
              <a:rPr lang="ko-KR" altLang="en-US" dirty="0">
                <a:latin typeface="Calibri" charset="0"/>
                <a:ea typeface="MS PGothic" charset="0"/>
              </a:rPr>
              <a:t>가 무엇인지에 대한 해석은 </a:t>
            </a:r>
            <a:r>
              <a:rPr lang="en-US" altLang="ko-KR" dirty="0">
                <a:latin typeface="Calibri" charset="0"/>
                <a:ea typeface="MS PGothic" charset="0"/>
              </a:rPr>
              <a:t>FOSS community</a:t>
            </a:r>
            <a:r>
              <a:rPr lang="ko-KR" altLang="en-US" dirty="0">
                <a:latin typeface="Calibri" charset="0"/>
                <a:ea typeface="MS PGothic" charset="0"/>
              </a:rPr>
              <a:t>나 </a:t>
            </a:r>
            <a:r>
              <a:rPr lang="en-US" altLang="ko-KR" dirty="0">
                <a:latin typeface="Calibri" charset="0"/>
                <a:ea typeface="MS PGothic" charset="0"/>
              </a:rPr>
              <a:t>FOSS </a:t>
            </a:r>
            <a:r>
              <a:rPr lang="ko-KR" altLang="en-US" dirty="0">
                <a:latin typeface="Calibri" charset="0"/>
                <a:ea typeface="MS PGothic" charset="0"/>
              </a:rPr>
              <a:t>법률가들 사이에서 논의의 </a:t>
            </a:r>
            <a:r>
              <a:rPr lang="ko-KR" altLang="en-US" dirty="0" smtClean="0">
                <a:latin typeface="Calibri" charset="0"/>
                <a:ea typeface="MS PGothic" charset="0"/>
              </a:rPr>
              <a:t>대상이다</a:t>
            </a:r>
            <a:endParaRPr lang="en-US" dirty="0">
              <a:latin typeface="Calibri" charset="0"/>
              <a:ea typeface="MS PGothic" charset="0"/>
            </a:endParaRPr>
          </a:p>
          <a:p>
            <a:endParaRPr lang="en-US" i="1" dirty="0"/>
          </a:p>
        </p:txBody>
      </p:sp>
    </p:spTree>
    <p:extLst>
      <p:ext uri="{BB962C8B-B14F-4D97-AF65-F5344CB8AC3E}">
        <p14:creationId xmlns:p14="http://schemas.microsoft.com/office/powerpoint/2010/main" val="6889344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241316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817455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21361944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a:bodyPr>
          <a:lstStyle/>
          <a:p>
            <a:r>
              <a:rPr lang="en-US" dirty="0">
                <a:latin typeface="Calibri" charset="0"/>
                <a:ea typeface="ＭＳ Ｐゴシック" charset="0"/>
              </a:rPr>
              <a:t>What is involved in compliance due diligence (describe the steps at a high level)?</a:t>
            </a:r>
          </a:p>
          <a:p>
            <a:r>
              <a:rPr lang="en-US" dirty="0">
                <a:latin typeface="Calibri" charset="0"/>
                <a:ea typeface="ＭＳ Ｐゴシック" charset="0"/>
              </a:rPr>
              <a:t>What types of issues may need to be resolved as part of compliance management?</a:t>
            </a:r>
          </a:p>
          <a:p>
            <a:r>
              <a:rPr lang="en-US" dirty="0">
                <a:latin typeface="Calibri" charset="0"/>
                <a:ea typeface="ＭＳ Ｐゴシック" charset="0"/>
              </a:rPr>
              <a:t>Who should be involved in reviewing audit results?</a:t>
            </a:r>
          </a:p>
          <a:p>
            <a:r>
              <a:rPr lang="en-US" dirty="0">
                <a:latin typeface="Calibri" charset="0"/>
                <a:ea typeface="ＭＳ Ｐゴシック" charset="0"/>
              </a:rPr>
              <a:t>What does an architecture review look for?</a:t>
            </a:r>
          </a:p>
          <a:p>
            <a:r>
              <a:rPr lang="en-US" dirty="0">
                <a:latin typeface="Calibri" charset="0"/>
                <a:ea typeface="ＭＳ Ｐゴシック" charset="0"/>
              </a:rPr>
              <a:t>What should be included in the FOSS Notices?</a:t>
            </a:r>
          </a:p>
          <a:p>
            <a:r>
              <a:rPr lang="en-US" dirty="0">
                <a:latin typeface="Calibri" charset="0"/>
                <a:ea typeface="ＭＳ Ｐゴシック" charset="0"/>
              </a:rPr>
              <a:t>What needs to be distributed for code used under a copyleft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408151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Avoiding Compliance Pitfalls</a:t>
            </a:r>
          </a:p>
        </p:txBody>
      </p:sp>
    </p:spTree>
    <p:extLst>
      <p:ext uri="{BB962C8B-B14F-4D97-AF65-F5344CB8AC3E}">
        <p14:creationId xmlns:p14="http://schemas.microsoft.com/office/powerpoint/2010/main" val="7073567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398237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111557294"/>
              </p:ext>
            </p:extLst>
          </p:nvPr>
        </p:nvGraphicFramePr>
        <p:xfrm>
          <a:off x="667318" y="1590440"/>
          <a:ext cx="10720135" cy="4651442"/>
        </p:xfrm>
        <a:graphic>
          <a:graphicData uri="http://schemas.openxmlformats.org/drawingml/2006/table">
            <a:tbl>
              <a:tblPr/>
              <a:tblGrid>
                <a:gridCol w="3659896">
                  <a:extLst>
                    <a:ext uri="{9D8B030D-6E8A-4147-A177-3AD203B41FA5}">
                      <a16:colId xmlns:a16="http://schemas.microsoft.com/office/drawing/2014/main" xmlns="" val="20000"/>
                    </a:ext>
                  </a:extLst>
                </a:gridCol>
                <a:gridCol w="3529114">
                  <a:extLst>
                    <a:ext uri="{9D8B030D-6E8A-4147-A177-3AD203B41FA5}">
                      <a16:colId xmlns:a16="http://schemas.microsoft.com/office/drawing/2014/main" xmlns="" val="20001"/>
                    </a:ext>
                  </a:extLst>
                </a:gridCol>
                <a:gridCol w="3531125">
                  <a:extLst>
                    <a:ext uri="{9D8B030D-6E8A-4147-A177-3AD203B41FA5}">
                      <a16:colId xmlns:a16="http://schemas.microsoft.com/office/drawing/2014/main" xmlns=""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736596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384068751"/>
              </p:ext>
            </p:extLst>
          </p:nvPr>
        </p:nvGraphicFramePr>
        <p:xfrm>
          <a:off x="753423" y="1479479"/>
          <a:ext cx="10667368" cy="4833031"/>
        </p:xfrm>
        <a:graphic>
          <a:graphicData uri="http://schemas.openxmlformats.org/drawingml/2006/table">
            <a:tbl>
              <a:tblPr/>
              <a:tblGrid>
                <a:gridCol w="3642324">
                  <a:extLst>
                    <a:ext uri="{9D8B030D-6E8A-4147-A177-3AD203B41FA5}">
                      <a16:colId xmlns:a16="http://schemas.microsoft.com/office/drawing/2014/main" xmlns="" val="20000"/>
                    </a:ext>
                  </a:extLst>
                </a:gridCol>
                <a:gridCol w="3512522">
                  <a:extLst>
                    <a:ext uri="{9D8B030D-6E8A-4147-A177-3AD203B41FA5}">
                      <a16:colId xmlns:a16="http://schemas.microsoft.com/office/drawing/2014/main" xmlns="" val="20001"/>
                    </a:ext>
                  </a:extLst>
                </a:gridCol>
                <a:gridCol w="3512522">
                  <a:extLst>
                    <a:ext uri="{9D8B030D-6E8A-4147-A177-3AD203B41FA5}">
                      <a16:colId xmlns:a16="http://schemas.microsoft.com/office/drawing/2014/main" xmlns=""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have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289836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79028904"/>
              </p:ext>
            </p:extLst>
          </p:nvPr>
        </p:nvGraphicFramePr>
        <p:xfrm>
          <a:off x="904108" y="1551023"/>
          <a:ext cx="10318432" cy="4613333"/>
        </p:xfrm>
        <a:graphic>
          <a:graphicData uri="http://schemas.openxmlformats.org/drawingml/2006/table">
            <a:tbl>
              <a:tblPr/>
              <a:tblGrid>
                <a:gridCol w="3762879">
                  <a:extLst>
                    <a:ext uri="{9D8B030D-6E8A-4147-A177-3AD203B41FA5}">
                      <a16:colId xmlns:a16="http://schemas.microsoft.com/office/drawing/2014/main" xmlns="" val="20000"/>
                    </a:ext>
                  </a:extLst>
                </a:gridCol>
                <a:gridCol w="6555553">
                  <a:extLst>
                    <a:ext uri="{9D8B030D-6E8A-4147-A177-3AD203B41FA5}">
                      <a16:colId xmlns:a16="http://schemas.microsoft.com/office/drawing/2014/main" xmlns=""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publishing a checklist item in the product release cycle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Publish Accompanying 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7391727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617027093"/>
              </p:ext>
            </p:extLst>
          </p:nvPr>
        </p:nvGraphicFramePr>
        <p:xfrm>
          <a:off x="783912" y="1516466"/>
          <a:ext cx="10517433" cy="4574750"/>
        </p:xfrm>
        <a:graphic>
          <a:graphicData uri="http://schemas.openxmlformats.org/drawingml/2006/table">
            <a:tbl>
              <a:tblPr/>
              <a:tblGrid>
                <a:gridCol w="3835450">
                  <a:extLst>
                    <a:ext uri="{9D8B030D-6E8A-4147-A177-3AD203B41FA5}">
                      <a16:colId xmlns:a16="http://schemas.microsoft.com/office/drawing/2014/main" xmlns="" val="20000"/>
                    </a:ext>
                  </a:extLst>
                </a:gridCol>
                <a:gridCol w="6681983">
                  <a:extLst>
                    <a:ext uri="{9D8B030D-6E8A-4147-A177-3AD203B41FA5}">
                      <a16:colId xmlns:a16="http://schemas.microsoft.com/office/drawing/2014/main" xmlns=""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code that has been changed or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include a description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 the changes.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27123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 concepts in software</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ko-KR" altLang="en-US" dirty="0"/>
              <a:t>특허는 기능을 보호함 </a:t>
            </a:r>
            <a:r>
              <a:rPr lang="en-US" altLang="ko-KR" dirty="0"/>
              <a:t>- Computer Program</a:t>
            </a:r>
            <a:r>
              <a:rPr lang="ko-KR" altLang="en-US" dirty="0"/>
              <a:t>과 같은 동작 방법 등</a:t>
            </a:r>
            <a:endParaRPr lang="en-US" dirty="0"/>
          </a:p>
          <a:p>
            <a:pPr lvl="1"/>
            <a:r>
              <a:rPr lang="ko-KR" altLang="en-US" dirty="0"/>
              <a:t>추상적인 아이디어나 자연법칙을 보호하지는 않는다</a:t>
            </a:r>
            <a:endParaRPr lang="en-US" dirty="0"/>
          </a:p>
          <a:p>
            <a:r>
              <a:rPr lang="ko-KR" altLang="en-US" dirty="0"/>
              <a:t>특허 소유권자는 누군가 독창적으로 만든 것과 상관없이 해당 기능의 수행을 금지할 권리가 있다</a:t>
            </a:r>
            <a:r>
              <a:rPr lang="en-US" dirty="0" smtClean="0"/>
              <a:t> </a:t>
            </a:r>
            <a:endParaRPr lang="en-US" dirty="0"/>
          </a:p>
          <a:p>
            <a:r>
              <a:rPr lang="ko-KR" altLang="en-US" dirty="0"/>
              <a:t>해당 기술을 사용하고자 한다면 특허 </a:t>
            </a:r>
            <a:r>
              <a:rPr lang="en-US" altLang="ko-KR" dirty="0"/>
              <a:t>License (</a:t>
            </a:r>
            <a:r>
              <a:rPr lang="ko-KR" altLang="en-US" dirty="0"/>
              <a:t>해당 기술을 사용</a:t>
            </a:r>
            <a:r>
              <a:rPr lang="en-US" altLang="ko-KR" dirty="0"/>
              <a:t>, </a:t>
            </a:r>
            <a:r>
              <a:rPr lang="ko-KR" altLang="en-US" dirty="0"/>
              <a:t>제작</a:t>
            </a:r>
            <a:r>
              <a:rPr lang="en-US" altLang="ko-KR" dirty="0"/>
              <a:t>, </a:t>
            </a:r>
            <a:r>
              <a:rPr lang="ko-KR" altLang="en-US" dirty="0"/>
              <a:t>판매</a:t>
            </a:r>
            <a:r>
              <a:rPr lang="en-US" altLang="ko-KR" dirty="0"/>
              <a:t>, </a:t>
            </a:r>
            <a:r>
              <a:rPr lang="ko-KR" altLang="en-US" dirty="0"/>
              <a:t>수입할 수 있는 권리</a:t>
            </a:r>
            <a:r>
              <a:rPr lang="en-US" altLang="ko-KR" dirty="0"/>
              <a:t>)</a:t>
            </a:r>
            <a:r>
              <a:rPr lang="ko-KR" altLang="en-US" dirty="0"/>
              <a:t>를 취득해야 </a:t>
            </a:r>
            <a:r>
              <a:rPr lang="ko-KR" altLang="en-US" dirty="0" smtClean="0"/>
              <a:t>한다</a:t>
            </a:r>
            <a:endParaRPr lang="en-US" dirty="0"/>
          </a:p>
        </p:txBody>
      </p:sp>
    </p:spTree>
    <p:extLst>
      <p:ext uri="{BB962C8B-B14F-4D97-AF65-F5344CB8AC3E}">
        <p14:creationId xmlns:p14="http://schemas.microsoft.com/office/powerpoint/2010/main" val="35179756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481648814"/>
              </p:ext>
            </p:extLst>
          </p:nvPr>
        </p:nvGraphicFramePr>
        <p:xfrm>
          <a:off x="774949" y="1411743"/>
          <a:ext cx="10483345" cy="4920487"/>
        </p:xfrm>
        <a:graphic>
          <a:graphicData uri="http://schemas.openxmlformats.org/drawingml/2006/table">
            <a:tbl>
              <a:tblPr/>
              <a:tblGrid>
                <a:gridCol w="2690416">
                  <a:extLst>
                    <a:ext uri="{9D8B030D-6E8A-4147-A177-3AD203B41FA5}">
                      <a16:colId xmlns:a16="http://schemas.microsoft.com/office/drawing/2014/main" xmlns="" val="20000"/>
                    </a:ext>
                  </a:extLst>
                </a:gridCol>
                <a:gridCol w="3989238">
                  <a:extLst>
                    <a:ext uri="{9D8B030D-6E8A-4147-A177-3AD203B41FA5}">
                      <a16:colId xmlns:a16="http://schemas.microsoft.com/office/drawing/2014/main" xmlns="" val="20001"/>
                    </a:ext>
                  </a:extLst>
                </a:gridCol>
                <a:gridCol w="3803691">
                  <a:extLst>
                    <a:ext uri="{9D8B030D-6E8A-4147-A177-3AD203B41FA5}">
                      <a16:colId xmlns:a16="http://schemas.microsoft.com/office/drawing/2014/main" xmlns=""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64689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1515339561"/>
              </p:ext>
            </p:extLst>
          </p:nvPr>
        </p:nvGraphicFramePr>
        <p:xfrm>
          <a:off x="624265" y="1542369"/>
          <a:ext cx="10935398" cy="4964029"/>
        </p:xfrm>
        <a:graphic>
          <a:graphicData uri="http://schemas.openxmlformats.org/drawingml/2006/table">
            <a:tbl>
              <a:tblPr/>
              <a:tblGrid>
                <a:gridCol w="2729039">
                  <a:extLst>
                    <a:ext uri="{9D8B030D-6E8A-4147-A177-3AD203B41FA5}">
                      <a16:colId xmlns:a16="http://schemas.microsoft.com/office/drawing/2014/main" xmlns="" val="20000"/>
                    </a:ext>
                  </a:extLst>
                </a:gridCol>
                <a:gridCol w="4690173">
                  <a:extLst>
                    <a:ext uri="{9D8B030D-6E8A-4147-A177-3AD203B41FA5}">
                      <a16:colId xmlns:a16="http://schemas.microsoft.com/office/drawing/2014/main" xmlns="" val="20001"/>
                    </a:ext>
                  </a:extLst>
                </a:gridCol>
                <a:gridCol w="3516186">
                  <a:extLst>
                    <a:ext uri="{9D8B030D-6E8A-4147-A177-3AD203B41FA5}">
                      <a16:colId xmlns:a16="http://schemas.microsoft.com/office/drawing/2014/main" xmlns=""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875096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235899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2516539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169124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altLang="ko-KR" dirty="0"/>
              <a:t>"License"</a:t>
            </a:r>
            <a:r>
              <a:rPr lang="ko-KR" altLang="en-US" dirty="0"/>
              <a:t>는 저작권자</a:t>
            </a:r>
            <a:r>
              <a:rPr lang="en-US" altLang="ko-KR" dirty="0"/>
              <a:t>, </a:t>
            </a:r>
            <a:r>
              <a:rPr lang="ko-KR" altLang="en-US" dirty="0"/>
              <a:t>특허권자가 사용허가 혹은 권리를 부여하는 것을 말한다</a:t>
            </a:r>
            <a:endParaRPr lang="en-US" dirty="0"/>
          </a:p>
          <a:p>
            <a:r>
              <a:rPr lang="en-US" altLang="ko-KR" dirty="0">
                <a:solidFill>
                  <a:srgbClr val="000000"/>
                </a:solidFill>
              </a:rPr>
              <a:t>License</a:t>
            </a:r>
            <a:r>
              <a:rPr lang="ko-KR" altLang="en-US" dirty="0">
                <a:solidFill>
                  <a:srgbClr val="000000"/>
                </a:solidFill>
              </a:rPr>
              <a:t>는 다음 사항들에 따라 </a:t>
            </a:r>
            <a:r>
              <a:rPr lang="ko-KR" altLang="en-US" dirty="0" smtClean="0">
                <a:solidFill>
                  <a:srgbClr val="000000"/>
                </a:solidFill>
              </a:rPr>
              <a:t>제한 될 수 있다 </a:t>
            </a:r>
            <a:r>
              <a:rPr lang="en-US" dirty="0" smtClean="0">
                <a:solidFill>
                  <a:srgbClr val="000000"/>
                </a:solidFill>
              </a:rPr>
              <a:t>:</a:t>
            </a:r>
            <a:endParaRPr lang="en-US" dirty="0"/>
          </a:p>
          <a:p>
            <a:pPr lvl="1"/>
            <a:r>
              <a:rPr lang="ko-KR" altLang="en-US" dirty="0">
                <a:solidFill>
                  <a:srgbClr val="000000"/>
                </a:solidFill>
              </a:rPr>
              <a:t>허용되는 사용 형태 </a:t>
            </a:r>
            <a:r>
              <a:rPr lang="en-US" altLang="ko-KR" dirty="0">
                <a:solidFill>
                  <a:srgbClr val="000000"/>
                </a:solidFill>
              </a:rPr>
              <a:t>(</a:t>
            </a:r>
            <a:r>
              <a:rPr lang="ko-KR" altLang="en-US" dirty="0">
                <a:solidFill>
                  <a:srgbClr val="000000"/>
                </a:solidFill>
              </a:rPr>
              <a:t>배포</a:t>
            </a:r>
            <a:r>
              <a:rPr lang="en-US" altLang="ko-KR" dirty="0">
                <a:solidFill>
                  <a:srgbClr val="000000"/>
                </a:solidFill>
              </a:rPr>
              <a:t>, </a:t>
            </a:r>
            <a:r>
              <a:rPr lang="ko-KR" altLang="en-US" dirty="0">
                <a:solidFill>
                  <a:srgbClr val="000000"/>
                </a:solidFill>
              </a:rPr>
              <a:t>파생저작물 제작</a:t>
            </a:r>
            <a:r>
              <a:rPr lang="en-US" altLang="ko-KR" dirty="0">
                <a:solidFill>
                  <a:srgbClr val="000000"/>
                </a:solidFill>
              </a:rPr>
              <a:t>)</a:t>
            </a:r>
            <a:endParaRPr lang="en-US" dirty="0"/>
          </a:p>
          <a:p>
            <a:pPr lvl="1"/>
            <a:r>
              <a:rPr lang="ko-KR" altLang="en-US" dirty="0">
                <a:solidFill>
                  <a:srgbClr val="000000"/>
                </a:solidFill>
              </a:rPr>
              <a:t>독점 혹은 </a:t>
            </a:r>
            <a:r>
              <a:rPr lang="ko-KR" altLang="en-US" dirty="0" err="1">
                <a:solidFill>
                  <a:srgbClr val="000000"/>
                </a:solidFill>
              </a:rPr>
              <a:t>비독점</a:t>
            </a:r>
            <a:r>
              <a:rPr lang="ko-KR" altLang="en-US" dirty="0">
                <a:solidFill>
                  <a:srgbClr val="000000"/>
                </a:solidFill>
              </a:rPr>
              <a:t> 조항</a:t>
            </a:r>
            <a:endParaRPr lang="en-US" dirty="0"/>
          </a:p>
          <a:p>
            <a:pPr lvl="1"/>
            <a:r>
              <a:rPr lang="ko-KR" altLang="en-US" dirty="0">
                <a:solidFill>
                  <a:srgbClr val="000000"/>
                </a:solidFill>
              </a:rPr>
              <a:t>관할 지역</a:t>
            </a:r>
            <a:endParaRPr lang="en-US" dirty="0"/>
          </a:p>
          <a:p>
            <a:pPr lvl="1"/>
            <a:r>
              <a:rPr lang="ko-KR" altLang="en-US" dirty="0">
                <a:solidFill>
                  <a:srgbClr val="000000"/>
                </a:solidFill>
              </a:rPr>
              <a:t>영구적 혹은 시간제한</a:t>
            </a:r>
            <a:endParaRPr lang="en-US" dirty="0"/>
          </a:p>
          <a:p>
            <a:r>
              <a:rPr lang="en-US" altLang="ko-KR" dirty="0"/>
              <a:t>License</a:t>
            </a:r>
            <a:r>
              <a:rPr lang="ko-KR" altLang="en-US" dirty="0"/>
              <a:t>는 권한을 부여하기 위한 조건을 </a:t>
            </a:r>
            <a:r>
              <a:rPr lang="ko-KR" altLang="en-US" dirty="0" smtClean="0"/>
              <a:t>가질 수 있다</a:t>
            </a:r>
            <a:r>
              <a:rPr lang="en-US" altLang="ko-KR" dirty="0" smtClean="0"/>
              <a:t>. </a:t>
            </a:r>
            <a:r>
              <a:rPr lang="ko-KR" altLang="en-US" dirty="0"/>
              <a:t>즉</a:t>
            </a:r>
            <a:r>
              <a:rPr lang="en-US" altLang="ko-KR" dirty="0"/>
              <a:t>, </a:t>
            </a:r>
            <a:r>
              <a:rPr lang="ko-KR" altLang="en-US" dirty="0"/>
              <a:t>해당 조건을 준수하는 경우에만 </a:t>
            </a:r>
            <a:r>
              <a:rPr lang="en-US" altLang="ko-KR" dirty="0"/>
              <a:t>License</a:t>
            </a:r>
            <a:r>
              <a:rPr lang="ko-KR" altLang="en-US" dirty="0"/>
              <a:t>를 </a:t>
            </a:r>
            <a:r>
              <a:rPr lang="ko-KR" altLang="en-US" dirty="0" smtClean="0"/>
              <a:t>취득할 수 있다는 의미이다</a:t>
            </a:r>
            <a:endParaRPr lang="en-US" dirty="0"/>
          </a:p>
          <a:p>
            <a:pPr lvl="1"/>
            <a:r>
              <a:rPr lang="ko-KR" altLang="en-US" dirty="0" smtClean="0"/>
              <a:t>예</a:t>
            </a:r>
            <a:r>
              <a:rPr lang="en-US" altLang="ko-KR" dirty="0" smtClean="0"/>
              <a:t>, </a:t>
            </a:r>
            <a:r>
              <a:rPr lang="ko-KR" altLang="en-US" dirty="0" smtClean="0"/>
              <a:t>저작자 표시 제공</a:t>
            </a:r>
            <a:r>
              <a:rPr lang="en-US" altLang="ko-KR" dirty="0" smtClean="0"/>
              <a:t>, </a:t>
            </a:r>
            <a:r>
              <a:rPr lang="ko-KR" altLang="en-US" dirty="0" smtClean="0"/>
              <a:t>동일 </a:t>
            </a:r>
            <a:r>
              <a:rPr lang="en-US" altLang="ko-KR" dirty="0" smtClean="0"/>
              <a:t>License </a:t>
            </a:r>
            <a:r>
              <a:rPr lang="ko-KR" altLang="en-US" dirty="0" smtClean="0"/>
              <a:t>적용</a:t>
            </a:r>
            <a:endParaRPr lang="en-US" dirty="0" smtClean="0"/>
          </a:p>
          <a:p>
            <a:r>
              <a:rPr lang="ko-KR" altLang="en-US" dirty="0">
                <a:solidFill>
                  <a:srgbClr val="000000"/>
                </a:solidFill>
              </a:rPr>
              <a:t>보증</a:t>
            </a:r>
            <a:r>
              <a:rPr lang="en-US" altLang="ko-KR" dirty="0">
                <a:solidFill>
                  <a:srgbClr val="000000"/>
                </a:solidFill>
              </a:rPr>
              <a:t>, </a:t>
            </a:r>
            <a:r>
              <a:rPr lang="ko-KR" altLang="en-US" dirty="0">
                <a:solidFill>
                  <a:srgbClr val="000000"/>
                </a:solidFill>
              </a:rPr>
              <a:t>면책</a:t>
            </a:r>
            <a:r>
              <a:rPr lang="en-US" altLang="ko-KR" dirty="0">
                <a:solidFill>
                  <a:srgbClr val="000000"/>
                </a:solidFill>
              </a:rPr>
              <a:t>, </a:t>
            </a:r>
            <a:r>
              <a:rPr lang="ko-KR" altLang="en-US" dirty="0">
                <a:solidFill>
                  <a:srgbClr val="000000"/>
                </a:solidFill>
              </a:rPr>
              <a:t>지원</a:t>
            </a:r>
            <a:r>
              <a:rPr lang="en-US" altLang="ko-KR" dirty="0">
                <a:solidFill>
                  <a:srgbClr val="000000"/>
                </a:solidFill>
              </a:rPr>
              <a:t>, </a:t>
            </a:r>
            <a:r>
              <a:rPr lang="ko-KR" altLang="en-US" dirty="0">
                <a:solidFill>
                  <a:srgbClr val="000000"/>
                </a:solidFill>
              </a:rPr>
              <a:t>유지 보수 등과 관련하여 계약상의 조항이 포함되는 경우도 </a:t>
            </a:r>
            <a:r>
              <a:rPr lang="ko-KR" altLang="en-US" dirty="0" smtClean="0">
                <a:solidFill>
                  <a:srgbClr val="000000"/>
                </a:solidFill>
              </a:rPr>
              <a:t>있다</a:t>
            </a:r>
            <a:endParaRPr lang="en-US" dirty="0"/>
          </a:p>
        </p:txBody>
      </p:sp>
    </p:spTree>
    <p:extLst>
      <p:ext uri="{BB962C8B-B14F-4D97-AF65-F5344CB8AC3E}">
        <p14:creationId xmlns:p14="http://schemas.microsoft.com/office/powerpoint/2010/main" val="2041167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ko-KR" altLang="en-US" dirty="0" smtClean="0">
                <a:latin typeface="Calibri" charset="0"/>
                <a:ea typeface="ＭＳ Ｐゴシック" charset="0"/>
              </a:rPr>
              <a:t>저작권법은 </a:t>
            </a:r>
            <a:r>
              <a:rPr lang="ko-KR" altLang="en-US" dirty="0">
                <a:latin typeface="Calibri" charset="0"/>
                <a:ea typeface="ＭＳ Ｐゴシック" charset="0"/>
              </a:rPr>
              <a:t>어떤 유형의 자료를 </a:t>
            </a:r>
            <a:r>
              <a:rPr lang="ko-KR" altLang="en-US" dirty="0" smtClean="0">
                <a:latin typeface="Calibri" charset="0"/>
                <a:ea typeface="ＭＳ Ｐゴシック" charset="0"/>
              </a:rPr>
              <a:t>보호하는가</a:t>
            </a:r>
            <a:r>
              <a:rPr lang="en-US" altLang="ko-KR" dirty="0" smtClean="0">
                <a:latin typeface="Calibri" charset="0"/>
                <a:ea typeface="ＭＳ Ｐゴシック" charset="0"/>
              </a:rPr>
              <a:t>?</a:t>
            </a:r>
            <a:endParaRPr lang="en-US" dirty="0">
              <a:latin typeface="Calibri" charset="0"/>
              <a:ea typeface="ＭＳ Ｐゴシック" charset="0"/>
            </a:endParaRPr>
          </a:p>
          <a:p>
            <a:r>
              <a:rPr lang="en-US" altLang="ko-KR" dirty="0">
                <a:latin typeface="Calibri" charset="0"/>
                <a:ea typeface="ＭＳ Ｐゴシック" charset="0"/>
              </a:rPr>
              <a:t>Software</a:t>
            </a:r>
            <a:r>
              <a:rPr lang="ko-KR" altLang="en-US" dirty="0" smtClean="0">
                <a:latin typeface="Calibri" charset="0"/>
                <a:ea typeface="ＭＳ Ｐゴシック" charset="0"/>
              </a:rPr>
              <a:t>에서 가장 </a:t>
            </a:r>
            <a:r>
              <a:rPr lang="ko-KR" altLang="en-US" dirty="0">
                <a:latin typeface="Calibri" charset="0"/>
                <a:ea typeface="ＭＳ Ｐゴシック" charset="0"/>
              </a:rPr>
              <a:t>중요한 </a:t>
            </a:r>
            <a:r>
              <a:rPr lang="ko-KR" altLang="en-US" dirty="0" smtClean="0">
                <a:latin typeface="Calibri" charset="0"/>
                <a:ea typeface="ＭＳ Ｐゴシック" charset="0"/>
              </a:rPr>
              <a:t>저작권</a:t>
            </a:r>
            <a:r>
              <a:rPr lang="en-US" altLang="ko-KR" dirty="0" smtClean="0">
                <a:latin typeface="Calibri" charset="0"/>
                <a:ea typeface="ＭＳ Ｐゴシック" charset="0"/>
              </a:rPr>
              <a:t> </a:t>
            </a:r>
            <a:r>
              <a:rPr lang="ko-KR" altLang="en-US" dirty="0">
                <a:latin typeface="Calibri" charset="0"/>
                <a:ea typeface="ＭＳ Ｐゴシック" charset="0"/>
              </a:rPr>
              <a:t>권리는 </a:t>
            </a:r>
            <a:r>
              <a:rPr lang="ko-KR" altLang="en-US" dirty="0" smtClean="0">
                <a:latin typeface="Calibri" charset="0"/>
                <a:ea typeface="ＭＳ Ｐゴシック" charset="0"/>
              </a:rPr>
              <a:t>무엇인가</a:t>
            </a:r>
            <a:r>
              <a:rPr lang="en-US" altLang="ko-KR" dirty="0" smtClean="0">
                <a:latin typeface="Calibri" charset="0"/>
                <a:ea typeface="ＭＳ Ｐゴシック" charset="0"/>
              </a:rPr>
              <a:t>?</a:t>
            </a:r>
            <a:endParaRPr lang="en-US" dirty="0">
              <a:latin typeface="Calibri" charset="0"/>
              <a:ea typeface="ＭＳ Ｐゴシック" charset="0"/>
            </a:endParaRPr>
          </a:p>
          <a:p>
            <a:r>
              <a:rPr lang="en-US" dirty="0" smtClean="0">
                <a:latin typeface="Calibri" charset="0"/>
                <a:ea typeface="ＭＳ Ｐゴシック" charset="0"/>
              </a:rPr>
              <a:t>Software</a:t>
            </a:r>
            <a:r>
              <a:rPr lang="ko-KR" altLang="en-US" dirty="0" smtClean="0">
                <a:latin typeface="Calibri" charset="0"/>
                <a:ea typeface="ＭＳ Ｐゴシック" charset="0"/>
              </a:rPr>
              <a:t>가 특허의 대상이 될 수 있는가</a:t>
            </a:r>
            <a:r>
              <a:rPr lang="en-US" altLang="ko-KR" dirty="0" smtClean="0">
                <a:latin typeface="Calibri" charset="0"/>
                <a:ea typeface="ＭＳ Ｐゴシック" charset="0"/>
              </a:rPr>
              <a:t>?</a:t>
            </a:r>
            <a:endParaRPr lang="en-US" dirty="0">
              <a:latin typeface="Calibri" charset="0"/>
              <a:ea typeface="ＭＳ Ｐゴシック" charset="0"/>
            </a:endParaRPr>
          </a:p>
          <a:p>
            <a:r>
              <a:rPr lang="ko-KR" altLang="en-US" dirty="0">
                <a:latin typeface="Calibri" charset="0"/>
                <a:ea typeface="ＭＳ Ｐゴシック" charset="0"/>
              </a:rPr>
              <a:t>특허는 특허 소유자에게 권리를 </a:t>
            </a:r>
            <a:r>
              <a:rPr lang="ko-KR" altLang="en-US" dirty="0" smtClean="0">
                <a:latin typeface="Calibri" charset="0"/>
                <a:ea typeface="ＭＳ Ｐゴシック" charset="0"/>
              </a:rPr>
              <a:t>부여하는가</a:t>
            </a:r>
            <a:r>
              <a:rPr lang="en-US" dirty="0" smtClean="0">
                <a:latin typeface="Calibri" charset="0"/>
                <a:ea typeface="ＭＳ Ｐゴシック" charset="0"/>
              </a:rPr>
              <a:t>?</a:t>
            </a:r>
            <a:endParaRPr lang="en-US" dirty="0">
              <a:latin typeface="Calibri" charset="0"/>
              <a:ea typeface="ＭＳ Ｐゴシック" charset="0"/>
            </a:endParaRPr>
          </a:p>
          <a:p>
            <a:r>
              <a:rPr lang="ko-KR" altLang="en-US" dirty="0">
                <a:latin typeface="Calibri" charset="0"/>
                <a:ea typeface="ＭＳ Ｐゴシック" charset="0"/>
              </a:rPr>
              <a:t>독자적으로 개발한 </a:t>
            </a:r>
            <a:r>
              <a:rPr lang="en-US" altLang="ko-KR" dirty="0">
                <a:latin typeface="Calibri" charset="0"/>
                <a:ea typeface="ＭＳ Ｐゴシック" charset="0"/>
              </a:rPr>
              <a:t>Software</a:t>
            </a:r>
            <a:r>
              <a:rPr lang="ko-KR" altLang="en-US" dirty="0">
                <a:latin typeface="Calibri" charset="0"/>
                <a:ea typeface="ＭＳ Ｐゴシック" charset="0"/>
              </a:rPr>
              <a:t>에 대해 제</a:t>
            </a:r>
            <a:r>
              <a:rPr lang="en-US" altLang="ko-KR" dirty="0">
                <a:latin typeface="Calibri" charset="0"/>
                <a:ea typeface="ＭＳ Ｐゴシック" charset="0"/>
              </a:rPr>
              <a:t>3</a:t>
            </a:r>
            <a:r>
              <a:rPr lang="ko-KR" altLang="en-US" dirty="0">
                <a:latin typeface="Calibri" charset="0"/>
                <a:ea typeface="ＭＳ Ｐゴシック" charset="0"/>
              </a:rPr>
              <a:t>자로부터 </a:t>
            </a:r>
            <a:r>
              <a:rPr lang="ko-KR" altLang="en-US" dirty="0" smtClean="0">
                <a:latin typeface="Calibri" charset="0"/>
                <a:ea typeface="ＭＳ Ｐゴシック" charset="0"/>
              </a:rPr>
              <a:t>저작권</a:t>
            </a:r>
            <a:r>
              <a:rPr lang="en-US" altLang="ko-KR" dirty="0" smtClean="0">
                <a:latin typeface="Calibri" charset="0"/>
                <a:ea typeface="ＭＳ Ｐゴシック" charset="0"/>
              </a:rPr>
              <a:t> </a:t>
            </a:r>
            <a:r>
              <a:rPr lang="en-US" altLang="ko-KR" dirty="0">
                <a:latin typeface="Calibri" charset="0"/>
                <a:ea typeface="ＭＳ Ｐゴシック" charset="0"/>
              </a:rPr>
              <a:t>License </a:t>
            </a:r>
            <a:r>
              <a:rPr lang="ko-KR" altLang="en-US" dirty="0">
                <a:latin typeface="Calibri" charset="0"/>
                <a:ea typeface="ＭＳ Ｐゴシック" charset="0"/>
              </a:rPr>
              <a:t>취득이 필요할 수도 </a:t>
            </a:r>
            <a:r>
              <a:rPr lang="ko-KR" altLang="en-US" dirty="0" smtClean="0">
                <a:latin typeface="Calibri" charset="0"/>
                <a:ea typeface="ＭＳ Ｐゴシック" charset="0"/>
              </a:rPr>
              <a:t>있는가</a:t>
            </a:r>
            <a:r>
              <a:rPr lang="en-US" altLang="ko-KR" dirty="0" smtClean="0">
                <a:latin typeface="Calibri" charset="0"/>
                <a:ea typeface="ＭＳ Ｐゴシック" charset="0"/>
              </a:rPr>
              <a:t>? </a:t>
            </a:r>
            <a:r>
              <a:rPr lang="en-US" altLang="ko-KR" dirty="0">
                <a:latin typeface="Calibri" charset="0"/>
                <a:ea typeface="ＭＳ Ｐゴシック" charset="0"/>
              </a:rPr>
              <a:t>Patent License</a:t>
            </a:r>
            <a:r>
              <a:rPr lang="ko-KR" altLang="en-US" dirty="0">
                <a:latin typeface="Calibri" charset="0"/>
                <a:ea typeface="ＭＳ Ｐゴシック" charset="0"/>
              </a:rPr>
              <a:t>는</a:t>
            </a:r>
            <a:r>
              <a:rPr lang="en-US" altLang="ko-KR" dirty="0">
                <a:latin typeface="Calibri" charset="0"/>
                <a:ea typeface="ＭＳ Ｐゴシック" charset="0"/>
              </a:rPr>
              <a:t>?</a:t>
            </a:r>
            <a:endParaRPr lang="en-US"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15867781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0</TotalTime>
  <Words>5603</Words>
  <Application>Microsoft Office PowerPoint</Application>
  <PresentationFormat>사용자 지정</PresentationFormat>
  <Paragraphs>929</Paragraphs>
  <Slides>74</Slides>
  <Notes>74</Notes>
  <HiddenSlides>0</HiddenSlides>
  <MMClips>0</MMClips>
  <ScaleCrop>false</ScaleCrop>
  <HeadingPairs>
    <vt:vector size="4" baseType="variant">
      <vt:variant>
        <vt:lpstr>테마</vt:lpstr>
      </vt:variant>
      <vt:variant>
        <vt:i4>1</vt:i4>
      </vt:variant>
      <vt:variant>
        <vt:lpstr>슬라이드 제목</vt:lpstr>
      </vt:variant>
      <vt:variant>
        <vt:i4>74</vt:i4>
      </vt:variant>
    </vt:vector>
  </HeadingPairs>
  <TitlesOfParts>
    <vt:vector size="75" baseType="lpstr">
      <vt:lpstr>Clarity</vt:lpstr>
      <vt:lpstr>Curriculum</vt:lpstr>
      <vt:lpstr>Contents</vt:lpstr>
      <vt:lpstr>Chapter 1</vt:lpstr>
      <vt:lpstr>“Intellectual Property”란?</vt:lpstr>
      <vt:lpstr>Software에서의 저작권 개념</vt:lpstr>
      <vt:lpstr>Software와 가장 관련 있는 저작권 권리</vt:lpstr>
      <vt:lpstr>Patent concepts in software</vt:lpstr>
      <vt:lpstr>Licenses</vt:lpstr>
      <vt:lpstr>Check Your Understanding</vt:lpstr>
      <vt:lpstr>Chapter 2</vt:lpstr>
      <vt:lpstr>FOSS Licenses </vt:lpstr>
      <vt:lpstr>Permissive FOSS Licenses</vt:lpstr>
      <vt:lpstr>License 상호주의 (Reciprocity) &amp; Copyleft Licenses</vt:lpstr>
      <vt:lpstr>Proprietary License</vt:lpstr>
      <vt:lpstr>다른 형태의 License</vt:lpstr>
      <vt:lpstr>Public Domain</vt:lpstr>
      <vt:lpstr>License Compatibility</vt:lpstr>
      <vt:lpstr>고지 (Notice)</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What information do you need to gather?</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FOSS Review Team</vt:lpstr>
      <vt:lpstr>Analyzing Proposed FOSS Usage</vt:lpstr>
      <vt:lpstr>Working through the FOSS Review</vt:lpstr>
      <vt:lpstr>FOSS Review Oversight</vt:lpstr>
      <vt:lpstr>Check Your Understanding</vt:lpstr>
      <vt:lpstr>Chapter 6</vt:lpstr>
      <vt:lpstr>Introduction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2016-10-22T23:45:42Z</dcterms:created>
  <dcterms:modified xsi:type="dcterms:W3CDTF">2016-11-22T15:41:45Z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-542876733</vt:i4>
  </property>
  <property fmtid="{D5CDD505-2E9C-101B-9397-08002B2CF9AE}" pid="3" name="_NewReviewCycle">
    <vt:lpwstr/>
  </property>
</Properties>
</file>