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10058400" cx="77724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PT Sans Narrow"/>
      <p:regular r:id="rId11"/>
      <p:bold r:id="rId12"/>
    </p:embeddedFont>
    <p:embeddedFont>
      <p:font typeface="Lato"/>
      <p:regular r:id="rId13"/>
      <p:bold r:id="rId14"/>
      <p:italic r:id="rId15"/>
      <p:boldItalic r:id="rId16"/>
    </p:embeddedFont>
    <p:embeddedFont>
      <p:font typeface="Work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iNqVCZTacezz9IV9yRhaoL+34d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-boldItalic.fntdata"/><Relationship Id="rId11" Type="http://schemas.openxmlformats.org/officeDocument/2006/relationships/font" Target="fonts/PTSansNarrow-regular.fntdata"/><Relationship Id="rId10" Type="http://schemas.openxmlformats.org/officeDocument/2006/relationships/font" Target="fonts/Roboto-boldItalic.fntdata"/><Relationship Id="rId21" Type="http://customschemas.google.com/relationships/presentationmetadata" Target="metadata"/><Relationship Id="rId13" Type="http://schemas.openxmlformats.org/officeDocument/2006/relationships/font" Target="fonts/Lato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WorkSans-regular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WorkSans-italic.fntdata"/><Relationship Id="rId6" Type="http://schemas.openxmlformats.org/officeDocument/2006/relationships/slide" Target="slides/slide1.xml"/><Relationship Id="rId18" Type="http://schemas.openxmlformats.org/officeDocument/2006/relationships/font" Target="fonts/WorkSans-bold.fntdata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2">
  <p:cSld name="TITLE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3"/>
          <p:cNvCxnSpPr>
            <a:stCxn id="12" idx="1"/>
          </p:cNvCxnSpPr>
          <p:nvPr/>
        </p:nvCxnSpPr>
        <p:spPr>
          <a:xfrm>
            <a:off x="3033473" y="937660"/>
            <a:ext cx="15900" cy="6568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" name="Google Shape;13;p3"/>
          <p:cNvGrpSpPr/>
          <p:nvPr/>
        </p:nvGrpSpPr>
        <p:grpSpPr>
          <a:xfrm>
            <a:off x="190345" y="900758"/>
            <a:ext cx="7581747" cy="5906"/>
            <a:chOff x="1890075" y="5241175"/>
            <a:chExt cx="4240556" cy="257700"/>
          </a:xfrm>
        </p:grpSpPr>
        <p:sp>
          <p:nvSpPr>
            <p:cNvPr id="14" name="Google Shape;14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cap="flat" cmpd="sng" w="9525">
            <a:solidFill>
              <a:srgbClr val="CFB9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FB99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>
            <p:ph idx="2" type="pic"/>
          </p:nvPr>
        </p:nvSpPr>
        <p:spPr>
          <a:xfrm>
            <a:off x="3552088" y="1473363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3"/>
          <p:cNvSpPr txBox="1"/>
          <p:nvPr/>
        </p:nvSpPr>
        <p:spPr>
          <a:xfrm>
            <a:off x="510050" y="96599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159875" y="7502350"/>
            <a:ext cx="7612200" cy="2379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Google Shape;27;p3"/>
          <p:cNvGrpSpPr/>
          <p:nvPr/>
        </p:nvGrpSpPr>
        <p:grpSpPr>
          <a:xfrm>
            <a:off x="190320" y="900657"/>
            <a:ext cx="7581691" cy="5901"/>
            <a:chOff x="1890075" y="5241175"/>
            <a:chExt cx="4240556" cy="257700"/>
          </a:xfrm>
        </p:grpSpPr>
        <p:sp>
          <p:nvSpPr>
            <p:cNvPr id="28" name="Google Shape;28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33" name="Google Shape;33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5757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FB99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290394" y="9345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ISSUE / PROBLEM</a:t>
            </a:r>
            <a:endParaRPr b="0" i="0" sz="15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38" name="Google Shape;38;p3"/>
          <p:cNvGrpSpPr/>
          <p:nvPr/>
        </p:nvGrpSpPr>
        <p:grpSpPr>
          <a:xfrm>
            <a:off x="172024" y="1040825"/>
            <a:ext cx="137818" cy="187200"/>
            <a:chOff x="507100" y="1997600"/>
            <a:chExt cx="158375" cy="187200"/>
          </a:xfrm>
        </p:grpSpPr>
        <p:sp>
          <p:nvSpPr>
            <p:cNvPr id="39" name="Google Shape;39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4069DD"/>
            </a:solidFill>
            <a:ln cap="flat" cmpd="sng" w="9525">
              <a:solidFill>
                <a:srgbClr val="4069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3"/>
          <p:cNvSpPr txBox="1"/>
          <p:nvPr/>
        </p:nvSpPr>
        <p:spPr>
          <a:xfrm>
            <a:off x="308719" y="28014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RESPONSE </a:t>
            </a:r>
            <a:endParaRPr b="0" i="0" sz="15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42" name="Google Shape;42;p3"/>
          <p:cNvGrpSpPr/>
          <p:nvPr/>
        </p:nvGrpSpPr>
        <p:grpSpPr>
          <a:xfrm>
            <a:off x="190349" y="2907725"/>
            <a:ext cx="137818" cy="187200"/>
            <a:chOff x="507100" y="1540400"/>
            <a:chExt cx="158375" cy="187200"/>
          </a:xfrm>
        </p:grpSpPr>
        <p:sp>
          <p:nvSpPr>
            <p:cNvPr id="43" name="Google Shape;43;p3"/>
            <p:cNvSpPr/>
            <p:nvPr/>
          </p:nvSpPr>
          <p:spPr>
            <a:xfrm>
              <a:off x="529575" y="15404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507100" y="15598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3"/>
          <p:cNvSpPr txBox="1"/>
          <p:nvPr/>
        </p:nvSpPr>
        <p:spPr>
          <a:xfrm>
            <a:off x="290394" y="5399875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IMPACT  </a:t>
            </a:r>
            <a:endParaRPr b="0" i="0" sz="15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46" name="Google Shape;46;p3"/>
          <p:cNvGrpSpPr/>
          <p:nvPr/>
        </p:nvGrpSpPr>
        <p:grpSpPr>
          <a:xfrm>
            <a:off x="172024" y="5506200"/>
            <a:ext cx="137818" cy="187200"/>
            <a:chOff x="507100" y="1997600"/>
            <a:chExt cx="158375" cy="187200"/>
          </a:xfrm>
        </p:grpSpPr>
        <p:sp>
          <p:nvSpPr>
            <p:cNvPr id="47" name="Google Shape;47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F4B4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" name="Google Shape;49;p3"/>
          <p:cNvSpPr txBox="1"/>
          <p:nvPr/>
        </p:nvSpPr>
        <p:spPr>
          <a:xfrm>
            <a:off x="-2480800" y="91265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3"/>
          <p:cNvSpPr txBox="1"/>
          <p:nvPr/>
        </p:nvSpPr>
        <p:spPr>
          <a:xfrm>
            <a:off x="315596" y="7502355"/>
            <a:ext cx="627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INSIGHTS/NEXT STEPS</a:t>
            </a:r>
            <a:endParaRPr b="0" i="0" sz="15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51" name="Google Shape;51;p3"/>
          <p:cNvGrpSpPr/>
          <p:nvPr/>
        </p:nvGrpSpPr>
        <p:grpSpPr>
          <a:xfrm>
            <a:off x="172024" y="7607808"/>
            <a:ext cx="137818" cy="187200"/>
            <a:chOff x="507100" y="1997600"/>
            <a:chExt cx="158375" cy="187200"/>
          </a:xfrm>
        </p:grpSpPr>
        <p:sp>
          <p:nvSpPr>
            <p:cNvPr id="52" name="Google Shape;52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0F9D5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3"/>
          <p:cNvSpPr/>
          <p:nvPr>
            <p:ph idx="3" type="pic"/>
          </p:nvPr>
        </p:nvSpPr>
        <p:spPr>
          <a:xfrm>
            <a:off x="4054775" y="465995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3"/>
          <p:cNvSpPr txBox="1"/>
          <p:nvPr/>
        </p:nvSpPr>
        <p:spPr>
          <a:xfrm>
            <a:off x="159875" y="60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1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4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58" name="Google Shape;58;p4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4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4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64" name="Google Shape;64;p4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8" name="Google Shape;68;p4"/>
          <p:cNvCxnSpPr>
            <a:stCxn id="58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4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0" name="Google Shape;70;p4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71" name="Google Shape;71;p4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74" name="Google Shape;74;p4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oogle Shape;76;p4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77" name="Google Shape;77;p4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4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Key Insights </a:t>
            </a:r>
            <a:endParaRPr b="0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Details </a:t>
            </a:r>
            <a:endParaRPr b="0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Next Steps </a:t>
            </a:r>
            <a:endParaRPr b="0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Google Shape;82;p4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83" name="Google Shape;83;p4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4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4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89" name="Google Shape;89;p4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3" name="Google Shape;93;p4"/>
          <p:cNvCxnSpPr>
            <a:stCxn id="83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" name="Google Shape;94;p4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5" name="Google Shape;95;p4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96" name="Google Shape;96;p4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" name="Google Shape;98;p4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99" name="Google Shape;99;p4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4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102" name="Google Shape;102;p4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4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Key Insights </a:t>
            </a:r>
            <a:endParaRPr b="0" i="0" sz="19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Details </a:t>
            </a:r>
            <a:endParaRPr b="0" i="0" sz="19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Next Steps </a:t>
            </a:r>
            <a:endParaRPr b="0" i="0" sz="19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here to edit title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b="0" i="0" sz="1200" u="none" cap="none" strike="noStrik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09" name="Google Shape;109;p4"/>
          <p:cNvSpPr/>
          <p:nvPr>
            <p:ph idx="2" type="pic"/>
          </p:nvPr>
        </p:nvSpPr>
        <p:spPr>
          <a:xfrm>
            <a:off x="4583375" y="33894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4"/>
          <p:cNvSpPr txBox="1"/>
          <p:nvPr/>
        </p:nvSpPr>
        <p:spPr>
          <a:xfrm>
            <a:off x="4541175" y="5895125"/>
            <a:ext cx="30744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1" lang="en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Image Alt-Text Here</a:t>
            </a:r>
            <a:endParaRPr b="0" i="1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3">
  <p:cSld name="CUSTOM_2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5"/>
          <p:cNvCxnSpPr/>
          <p:nvPr/>
        </p:nvCxnSpPr>
        <p:spPr>
          <a:xfrm>
            <a:off x="417963" y="311025"/>
            <a:ext cx="28200" cy="8777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3" name="Google Shape;113;p5"/>
          <p:cNvGrpSpPr/>
          <p:nvPr/>
        </p:nvGrpSpPr>
        <p:grpSpPr>
          <a:xfrm>
            <a:off x="404725" y="1300475"/>
            <a:ext cx="6908400" cy="72025"/>
            <a:chOff x="404725" y="1681475"/>
            <a:chExt cx="6908400" cy="72025"/>
          </a:xfrm>
        </p:grpSpPr>
        <p:cxnSp>
          <p:nvCxnSpPr>
            <p:cNvPr id="114" name="Google Shape;114;p5"/>
            <p:cNvCxnSpPr/>
            <p:nvPr/>
          </p:nvCxnSpPr>
          <p:spPr>
            <a:xfrm flipH="1" rot="10800000">
              <a:off x="404725" y="1681475"/>
              <a:ext cx="6908400" cy="1680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" name="Google Shape;115;p5"/>
            <p:cNvCxnSpPr/>
            <p:nvPr/>
          </p:nvCxnSpPr>
          <p:spPr>
            <a:xfrm flipH="1" rot="10800000">
              <a:off x="404725" y="1736700"/>
              <a:ext cx="6908400" cy="1680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16" name="Google Shape;116;p5"/>
          <p:cNvCxnSpPr/>
          <p:nvPr/>
        </p:nvCxnSpPr>
        <p:spPr>
          <a:xfrm>
            <a:off x="7326238" y="6225"/>
            <a:ext cx="28200" cy="8777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p5"/>
          <p:cNvCxnSpPr/>
          <p:nvPr/>
        </p:nvCxnSpPr>
        <p:spPr>
          <a:xfrm rot="10800000">
            <a:off x="438150" y="3276600"/>
            <a:ext cx="6896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" name="Google Shape;118;p5"/>
          <p:cNvCxnSpPr/>
          <p:nvPr/>
        </p:nvCxnSpPr>
        <p:spPr>
          <a:xfrm>
            <a:off x="3861475" y="3505200"/>
            <a:ext cx="0" cy="5611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9" name="Google Shape;119;p5"/>
          <p:cNvGrpSpPr/>
          <p:nvPr/>
        </p:nvGrpSpPr>
        <p:grpSpPr>
          <a:xfrm>
            <a:off x="417975" y="1504250"/>
            <a:ext cx="2357775" cy="410125"/>
            <a:chOff x="417975" y="1885250"/>
            <a:chExt cx="2357775" cy="410125"/>
          </a:xfrm>
        </p:grpSpPr>
        <p:sp>
          <p:nvSpPr>
            <p:cNvPr id="120" name="Google Shape;120;p5"/>
            <p:cNvSpPr/>
            <p:nvPr/>
          </p:nvSpPr>
          <p:spPr>
            <a:xfrm>
              <a:off x="417975" y="188525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5"/>
            <p:cNvSpPr/>
            <p:nvPr/>
          </p:nvSpPr>
          <p:spPr>
            <a:xfrm rot="10800000">
              <a:off x="2236350" y="188587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446175" y="190530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5"/>
            <p:cNvSpPr/>
            <p:nvPr/>
          </p:nvSpPr>
          <p:spPr>
            <a:xfrm rot="10800000">
              <a:off x="2198100" y="190600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p5"/>
          <p:cNvGrpSpPr/>
          <p:nvPr/>
        </p:nvGrpSpPr>
        <p:grpSpPr>
          <a:xfrm>
            <a:off x="417975" y="3276600"/>
            <a:ext cx="2357775" cy="410125"/>
            <a:chOff x="265575" y="3352800"/>
            <a:chExt cx="2357775" cy="410125"/>
          </a:xfrm>
        </p:grpSpPr>
        <p:sp>
          <p:nvSpPr>
            <p:cNvPr id="125" name="Google Shape;125;p5"/>
            <p:cNvSpPr/>
            <p:nvPr/>
          </p:nvSpPr>
          <p:spPr>
            <a:xfrm>
              <a:off x="265575" y="335280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 rot="10800000">
              <a:off x="2083950" y="335342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293775" y="337285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 rot="10800000">
              <a:off x="2045700" y="337355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" name="Google Shape;129;p5"/>
          <p:cNvGrpSpPr/>
          <p:nvPr/>
        </p:nvGrpSpPr>
        <p:grpSpPr>
          <a:xfrm>
            <a:off x="3872044" y="3276600"/>
            <a:ext cx="2747987" cy="410125"/>
            <a:chOff x="3567313" y="3200400"/>
            <a:chExt cx="2357775" cy="410125"/>
          </a:xfrm>
        </p:grpSpPr>
        <p:sp>
          <p:nvSpPr>
            <p:cNvPr id="130" name="Google Shape;130;p5"/>
            <p:cNvSpPr/>
            <p:nvPr/>
          </p:nvSpPr>
          <p:spPr>
            <a:xfrm>
              <a:off x="3567313" y="320040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 rot="10800000">
              <a:off x="5385688" y="320102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3595513" y="322045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 rot="10800000">
              <a:off x="5393639" y="3221150"/>
              <a:ext cx="4734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p5"/>
          <p:cNvGrpSpPr/>
          <p:nvPr/>
        </p:nvGrpSpPr>
        <p:grpSpPr>
          <a:xfrm>
            <a:off x="417963" y="6597750"/>
            <a:ext cx="2357775" cy="410125"/>
            <a:chOff x="-39237" y="6140550"/>
            <a:chExt cx="2357775" cy="410125"/>
          </a:xfrm>
        </p:grpSpPr>
        <p:sp>
          <p:nvSpPr>
            <p:cNvPr id="135" name="Google Shape;135;p5"/>
            <p:cNvSpPr/>
            <p:nvPr/>
          </p:nvSpPr>
          <p:spPr>
            <a:xfrm>
              <a:off x="-39237" y="614055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 rot="10800000">
              <a:off x="1779138" y="614117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-11037" y="616060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 rot="10800000">
              <a:off x="1740888" y="616130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5"/>
          <p:cNvSpPr txBox="1"/>
          <p:nvPr/>
        </p:nvSpPr>
        <p:spPr>
          <a:xfrm>
            <a:off x="402100" y="1527525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476200" y="3276599"/>
            <a:ext cx="17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STATUS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623225" y="6602713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STEPS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3848750" y="3276600"/>
            <a:ext cx="16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INSIGHTS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413425" y="1939675"/>
            <a:ext cx="6896100" cy="1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438138" y="3915350"/>
            <a:ext cx="3108300" cy="23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438150" y="7050750"/>
            <a:ext cx="310830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3905525" y="4039263"/>
            <a:ext cx="3219000" cy="26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4183575" y="9228125"/>
            <a:ext cx="30867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here to edit title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b="0" i="0" sz="1200" u="none" cap="none" strike="noStrik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0" name="Google Shape;150;p5"/>
          <p:cNvSpPr/>
          <p:nvPr>
            <p:ph idx="2" type="pic"/>
          </p:nvPr>
        </p:nvSpPr>
        <p:spPr>
          <a:xfrm>
            <a:off x="4076163" y="61997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5"/>
          <p:cNvSpPr txBox="1"/>
          <p:nvPr/>
        </p:nvSpPr>
        <p:spPr>
          <a:xfrm>
            <a:off x="4007763" y="86954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1" lang="en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Image Alt-Text Here</a:t>
            </a:r>
            <a:endParaRPr b="0" i="1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55">
          <p15:clr>
            <a:srgbClr val="FA7B17"/>
          </p15:clr>
        </p15:guide>
        <p15:guide id="2" orient="horz" pos="292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4">
  <p:cSld name="CUSTOM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/>
          <p:nvPr/>
        </p:nvSpPr>
        <p:spPr>
          <a:xfrm flipH="1">
            <a:off x="2748900" y="9168075"/>
            <a:ext cx="5023500" cy="890400"/>
          </a:xfrm>
          <a:prstGeom prst="rtTriangle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/>
          <p:nvPr/>
        </p:nvSpPr>
        <p:spPr>
          <a:xfrm>
            <a:off x="0" y="9168075"/>
            <a:ext cx="4138800" cy="890400"/>
          </a:xfrm>
          <a:prstGeom prst="rtTriangle">
            <a:avLst/>
          </a:prstGeom>
          <a:solidFill>
            <a:srgbClr val="DB443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p6"/>
          <p:cNvGrpSpPr/>
          <p:nvPr/>
        </p:nvGrpSpPr>
        <p:grpSpPr>
          <a:xfrm>
            <a:off x="95351" y="1392509"/>
            <a:ext cx="7581691" cy="5901"/>
            <a:chOff x="1890075" y="5241175"/>
            <a:chExt cx="4240556" cy="257700"/>
          </a:xfrm>
        </p:grpSpPr>
        <p:sp>
          <p:nvSpPr>
            <p:cNvPr id="156" name="Google Shape;156;p6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" name="Google Shape;160;p6"/>
          <p:cNvGrpSpPr/>
          <p:nvPr/>
        </p:nvGrpSpPr>
        <p:grpSpPr>
          <a:xfrm>
            <a:off x="95351" y="4542984"/>
            <a:ext cx="7581691" cy="5901"/>
            <a:chOff x="1890075" y="5241175"/>
            <a:chExt cx="4240556" cy="257700"/>
          </a:xfrm>
        </p:grpSpPr>
        <p:sp>
          <p:nvSpPr>
            <p:cNvPr id="161" name="Google Shape;161;p6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" name="Google Shape;165;p6"/>
          <p:cNvSpPr/>
          <p:nvPr/>
        </p:nvSpPr>
        <p:spPr>
          <a:xfrm>
            <a:off x="432000" y="1624350"/>
            <a:ext cx="1598400" cy="2691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EEEEEE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/>
          <p:cNvSpPr/>
          <p:nvPr/>
        </p:nvSpPr>
        <p:spPr>
          <a:xfrm>
            <a:off x="432000" y="2620004"/>
            <a:ext cx="1598400" cy="285000"/>
          </a:xfrm>
          <a:prstGeom prst="rect">
            <a:avLst/>
          </a:prstGeom>
          <a:solidFill>
            <a:srgbClr val="DB4437"/>
          </a:solidFill>
          <a:ln cap="flat" cmpd="sng" w="9525">
            <a:solidFill>
              <a:srgbClr val="DB44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432000" y="3615673"/>
            <a:ext cx="1598400" cy="269100"/>
          </a:xfrm>
          <a:prstGeom prst="rect">
            <a:avLst/>
          </a:prstGeom>
          <a:solidFill>
            <a:srgbClr val="F4B400"/>
          </a:solidFill>
          <a:ln cap="flat" cmpd="sng" w="9525">
            <a:solidFill>
              <a:srgbClr val="F4B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"/>
          <p:cNvSpPr/>
          <p:nvPr/>
        </p:nvSpPr>
        <p:spPr>
          <a:xfrm>
            <a:off x="432000" y="4676196"/>
            <a:ext cx="1598400" cy="285000"/>
          </a:xfrm>
          <a:prstGeom prst="rect">
            <a:avLst/>
          </a:prstGeom>
          <a:solidFill>
            <a:srgbClr val="0F9D58"/>
          </a:solidFill>
          <a:ln cap="flat" cmpd="sng" w="9525">
            <a:solidFill>
              <a:srgbClr val="0F9D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Details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432000" y="8296570"/>
            <a:ext cx="1598400" cy="2691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Steps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" name="Google Shape;170;p6"/>
          <p:cNvGrpSpPr/>
          <p:nvPr/>
        </p:nvGrpSpPr>
        <p:grpSpPr>
          <a:xfrm>
            <a:off x="95351" y="8200359"/>
            <a:ext cx="7581691" cy="5901"/>
            <a:chOff x="1890075" y="5241175"/>
            <a:chExt cx="4240556" cy="257700"/>
          </a:xfrm>
        </p:grpSpPr>
        <p:sp>
          <p:nvSpPr>
            <p:cNvPr id="171" name="Google Shape;171;p6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6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6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p6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here to edit title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6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b="0" i="0" sz="1200" u="none" cap="none" strike="noStrik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77" name="Google Shape;177;p6"/>
          <p:cNvSpPr/>
          <p:nvPr>
            <p:ph idx="2" type="pic"/>
          </p:nvPr>
        </p:nvSpPr>
        <p:spPr>
          <a:xfrm>
            <a:off x="4394725" y="49612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6"/>
          <p:cNvSpPr txBox="1"/>
          <p:nvPr/>
        </p:nvSpPr>
        <p:spPr>
          <a:xfrm>
            <a:off x="4326325" y="74569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1" lang="en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Image Alt-Text Here</a:t>
            </a:r>
            <a:endParaRPr b="0" i="1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 NOT USE ">
  <p:cSld name="TITLE_2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1" name="Google Shape;181;p7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82" name="Google Shape;182;p7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83" name="Google Shape;183;p7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O NOT USE">
  <p:cSld name="CUSTOM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2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/>
          <p:nvPr/>
        </p:nvSpPr>
        <p:spPr>
          <a:xfrm>
            <a:off x="100575" y="1257300"/>
            <a:ext cx="288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Salifort Motors seeks to improve employee retention and answer the following question: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What’s likely to make the employee leave the company?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 txBox="1"/>
          <p:nvPr/>
        </p:nvSpPr>
        <p:spPr>
          <a:xfrm>
            <a:off x="100" y="67050"/>
            <a:ext cx="7772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Salifort Motors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 txBox="1"/>
          <p:nvPr/>
        </p:nvSpPr>
        <p:spPr>
          <a:xfrm>
            <a:off x="1763100" y="4908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Enhancing Employee Retention with Advanced Machine Learning Models</a:t>
            </a:r>
            <a:endParaRPr b="0" i="0" sz="1200" u="none" cap="none" strike="noStrik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2" name="Google Shape;192;p1"/>
          <p:cNvSpPr txBox="1"/>
          <p:nvPr/>
        </p:nvSpPr>
        <p:spPr>
          <a:xfrm>
            <a:off x="3257550" y="3522700"/>
            <a:ext cx="43140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Barplot above shows the most relevant variables:</a:t>
            </a:r>
            <a:r>
              <a:rPr b="1" i="1" lang="en" sz="100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‘number_project’,  ‘last_evaluation’, ‘tenure’.</a:t>
            </a:r>
            <a:endParaRPr b="1" i="1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 txBox="1"/>
          <p:nvPr/>
        </p:nvSpPr>
        <p:spPr>
          <a:xfrm>
            <a:off x="3257550" y="6614550"/>
            <a:ext cx="39720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random forest model above : </a:t>
            </a:r>
            <a:r>
              <a:rPr b="1" i="1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`number_project`, </a:t>
            </a:r>
            <a:r>
              <a:rPr b="1" i="1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`last_evaluation`, `tenure` then `overworked` </a:t>
            </a: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have the highest importance. These variables are most helpful in predicting the outcome variable,</a:t>
            </a:r>
            <a:r>
              <a:rPr b="1" i="1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`left`.</a:t>
            </a:r>
            <a:endParaRPr b="1" i="1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 txBox="1"/>
          <p:nvPr/>
        </p:nvSpPr>
        <p:spPr>
          <a:xfrm>
            <a:off x="100575" y="3295650"/>
            <a:ext cx="2883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Since the variable we are seeking to predict is categorical, the team could build either a logistic regression or a tree-based machine learning model.</a:t>
            </a:r>
            <a:endParaRPr b="0" i="0" sz="14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⇒ The random forest model modestly outperforms the decision tree model.</a:t>
            </a:r>
            <a:endParaRPr b="0" i="0" sz="14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"/>
          <p:cNvSpPr txBox="1"/>
          <p:nvPr/>
        </p:nvSpPr>
        <p:spPr>
          <a:xfrm>
            <a:off x="100575" y="5783025"/>
            <a:ext cx="288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model helps predict whether an employee will leave and identify which factors are most influential. These insights can help HR make decisions to improve employee retention.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 txBox="1"/>
          <p:nvPr/>
        </p:nvSpPr>
        <p:spPr>
          <a:xfrm>
            <a:off x="100575" y="7770725"/>
            <a:ext cx="70581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Limiting the number of projects employees work on to 3-5</a:t>
            </a:r>
            <a:endParaRPr b="0" i="0" sz="11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Limiting the number of hours employees work to a cap of 175 hours per month</a:t>
            </a:r>
            <a:endParaRPr b="0" i="0" sz="11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Ensuring that employees are promoted every 3-5 years</a:t>
            </a:r>
            <a:endParaRPr b="0" i="0" sz="11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Ensuring that employees receive good evaluation scores without having to work 200+ hours per month</a:t>
            </a:r>
            <a:endParaRPr b="0" i="0" sz="11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Ensuring that employees are rewarded for working long hours</a:t>
            </a:r>
            <a:endParaRPr b="0" i="0" sz="11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Promoting company-wide and within-team discussions to understand and address employee concerns</a:t>
            </a:r>
            <a:endParaRPr b="0" i="0" sz="11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accent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8708" y="1012550"/>
            <a:ext cx="3906442" cy="2440700"/>
          </a:xfrm>
          <a:prstGeom prst="rect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8" name="Google Shape;19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2800" y="3960100"/>
            <a:ext cx="3922349" cy="2440700"/>
          </a:xfrm>
          <a:prstGeom prst="rect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