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0058400" cx="77724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PT Sans Narrow"/>
      <p:regular r:id="rId10"/>
      <p:bold r:id="rId11"/>
    </p:embeddedFont>
    <p:embeddedFont>
      <p:font typeface="Work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Eb49qQ9mEtrTkAgTsEMvamF0l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WorkSans-bold.fntdata"/><Relationship Id="rId12" Type="http://schemas.openxmlformats.org/officeDocument/2006/relationships/font" Target="fonts/Work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15" Type="http://schemas.openxmlformats.org/officeDocument/2006/relationships/font" Target="fonts/WorkSans-boldItalic.fntdata"/><Relationship Id="rId14" Type="http://schemas.openxmlformats.org/officeDocument/2006/relationships/font" Target="fonts/WorkSans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henounproject.com/icon/android-phone-752493/" TargetMode="External"/><Relationship Id="rId3" Type="http://schemas.openxmlformats.org/officeDocument/2006/relationships/hyperlink" Target="https://thenounproject.com/icon/iphone-1314326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Image Credits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Android Phone Icon</a:t>
            </a:r>
            <a:r>
              <a:rPr lang="en"/>
              <a:t>: Created by Devendra Karkar from the Noun Project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iPhone Icon</a:t>
            </a:r>
            <a:r>
              <a:rPr lang="en"/>
              <a:t>: Created by Landan Lloyd from the Noun Project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 B">
  <p:cSld name="CUSTOM_2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432000" y="449725"/>
            <a:ext cx="6908400" cy="77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276700" y="951925"/>
            <a:ext cx="3219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 Narrow"/>
              <a:buNone/>
              <a:defRPr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6" name="Google Shape;16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3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941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32000" y="31534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432000" y="4904796"/>
            <a:ext cx="1598400" cy="2850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432000" y="8144170"/>
            <a:ext cx="1598400" cy="2691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3"/>
          <p:cNvGrpSpPr/>
          <p:nvPr/>
        </p:nvGrpSpPr>
        <p:grpSpPr>
          <a:xfrm>
            <a:off x="95351" y="7971759"/>
            <a:ext cx="7581691" cy="5901"/>
            <a:chOff x="1890075" y="5241175"/>
            <a:chExt cx="4240556" cy="257700"/>
          </a:xfrm>
        </p:grpSpPr>
        <p:sp>
          <p:nvSpPr>
            <p:cNvPr id="30" name="Google Shape;30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"/>
          <p:cNvSpPr/>
          <p:nvPr>
            <p:ph idx="2" type="pic"/>
          </p:nvPr>
        </p:nvSpPr>
        <p:spPr>
          <a:xfrm>
            <a:off x="4467025" y="5862300"/>
            <a:ext cx="3006900" cy="204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4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4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4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" name="Google Shape;47;p4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4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9" name="Google Shape;49;p4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4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4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4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4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4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 txBox="1"/>
          <p:nvPr>
            <p:ph type="title"/>
          </p:nvPr>
        </p:nvSpPr>
        <p:spPr>
          <a:xfrm>
            <a:off x="168925" y="324775"/>
            <a:ext cx="7408500" cy="77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subTitle"/>
          </p:nvPr>
        </p:nvSpPr>
        <p:spPr>
          <a:xfrm>
            <a:off x="2263675" y="826975"/>
            <a:ext cx="3219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 Narrow"/>
              <a:buNone/>
              <a:defRPr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5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5"/>
          <p:cNvCxnSpPr>
            <a:stCxn id="66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7" name="Google Shape;67;p5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6" name="Google Shape;66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5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2" name="Google Shape;72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5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FB9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490594" y="10869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78" name="Google Shape;78;p5"/>
          <p:cNvGrpSpPr/>
          <p:nvPr/>
        </p:nvGrpSpPr>
        <p:grpSpPr>
          <a:xfrm>
            <a:off x="372224" y="1193225"/>
            <a:ext cx="137818" cy="187200"/>
            <a:chOff x="507100" y="1997600"/>
            <a:chExt cx="158375" cy="187200"/>
          </a:xfrm>
        </p:grpSpPr>
        <p:sp>
          <p:nvSpPr>
            <p:cNvPr id="79" name="Google Shape;79;p5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5"/>
          <p:cNvSpPr txBox="1"/>
          <p:nvPr/>
        </p:nvSpPr>
        <p:spPr>
          <a:xfrm>
            <a:off x="3314919" y="10869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82" name="Google Shape;82;p5"/>
          <p:cNvGrpSpPr/>
          <p:nvPr/>
        </p:nvGrpSpPr>
        <p:grpSpPr>
          <a:xfrm>
            <a:off x="3196549" y="1193225"/>
            <a:ext cx="137818" cy="187200"/>
            <a:chOff x="507100" y="1997600"/>
            <a:chExt cx="158375" cy="187200"/>
          </a:xfrm>
        </p:grpSpPr>
        <p:sp>
          <p:nvSpPr>
            <p:cNvPr id="83" name="Google Shape;83;p5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5"/>
          <p:cNvSpPr txBox="1"/>
          <p:nvPr/>
        </p:nvSpPr>
        <p:spPr>
          <a:xfrm>
            <a:off x="3314919" y="39101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IMPACT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86" name="Google Shape;86;p5"/>
          <p:cNvGrpSpPr/>
          <p:nvPr/>
        </p:nvGrpSpPr>
        <p:grpSpPr>
          <a:xfrm>
            <a:off x="3196549" y="4016425"/>
            <a:ext cx="137818" cy="187200"/>
            <a:chOff x="507100" y="1997600"/>
            <a:chExt cx="158375" cy="187200"/>
          </a:xfrm>
        </p:grpSpPr>
        <p:sp>
          <p:nvSpPr>
            <p:cNvPr id="87" name="Google Shape;87;p5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5"/>
          <p:cNvGrpSpPr/>
          <p:nvPr/>
        </p:nvGrpSpPr>
        <p:grpSpPr>
          <a:xfrm>
            <a:off x="172050" y="4643025"/>
            <a:ext cx="2852450" cy="2183285"/>
            <a:chOff x="404700" y="4541500"/>
            <a:chExt cx="2852450" cy="2183285"/>
          </a:xfrm>
        </p:grpSpPr>
        <p:sp>
          <p:nvSpPr>
            <p:cNvPr id="90" name="Google Shape;90;p5"/>
            <p:cNvSpPr/>
            <p:nvPr/>
          </p:nvSpPr>
          <p:spPr>
            <a:xfrm>
              <a:off x="404700" y="4574127"/>
              <a:ext cx="2758200" cy="21480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52450" y="4614885"/>
              <a:ext cx="2804700" cy="21099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 txBox="1"/>
            <p:nvPr/>
          </p:nvSpPr>
          <p:spPr>
            <a:xfrm>
              <a:off x="643125" y="4541500"/>
              <a:ext cx="2595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Work Sans"/>
                  <a:ea typeface="Work Sans"/>
                  <a:cs typeface="Work Sans"/>
                  <a:sym typeface="Work Sans"/>
                </a:rPr>
                <a:t>KEY INSIGHTS</a:t>
              </a:r>
              <a:endParaRPr b="0" i="0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29575" y="4663612"/>
              <a:ext cx="135900" cy="2004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07100" y="4684392"/>
              <a:ext cx="135900" cy="1569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/>
          <p:nvPr/>
        </p:nvSpPr>
        <p:spPr>
          <a:xfrm>
            <a:off x="3668950" y="6615125"/>
            <a:ext cx="3184200" cy="2495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1043125" y="7288425"/>
            <a:ext cx="2573100" cy="2261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>
            <p:ph idx="2" type="pic"/>
          </p:nvPr>
        </p:nvSpPr>
        <p:spPr>
          <a:xfrm>
            <a:off x="3681075" y="64661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"/>
          <p:cNvSpPr/>
          <p:nvPr>
            <p:ph idx="3" type="pic"/>
          </p:nvPr>
        </p:nvSpPr>
        <p:spPr>
          <a:xfrm>
            <a:off x="1162700" y="7044000"/>
            <a:ext cx="2453400" cy="239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 txBox="1"/>
          <p:nvPr>
            <p:ph type="title"/>
          </p:nvPr>
        </p:nvSpPr>
        <p:spPr>
          <a:xfrm>
            <a:off x="190350" y="11200"/>
            <a:ext cx="7290900" cy="77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5"/>
          <p:cNvSpPr txBox="1"/>
          <p:nvPr>
            <p:ph idx="1" type="subTitle"/>
          </p:nvPr>
        </p:nvSpPr>
        <p:spPr>
          <a:xfrm>
            <a:off x="2226300" y="513400"/>
            <a:ext cx="3219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 Narrow"/>
              <a:buNone/>
              <a:defRPr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6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" name="Google Shape;104;p6"/>
          <p:cNvGrpSpPr/>
          <p:nvPr/>
        </p:nvGrpSpPr>
        <p:grpSpPr>
          <a:xfrm>
            <a:off x="404725" y="1681475"/>
            <a:ext cx="6908400" cy="72025"/>
            <a:chOff x="404725" y="1681475"/>
            <a:chExt cx="6908400" cy="72025"/>
          </a:xfrm>
        </p:grpSpPr>
        <p:cxnSp>
          <p:nvCxnSpPr>
            <p:cNvPr id="105" name="Google Shape;105;p6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6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07" name="Google Shape;107;p6"/>
          <p:cNvCxnSpPr/>
          <p:nvPr/>
        </p:nvCxnSpPr>
        <p:spPr>
          <a:xfrm>
            <a:off x="7326238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6"/>
          <p:cNvSpPr txBox="1"/>
          <p:nvPr>
            <p:ph type="title"/>
          </p:nvPr>
        </p:nvSpPr>
        <p:spPr>
          <a:xfrm>
            <a:off x="404725" y="855800"/>
            <a:ext cx="6908400" cy="77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6"/>
          <p:cNvSpPr txBox="1"/>
          <p:nvPr>
            <p:ph idx="1" type="subTitle"/>
          </p:nvPr>
        </p:nvSpPr>
        <p:spPr>
          <a:xfrm>
            <a:off x="2249425" y="1360475"/>
            <a:ext cx="3219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 Narrow"/>
              <a:buNone/>
              <a:defRPr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0" name="Google Shape;110;p6"/>
          <p:cNvCxnSpPr/>
          <p:nvPr/>
        </p:nvCxnSpPr>
        <p:spPr>
          <a:xfrm rot="10800000">
            <a:off x="438150" y="35052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6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" name="Google Shape;112;p6"/>
          <p:cNvGrpSpPr/>
          <p:nvPr/>
        </p:nvGrpSpPr>
        <p:grpSpPr>
          <a:xfrm>
            <a:off x="417975" y="1885250"/>
            <a:ext cx="2357775" cy="410125"/>
            <a:chOff x="417975" y="1885250"/>
            <a:chExt cx="2357775" cy="410125"/>
          </a:xfrm>
        </p:grpSpPr>
        <p:sp>
          <p:nvSpPr>
            <p:cNvPr id="113" name="Google Shape;113;p6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6"/>
          <p:cNvGrpSpPr/>
          <p:nvPr/>
        </p:nvGrpSpPr>
        <p:grpSpPr>
          <a:xfrm>
            <a:off x="417975" y="3505200"/>
            <a:ext cx="2357775" cy="410125"/>
            <a:chOff x="265575" y="3352800"/>
            <a:chExt cx="2357775" cy="410125"/>
          </a:xfrm>
        </p:grpSpPr>
        <p:sp>
          <p:nvSpPr>
            <p:cNvPr id="118" name="Google Shape;118;p6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6"/>
          <p:cNvGrpSpPr/>
          <p:nvPr/>
        </p:nvGrpSpPr>
        <p:grpSpPr>
          <a:xfrm>
            <a:off x="3872113" y="3505200"/>
            <a:ext cx="2357775" cy="410125"/>
            <a:chOff x="3567313" y="3200400"/>
            <a:chExt cx="2357775" cy="410125"/>
          </a:xfrm>
        </p:grpSpPr>
        <p:sp>
          <p:nvSpPr>
            <p:cNvPr id="123" name="Google Shape;123;p6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 rot="10800000">
              <a:off x="5347438" y="32211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6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28" name="Google Shape;128;p6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6"/>
          <p:cNvSpPr txBox="1"/>
          <p:nvPr/>
        </p:nvSpPr>
        <p:spPr>
          <a:xfrm>
            <a:off x="554500" y="1908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623213" y="351016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STATUS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4077338" y="3505200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413425" y="2320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6"/>
          <p:cNvSpPr txBox="1"/>
          <p:nvPr>
            <p:ph idx="5" type="body"/>
          </p:nvPr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6"/>
          <p:cNvSpPr/>
          <p:nvPr/>
        </p:nvSpPr>
        <p:spPr>
          <a:xfrm>
            <a:off x="4138275" y="6767525"/>
            <a:ext cx="3172200" cy="2495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>
            <p:ph idx="6" type="subTitle"/>
          </p:nvPr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1" sz="11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"/>
          <p:cNvSpPr/>
          <p:nvPr>
            <p:ph idx="7" type="pic"/>
          </p:nvPr>
        </p:nvSpPr>
        <p:spPr>
          <a:xfrm>
            <a:off x="4007763" y="6899688"/>
            <a:ext cx="3172200" cy="23577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>
            <p:ph type="title"/>
          </p:nvPr>
        </p:nvSpPr>
        <p:spPr>
          <a:xfrm>
            <a:off x="432000" y="449725"/>
            <a:ext cx="6908400" cy="77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7"/>
          <p:cNvSpPr txBox="1"/>
          <p:nvPr>
            <p:ph idx="1" type="subTitle"/>
          </p:nvPr>
        </p:nvSpPr>
        <p:spPr>
          <a:xfrm>
            <a:off x="2276700" y="951925"/>
            <a:ext cx="3219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 Narrow"/>
              <a:buNone/>
              <a:defRPr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8" name="Google Shape;148;p7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49" name="Google Shape;149;p7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7"/>
          <p:cNvGrpSpPr/>
          <p:nvPr/>
        </p:nvGrpSpPr>
        <p:grpSpPr>
          <a:xfrm>
            <a:off x="95351" y="4390584"/>
            <a:ext cx="7581691" cy="5901"/>
            <a:chOff x="1890075" y="5241175"/>
            <a:chExt cx="4240556" cy="257700"/>
          </a:xfrm>
        </p:grpSpPr>
        <p:sp>
          <p:nvSpPr>
            <p:cNvPr id="154" name="Google Shape;154;p7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7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941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432000" y="45237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432000" y="81441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7"/>
          <p:cNvGrpSpPr/>
          <p:nvPr/>
        </p:nvGrpSpPr>
        <p:grpSpPr>
          <a:xfrm>
            <a:off x="95351" y="7971759"/>
            <a:ext cx="7581691" cy="5901"/>
            <a:chOff x="1890075" y="5241175"/>
            <a:chExt cx="4240556" cy="257700"/>
          </a:xfrm>
        </p:grpSpPr>
        <p:sp>
          <p:nvSpPr>
            <p:cNvPr id="164" name="Google Shape;164;p7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7"/>
          <p:cNvSpPr/>
          <p:nvPr>
            <p:ph idx="2" type="pic"/>
          </p:nvPr>
        </p:nvSpPr>
        <p:spPr>
          <a:xfrm>
            <a:off x="4467025" y="4719300"/>
            <a:ext cx="3006900" cy="204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2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 txBox="1"/>
          <p:nvPr/>
        </p:nvSpPr>
        <p:spPr>
          <a:xfrm>
            <a:off x="2057025" y="1465450"/>
            <a:ext cx="5540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Waze data team is currently developing a data analytics project aimed at increasing overall growth by preventing monthly user churn on the Waze app.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part of the effort to improve retention, Waze wants to learn more about users’ behavior.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4703225" y="5015550"/>
            <a:ext cx="28938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0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 on the calculations, drivers who use an iPhone to interact with the application have a higher number of drives on average.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t-test results concluded there is not a statistically significant difference in mean number of rides between iPhone users and Android users.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50"/>
              </a:spcBef>
              <a:spcAft>
                <a:spcPts val="35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1"/>
          <p:cNvGrpSpPr/>
          <p:nvPr/>
        </p:nvGrpSpPr>
        <p:grpSpPr>
          <a:xfrm>
            <a:off x="188700" y="694150"/>
            <a:ext cx="6744600" cy="771300"/>
            <a:chOff x="438150" y="713325"/>
            <a:chExt cx="6744600" cy="771300"/>
          </a:xfrm>
        </p:grpSpPr>
        <p:sp>
          <p:nvSpPr>
            <p:cNvPr id="176" name="Google Shape;176;p1"/>
            <p:cNvSpPr txBox="1"/>
            <p:nvPr/>
          </p:nvSpPr>
          <p:spPr>
            <a:xfrm>
              <a:off x="438150" y="713325"/>
              <a:ext cx="674460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Churn Project | Two-Sample Hypothesis Test Results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 txBox="1"/>
            <p:nvPr/>
          </p:nvSpPr>
          <p:spPr>
            <a:xfrm>
              <a:off x="465075" y="1030275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Prepared for: Waze Leadership Team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78" name="Google Shape;1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0094" y="77775"/>
            <a:ext cx="1947034" cy="5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"/>
          <p:cNvSpPr txBox="1"/>
          <p:nvPr/>
        </p:nvSpPr>
        <p:spPr>
          <a:xfrm>
            <a:off x="-3362325" y="5211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2057025" y="2967038"/>
            <a:ext cx="55401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🎯 </a:t>
            </a:r>
            <a:r>
              <a:rPr b="1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Target Goal:</a:t>
            </a: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Develop a two-sample hypothesis test to analyze and determine whether there is a statistically significant difference between mean number of rides and device type – Android vs. iPhone.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7175" lvl="0" marL="257175" marR="0" rtl="0" algn="l">
              <a:lnSpc>
                <a:spcPct val="115000"/>
              </a:lnSpc>
              <a:spcBef>
                <a:spcPts val="7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🎯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Impact: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Statistical tests enable the Waze data team to make inferences about the populations from which the data was drawn and help them learn more about their user base.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" name="Google Shape;181;p1"/>
          <p:cNvGrpSpPr/>
          <p:nvPr/>
        </p:nvGrpSpPr>
        <p:grpSpPr>
          <a:xfrm>
            <a:off x="2166303" y="4925250"/>
            <a:ext cx="2789395" cy="2570100"/>
            <a:chOff x="1562028" y="5291788"/>
            <a:chExt cx="2789395" cy="2570100"/>
          </a:xfrm>
        </p:grpSpPr>
        <p:sp>
          <p:nvSpPr>
            <p:cNvPr id="182" name="Google Shape;182;p1"/>
            <p:cNvSpPr/>
            <p:nvPr/>
          </p:nvSpPr>
          <p:spPr>
            <a:xfrm>
              <a:off x="1651725" y="5291788"/>
              <a:ext cx="2610000" cy="2570100"/>
            </a:xfrm>
            <a:prstGeom prst="round2DiagRect">
              <a:avLst>
                <a:gd fmla="val 0" name="adj1"/>
                <a:gd fmla="val 20019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" name="Google Shape;183;p1"/>
            <p:cNvGrpSpPr/>
            <p:nvPr/>
          </p:nvGrpSpPr>
          <p:grpSpPr>
            <a:xfrm>
              <a:off x="1562028" y="5336939"/>
              <a:ext cx="2789395" cy="2371061"/>
              <a:chOff x="-68822" y="5306914"/>
              <a:chExt cx="2789395" cy="2371061"/>
            </a:xfrm>
          </p:grpSpPr>
          <p:sp>
            <p:nvSpPr>
              <p:cNvPr id="184" name="Google Shape;184;p1"/>
              <p:cNvSpPr txBox="1"/>
              <p:nvPr/>
            </p:nvSpPr>
            <p:spPr>
              <a:xfrm>
                <a:off x="188700" y="7031475"/>
                <a:ext cx="22413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Note: The mean number of drives shown here – 66 for Android and 68 for iPhone – have been rounded up.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5" name="Google Shape;185;p1"/>
              <p:cNvGrpSpPr/>
              <p:nvPr/>
            </p:nvGrpSpPr>
            <p:grpSpPr>
              <a:xfrm>
                <a:off x="-68822" y="5306914"/>
                <a:ext cx="2789395" cy="2105580"/>
                <a:chOff x="-237407" y="5336706"/>
                <a:chExt cx="3199948" cy="2416040"/>
              </a:xfrm>
            </p:grpSpPr>
            <p:sp>
              <p:nvSpPr>
                <p:cNvPr id="186" name="Google Shape;186;p1"/>
                <p:cNvSpPr txBox="1"/>
                <p:nvPr/>
              </p:nvSpPr>
              <p:spPr>
                <a:xfrm>
                  <a:off x="145456" y="5336706"/>
                  <a:ext cx="2696700" cy="49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Average Number of Drives</a:t>
                  </a:r>
                  <a:endParaRPr b="1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7" name="Google Shape;187;p1"/>
                <p:cNvGrpSpPr/>
                <p:nvPr/>
              </p:nvGrpSpPr>
              <p:grpSpPr>
                <a:xfrm>
                  <a:off x="-237407" y="5372314"/>
                  <a:ext cx="3199948" cy="2380433"/>
                  <a:chOff x="-237407" y="5372314"/>
                  <a:chExt cx="3199948" cy="2380433"/>
                </a:xfrm>
              </p:grpSpPr>
              <p:grpSp>
                <p:nvGrpSpPr>
                  <p:cNvPr id="188" name="Google Shape;188;p1"/>
                  <p:cNvGrpSpPr/>
                  <p:nvPr/>
                </p:nvGrpSpPr>
                <p:grpSpPr>
                  <a:xfrm rot="-193307">
                    <a:off x="-177717" y="5457132"/>
                    <a:ext cx="3080567" cy="2210796"/>
                    <a:chOff x="-259924" y="5409696"/>
                    <a:chExt cx="3080627" cy="2210839"/>
                  </a:xfrm>
                </p:grpSpPr>
                <p:grpSp>
                  <p:nvGrpSpPr>
                    <p:cNvPr id="189" name="Google Shape;189;p1"/>
                    <p:cNvGrpSpPr/>
                    <p:nvPr/>
                  </p:nvGrpSpPr>
                  <p:grpSpPr>
                    <a:xfrm rot="-1203509">
                      <a:off x="-5733" y="5590981"/>
                      <a:ext cx="1361854" cy="1723105"/>
                      <a:chOff x="3012546" y="5174888"/>
                      <a:chExt cx="1361771" cy="1723001"/>
                    </a:xfrm>
                  </p:grpSpPr>
                  <p:pic>
                    <p:nvPicPr>
                      <p:cNvPr id="190" name="Google Shape;190;p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 b="19021" l="28157" r="27665" t="0"/>
                      <a:stretch/>
                    </p:blipFill>
                    <p:spPr>
                      <a:xfrm rot="1397386">
                        <a:off x="3279109" y="5276811"/>
                        <a:ext cx="828646" cy="1519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191" name="Google Shape;191;p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3883" l="21603" r="21620" t="0"/>
                      <a:stretch/>
                    </p:blipFill>
                    <p:spPr>
                      <a:xfrm rot="1397397">
                        <a:off x="3568187" y="5606230"/>
                        <a:ext cx="391605" cy="476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  <p:grpSp>
                  <p:nvGrpSpPr>
                    <p:cNvPr id="192" name="Google Shape;192;p1"/>
                    <p:cNvGrpSpPr/>
                    <p:nvPr/>
                  </p:nvGrpSpPr>
                  <p:grpSpPr>
                    <a:xfrm rot="1716298">
                      <a:off x="1125757" y="5714222"/>
                      <a:ext cx="1377022" cy="1679153"/>
                      <a:chOff x="3867577" y="5222495"/>
                      <a:chExt cx="1376930" cy="1679041"/>
                    </a:xfrm>
                  </p:grpSpPr>
                  <p:pic>
                    <p:nvPicPr>
                      <p:cNvPr id="193" name="Google Shape;193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16428" l="25777" r="26959" t="0"/>
                      <a:stretch/>
                    </p:blipFill>
                    <p:spPr>
                      <a:xfrm rot="-1523601">
                        <a:off x="4141722" y="5329385"/>
                        <a:ext cx="828641" cy="1465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194" name="Google Shape;194;p1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12739" l="29011" r="27174" t="13442"/>
                      <a:stretch/>
                    </p:blipFill>
                    <p:spPr>
                      <a:xfrm rot="-1523586">
                        <a:off x="4265524" y="5619971"/>
                        <a:ext cx="391606" cy="439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</p:grpSp>
              <p:sp>
                <p:nvSpPr>
                  <p:cNvPr id="195" name="Google Shape;195;p1"/>
                  <p:cNvSpPr txBox="1"/>
                  <p:nvPr/>
                </p:nvSpPr>
                <p:spPr>
                  <a:xfrm rot="-1514">
                    <a:off x="1566909" y="6549790"/>
                    <a:ext cx="681000" cy="42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1" i="0" lang="en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68</a:t>
                    </a:r>
                    <a:endParaRPr b="1" i="0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6" name="Google Shape;196;p1"/>
                <p:cNvSpPr txBox="1"/>
                <p:nvPr/>
              </p:nvSpPr>
              <p:spPr>
                <a:xfrm>
                  <a:off x="418564" y="6549770"/>
                  <a:ext cx="650400" cy="423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66</a:t>
                  </a:r>
                  <a:endParaRPr b="1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97" name="Google Shape;197;p1"/>
          <p:cNvSpPr txBox="1"/>
          <p:nvPr/>
        </p:nvSpPr>
        <p:spPr>
          <a:xfrm>
            <a:off x="2057025" y="8036100"/>
            <a:ext cx="54108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➔"/>
            </a:pPr>
            <a:r>
              <a:rPr b="1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Due to the results rendered from this specific hypothesis test, the Waze data team recommends running additional t-tests on other variables to learn more about user behavior.</a:t>
            </a:r>
            <a:endParaRPr b="1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1700"/>
              </a:spcAft>
              <a:buClr>
                <a:srgbClr val="000000"/>
              </a:buClr>
              <a:buSzPts val="1200"/>
              <a:buFont typeface="Roboto"/>
              <a:buChar char="➔"/>
            </a:pPr>
            <a:r>
              <a:rPr b="1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Additionally, since the user experience is the same, temporary changes in marketing or user interface may be impactful rendering more data to investigate user churn behavior. </a:t>
            </a:r>
            <a:endParaRPr b="1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