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d0cd4fe5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d0cd4fe5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d0cd4fe5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d0cd4fe5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d0cd4fe51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d0cd4fe51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d0cd4fe51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d0cd4fe51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d0cd4fe51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d0cd4fe51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d0cd4fe5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d0cd4fe5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d0cd4fe51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d0cd4fe51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d0cd4fe51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d0cd4fe51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d0cd4fe51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d0cd4fe51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d0cd4fe51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d0cd4fe51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d0cd4fe5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d0cd4fe5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0cd4fe5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0cd4fe5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d0cd4fe51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0cd4fe51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d0cd4fe5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d0cd4fe5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d0cd4fe5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d0cd4fe5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d0cd4fe5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d0cd4fe5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0cd4fe5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0cd4fe5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d0cd4fe5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d0cd4fe5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68300" lvl="0" marL="457200" algn="ctr">
              <a:spcBef>
                <a:spcPts val="0"/>
              </a:spcBef>
              <a:spcAft>
                <a:spcPts val="0"/>
              </a:spcAft>
              <a:buSzPts val="2200"/>
              <a:buChar char="●"/>
              <a:defRPr/>
            </a:lvl1pPr>
            <a:lvl2pPr indent="-368300" lvl="1" marL="914400" algn="ctr">
              <a:spcBef>
                <a:spcPts val="1600"/>
              </a:spcBef>
              <a:spcAft>
                <a:spcPts val="0"/>
              </a:spcAft>
              <a:buSzPts val="2200"/>
              <a:buChar char="○"/>
              <a:defRPr/>
            </a:lvl2pPr>
            <a:lvl3pPr indent="-368300" lvl="2" marL="1371600" algn="ctr">
              <a:spcBef>
                <a:spcPts val="1600"/>
              </a:spcBef>
              <a:spcAft>
                <a:spcPts val="0"/>
              </a:spcAft>
              <a:buSzPts val="2200"/>
              <a:buChar char="■"/>
              <a:defRPr/>
            </a:lvl3pPr>
            <a:lvl4pPr indent="-368300" lvl="3" marL="1828800" algn="ctr">
              <a:spcBef>
                <a:spcPts val="1600"/>
              </a:spcBef>
              <a:spcAft>
                <a:spcPts val="0"/>
              </a:spcAft>
              <a:buSzPts val="2200"/>
              <a:buChar char="●"/>
              <a:defRPr/>
            </a:lvl4pPr>
            <a:lvl5pPr indent="-368300" lvl="4" marL="2286000" algn="ctr">
              <a:spcBef>
                <a:spcPts val="1600"/>
              </a:spcBef>
              <a:spcAft>
                <a:spcPts val="0"/>
              </a:spcAft>
              <a:buSzPts val="2200"/>
              <a:buChar char="○"/>
              <a:defRPr/>
            </a:lvl5pPr>
            <a:lvl6pPr indent="-368300" lvl="5" marL="2743200" algn="ctr">
              <a:spcBef>
                <a:spcPts val="1600"/>
              </a:spcBef>
              <a:spcAft>
                <a:spcPts val="0"/>
              </a:spcAft>
              <a:buSzPts val="2200"/>
              <a:buChar char="■"/>
              <a:defRPr/>
            </a:lvl6pPr>
            <a:lvl7pPr indent="-368300" lvl="6" marL="3200400" algn="ctr">
              <a:spcBef>
                <a:spcPts val="1600"/>
              </a:spcBef>
              <a:spcAft>
                <a:spcPts val="0"/>
              </a:spcAft>
              <a:buSzPts val="2200"/>
              <a:buChar char="●"/>
              <a:defRPr/>
            </a:lvl7pPr>
            <a:lvl8pPr indent="-368300" lvl="7" marL="3657600" algn="ctr">
              <a:spcBef>
                <a:spcPts val="1600"/>
              </a:spcBef>
              <a:spcAft>
                <a:spcPts val="0"/>
              </a:spcAft>
              <a:buSzPts val="2200"/>
              <a:buChar char="○"/>
              <a:defRPr/>
            </a:lvl8pPr>
            <a:lvl9pPr indent="-368300" lvl="8" marL="4114800" algn="ctr">
              <a:spcBef>
                <a:spcPts val="1600"/>
              </a:spcBef>
              <a:spcAft>
                <a:spcPts val="1600"/>
              </a:spcAft>
              <a:buSzPts val="22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iryo"/>
              <a:buNone/>
              <a:defRPr sz="3000">
                <a:latin typeface="Meiryo"/>
                <a:ea typeface="Meiryo"/>
                <a:cs typeface="Meiryo"/>
                <a:sym typeface="Meiryo"/>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Font typeface="Meiryo"/>
              <a:buChar char="●"/>
              <a:defRPr sz="2200">
                <a:latin typeface="Meiryo"/>
                <a:ea typeface="Meiryo"/>
                <a:cs typeface="Meiryo"/>
                <a:sym typeface="Meiryo"/>
              </a:defRPr>
            </a:lvl1pPr>
            <a:lvl2pPr indent="-368300" lvl="1" marL="914400">
              <a:spcBef>
                <a:spcPts val="1600"/>
              </a:spcBef>
              <a:spcAft>
                <a:spcPts val="0"/>
              </a:spcAft>
              <a:buSzPts val="2200"/>
              <a:buFont typeface="Meiryo"/>
              <a:buChar char="○"/>
              <a:defRPr sz="2200">
                <a:latin typeface="Meiryo"/>
                <a:ea typeface="Meiryo"/>
                <a:cs typeface="Meiryo"/>
                <a:sym typeface="Meiryo"/>
              </a:defRPr>
            </a:lvl2pPr>
            <a:lvl3pPr indent="-368300" lvl="2" marL="1371600">
              <a:spcBef>
                <a:spcPts val="1600"/>
              </a:spcBef>
              <a:spcAft>
                <a:spcPts val="0"/>
              </a:spcAft>
              <a:buSzPts val="2200"/>
              <a:buFont typeface="Meiryo"/>
              <a:buChar char="■"/>
              <a:defRPr sz="2200">
                <a:latin typeface="Meiryo"/>
                <a:ea typeface="Meiryo"/>
                <a:cs typeface="Meiryo"/>
                <a:sym typeface="Meiryo"/>
              </a:defRPr>
            </a:lvl3pPr>
            <a:lvl4pPr indent="-368300" lvl="3" marL="1828800">
              <a:spcBef>
                <a:spcPts val="1600"/>
              </a:spcBef>
              <a:spcAft>
                <a:spcPts val="0"/>
              </a:spcAft>
              <a:buSzPts val="2200"/>
              <a:buFont typeface="Meiryo"/>
              <a:buChar char="●"/>
              <a:defRPr sz="2200">
                <a:latin typeface="Meiryo"/>
                <a:ea typeface="Meiryo"/>
                <a:cs typeface="Meiryo"/>
                <a:sym typeface="Meiryo"/>
              </a:defRPr>
            </a:lvl4pPr>
            <a:lvl5pPr indent="-368300" lvl="4" marL="2286000">
              <a:spcBef>
                <a:spcPts val="1600"/>
              </a:spcBef>
              <a:spcAft>
                <a:spcPts val="0"/>
              </a:spcAft>
              <a:buSzPts val="2200"/>
              <a:buFont typeface="Meiryo"/>
              <a:buChar char="○"/>
              <a:defRPr sz="2200">
                <a:latin typeface="Meiryo"/>
                <a:ea typeface="Meiryo"/>
                <a:cs typeface="Meiryo"/>
                <a:sym typeface="Meiryo"/>
              </a:defRPr>
            </a:lvl5pPr>
            <a:lvl6pPr indent="-368300" lvl="5" marL="2743200">
              <a:spcBef>
                <a:spcPts val="1600"/>
              </a:spcBef>
              <a:spcAft>
                <a:spcPts val="0"/>
              </a:spcAft>
              <a:buSzPts val="2200"/>
              <a:buFont typeface="Meiryo"/>
              <a:buChar char="■"/>
              <a:defRPr sz="2200">
                <a:latin typeface="Meiryo"/>
                <a:ea typeface="Meiryo"/>
                <a:cs typeface="Meiryo"/>
                <a:sym typeface="Meiryo"/>
              </a:defRPr>
            </a:lvl6pPr>
            <a:lvl7pPr indent="-368300" lvl="6" marL="3200400">
              <a:spcBef>
                <a:spcPts val="1600"/>
              </a:spcBef>
              <a:spcAft>
                <a:spcPts val="0"/>
              </a:spcAft>
              <a:buSzPts val="2200"/>
              <a:buFont typeface="Meiryo"/>
              <a:buChar char="●"/>
              <a:defRPr sz="2200">
                <a:latin typeface="Meiryo"/>
                <a:ea typeface="Meiryo"/>
                <a:cs typeface="Meiryo"/>
                <a:sym typeface="Meiryo"/>
              </a:defRPr>
            </a:lvl7pPr>
            <a:lvl8pPr indent="-368300" lvl="7" marL="3657600">
              <a:spcBef>
                <a:spcPts val="1600"/>
              </a:spcBef>
              <a:spcAft>
                <a:spcPts val="0"/>
              </a:spcAft>
              <a:buSzPts val="2200"/>
              <a:buFont typeface="Meiryo"/>
              <a:buChar char="○"/>
              <a:defRPr sz="2200">
                <a:latin typeface="Meiryo"/>
                <a:ea typeface="Meiryo"/>
                <a:cs typeface="Meiryo"/>
                <a:sym typeface="Meiryo"/>
              </a:defRPr>
            </a:lvl8pPr>
            <a:lvl9pPr indent="-368300" lvl="8" marL="4114800">
              <a:spcBef>
                <a:spcPts val="1600"/>
              </a:spcBef>
              <a:spcAft>
                <a:spcPts val="1600"/>
              </a:spcAft>
              <a:buSzPts val="2200"/>
              <a:buFont typeface="Meiryo"/>
              <a:buChar char="■"/>
              <a:defRPr sz="2200">
                <a:latin typeface="Meiryo"/>
                <a:ea typeface="Meiryo"/>
                <a:cs typeface="Meiryo"/>
                <a:sym typeface="Meiryo"/>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22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1pPr>
            <a:lvl2pPr lvl="1">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2pPr>
            <a:lvl3pPr lvl="2">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3pPr>
            <a:lvl4pPr lvl="3">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4pPr>
            <a:lvl5pPr lvl="4">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5pPr>
            <a:lvl6pPr lvl="5">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6pPr>
            <a:lvl7pPr lvl="6">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7pPr>
            <a:lvl8pPr lvl="7">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8pPr>
            <a:lvl9pPr lvl="8">
              <a:spcBef>
                <a:spcPts val="0"/>
              </a:spcBef>
              <a:spcAft>
                <a:spcPts val="0"/>
              </a:spcAft>
              <a:buClr>
                <a:schemeClr val="lt1"/>
              </a:buClr>
              <a:buSzPts val="2800"/>
              <a:buFont typeface="Meiryo"/>
              <a:buNone/>
              <a:defRPr sz="2800">
                <a:solidFill>
                  <a:schemeClr val="lt1"/>
                </a:solidFill>
                <a:latin typeface="Meiryo"/>
                <a:ea typeface="Meiryo"/>
                <a:cs typeface="Meiryo"/>
                <a:sym typeface="Meiry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68300" lvl="0" marL="457200">
              <a:lnSpc>
                <a:spcPct val="115000"/>
              </a:lnSpc>
              <a:spcBef>
                <a:spcPts val="0"/>
              </a:spcBef>
              <a:spcAft>
                <a:spcPts val="0"/>
              </a:spcAft>
              <a:buClr>
                <a:schemeClr val="dk2"/>
              </a:buClr>
              <a:buSzPts val="2200"/>
              <a:buFont typeface="Meiryo"/>
              <a:buChar char="●"/>
              <a:defRPr sz="2200">
                <a:solidFill>
                  <a:schemeClr val="dk2"/>
                </a:solidFill>
                <a:latin typeface="Meiryo"/>
                <a:ea typeface="Meiryo"/>
                <a:cs typeface="Meiryo"/>
                <a:sym typeface="Meiryo"/>
              </a:defRPr>
            </a:lvl1pPr>
            <a:lvl2pPr indent="-368300" lvl="1" marL="9144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2pPr>
            <a:lvl3pPr indent="-368300" lvl="2" marL="13716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3pPr>
            <a:lvl4pPr indent="-368300" lvl="3" marL="18288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4pPr>
            <a:lvl5pPr indent="-368300" lvl="4" marL="22860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5pPr>
            <a:lvl6pPr indent="-368300" lvl="5" marL="27432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6pPr>
            <a:lvl7pPr indent="-368300" lvl="6" marL="32004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7pPr>
            <a:lvl8pPr indent="-368300" lvl="7" marL="3657600">
              <a:lnSpc>
                <a:spcPct val="115000"/>
              </a:lnSpc>
              <a:spcBef>
                <a:spcPts val="1600"/>
              </a:spcBef>
              <a:spcAft>
                <a:spcPts val="0"/>
              </a:spcAft>
              <a:buClr>
                <a:schemeClr val="dk2"/>
              </a:buClr>
              <a:buSzPts val="2200"/>
              <a:buFont typeface="Meiryo"/>
              <a:buChar char="○"/>
              <a:defRPr sz="2200">
                <a:solidFill>
                  <a:schemeClr val="dk2"/>
                </a:solidFill>
                <a:latin typeface="Meiryo"/>
                <a:ea typeface="Meiryo"/>
                <a:cs typeface="Meiryo"/>
                <a:sym typeface="Meiryo"/>
              </a:defRPr>
            </a:lvl8pPr>
            <a:lvl9pPr indent="-368300" lvl="8" marL="4114800">
              <a:lnSpc>
                <a:spcPct val="115000"/>
              </a:lnSpc>
              <a:spcBef>
                <a:spcPts val="1600"/>
              </a:spcBef>
              <a:spcAft>
                <a:spcPts val="1600"/>
              </a:spcAft>
              <a:buClr>
                <a:schemeClr val="dk2"/>
              </a:buClr>
              <a:buSzPts val="2200"/>
              <a:buFont typeface="Meiryo"/>
              <a:buChar char="■"/>
              <a:defRPr sz="2200">
                <a:solidFill>
                  <a:schemeClr val="dk2"/>
                </a:solidFill>
                <a:latin typeface="Meiryo"/>
                <a:ea typeface="Meiryo"/>
                <a:cs typeface="Meiryo"/>
                <a:sym typeface="Meiryo"/>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Unityで</a:t>
            </a:r>
            <a:r>
              <a:rPr lang="ja"/>
              <a:t>倒立振子</a:t>
            </a:r>
            <a:endParaRPr/>
          </a:p>
          <a:p>
            <a:pPr indent="0" lvl="0" marL="0" rtl="0" algn="ctr">
              <a:spcBef>
                <a:spcPts val="0"/>
              </a:spcBef>
              <a:spcAft>
                <a:spcPts val="0"/>
              </a:spcAft>
              <a:buNone/>
            </a:pPr>
            <a:r>
              <a:rPr lang="ja"/>
              <a:t>シミュレーション</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まとめ</a:t>
            </a:r>
            <a:endParaRPr/>
          </a:p>
        </p:txBody>
      </p:sp>
      <p:sp>
        <p:nvSpPr>
          <p:cNvPr id="215" name="Google Shape;21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ja"/>
              <a:t>フィードバック制御といえば倒立振子</a:t>
            </a:r>
            <a:endParaRPr/>
          </a:p>
          <a:p>
            <a:pPr indent="-368300" lvl="0" marL="457200" rtl="0" algn="l">
              <a:spcBef>
                <a:spcPts val="0"/>
              </a:spcBef>
              <a:spcAft>
                <a:spcPts val="0"/>
              </a:spcAft>
              <a:buSzPts val="2200"/>
              <a:buChar char="●"/>
            </a:pPr>
            <a:r>
              <a:rPr lang="ja"/>
              <a:t>Unityで振り子のシミュレーションができた</a:t>
            </a:r>
            <a:endParaRPr/>
          </a:p>
          <a:p>
            <a:pPr indent="-368300" lvl="0" marL="457200" rtl="0" algn="l">
              <a:spcBef>
                <a:spcPts val="0"/>
              </a:spcBef>
              <a:spcAft>
                <a:spcPts val="0"/>
              </a:spcAft>
              <a:buSzPts val="2200"/>
              <a:buChar char="●"/>
            </a:pPr>
            <a:r>
              <a:rPr lang="ja"/>
              <a:t>Unityで倒立振子のシミュレーションができた</a:t>
            </a:r>
            <a:endParaRPr/>
          </a:p>
          <a:p>
            <a:pPr indent="0" lvl="0" marL="0" rtl="0" algn="l">
              <a:spcBef>
                <a:spcPts val="1600"/>
              </a:spcBef>
              <a:spcAft>
                <a:spcPts val="1600"/>
              </a:spcAft>
              <a:buNone/>
            </a:pPr>
            <a:r>
              <a:rPr lang="ja"/>
              <a:t>感想: ついにC#デビューした</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219" name="Shape 219"/>
        <p:cNvGrpSpPr/>
        <p:nvPr/>
      </p:nvGrpSpPr>
      <p:grpSpPr>
        <a:xfrm>
          <a:off x="0" y="0"/>
          <a:ext cx="0" cy="0"/>
          <a:chOff x="0" y="0"/>
          <a:chExt cx="0" cy="0"/>
        </a:xfrm>
      </p:grpSpPr>
      <p:sp>
        <p:nvSpPr>
          <p:cNvPr id="220" name="Google Shape;220;p23"/>
          <p:cNvSpPr txBox="1"/>
          <p:nvPr>
            <p:ph type="title"/>
          </p:nvPr>
        </p:nvSpPr>
        <p:spPr>
          <a:xfrm>
            <a:off x="1883259" y="11049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000000"/>
                </a:solidFill>
              </a:rPr>
              <a:t>え？　</a:t>
            </a:r>
            <a:r>
              <a:rPr b="1" lang="ja">
                <a:solidFill>
                  <a:srgbClr val="000000"/>
                </a:solidFill>
              </a:rPr>
              <a:t>もっと詳しく？</a:t>
            </a:r>
            <a:endParaRPr b="1">
              <a:solidFill>
                <a:srgbClr val="000000"/>
              </a:solidFill>
            </a:endParaRPr>
          </a:p>
        </p:txBody>
      </p:sp>
      <p:pic>
        <p:nvPicPr>
          <p:cNvPr id="221" name="Google Shape;221;p23"/>
          <p:cNvPicPr preferRelativeResize="0"/>
          <p:nvPr/>
        </p:nvPicPr>
        <p:blipFill>
          <a:blip r:embed="rId3">
            <a:alphaModFix/>
          </a:blip>
          <a:stretch>
            <a:fillRect/>
          </a:stretch>
        </p:blipFill>
        <p:spPr>
          <a:xfrm>
            <a:off x="3233388" y="2331900"/>
            <a:ext cx="2677225" cy="267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225" name="Shape 225"/>
        <p:cNvGrpSpPr/>
        <p:nvPr/>
      </p:nvGrpSpPr>
      <p:grpSpPr>
        <a:xfrm>
          <a:off x="0" y="0"/>
          <a:ext cx="0" cy="0"/>
          <a:chOff x="0" y="0"/>
          <a:chExt cx="0" cy="0"/>
        </a:xfrm>
      </p:grpSpPr>
      <p:sp>
        <p:nvSpPr>
          <p:cNvPr id="226" name="Google Shape;226;p24"/>
          <p:cNvSpPr txBox="1"/>
          <p:nvPr>
            <p:ph type="title"/>
          </p:nvPr>
        </p:nvSpPr>
        <p:spPr>
          <a:xfrm>
            <a:off x="1883259" y="11049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000000"/>
                </a:solidFill>
              </a:rPr>
              <a:t>わかりました！</a:t>
            </a:r>
            <a:endParaRPr b="1">
              <a:solidFill>
                <a:srgbClr val="000000"/>
              </a:solidFill>
            </a:endParaRPr>
          </a:p>
        </p:txBody>
      </p:sp>
      <p:pic>
        <p:nvPicPr>
          <p:cNvPr id="227" name="Google Shape;227;p24"/>
          <p:cNvPicPr preferRelativeResize="0"/>
          <p:nvPr/>
        </p:nvPicPr>
        <p:blipFill>
          <a:blip r:embed="rId3">
            <a:alphaModFix/>
          </a:blip>
          <a:stretch>
            <a:fillRect/>
          </a:stretch>
        </p:blipFill>
        <p:spPr>
          <a:xfrm>
            <a:off x="3376725" y="2432350"/>
            <a:ext cx="2390550" cy="239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制御モデルを詳細に考える(1)</a:t>
            </a:r>
            <a:endParaRPr/>
          </a:p>
        </p:txBody>
      </p:sp>
      <p:cxnSp>
        <p:nvCxnSpPr>
          <p:cNvPr id="233" name="Google Shape;233;p25"/>
          <p:cNvCxnSpPr>
            <a:stCxn id="234" idx="6"/>
            <a:endCxn id="235" idx="1"/>
          </p:cNvCxnSpPr>
          <p:nvPr/>
        </p:nvCxnSpPr>
        <p:spPr>
          <a:xfrm flipH="1" rot="10800000">
            <a:off x="2637150" y="3153900"/>
            <a:ext cx="2136900" cy="7800"/>
          </a:xfrm>
          <a:prstGeom prst="straightConnector1">
            <a:avLst/>
          </a:prstGeom>
          <a:noFill/>
          <a:ln cap="flat" cmpd="sng" w="28575">
            <a:solidFill>
              <a:schemeClr val="dk2"/>
            </a:solidFill>
            <a:prstDash val="solid"/>
            <a:round/>
            <a:headEnd len="med" w="med" type="none"/>
            <a:tailEnd len="med" w="med" type="triangle"/>
          </a:ln>
        </p:spPr>
      </p:cxnSp>
      <p:cxnSp>
        <p:nvCxnSpPr>
          <p:cNvPr id="236" name="Google Shape;236;p25"/>
          <p:cNvCxnSpPr>
            <a:endCxn id="234" idx="2"/>
          </p:cNvCxnSpPr>
          <p:nvPr/>
        </p:nvCxnSpPr>
        <p:spPr>
          <a:xfrm flipH="1" rot="10800000">
            <a:off x="1564050" y="3161700"/>
            <a:ext cx="794400" cy="1800"/>
          </a:xfrm>
          <a:prstGeom prst="straightConnector1">
            <a:avLst/>
          </a:prstGeom>
          <a:noFill/>
          <a:ln cap="flat" cmpd="sng" w="28575">
            <a:solidFill>
              <a:schemeClr val="dk2"/>
            </a:solidFill>
            <a:prstDash val="solid"/>
            <a:round/>
            <a:headEnd len="med" w="med" type="none"/>
            <a:tailEnd len="med" w="med" type="triangle"/>
          </a:ln>
        </p:spPr>
      </p:cxnSp>
      <p:sp>
        <p:nvSpPr>
          <p:cNvPr id="237" name="Google Shape;237;p25"/>
          <p:cNvSpPr/>
          <p:nvPr/>
        </p:nvSpPr>
        <p:spPr>
          <a:xfrm>
            <a:off x="3286050" y="2831325"/>
            <a:ext cx="7110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K</a:t>
            </a:r>
            <a:endParaRPr sz="2400">
              <a:latin typeface="Meiryo"/>
              <a:ea typeface="Meiryo"/>
              <a:cs typeface="Meiryo"/>
              <a:sym typeface="Meiryo"/>
            </a:endParaRPr>
          </a:p>
        </p:txBody>
      </p:sp>
      <p:sp>
        <p:nvSpPr>
          <p:cNvPr id="235" name="Google Shape;235;p25"/>
          <p:cNvSpPr/>
          <p:nvPr/>
        </p:nvSpPr>
        <p:spPr>
          <a:xfrm>
            <a:off x="4774050" y="2826300"/>
            <a:ext cx="12198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G</a:t>
            </a:r>
            <a:endParaRPr sz="2400">
              <a:latin typeface="Meiryo"/>
              <a:ea typeface="Meiryo"/>
              <a:cs typeface="Meiryo"/>
              <a:sym typeface="Meiryo"/>
            </a:endParaRPr>
          </a:p>
        </p:txBody>
      </p:sp>
      <p:sp>
        <p:nvSpPr>
          <p:cNvPr id="234" name="Google Shape;234;p25"/>
          <p:cNvSpPr/>
          <p:nvPr/>
        </p:nvSpPr>
        <p:spPr>
          <a:xfrm>
            <a:off x="2358450" y="3021000"/>
            <a:ext cx="278700" cy="2814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5"/>
          <p:cNvCxnSpPr>
            <a:stCxn id="235" idx="3"/>
          </p:cNvCxnSpPr>
          <p:nvPr/>
        </p:nvCxnSpPr>
        <p:spPr>
          <a:xfrm>
            <a:off x="5993850" y="3153900"/>
            <a:ext cx="2007300" cy="11400"/>
          </a:xfrm>
          <a:prstGeom prst="straightConnector1">
            <a:avLst/>
          </a:prstGeom>
          <a:noFill/>
          <a:ln cap="flat" cmpd="sng" w="28575">
            <a:solidFill>
              <a:schemeClr val="dk2"/>
            </a:solidFill>
            <a:prstDash val="solid"/>
            <a:round/>
            <a:headEnd len="med" w="med" type="none"/>
            <a:tailEnd len="med" w="med" type="triangle"/>
          </a:ln>
        </p:spPr>
      </p:cxnSp>
      <p:sp>
        <p:nvSpPr>
          <p:cNvPr id="239" name="Google Shape;239;p25"/>
          <p:cNvSpPr/>
          <p:nvPr/>
        </p:nvSpPr>
        <p:spPr>
          <a:xfrm>
            <a:off x="6349150" y="3085500"/>
            <a:ext cx="133200" cy="136800"/>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1241550" y="1710902"/>
            <a:ext cx="1439400" cy="458400"/>
          </a:xfrm>
          <a:prstGeom prst="wedgeRoundRectCallout">
            <a:avLst>
              <a:gd fmla="val 65171" name="adj1"/>
              <a:gd fmla="val 267026"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latin typeface="Meiryo"/>
                <a:ea typeface="Meiryo"/>
                <a:cs typeface="Meiryo"/>
                <a:sym typeface="Meiryo"/>
              </a:rPr>
              <a:t>偏差: Θ</a:t>
            </a:r>
            <a:endParaRPr sz="2000">
              <a:latin typeface="Meiryo"/>
              <a:ea typeface="Meiryo"/>
              <a:cs typeface="Meiryo"/>
              <a:sym typeface="Meiryo"/>
            </a:endParaRPr>
          </a:p>
        </p:txBody>
      </p:sp>
      <p:cxnSp>
        <p:nvCxnSpPr>
          <p:cNvPr id="241" name="Google Shape;241;p25"/>
          <p:cNvCxnSpPr>
            <a:stCxn id="239" idx="4"/>
            <a:endCxn id="234" idx="4"/>
          </p:cNvCxnSpPr>
          <p:nvPr/>
        </p:nvCxnSpPr>
        <p:spPr>
          <a:xfrm rot="5400000">
            <a:off x="4416700" y="1303350"/>
            <a:ext cx="80100" cy="3918000"/>
          </a:xfrm>
          <a:prstGeom prst="bentConnector3">
            <a:avLst>
              <a:gd fmla="val 832335" name="adj1"/>
            </a:avLst>
          </a:prstGeom>
          <a:noFill/>
          <a:ln cap="flat" cmpd="sng" w="28575">
            <a:solidFill>
              <a:srgbClr val="000000"/>
            </a:solidFill>
            <a:prstDash val="solid"/>
            <a:round/>
            <a:headEnd len="med" w="med" type="none"/>
            <a:tailEnd len="med" w="med" type="triangle"/>
          </a:ln>
        </p:spPr>
      </p:cxnSp>
      <p:sp>
        <p:nvSpPr>
          <p:cNvPr id="242" name="Google Shape;242;p25"/>
          <p:cNvSpPr/>
          <p:nvPr/>
        </p:nvSpPr>
        <p:spPr>
          <a:xfrm>
            <a:off x="6587250" y="3559350"/>
            <a:ext cx="1749000" cy="552600"/>
          </a:xfrm>
          <a:prstGeom prst="wedgeRoundRectCallout">
            <a:avLst>
              <a:gd fmla="val -54444" name="adj1"/>
              <a:gd fmla="val -98815"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latin typeface="Meiryo"/>
                <a:ea typeface="Meiryo"/>
                <a:cs typeface="Meiryo"/>
                <a:sym typeface="Meiryo"/>
              </a:rPr>
              <a:t>制御量: </a:t>
            </a:r>
            <a:r>
              <a:rPr lang="ja" sz="2000">
                <a:latin typeface="Meiryo"/>
                <a:ea typeface="Meiryo"/>
                <a:cs typeface="Meiryo"/>
                <a:sym typeface="Meiryo"/>
              </a:rPr>
              <a:t>Θo</a:t>
            </a:r>
            <a:endParaRPr sz="2000">
              <a:latin typeface="Meiryo"/>
              <a:ea typeface="Meiryo"/>
              <a:cs typeface="Meiryo"/>
              <a:sym typeface="Meiryo"/>
            </a:endParaRPr>
          </a:p>
        </p:txBody>
      </p:sp>
      <p:sp>
        <p:nvSpPr>
          <p:cNvPr id="243" name="Google Shape;243;p25"/>
          <p:cNvSpPr/>
          <p:nvPr/>
        </p:nvSpPr>
        <p:spPr>
          <a:xfrm>
            <a:off x="318950" y="3755250"/>
            <a:ext cx="2007300" cy="1069800"/>
          </a:xfrm>
          <a:prstGeom prst="wedgeRoundRectCallout">
            <a:avLst>
              <a:gd fmla="val 20555" name="adj1"/>
              <a:gd fmla="val -97434"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0000" spcFirstLastPara="1" rIns="0" wrap="square" tIns="91425">
            <a:noAutofit/>
          </a:bodyPr>
          <a:lstStyle/>
          <a:p>
            <a:pPr indent="0" lvl="0" marL="0" rtl="0" algn="l">
              <a:spcBef>
                <a:spcPts val="0"/>
              </a:spcBef>
              <a:spcAft>
                <a:spcPts val="0"/>
              </a:spcAft>
              <a:buNone/>
            </a:pPr>
            <a:r>
              <a:rPr lang="ja" sz="2000">
                <a:latin typeface="Meiryo"/>
                <a:ea typeface="Meiryo"/>
                <a:cs typeface="Meiryo"/>
                <a:sym typeface="Meiryo"/>
              </a:rPr>
              <a:t>設定</a:t>
            </a:r>
            <a:r>
              <a:rPr lang="ja" sz="2000">
                <a:latin typeface="Meiryo"/>
                <a:ea typeface="Meiryo"/>
                <a:cs typeface="Meiryo"/>
                <a:sym typeface="Meiryo"/>
              </a:rPr>
              <a:t>値: Θi</a:t>
            </a:r>
            <a:br>
              <a:rPr lang="ja" sz="2000">
                <a:latin typeface="Meiryo"/>
                <a:ea typeface="Meiryo"/>
                <a:cs typeface="Meiryo"/>
                <a:sym typeface="Meiryo"/>
              </a:rPr>
            </a:br>
            <a:r>
              <a:rPr lang="ja">
                <a:latin typeface="Meiryo"/>
                <a:ea typeface="Meiryo"/>
                <a:cs typeface="Meiryo"/>
                <a:sym typeface="Meiryo"/>
              </a:rPr>
              <a:t>（今回は基準入力と同じ）</a:t>
            </a:r>
            <a:endParaRPr>
              <a:latin typeface="Meiryo"/>
              <a:ea typeface="Meiryo"/>
              <a:cs typeface="Meiryo"/>
              <a:sym typeface="Meiryo"/>
            </a:endParaRPr>
          </a:p>
        </p:txBody>
      </p:sp>
      <p:sp>
        <p:nvSpPr>
          <p:cNvPr id="244" name="Google Shape;244;p25"/>
          <p:cNvSpPr/>
          <p:nvPr/>
        </p:nvSpPr>
        <p:spPr>
          <a:xfrm>
            <a:off x="2921850" y="1517900"/>
            <a:ext cx="1439400" cy="458400"/>
          </a:xfrm>
          <a:prstGeom prst="wedgeRoundRectCallout">
            <a:avLst>
              <a:gd fmla="val -16703" name="adj1"/>
              <a:gd fmla="val 236153" name="adj2"/>
              <a:gd fmla="val 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latin typeface="Meiryo"/>
                <a:ea typeface="Meiryo"/>
                <a:cs typeface="Meiryo"/>
                <a:sym typeface="Meiryo"/>
              </a:rPr>
              <a:t>制御要素</a:t>
            </a:r>
            <a:endParaRPr sz="2000">
              <a:latin typeface="Meiryo"/>
              <a:ea typeface="Meiryo"/>
              <a:cs typeface="Meiryo"/>
              <a:sym typeface="Meiryo"/>
            </a:endParaRPr>
          </a:p>
        </p:txBody>
      </p:sp>
      <p:sp>
        <p:nvSpPr>
          <p:cNvPr id="245" name="Google Shape;245;p25"/>
          <p:cNvSpPr/>
          <p:nvPr/>
        </p:nvSpPr>
        <p:spPr>
          <a:xfrm>
            <a:off x="4420625" y="1612500"/>
            <a:ext cx="1503300" cy="458400"/>
          </a:xfrm>
          <a:prstGeom prst="wedgeRoundRectCallout">
            <a:avLst>
              <a:gd fmla="val -49203" name="adj1"/>
              <a:gd fmla="val 285455"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latin typeface="Meiryo"/>
                <a:ea typeface="Meiryo"/>
                <a:cs typeface="Meiryo"/>
                <a:sym typeface="Meiryo"/>
              </a:rPr>
              <a:t>操作量: ω</a:t>
            </a:r>
            <a:endParaRPr sz="2000">
              <a:latin typeface="Meiryo"/>
              <a:ea typeface="Meiryo"/>
              <a:cs typeface="Meiryo"/>
              <a:sym typeface="Meiryo"/>
            </a:endParaRPr>
          </a:p>
        </p:txBody>
      </p:sp>
      <p:sp>
        <p:nvSpPr>
          <p:cNvPr id="246" name="Google Shape;246;p25"/>
          <p:cNvSpPr/>
          <p:nvPr/>
        </p:nvSpPr>
        <p:spPr>
          <a:xfrm>
            <a:off x="6082650" y="1710900"/>
            <a:ext cx="1439400" cy="458400"/>
          </a:xfrm>
          <a:prstGeom prst="wedgeRoundRectCallout">
            <a:avLst>
              <a:gd fmla="val -63921" name="adj1"/>
              <a:gd fmla="val 197088" name="adj2"/>
              <a:gd fmla="val 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latin typeface="Meiryo"/>
                <a:ea typeface="Meiryo"/>
                <a:cs typeface="Meiryo"/>
                <a:sym typeface="Meiryo"/>
              </a:rPr>
              <a:t>制御対象</a:t>
            </a:r>
            <a:endParaRPr sz="2000">
              <a:latin typeface="Meiryo"/>
              <a:ea typeface="Meiryo"/>
              <a:cs typeface="Meiryo"/>
              <a:sym typeface="Meiryo"/>
            </a:endParaRPr>
          </a:p>
        </p:txBody>
      </p:sp>
      <p:sp>
        <p:nvSpPr>
          <p:cNvPr id="247" name="Google Shape;247;p25"/>
          <p:cNvSpPr/>
          <p:nvPr/>
        </p:nvSpPr>
        <p:spPr>
          <a:xfrm>
            <a:off x="6082650" y="4138500"/>
            <a:ext cx="2547000" cy="458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800">
                <a:latin typeface="Meiryo"/>
                <a:ea typeface="Meiryo"/>
                <a:cs typeface="Meiryo"/>
                <a:sym typeface="Meiryo"/>
              </a:rPr>
              <a:t>Controlled Value</a:t>
            </a:r>
            <a:endParaRPr sz="1800">
              <a:latin typeface="Meiryo"/>
              <a:ea typeface="Meiryo"/>
              <a:cs typeface="Meiryo"/>
              <a:sym typeface="Meiry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制御モデルを詳細に考える(2)</a:t>
            </a:r>
            <a:endParaRPr/>
          </a:p>
        </p:txBody>
      </p:sp>
      <p:cxnSp>
        <p:nvCxnSpPr>
          <p:cNvPr id="253" name="Google Shape;253;p26"/>
          <p:cNvCxnSpPr>
            <a:stCxn id="254" idx="6"/>
            <a:endCxn id="255" idx="1"/>
          </p:cNvCxnSpPr>
          <p:nvPr/>
        </p:nvCxnSpPr>
        <p:spPr>
          <a:xfrm flipH="1" rot="10800000">
            <a:off x="2637150" y="3153900"/>
            <a:ext cx="2136900" cy="780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26"/>
          <p:cNvCxnSpPr>
            <a:endCxn id="254" idx="2"/>
          </p:cNvCxnSpPr>
          <p:nvPr/>
        </p:nvCxnSpPr>
        <p:spPr>
          <a:xfrm flipH="1" rot="10800000">
            <a:off x="1564050" y="3161700"/>
            <a:ext cx="794400" cy="1800"/>
          </a:xfrm>
          <a:prstGeom prst="straightConnector1">
            <a:avLst/>
          </a:prstGeom>
          <a:noFill/>
          <a:ln cap="flat" cmpd="sng" w="28575">
            <a:solidFill>
              <a:schemeClr val="dk2"/>
            </a:solidFill>
            <a:prstDash val="solid"/>
            <a:round/>
            <a:headEnd len="med" w="med" type="none"/>
            <a:tailEnd len="med" w="med" type="triangle"/>
          </a:ln>
        </p:spPr>
      </p:cxnSp>
      <p:sp>
        <p:nvSpPr>
          <p:cNvPr id="257" name="Google Shape;257;p26"/>
          <p:cNvSpPr/>
          <p:nvPr/>
        </p:nvSpPr>
        <p:spPr>
          <a:xfrm>
            <a:off x="3286050" y="2831325"/>
            <a:ext cx="7110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K</a:t>
            </a:r>
            <a:endParaRPr sz="2400">
              <a:latin typeface="Meiryo"/>
              <a:ea typeface="Meiryo"/>
              <a:cs typeface="Meiryo"/>
              <a:sym typeface="Meiryo"/>
            </a:endParaRPr>
          </a:p>
        </p:txBody>
      </p:sp>
      <p:sp>
        <p:nvSpPr>
          <p:cNvPr id="255" name="Google Shape;255;p26"/>
          <p:cNvSpPr/>
          <p:nvPr/>
        </p:nvSpPr>
        <p:spPr>
          <a:xfrm>
            <a:off x="4774050" y="2826300"/>
            <a:ext cx="12198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G</a:t>
            </a:r>
            <a:endParaRPr sz="2400">
              <a:latin typeface="Meiryo"/>
              <a:ea typeface="Meiryo"/>
              <a:cs typeface="Meiryo"/>
              <a:sym typeface="Meiryo"/>
            </a:endParaRPr>
          </a:p>
        </p:txBody>
      </p:sp>
      <p:sp>
        <p:nvSpPr>
          <p:cNvPr id="254" name="Google Shape;254;p26"/>
          <p:cNvSpPr/>
          <p:nvPr/>
        </p:nvSpPr>
        <p:spPr>
          <a:xfrm>
            <a:off x="2358450" y="3021000"/>
            <a:ext cx="278700" cy="2814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6"/>
          <p:cNvCxnSpPr>
            <a:stCxn id="255" idx="3"/>
          </p:cNvCxnSpPr>
          <p:nvPr/>
        </p:nvCxnSpPr>
        <p:spPr>
          <a:xfrm>
            <a:off x="5993850" y="3153900"/>
            <a:ext cx="2007300" cy="11400"/>
          </a:xfrm>
          <a:prstGeom prst="straightConnector1">
            <a:avLst/>
          </a:prstGeom>
          <a:noFill/>
          <a:ln cap="flat" cmpd="sng" w="28575">
            <a:solidFill>
              <a:schemeClr val="dk2"/>
            </a:solidFill>
            <a:prstDash val="solid"/>
            <a:round/>
            <a:headEnd len="med" w="med" type="none"/>
            <a:tailEnd len="med" w="med" type="triangle"/>
          </a:ln>
        </p:spPr>
      </p:cxnSp>
      <p:sp>
        <p:nvSpPr>
          <p:cNvPr id="259" name="Google Shape;259;p26"/>
          <p:cNvSpPr/>
          <p:nvPr/>
        </p:nvSpPr>
        <p:spPr>
          <a:xfrm>
            <a:off x="6349150" y="3085500"/>
            <a:ext cx="133200" cy="136800"/>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6"/>
          <p:cNvCxnSpPr>
            <a:stCxn id="259" idx="4"/>
            <a:endCxn id="254" idx="4"/>
          </p:cNvCxnSpPr>
          <p:nvPr/>
        </p:nvCxnSpPr>
        <p:spPr>
          <a:xfrm rot="5400000">
            <a:off x="4416700" y="1303350"/>
            <a:ext cx="80100" cy="3918000"/>
          </a:xfrm>
          <a:prstGeom prst="bentConnector3">
            <a:avLst>
              <a:gd fmla="val 832335" name="adj1"/>
            </a:avLst>
          </a:prstGeom>
          <a:noFill/>
          <a:ln cap="flat" cmpd="sng" w="28575">
            <a:solidFill>
              <a:srgbClr val="000000"/>
            </a:solidFill>
            <a:prstDash val="solid"/>
            <a:round/>
            <a:headEnd len="med" w="med" type="none"/>
            <a:tailEnd len="med" w="med" type="triangle"/>
          </a:ln>
        </p:spPr>
      </p:cxnSp>
      <p:sp>
        <p:nvSpPr>
          <p:cNvPr id="261" name="Google Shape;261;p26"/>
          <p:cNvSpPr/>
          <p:nvPr/>
        </p:nvSpPr>
        <p:spPr>
          <a:xfrm>
            <a:off x="1895700" y="1951475"/>
            <a:ext cx="2439300" cy="211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4501350" y="1951475"/>
            <a:ext cx="2439300" cy="2112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4966150" y="1800200"/>
            <a:ext cx="2899200" cy="7389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t>物理演算される範囲</a:t>
            </a:r>
            <a:endParaRPr sz="2000"/>
          </a:p>
          <a:p>
            <a:pPr indent="0" lvl="0" marL="0" rtl="0" algn="l">
              <a:spcBef>
                <a:spcPts val="0"/>
              </a:spcBef>
              <a:spcAft>
                <a:spcPts val="0"/>
              </a:spcAft>
              <a:buNone/>
            </a:pPr>
            <a:r>
              <a:rPr lang="ja" sz="2000"/>
              <a:t>（Controlled System）</a:t>
            </a:r>
            <a:endParaRPr sz="2000"/>
          </a:p>
        </p:txBody>
      </p:sp>
      <p:sp>
        <p:nvSpPr>
          <p:cNvPr id="264" name="Google Shape;264;p26"/>
          <p:cNvSpPr/>
          <p:nvPr/>
        </p:nvSpPr>
        <p:spPr>
          <a:xfrm>
            <a:off x="1048200" y="1800188"/>
            <a:ext cx="2899200" cy="7389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t>制御できる範囲</a:t>
            </a:r>
            <a:br>
              <a:rPr lang="ja" sz="2000"/>
            </a:br>
            <a:r>
              <a:rPr lang="ja" sz="2000"/>
              <a:t>（Control Element）</a:t>
            </a:r>
            <a:endParaRPr sz="2000"/>
          </a:p>
        </p:txBody>
      </p:sp>
      <p:sp>
        <p:nvSpPr>
          <p:cNvPr id="265" name="Google Shape;265;p26"/>
          <p:cNvSpPr/>
          <p:nvPr/>
        </p:nvSpPr>
        <p:spPr>
          <a:xfrm>
            <a:off x="1197100" y="4215650"/>
            <a:ext cx="4455000" cy="587700"/>
          </a:xfrm>
          <a:prstGeom prst="wedgeRoundRectCallout">
            <a:avLst>
              <a:gd fmla="val 21688" name="adj1"/>
              <a:gd fmla="val -212315"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0000" spcFirstLastPara="1" rIns="0" wrap="square" tIns="91425">
            <a:noAutofit/>
          </a:bodyPr>
          <a:lstStyle/>
          <a:p>
            <a:pPr indent="0" lvl="0" marL="0" rtl="0" algn="l">
              <a:spcBef>
                <a:spcPts val="0"/>
              </a:spcBef>
              <a:spcAft>
                <a:spcPts val="0"/>
              </a:spcAft>
              <a:buNone/>
            </a:pPr>
            <a:r>
              <a:rPr b="1" lang="ja" sz="2000">
                <a:latin typeface="Meiryo"/>
                <a:ea typeface="Meiryo"/>
                <a:cs typeface="Meiryo"/>
                <a:sym typeface="Meiryo"/>
              </a:rPr>
              <a:t>制御対象にはωを入力する</a:t>
            </a:r>
            <a:endParaRPr b="1">
              <a:latin typeface="Meiryo"/>
              <a:ea typeface="Meiryo"/>
              <a:cs typeface="Meiryo"/>
              <a:sym typeface="Meiryo"/>
            </a:endParaRPr>
          </a:p>
        </p:txBody>
      </p:sp>
      <p:sp>
        <p:nvSpPr>
          <p:cNvPr id="266" name="Google Shape;266;p26"/>
          <p:cNvSpPr/>
          <p:nvPr/>
        </p:nvSpPr>
        <p:spPr>
          <a:xfrm>
            <a:off x="7107000" y="3471325"/>
            <a:ext cx="1219800" cy="436500"/>
          </a:xfrm>
          <a:prstGeom prst="wedgeRoundRectCallout">
            <a:avLst>
              <a:gd fmla="val -60635" name="adj1"/>
              <a:gd fmla="val -42617"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0000" spcFirstLastPara="1" rIns="0" wrap="square" tIns="91425">
            <a:noAutofit/>
          </a:bodyPr>
          <a:lstStyle/>
          <a:p>
            <a:pPr indent="0" lvl="0" marL="0" rtl="0" algn="l">
              <a:spcBef>
                <a:spcPts val="0"/>
              </a:spcBef>
              <a:spcAft>
                <a:spcPts val="0"/>
              </a:spcAft>
              <a:buNone/>
            </a:pPr>
            <a:r>
              <a:rPr lang="ja" sz="1800">
                <a:latin typeface="Meiryo"/>
                <a:ea typeface="Meiryo"/>
                <a:cs typeface="Meiryo"/>
                <a:sym typeface="Meiryo"/>
              </a:rPr>
              <a:t>振り子</a:t>
            </a:r>
            <a:endParaRPr sz="1800">
              <a:latin typeface="Meiryo"/>
              <a:ea typeface="Meiryo"/>
              <a:cs typeface="Meiryo"/>
              <a:sym typeface="Meiryo"/>
            </a:endParaRPr>
          </a:p>
        </p:txBody>
      </p:sp>
      <p:sp>
        <p:nvSpPr>
          <p:cNvPr id="267" name="Google Shape;267;p26"/>
          <p:cNvSpPr/>
          <p:nvPr/>
        </p:nvSpPr>
        <p:spPr>
          <a:xfrm>
            <a:off x="425700" y="3471325"/>
            <a:ext cx="1219800" cy="436500"/>
          </a:xfrm>
          <a:prstGeom prst="wedgeRoundRectCallout">
            <a:avLst>
              <a:gd fmla="val 69101" name="adj1"/>
              <a:gd fmla="val -54788"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0000" spcFirstLastPara="1" rIns="0" wrap="square" tIns="91425">
            <a:noAutofit/>
          </a:bodyPr>
          <a:lstStyle/>
          <a:p>
            <a:pPr indent="0" lvl="0" marL="0" rtl="0" algn="l">
              <a:spcBef>
                <a:spcPts val="0"/>
              </a:spcBef>
              <a:spcAft>
                <a:spcPts val="0"/>
              </a:spcAft>
              <a:buNone/>
            </a:pPr>
            <a:r>
              <a:rPr lang="ja" sz="1800">
                <a:latin typeface="Meiryo"/>
                <a:ea typeface="Meiryo"/>
                <a:cs typeface="Meiryo"/>
                <a:sym typeface="Meiryo"/>
              </a:rPr>
              <a:t>Script</a:t>
            </a:r>
            <a:endParaRPr sz="1800">
              <a:latin typeface="Meiryo"/>
              <a:ea typeface="Meiryo"/>
              <a:cs typeface="Meiryo"/>
              <a:sym typeface="Meiry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数式モデルを考えよう(1)</a:t>
            </a:r>
            <a:endParaRPr/>
          </a:p>
        </p:txBody>
      </p:sp>
      <p:grpSp>
        <p:nvGrpSpPr>
          <p:cNvPr id="273" name="Google Shape;273;p27"/>
          <p:cNvGrpSpPr/>
          <p:nvPr/>
        </p:nvGrpSpPr>
        <p:grpSpPr>
          <a:xfrm>
            <a:off x="6622750" y="2354813"/>
            <a:ext cx="1102175" cy="2083825"/>
            <a:chOff x="1646525" y="2354800"/>
            <a:chExt cx="1102175" cy="2083825"/>
          </a:xfrm>
        </p:grpSpPr>
        <p:sp>
          <p:nvSpPr>
            <p:cNvPr id="274" name="Google Shape;274;p27"/>
            <p:cNvSpPr/>
            <p:nvPr/>
          </p:nvSpPr>
          <p:spPr>
            <a:xfrm rot="-1191313">
              <a:off x="2188547" y="2680335"/>
              <a:ext cx="149274" cy="1644109"/>
            </a:xfrm>
            <a:prstGeom prst="rect">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1646525" y="2354800"/>
              <a:ext cx="561600" cy="558000"/>
            </a:xfrm>
            <a:prstGeom prst="ellipse">
              <a:avLst/>
            </a:prstGeom>
            <a:solidFill>
              <a:srgbClr val="42D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2367100" y="4060625"/>
              <a:ext cx="381600" cy="378000"/>
            </a:xfrm>
            <a:prstGeom prst="ellipse">
              <a:avLst/>
            </a:prstGeom>
            <a:solidFill>
              <a:srgbClr val="42D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7" name="Google Shape;277;p27"/>
          <p:cNvCxnSpPr/>
          <p:nvPr/>
        </p:nvCxnSpPr>
        <p:spPr>
          <a:xfrm flipH="1">
            <a:off x="6844025" y="2616125"/>
            <a:ext cx="27900" cy="15612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27"/>
          <p:cNvCxnSpPr/>
          <p:nvPr/>
        </p:nvCxnSpPr>
        <p:spPr>
          <a:xfrm flipH="1">
            <a:off x="6334325" y="2616113"/>
            <a:ext cx="537600" cy="269100"/>
          </a:xfrm>
          <a:prstGeom prst="straightConnector1">
            <a:avLst/>
          </a:prstGeom>
          <a:noFill/>
          <a:ln cap="flat" cmpd="sng" w="28575">
            <a:solidFill>
              <a:srgbClr val="FF0000"/>
            </a:solidFill>
            <a:prstDash val="solid"/>
            <a:round/>
            <a:headEnd len="med" w="med" type="none"/>
            <a:tailEnd len="med" w="med" type="triangle"/>
          </a:ln>
        </p:spPr>
      </p:cxnSp>
      <p:sp>
        <p:nvSpPr>
          <p:cNvPr id="279" name="Google Shape;279;p27"/>
          <p:cNvSpPr/>
          <p:nvPr/>
        </p:nvSpPr>
        <p:spPr>
          <a:xfrm rot="-1344063">
            <a:off x="6396493" y="2823795"/>
            <a:ext cx="223571" cy="239057"/>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27"/>
          <p:cNvCxnSpPr/>
          <p:nvPr/>
        </p:nvCxnSpPr>
        <p:spPr>
          <a:xfrm>
            <a:off x="6359213" y="2885225"/>
            <a:ext cx="487800" cy="1254600"/>
          </a:xfrm>
          <a:prstGeom prst="straightConnector1">
            <a:avLst/>
          </a:prstGeom>
          <a:noFill/>
          <a:ln cap="flat" cmpd="sng" w="9525">
            <a:solidFill>
              <a:schemeClr val="dk2"/>
            </a:solidFill>
            <a:prstDash val="dash"/>
            <a:round/>
            <a:headEnd len="med" w="med" type="none"/>
            <a:tailEnd len="med" w="med" type="none"/>
          </a:ln>
        </p:spPr>
      </p:cxnSp>
      <p:sp>
        <p:nvSpPr>
          <p:cNvPr id="281" name="Google Shape;281;p27"/>
          <p:cNvSpPr/>
          <p:nvPr/>
        </p:nvSpPr>
        <p:spPr>
          <a:xfrm>
            <a:off x="2662350" y="2751538"/>
            <a:ext cx="3401100" cy="733800"/>
          </a:xfrm>
          <a:prstGeom prst="wedgeRoundRectCallout">
            <a:avLst>
              <a:gd fmla="val 57788" name="adj1"/>
              <a:gd fmla="val -29029" name="adj2"/>
              <a:gd fmla="val 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ja" sz="2200">
                <a:latin typeface="Times New Roman"/>
                <a:ea typeface="Times New Roman"/>
                <a:cs typeface="Times New Roman"/>
                <a:sym typeface="Times New Roman"/>
              </a:rPr>
              <a:t>mΘo’’+mglsinΘo</a:t>
            </a:r>
            <a:endParaRPr i="1" sz="2200">
              <a:latin typeface="Times New Roman"/>
              <a:ea typeface="Times New Roman"/>
              <a:cs typeface="Times New Roman"/>
              <a:sym typeface="Times New Roman"/>
            </a:endParaRPr>
          </a:p>
        </p:txBody>
      </p:sp>
      <p:cxnSp>
        <p:nvCxnSpPr>
          <p:cNvPr id="282" name="Google Shape;282;p27"/>
          <p:cNvCxnSpPr/>
          <p:nvPr/>
        </p:nvCxnSpPr>
        <p:spPr>
          <a:xfrm flipH="1">
            <a:off x="7526000" y="1923575"/>
            <a:ext cx="42900" cy="2734200"/>
          </a:xfrm>
          <a:prstGeom prst="straightConnector1">
            <a:avLst/>
          </a:prstGeom>
          <a:noFill/>
          <a:ln cap="flat" cmpd="sng" w="28575">
            <a:solidFill>
              <a:schemeClr val="dk2"/>
            </a:solidFill>
            <a:prstDash val="solid"/>
            <a:round/>
            <a:headEnd len="med" w="med" type="none"/>
            <a:tailEnd len="med" w="med" type="none"/>
          </a:ln>
        </p:spPr>
      </p:cxnSp>
      <p:cxnSp>
        <p:nvCxnSpPr>
          <p:cNvPr id="283" name="Google Shape;283;p27"/>
          <p:cNvCxnSpPr/>
          <p:nvPr/>
        </p:nvCxnSpPr>
        <p:spPr>
          <a:xfrm>
            <a:off x="6676800" y="2049025"/>
            <a:ext cx="1017600" cy="2718000"/>
          </a:xfrm>
          <a:prstGeom prst="straightConnector1">
            <a:avLst/>
          </a:prstGeom>
          <a:noFill/>
          <a:ln cap="flat" cmpd="sng" w="9525">
            <a:solidFill>
              <a:schemeClr val="dk2"/>
            </a:solidFill>
            <a:prstDash val="dash"/>
            <a:round/>
            <a:headEnd len="med" w="med" type="none"/>
            <a:tailEnd len="med" w="med" type="none"/>
          </a:ln>
        </p:spPr>
      </p:cxnSp>
      <p:sp>
        <p:nvSpPr>
          <p:cNvPr id="284" name="Google Shape;284;p27"/>
          <p:cNvSpPr/>
          <p:nvPr/>
        </p:nvSpPr>
        <p:spPr>
          <a:xfrm>
            <a:off x="6167700" y="2968100"/>
            <a:ext cx="3067200" cy="2404500"/>
          </a:xfrm>
          <a:prstGeom prst="arc">
            <a:avLst>
              <a:gd fmla="val 14532707" name="adj1"/>
              <a:gd fmla="val 15868138" name="adj2"/>
            </a:avLst>
          </a:prstGeom>
          <a:noFill/>
          <a:ln cap="flat" cmpd="sng" w="38100">
            <a:solidFill>
              <a:schemeClr val="dk2"/>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7714125" y="2150425"/>
            <a:ext cx="795600" cy="733800"/>
          </a:xfrm>
          <a:prstGeom prst="wedgeRoundRectCallout">
            <a:avLst>
              <a:gd fmla="val -89279" name="adj1"/>
              <a:gd fmla="val 56688"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200">
                <a:latin typeface="Meiryo"/>
                <a:ea typeface="Meiryo"/>
                <a:cs typeface="Meiryo"/>
                <a:sym typeface="Meiryo"/>
              </a:rPr>
              <a:t>Θ</a:t>
            </a:r>
            <a:endParaRPr sz="2200">
              <a:latin typeface="Meiryo"/>
              <a:ea typeface="Meiryo"/>
              <a:cs typeface="Meiryo"/>
              <a:sym typeface="Meiryo"/>
            </a:endParaRPr>
          </a:p>
        </p:txBody>
      </p:sp>
      <p:sp>
        <p:nvSpPr>
          <p:cNvPr id="286" name="Google Shape;286;p27"/>
          <p:cNvSpPr/>
          <p:nvPr/>
        </p:nvSpPr>
        <p:spPr>
          <a:xfrm>
            <a:off x="627250" y="4086450"/>
            <a:ext cx="6049500" cy="733800"/>
          </a:xfrm>
          <a:prstGeom prst="wedgeRoundRectCallout">
            <a:avLst>
              <a:gd fmla="val 62443" name="adj1"/>
              <a:gd fmla="val -38086" name="adj2"/>
              <a:gd fmla="val 0"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ja" sz="2200">
                <a:latin typeface="Times New Roman"/>
                <a:ea typeface="Times New Roman"/>
                <a:cs typeface="Times New Roman"/>
                <a:sym typeface="Times New Roman"/>
              </a:rPr>
              <a:t>Kω</a:t>
            </a:r>
            <a:r>
              <a:rPr i="1" lang="ja" sz="2200">
                <a:latin typeface="Times New Roman"/>
                <a:ea typeface="Times New Roman"/>
                <a:cs typeface="Times New Roman"/>
                <a:sym typeface="Times New Roman"/>
              </a:rPr>
              <a:t>’</a:t>
            </a:r>
            <a:br>
              <a:rPr i="1" lang="ja" sz="2200">
                <a:latin typeface="Times New Roman"/>
                <a:ea typeface="Times New Roman"/>
                <a:cs typeface="Times New Roman"/>
                <a:sym typeface="Times New Roman"/>
              </a:rPr>
            </a:br>
            <a:r>
              <a:rPr lang="ja" sz="2200">
                <a:latin typeface="Times New Roman"/>
                <a:ea typeface="Times New Roman"/>
                <a:cs typeface="Times New Roman"/>
                <a:sym typeface="Times New Roman"/>
              </a:rPr>
              <a:t>（Kは角速度をトルクに変換する適当な定数）</a:t>
            </a:r>
            <a:endParaRPr sz="2200">
              <a:latin typeface="Times New Roman"/>
              <a:ea typeface="Times New Roman"/>
              <a:cs typeface="Times New Roman"/>
              <a:sym typeface="Times New Roman"/>
            </a:endParaRPr>
          </a:p>
        </p:txBody>
      </p:sp>
      <p:sp>
        <p:nvSpPr>
          <p:cNvPr id="287" name="Google Shape;287;p27"/>
          <p:cNvSpPr/>
          <p:nvPr/>
        </p:nvSpPr>
        <p:spPr>
          <a:xfrm>
            <a:off x="1062675" y="1699625"/>
            <a:ext cx="5296800" cy="655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ja" sz="2400">
                <a:latin typeface="Times New Roman"/>
                <a:ea typeface="Times New Roman"/>
                <a:cs typeface="Times New Roman"/>
                <a:sym typeface="Times New Roman"/>
              </a:rPr>
              <a:t>mΘo’’+mglΘo=Kω</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数式モデルを考えよう(2)</a:t>
            </a:r>
            <a:endParaRPr/>
          </a:p>
        </p:txBody>
      </p:sp>
      <p:sp>
        <p:nvSpPr>
          <p:cNvPr id="293" name="Google Shape;293;p28"/>
          <p:cNvSpPr txBox="1"/>
          <p:nvPr>
            <p:ph idx="1" type="body"/>
          </p:nvPr>
        </p:nvSpPr>
        <p:spPr>
          <a:xfrm>
            <a:off x="819150" y="2411450"/>
            <a:ext cx="7505700" cy="22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000"/>
              <a:t>ω = d(Θo - Θi) / dt ⇒ </a:t>
            </a:r>
            <a:r>
              <a:rPr lang="ja" sz="2000"/>
              <a:t>(Θo - Θt) / Δt</a:t>
            </a:r>
            <a:endParaRPr sz="2000"/>
          </a:p>
          <a:p>
            <a:pPr indent="0" lvl="0" marL="0" rtl="0" algn="l">
              <a:spcBef>
                <a:spcPts val="1600"/>
              </a:spcBef>
              <a:spcAft>
                <a:spcPts val="1600"/>
              </a:spcAft>
              <a:buNone/>
            </a:pPr>
            <a:r>
              <a:rPr lang="ja" sz="2000"/>
              <a:t>Δtは制御周期（プログラムの動作周期）にする。</a:t>
            </a:r>
            <a:br>
              <a:rPr lang="ja" sz="2000"/>
            </a:br>
            <a:r>
              <a:rPr lang="ja" sz="2000"/>
              <a:t>つまり、「倒立する角度を最初に入力する」「次の制御周期までに倒立させる」「倒立していない場合は制御量を元に角速度を変更する」プログラムを作成する</a:t>
            </a:r>
            <a:endParaRPr sz="2000"/>
          </a:p>
        </p:txBody>
      </p:sp>
      <p:sp>
        <p:nvSpPr>
          <p:cNvPr id="294" name="Google Shape;294;p28"/>
          <p:cNvSpPr/>
          <p:nvPr/>
        </p:nvSpPr>
        <p:spPr>
          <a:xfrm>
            <a:off x="1062675" y="1699625"/>
            <a:ext cx="5296800" cy="655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ja" sz="2400">
                <a:latin typeface="Times New Roman"/>
                <a:ea typeface="Times New Roman"/>
                <a:cs typeface="Times New Roman"/>
                <a:sym typeface="Times New Roman"/>
              </a:rPr>
              <a:t>mΘo’’+mglΘo=K</a:t>
            </a:r>
            <a:r>
              <a:rPr i="1" lang="ja" sz="2400">
                <a:solidFill>
                  <a:srgbClr val="FF0000"/>
                </a:solidFill>
                <a:latin typeface="Times New Roman"/>
                <a:ea typeface="Times New Roman"/>
                <a:cs typeface="Times New Roman"/>
                <a:sym typeface="Times New Roman"/>
              </a:rPr>
              <a:t>ω</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Google Shape;299;p29"/>
          <p:cNvPicPr preferRelativeResize="0"/>
          <p:nvPr/>
        </p:nvPicPr>
        <p:blipFill>
          <a:blip r:embed="rId3">
            <a:alphaModFix/>
          </a:blip>
          <a:stretch>
            <a:fillRect/>
          </a:stretch>
        </p:blipFill>
        <p:spPr>
          <a:xfrm>
            <a:off x="1197850" y="372950"/>
            <a:ext cx="4793675" cy="439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30"/>
          <p:cNvPicPr preferRelativeResize="0"/>
          <p:nvPr/>
        </p:nvPicPr>
        <p:blipFill>
          <a:blip r:embed="rId3">
            <a:alphaModFix/>
          </a:blip>
          <a:stretch>
            <a:fillRect/>
          </a:stretch>
        </p:blipFill>
        <p:spPr>
          <a:xfrm>
            <a:off x="1024500" y="2446749"/>
            <a:ext cx="3986100" cy="2433375"/>
          </a:xfrm>
          <a:prstGeom prst="rect">
            <a:avLst/>
          </a:prstGeom>
          <a:noFill/>
          <a:ln>
            <a:noFill/>
          </a:ln>
        </p:spPr>
      </p:pic>
      <p:sp>
        <p:nvSpPr>
          <p:cNvPr id="305" name="Google Shape;305;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考察</a:t>
            </a:r>
            <a:endParaRPr/>
          </a:p>
        </p:txBody>
      </p:sp>
      <p:sp>
        <p:nvSpPr>
          <p:cNvPr id="306" name="Google Shape;306;p30"/>
          <p:cNvSpPr txBox="1"/>
          <p:nvPr>
            <p:ph idx="1" type="body"/>
          </p:nvPr>
        </p:nvSpPr>
        <p:spPr>
          <a:xfrm>
            <a:off x="819150" y="1544700"/>
            <a:ext cx="7781100" cy="1786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ja" sz="2000"/>
              <a:t>説明は省きますが、</a:t>
            </a:r>
            <a:r>
              <a:rPr lang="ja" sz="2000"/>
              <a:t>k</a:t>
            </a:r>
            <a:r>
              <a:rPr lang="ja" sz="2000"/>
              <a:t>は過渡応答性能として、だいたい理論</a:t>
            </a:r>
            <a:br>
              <a:rPr lang="ja" sz="2000"/>
            </a:br>
            <a:r>
              <a:rPr lang="ja" sz="2000"/>
              <a:t>どおりの挙動を示します</a:t>
            </a:r>
            <a:endParaRPr sz="2000"/>
          </a:p>
        </p:txBody>
      </p:sp>
      <p:cxnSp>
        <p:nvCxnSpPr>
          <p:cNvPr id="307" name="Google Shape;307;p30"/>
          <p:cNvCxnSpPr/>
          <p:nvPr/>
        </p:nvCxnSpPr>
        <p:spPr>
          <a:xfrm flipH="1">
            <a:off x="1669083" y="2522961"/>
            <a:ext cx="3600" cy="2202300"/>
          </a:xfrm>
          <a:prstGeom prst="straightConnector1">
            <a:avLst/>
          </a:prstGeom>
          <a:noFill/>
          <a:ln cap="flat" cmpd="sng" w="9525">
            <a:solidFill>
              <a:srgbClr val="FF0000"/>
            </a:solidFill>
            <a:prstDash val="solid"/>
            <a:round/>
            <a:headEnd len="med" w="med" type="none"/>
            <a:tailEnd len="med" w="med" type="none"/>
          </a:ln>
        </p:spPr>
      </p:cxnSp>
      <p:sp>
        <p:nvSpPr>
          <p:cNvPr id="308" name="Google Shape;308;p30"/>
          <p:cNvSpPr/>
          <p:nvPr/>
        </p:nvSpPr>
        <p:spPr>
          <a:xfrm>
            <a:off x="2023125" y="3647600"/>
            <a:ext cx="3705900" cy="954600"/>
          </a:xfrm>
          <a:prstGeom prst="wedgeRoundRectCallout">
            <a:avLst>
              <a:gd fmla="val -59080" name="adj1"/>
              <a:gd fmla="val -20333"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000">
                <a:latin typeface="Meiryo"/>
                <a:ea typeface="Meiryo"/>
                <a:cs typeface="Meiryo"/>
                <a:sym typeface="Meiryo"/>
              </a:rPr>
              <a:t>この立ち上がりが</a:t>
            </a:r>
            <a:r>
              <a:rPr lang="ja" sz="2000">
                <a:latin typeface="Meiryo"/>
                <a:ea typeface="Meiryo"/>
                <a:cs typeface="Meiryo"/>
                <a:sym typeface="Meiryo"/>
              </a:rPr>
              <a:t>k</a:t>
            </a:r>
            <a:r>
              <a:rPr lang="ja" sz="2000">
                <a:latin typeface="Meiryo"/>
                <a:ea typeface="Meiryo"/>
                <a:cs typeface="Meiryo"/>
                <a:sym typeface="Meiryo"/>
              </a:rPr>
              <a:t>によって計算される値に近い</a:t>
            </a:r>
            <a:endParaRPr sz="2000">
              <a:latin typeface="Meiryo"/>
              <a:ea typeface="Meiryo"/>
              <a:cs typeface="Meiryo"/>
              <a:sym typeface="Meiryo"/>
            </a:endParaRPr>
          </a:p>
        </p:txBody>
      </p:sp>
      <p:sp>
        <p:nvSpPr>
          <p:cNvPr id="309" name="Google Shape;309;p30"/>
          <p:cNvSpPr/>
          <p:nvPr/>
        </p:nvSpPr>
        <p:spPr>
          <a:xfrm>
            <a:off x="5888925" y="2873100"/>
            <a:ext cx="2782500" cy="1729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800">
                <a:latin typeface="Meiryo"/>
                <a:ea typeface="Meiryo"/>
                <a:cs typeface="Meiryo"/>
                <a:sym typeface="Meiryo"/>
              </a:rPr>
              <a:t>k</a:t>
            </a:r>
            <a:r>
              <a:rPr lang="ja" sz="1800">
                <a:latin typeface="Meiryo"/>
                <a:ea typeface="Meiryo"/>
                <a:cs typeface="Meiryo"/>
                <a:sym typeface="Meiryo"/>
              </a:rPr>
              <a:t>が大きいほど制御は速くなることも確認</a:t>
            </a:r>
            <a:endParaRPr sz="1800">
              <a:latin typeface="Meiryo"/>
              <a:ea typeface="Meiryo"/>
              <a:cs typeface="Meiryo"/>
              <a:sym typeface="Meiryo"/>
            </a:endParaRPr>
          </a:p>
          <a:p>
            <a:pPr indent="0" lvl="0" marL="0" rtl="0" algn="l">
              <a:spcBef>
                <a:spcPts val="0"/>
              </a:spcBef>
              <a:spcAft>
                <a:spcPts val="0"/>
              </a:spcAft>
              <a:buNone/>
            </a:pPr>
            <a:r>
              <a:rPr lang="ja" sz="1800">
                <a:latin typeface="Meiryo"/>
                <a:ea typeface="Meiryo"/>
                <a:cs typeface="Meiryo"/>
                <a:sym typeface="Meiryo"/>
              </a:rPr>
              <a:t>（ただし一定以上は大きくできない）</a:t>
            </a:r>
            <a:endParaRPr sz="1800">
              <a:latin typeface="Meiryo"/>
              <a:ea typeface="Meiryo"/>
              <a:cs typeface="Meiryo"/>
              <a:sym typeface="Meiry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つまりデジタル制御へ</a:t>
            </a:r>
            <a:endParaRPr/>
          </a:p>
        </p:txBody>
      </p:sp>
      <p:sp>
        <p:nvSpPr>
          <p:cNvPr id="315" name="Google Shape;315;p31"/>
          <p:cNvSpPr txBox="1"/>
          <p:nvPr>
            <p:ph idx="1" type="body"/>
          </p:nvPr>
        </p:nvSpPr>
        <p:spPr>
          <a:xfrm>
            <a:off x="819150" y="3568400"/>
            <a:ext cx="7505700" cy="126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サンプリング周期を超える速さで制御はできない</a:t>
            </a:r>
            <a:endParaRPr/>
          </a:p>
          <a:p>
            <a:pPr indent="0" lvl="0" marL="0" rtl="0" algn="ctr">
              <a:spcBef>
                <a:spcPts val="1600"/>
              </a:spcBef>
              <a:spcAft>
                <a:spcPts val="1600"/>
              </a:spcAft>
              <a:buNone/>
            </a:pPr>
            <a:r>
              <a:rPr b="1" lang="ja" sz="2400"/>
              <a:t>制御の道はこれからだ！</a:t>
            </a:r>
            <a:endParaRPr b="1" sz="2400"/>
          </a:p>
        </p:txBody>
      </p:sp>
      <p:pic>
        <p:nvPicPr>
          <p:cNvPr id="316" name="Google Shape;316;p31"/>
          <p:cNvPicPr preferRelativeResize="0"/>
          <p:nvPr/>
        </p:nvPicPr>
        <p:blipFill>
          <a:blip r:embed="rId3">
            <a:alphaModFix/>
          </a:blip>
          <a:stretch>
            <a:fillRect/>
          </a:stretch>
        </p:blipFill>
        <p:spPr>
          <a:xfrm>
            <a:off x="3009900" y="1506550"/>
            <a:ext cx="3763150" cy="18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自己紹介</a:t>
            </a:r>
            <a:endParaRPr/>
          </a:p>
        </p:txBody>
      </p:sp>
      <p:sp>
        <p:nvSpPr>
          <p:cNvPr id="135" name="Google Shape;135;p14"/>
          <p:cNvSpPr txBox="1"/>
          <p:nvPr>
            <p:ph idx="1" type="body"/>
          </p:nvPr>
        </p:nvSpPr>
        <p:spPr>
          <a:xfrm>
            <a:off x="819150" y="1990725"/>
            <a:ext cx="7941900" cy="28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仕事: </a:t>
            </a:r>
            <a:endParaRPr/>
          </a:p>
          <a:p>
            <a:pPr indent="0" lvl="0" marL="0" rtl="0" algn="l">
              <a:spcBef>
                <a:spcPts val="1600"/>
              </a:spcBef>
              <a:spcAft>
                <a:spcPts val="0"/>
              </a:spcAft>
              <a:buNone/>
            </a:pPr>
            <a:r>
              <a:rPr lang="ja"/>
              <a:t>勉強会:</a:t>
            </a:r>
            <a:br>
              <a:rPr lang="ja"/>
            </a:br>
            <a:r>
              <a:rPr lang="ja"/>
              <a:t>	目盛勉強会</a:t>
            </a:r>
            <a:br>
              <a:rPr lang="ja"/>
            </a:br>
            <a:r>
              <a:rPr lang="ja"/>
              <a:t>	</a:t>
            </a:r>
            <a:r>
              <a:rPr lang="ja">
                <a:solidFill>
                  <a:srgbClr val="FF0000"/>
                </a:solidFill>
              </a:rPr>
              <a:t>フィードバック制御勉強会</a:t>
            </a:r>
            <a:endParaRPr>
              <a:solidFill>
                <a:srgbClr val="FF0000"/>
              </a:solidFill>
            </a:endParaRPr>
          </a:p>
          <a:p>
            <a:pPr indent="0" lvl="0" marL="0" rtl="0" algn="l">
              <a:spcBef>
                <a:spcPts val="1600"/>
              </a:spcBef>
              <a:spcAft>
                <a:spcPts val="1600"/>
              </a:spcAft>
              <a:buNone/>
            </a:pPr>
            <a:r>
              <a:rPr lang="ja">
                <a:solidFill>
                  <a:srgbClr val="000000"/>
                </a:solidFill>
              </a:rPr>
              <a:t>座右の銘:</a:t>
            </a:r>
            <a:br>
              <a:rPr lang="ja">
                <a:solidFill>
                  <a:srgbClr val="000000"/>
                </a:solidFill>
              </a:rPr>
            </a:br>
            <a:r>
              <a:rPr lang="ja">
                <a:solidFill>
                  <a:srgbClr val="000000"/>
                </a:solidFill>
              </a:rPr>
              <a:t>	汝の欲することをなせ 【M・エンデ: はてしない物語】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cxnSp>
        <p:nvCxnSpPr>
          <p:cNvPr id="140" name="Google Shape;140;p15"/>
          <p:cNvCxnSpPr>
            <a:endCxn id="141" idx="1"/>
          </p:cNvCxnSpPr>
          <p:nvPr/>
        </p:nvCxnSpPr>
        <p:spPr>
          <a:xfrm flipH="1" rot="10800000">
            <a:off x="1951500" y="2594550"/>
            <a:ext cx="2265000" cy="1800"/>
          </a:xfrm>
          <a:prstGeom prst="straightConnector1">
            <a:avLst/>
          </a:prstGeom>
          <a:noFill/>
          <a:ln cap="flat" cmpd="sng" w="28575">
            <a:solidFill>
              <a:schemeClr val="dk2"/>
            </a:solidFill>
            <a:prstDash val="solid"/>
            <a:round/>
            <a:headEnd len="med" w="med" type="none"/>
            <a:tailEnd len="med" w="med" type="triangle"/>
          </a:ln>
        </p:spPr>
      </p:cxnSp>
      <p:cxnSp>
        <p:nvCxnSpPr>
          <p:cNvPr id="142" name="Google Shape;142;p15"/>
          <p:cNvCxnSpPr>
            <a:endCxn id="143" idx="2"/>
          </p:cNvCxnSpPr>
          <p:nvPr/>
        </p:nvCxnSpPr>
        <p:spPr>
          <a:xfrm flipH="1" rot="10800000">
            <a:off x="878250" y="2594550"/>
            <a:ext cx="794400" cy="1800"/>
          </a:xfrm>
          <a:prstGeom prst="straightConnector1">
            <a:avLst/>
          </a:prstGeom>
          <a:noFill/>
          <a:ln cap="flat" cmpd="sng" w="28575">
            <a:solidFill>
              <a:schemeClr val="dk2"/>
            </a:solidFill>
            <a:prstDash val="solid"/>
            <a:round/>
            <a:headEnd len="med" w="med" type="none"/>
            <a:tailEnd len="med" w="med" type="triangle"/>
          </a:ln>
        </p:spPr>
      </p:cxnSp>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フィードバック制御とは</a:t>
            </a:r>
            <a:endParaRPr/>
          </a:p>
        </p:txBody>
      </p:sp>
      <p:sp>
        <p:nvSpPr>
          <p:cNvPr id="145" name="Google Shape;145;p15"/>
          <p:cNvSpPr/>
          <p:nvPr/>
        </p:nvSpPr>
        <p:spPr>
          <a:xfrm>
            <a:off x="2592650" y="2266950"/>
            <a:ext cx="7110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K</a:t>
            </a:r>
            <a:endParaRPr sz="2400">
              <a:latin typeface="Meiryo"/>
              <a:ea typeface="Meiryo"/>
              <a:cs typeface="Meiryo"/>
              <a:sym typeface="Meiryo"/>
            </a:endParaRPr>
          </a:p>
        </p:txBody>
      </p:sp>
      <p:sp>
        <p:nvSpPr>
          <p:cNvPr id="141" name="Google Shape;141;p15"/>
          <p:cNvSpPr/>
          <p:nvPr/>
        </p:nvSpPr>
        <p:spPr>
          <a:xfrm>
            <a:off x="4216500" y="2266950"/>
            <a:ext cx="12198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G</a:t>
            </a:r>
            <a:endParaRPr sz="2400">
              <a:latin typeface="Meiryo"/>
              <a:ea typeface="Meiryo"/>
              <a:cs typeface="Meiryo"/>
              <a:sym typeface="Meiryo"/>
            </a:endParaRPr>
          </a:p>
        </p:txBody>
      </p:sp>
      <p:sp>
        <p:nvSpPr>
          <p:cNvPr id="143" name="Google Shape;143;p15"/>
          <p:cNvSpPr/>
          <p:nvPr/>
        </p:nvSpPr>
        <p:spPr>
          <a:xfrm>
            <a:off x="1672650" y="2453850"/>
            <a:ext cx="278700" cy="2814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15"/>
          <p:cNvCxnSpPr/>
          <p:nvPr/>
        </p:nvCxnSpPr>
        <p:spPr>
          <a:xfrm>
            <a:off x="5436300" y="2594550"/>
            <a:ext cx="2564700" cy="3600"/>
          </a:xfrm>
          <a:prstGeom prst="straightConnector1">
            <a:avLst/>
          </a:prstGeom>
          <a:noFill/>
          <a:ln cap="flat" cmpd="sng" w="28575">
            <a:solidFill>
              <a:schemeClr val="dk2"/>
            </a:solidFill>
            <a:prstDash val="solid"/>
            <a:round/>
            <a:headEnd len="med" w="med" type="none"/>
            <a:tailEnd len="med" w="med" type="triangle"/>
          </a:ln>
        </p:spPr>
      </p:cxnSp>
      <p:sp>
        <p:nvSpPr>
          <p:cNvPr id="147" name="Google Shape;147;p15"/>
          <p:cNvSpPr/>
          <p:nvPr/>
        </p:nvSpPr>
        <p:spPr>
          <a:xfrm>
            <a:off x="6349150" y="2518350"/>
            <a:ext cx="133200" cy="136800"/>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5"/>
          <p:cNvCxnSpPr>
            <a:stCxn id="147" idx="4"/>
            <a:endCxn id="143" idx="4"/>
          </p:cNvCxnSpPr>
          <p:nvPr/>
        </p:nvCxnSpPr>
        <p:spPr>
          <a:xfrm rot="5400000">
            <a:off x="4073800" y="393300"/>
            <a:ext cx="80100" cy="4603800"/>
          </a:xfrm>
          <a:prstGeom prst="bentConnector3">
            <a:avLst>
              <a:gd fmla="val 916230" name="adj1"/>
            </a:avLst>
          </a:prstGeom>
          <a:noFill/>
          <a:ln cap="flat" cmpd="sng" w="28575">
            <a:solidFill>
              <a:srgbClr val="FF0000"/>
            </a:solidFill>
            <a:prstDash val="solid"/>
            <a:round/>
            <a:headEnd len="med" w="med" type="none"/>
            <a:tailEnd len="med" w="med" type="triangle"/>
          </a:ln>
        </p:spPr>
      </p:cxnSp>
      <p:sp>
        <p:nvSpPr>
          <p:cNvPr id="149" name="Google Shape;149;p15"/>
          <p:cNvSpPr txBox="1"/>
          <p:nvPr/>
        </p:nvSpPr>
        <p:spPr>
          <a:xfrm>
            <a:off x="1310275" y="2004600"/>
            <a:ext cx="1505400" cy="1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latin typeface="Meiryo"/>
                <a:ea typeface="Meiryo"/>
                <a:cs typeface="Meiryo"/>
                <a:sym typeface="Meiryo"/>
              </a:rPr>
              <a:t>+</a:t>
            </a:r>
            <a:endParaRPr sz="2400">
              <a:latin typeface="Meiryo"/>
              <a:ea typeface="Meiryo"/>
              <a:cs typeface="Meiryo"/>
              <a:sym typeface="Meiryo"/>
            </a:endParaRPr>
          </a:p>
          <a:p>
            <a:pPr indent="0" lvl="0" marL="0" rtl="0" algn="l">
              <a:spcBef>
                <a:spcPts val="0"/>
              </a:spcBef>
              <a:spcAft>
                <a:spcPts val="0"/>
              </a:spcAft>
              <a:buNone/>
            </a:pPr>
            <a:r>
              <a:t/>
            </a:r>
            <a:endParaRPr sz="2400">
              <a:latin typeface="Meiryo"/>
              <a:ea typeface="Meiryo"/>
              <a:cs typeface="Meiryo"/>
              <a:sym typeface="Meiryo"/>
            </a:endParaRPr>
          </a:p>
          <a:p>
            <a:pPr indent="0" lvl="0" marL="0" rtl="0" algn="l">
              <a:spcBef>
                <a:spcPts val="0"/>
              </a:spcBef>
              <a:spcAft>
                <a:spcPts val="0"/>
              </a:spcAft>
              <a:buNone/>
            </a:pPr>
            <a:r>
              <a:rPr lang="ja" sz="2400">
                <a:latin typeface="Meiryo"/>
                <a:ea typeface="Meiryo"/>
                <a:cs typeface="Meiryo"/>
                <a:sym typeface="Meiryo"/>
              </a:rPr>
              <a:t>ー</a:t>
            </a:r>
            <a:endParaRPr sz="2400">
              <a:latin typeface="Meiryo"/>
              <a:ea typeface="Meiryo"/>
              <a:cs typeface="Meiryo"/>
              <a:sym typeface="Meiryo"/>
            </a:endParaRPr>
          </a:p>
        </p:txBody>
      </p:sp>
      <p:sp>
        <p:nvSpPr>
          <p:cNvPr id="150" name="Google Shape;150;p15"/>
          <p:cNvSpPr/>
          <p:nvPr/>
        </p:nvSpPr>
        <p:spPr>
          <a:xfrm>
            <a:off x="3352200" y="3074475"/>
            <a:ext cx="12198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H</a:t>
            </a:r>
            <a:endParaRPr sz="2400">
              <a:latin typeface="Meiryo"/>
              <a:ea typeface="Meiryo"/>
              <a:cs typeface="Meiryo"/>
              <a:sym typeface="Meiryo"/>
            </a:endParaRPr>
          </a:p>
        </p:txBody>
      </p:sp>
      <p:sp>
        <p:nvSpPr>
          <p:cNvPr id="151" name="Google Shape;151;p15"/>
          <p:cNvSpPr/>
          <p:nvPr/>
        </p:nvSpPr>
        <p:spPr>
          <a:xfrm>
            <a:off x="594075" y="3869075"/>
            <a:ext cx="2444700" cy="655200"/>
          </a:xfrm>
          <a:prstGeom prst="wedgeRoundRectCallout">
            <a:avLst>
              <a:gd fmla="val 26739" name="adj1"/>
              <a:gd fmla="val -108417"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フィードバック</a:t>
            </a:r>
            <a:endParaRPr sz="2200">
              <a:latin typeface="Meiryo"/>
              <a:ea typeface="Meiryo"/>
              <a:cs typeface="Meiryo"/>
              <a:sym typeface="Meiryo"/>
            </a:endParaRPr>
          </a:p>
        </p:txBody>
      </p:sp>
      <p:sp>
        <p:nvSpPr>
          <p:cNvPr id="152" name="Google Shape;152;p15"/>
          <p:cNvSpPr/>
          <p:nvPr/>
        </p:nvSpPr>
        <p:spPr>
          <a:xfrm>
            <a:off x="3164150" y="3882000"/>
            <a:ext cx="5296800" cy="655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F/Bがないと単に入れて出すだけになる</a:t>
            </a:r>
            <a:endParaRPr sz="2200">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p:nvPr/>
        </p:nvSpPr>
        <p:spPr>
          <a:xfrm>
            <a:off x="1289050" y="2354800"/>
            <a:ext cx="3067200" cy="2404500"/>
          </a:xfrm>
          <a:prstGeom prst="arc">
            <a:avLst>
              <a:gd fmla="val 11768237" name="adj1"/>
              <a:gd fmla="val 15868138" name="adj2"/>
            </a:avLst>
          </a:prstGeom>
          <a:noFill/>
          <a:ln cap="flat" cmpd="sng" w="38100">
            <a:solidFill>
              <a:schemeClr val="dk2"/>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制御って言ったら倒立振子</a:t>
            </a:r>
            <a:endParaRPr/>
          </a:p>
        </p:txBody>
      </p:sp>
      <p:sp>
        <p:nvSpPr>
          <p:cNvPr id="159" name="Google Shape;159;p16"/>
          <p:cNvSpPr txBox="1"/>
          <p:nvPr>
            <p:ph idx="1" type="body"/>
          </p:nvPr>
        </p:nvSpPr>
        <p:spPr>
          <a:xfrm>
            <a:off x="819150" y="1595225"/>
            <a:ext cx="75057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個人的には電子回路でよかったがピンとこないという意見が多数だったので</a:t>
            </a:r>
            <a:endParaRPr sz="1400"/>
          </a:p>
          <a:p>
            <a:pPr indent="0" lvl="0" marL="0" rtl="0" algn="l">
              <a:spcBef>
                <a:spcPts val="1600"/>
              </a:spcBef>
              <a:spcAft>
                <a:spcPts val="1600"/>
              </a:spcAft>
              <a:buNone/>
            </a:pPr>
            <a:r>
              <a:t/>
            </a:r>
            <a:endParaRPr/>
          </a:p>
        </p:txBody>
      </p:sp>
      <p:grpSp>
        <p:nvGrpSpPr>
          <p:cNvPr id="160" name="Google Shape;160;p16"/>
          <p:cNvGrpSpPr/>
          <p:nvPr/>
        </p:nvGrpSpPr>
        <p:grpSpPr>
          <a:xfrm>
            <a:off x="1646525" y="2354800"/>
            <a:ext cx="1102175" cy="2083825"/>
            <a:chOff x="1646525" y="2354800"/>
            <a:chExt cx="1102175" cy="2083825"/>
          </a:xfrm>
        </p:grpSpPr>
        <p:sp>
          <p:nvSpPr>
            <p:cNvPr id="161" name="Google Shape;161;p16"/>
            <p:cNvSpPr/>
            <p:nvPr/>
          </p:nvSpPr>
          <p:spPr>
            <a:xfrm rot="-1191313">
              <a:off x="2188547" y="2680335"/>
              <a:ext cx="149274" cy="1644109"/>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646525" y="2354800"/>
              <a:ext cx="561600" cy="5580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2367100" y="4060625"/>
              <a:ext cx="381600" cy="378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p:nvPr/>
        </p:nvSpPr>
        <p:spPr>
          <a:xfrm>
            <a:off x="3032125" y="4060625"/>
            <a:ext cx="4134000" cy="701400"/>
          </a:xfrm>
          <a:prstGeom prst="wedgeRoundRectCallout">
            <a:avLst>
              <a:gd fmla="val -59656" name="adj1"/>
              <a:gd fmla="val -28272" name="adj2"/>
              <a:gd fmla="val 0" name="adj3"/>
            </a:avLst>
          </a:prstGeom>
          <a:solidFill>
            <a:srgbClr val="BEE1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ここが回転する</a:t>
            </a:r>
            <a:endParaRPr sz="2200">
              <a:latin typeface="Meiryo"/>
              <a:ea typeface="Meiryo"/>
              <a:cs typeface="Meiryo"/>
              <a:sym typeface="Meiryo"/>
            </a:endParaRPr>
          </a:p>
          <a:p>
            <a:pPr indent="0" lvl="0" marL="0" rtl="0" algn="l">
              <a:spcBef>
                <a:spcPts val="0"/>
              </a:spcBef>
              <a:spcAft>
                <a:spcPts val="0"/>
              </a:spcAft>
              <a:buNone/>
            </a:pPr>
            <a:r>
              <a:rPr lang="ja" sz="1800">
                <a:latin typeface="Meiryo"/>
                <a:ea typeface="Meiryo"/>
                <a:cs typeface="Meiryo"/>
                <a:sym typeface="Meiryo"/>
              </a:rPr>
              <a:t>（左右に動くのもあるが難しい）</a:t>
            </a:r>
            <a:endParaRPr sz="1800">
              <a:latin typeface="Meiryo"/>
              <a:ea typeface="Meiryo"/>
              <a:cs typeface="Meiryo"/>
              <a:sym typeface="Meiryo"/>
            </a:endParaRPr>
          </a:p>
        </p:txBody>
      </p:sp>
      <p:sp>
        <p:nvSpPr>
          <p:cNvPr id="165" name="Google Shape;165;p16"/>
          <p:cNvSpPr/>
          <p:nvPr/>
        </p:nvSpPr>
        <p:spPr>
          <a:xfrm>
            <a:off x="2832100" y="2221050"/>
            <a:ext cx="1403400" cy="701400"/>
          </a:xfrm>
          <a:prstGeom prst="wedgeRoundRectCallout">
            <a:avLst>
              <a:gd fmla="val -59656" name="adj1"/>
              <a:gd fmla="val -28272"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200">
                <a:latin typeface="Meiryo"/>
                <a:ea typeface="Meiryo"/>
                <a:cs typeface="Meiryo"/>
                <a:sym typeface="Meiryo"/>
              </a:rPr>
              <a:t>不安定</a:t>
            </a:r>
            <a:endParaRPr sz="1800">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grpSp>
        <p:nvGrpSpPr>
          <p:cNvPr id="170" name="Google Shape;170;p17"/>
          <p:cNvGrpSpPr/>
          <p:nvPr/>
        </p:nvGrpSpPr>
        <p:grpSpPr>
          <a:xfrm>
            <a:off x="535575" y="1685950"/>
            <a:ext cx="4657457" cy="3082125"/>
            <a:chOff x="438000" y="1685950"/>
            <a:chExt cx="4657457" cy="3082125"/>
          </a:xfrm>
        </p:grpSpPr>
        <p:pic>
          <p:nvPicPr>
            <p:cNvPr id="171" name="Google Shape;171;p17"/>
            <p:cNvPicPr preferRelativeResize="0"/>
            <p:nvPr/>
          </p:nvPicPr>
          <p:blipFill>
            <a:blip r:embed="rId3">
              <a:alphaModFix/>
            </a:blip>
            <a:stretch>
              <a:fillRect/>
            </a:stretch>
          </p:blipFill>
          <p:spPr>
            <a:xfrm>
              <a:off x="496250" y="1729575"/>
              <a:ext cx="4599207" cy="3038500"/>
            </a:xfrm>
            <a:prstGeom prst="rect">
              <a:avLst/>
            </a:prstGeom>
            <a:noFill/>
            <a:ln>
              <a:noFill/>
            </a:ln>
          </p:spPr>
        </p:pic>
        <p:sp>
          <p:nvSpPr>
            <p:cNvPr id="172" name="Google Shape;172;p17"/>
            <p:cNvSpPr/>
            <p:nvPr/>
          </p:nvSpPr>
          <p:spPr>
            <a:xfrm>
              <a:off x="438000" y="1685950"/>
              <a:ext cx="3046800" cy="701400"/>
            </a:xfrm>
            <a:prstGeom prst="wedgeRoundRectCallout">
              <a:avLst>
                <a:gd fmla="val 22549" name="adj1"/>
                <a:gd fmla="val 111067" name="adj2"/>
                <a:gd fmla="val 0" name="adj3"/>
              </a:avLst>
            </a:prstGeom>
            <a:solidFill>
              <a:srgbClr val="BEE1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角速度を入力できる</a:t>
              </a:r>
              <a:endParaRPr sz="1800">
                <a:latin typeface="Meiryo"/>
                <a:ea typeface="Meiryo"/>
                <a:cs typeface="Meiryo"/>
                <a:sym typeface="Meiryo"/>
              </a:endParaRPr>
            </a:p>
          </p:txBody>
        </p:sp>
      </p:grpSp>
      <p:sp>
        <p:nvSpPr>
          <p:cNvPr id="173" name="Google Shape;17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Unityで振り子モデルを作ってみた</a:t>
            </a:r>
            <a:endParaRPr/>
          </a:p>
        </p:txBody>
      </p:sp>
      <p:pic>
        <p:nvPicPr>
          <p:cNvPr id="174" name="Google Shape;174;p17"/>
          <p:cNvPicPr preferRelativeResize="0"/>
          <p:nvPr/>
        </p:nvPicPr>
        <p:blipFill>
          <a:blip r:embed="rId4">
            <a:alphaModFix/>
          </a:blip>
          <a:stretch>
            <a:fillRect/>
          </a:stretch>
        </p:blipFill>
        <p:spPr>
          <a:xfrm>
            <a:off x="4572000" y="1971083"/>
            <a:ext cx="4198900" cy="2796993"/>
          </a:xfrm>
          <a:prstGeom prst="rect">
            <a:avLst/>
          </a:prstGeom>
          <a:noFill/>
          <a:ln cap="flat" cmpd="sng" w="28575">
            <a:solidFill>
              <a:srgbClr val="0000F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18"/>
          <p:cNvPicPr preferRelativeResize="0"/>
          <p:nvPr/>
        </p:nvPicPr>
        <p:blipFill>
          <a:blip r:embed="rId3">
            <a:alphaModFix/>
          </a:blip>
          <a:stretch>
            <a:fillRect/>
          </a:stretch>
        </p:blipFill>
        <p:spPr>
          <a:xfrm>
            <a:off x="1531775" y="1800200"/>
            <a:ext cx="5885125" cy="2979325"/>
          </a:xfrm>
          <a:prstGeom prst="rect">
            <a:avLst/>
          </a:prstGeom>
          <a:noFill/>
          <a:ln>
            <a:noFill/>
          </a:ln>
        </p:spPr>
      </p:pic>
      <p:sp>
        <p:nvSpPr>
          <p:cNvPr id="180" name="Google Shape;18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振り子モデル</a:t>
            </a:r>
            <a:r>
              <a:rPr lang="ja"/>
              <a:t>動作の確認</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19"/>
          <p:cNvPicPr preferRelativeResize="0"/>
          <p:nvPr/>
        </p:nvPicPr>
        <p:blipFill>
          <a:blip r:embed="rId3">
            <a:alphaModFix/>
          </a:blip>
          <a:stretch>
            <a:fillRect/>
          </a:stretch>
        </p:blipFill>
        <p:spPr>
          <a:xfrm>
            <a:off x="653425" y="1971338"/>
            <a:ext cx="5046850" cy="2554975"/>
          </a:xfrm>
          <a:prstGeom prst="rect">
            <a:avLst/>
          </a:prstGeom>
          <a:noFill/>
          <a:ln>
            <a:noFill/>
          </a:ln>
        </p:spPr>
      </p:pic>
      <p:sp>
        <p:nvSpPr>
          <p:cNvPr id="186" name="Google Shape;18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フィードバックしない倒立振子</a:t>
            </a:r>
            <a:endParaRPr/>
          </a:p>
        </p:txBody>
      </p:sp>
      <p:sp>
        <p:nvSpPr>
          <p:cNvPr id="187" name="Google Shape;187;p19"/>
          <p:cNvSpPr/>
          <p:nvPr/>
        </p:nvSpPr>
        <p:spPr>
          <a:xfrm>
            <a:off x="5227125" y="3001625"/>
            <a:ext cx="3401100" cy="1158300"/>
          </a:xfrm>
          <a:prstGeom prst="wedgeRoundRectCallout">
            <a:avLst>
              <a:gd fmla="val -59656" name="adj1"/>
              <a:gd fmla="val -28272"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200">
                <a:latin typeface="Meiryo"/>
                <a:ea typeface="Meiryo"/>
                <a:cs typeface="Meiryo"/>
                <a:sym typeface="Meiryo"/>
              </a:rPr>
              <a:t>目標の角度に到達したか</a:t>
            </a:r>
            <a:endParaRPr sz="2200">
              <a:latin typeface="Meiryo"/>
              <a:ea typeface="Meiryo"/>
              <a:cs typeface="Meiryo"/>
              <a:sym typeface="Meiryo"/>
            </a:endParaRPr>
          </a:p>
          <a:p>
            <a:pPr indent="0" lvl="0" marL="0" rtl="0" algn="ctr">
              <a:spcBef>
                <a:spcPts val="0"/>
              </a:spcBef>
              <a:spcAft>
                <a:spcPts val="0"/>
              </a:spcAft>
              <a:buNone/>
            </a:pPr>
            <a:r>
              <a:rPr lang="ja" sz="2200">
                <a:latin typeface="Meiryo"/>
                <a:ea typeface="Meiryo"/>
                <a:cs typeface="Meiryo"/>
                <a:sym typeface="Meiryo"/>
              </a:rPr>
              <a:t>わからないので</a:t>
            </a:r>
            <a:endParaRPr sz="2200">
              <a:latin typeface="Meiryo"/>
              <a:ea typeface="Meiryo"/>
              <a:cs typeface="Meiryo"/>
              <a:sym typeface="Meiryo"/>
            </a:endParaRPr>
          </a:p>
          <a:p>
            <a:pPr indent="0" lvl="0" marL="0" rtl="0" algn="ctr">
              <a:spcBef>
                <a:spcPts val="0"/>
              </a:spcBef>
              <a:spcAft>
                <a:spcPts val="0"/>
              </a:spcAft>
              <a:buNone/>
            </a:pPr>
            <a:r>
              <a:rPr lang="ja" sz="2200">
                <a:latin typeface="Meiryo"/>
                <a:ea typeface="Meiryo"/>
                <a:cs typeface="Meiryo"/>
                <a:sym typeface="Meiryo"/>
              </a:rPr>
              <a:t>回り続ける</a:t>
            </a:r>
            <a:endParaRPr sz="2200">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フィードバックしてみる</a:t>
            </a:r>
            <a:endParaRPr/>
          </a:p>
        </p:txBody>
      </p:sp>
      <p:sp>
        <p:nvSpPr>
          <p:cNvPr id="193" name="Google Shape;193;p20"/>
          <p:cNvSpPr txBox="1"/>
          <p:nvPr>
            <p:ph idx="1" type="body"/>
          </p:nvPr>
        </p:nvSpPr>
        <p:spPr>
          <a:xfrm>
            <a:off x="819150" y="1990725"/>
            <a:ext cx="7505700" cy="685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ja"/>
              <a:t>何をフィードバックする？ → 現在の角度</a:t>
            </a:r>
            <a:endParaRPr/>
          </a:p>
        </p:txBody>
      </p:sp>
      <p:cxnSp>
        <p:nvCxnSpPr>
          <p:cNvPr id="194" name="Google Shape;194;p20"/>
          <p:cNvCxnSpPr>
            <a:stCxn id="195" idx="6"/>
            <a:endCxn id="196" idx="1"/>
          </p:cNvCxnSpPr>
          <p:nvPr/>
        </p:nvCxnSpPr>
        <p:spPr>
          <a:xfrm flipH="1" rot="10800000">
            <a:off x="2637150" y="3153900"/>
            <a:ext cx="2136900" cy="7800"/>
          </a:xfrm>
          <a:prstGeom prst="straightConnector1">
            <a:avLst/>
          </a:prstGeom>
          <a:noFill/>
          <a:ln cap="flat" cmpd="sng" w="28575">
            <a:solidFill>
              <a:schemeClr val="dk2"/>
            </a:solidFill>
            <a:prstDash val="solid"/>
            <a:round/>
            <a:headEnd len="med" w="med" type="none"/>
            <a:tailEnd len="med" w="med" type="triangle"/>
          </a:ln>
        </p:spPr>
      </p:cxnSp>
      <p:cxnSp>
        <p:nvCxnSpPr>
          <p:cNvPr id="197" name="Google Shape;197;p20"/>
          <p:cNvCxnSpPr>
            <a:endCxn id="195" idx="2"/>
          </p:cNvCxnSpPr>
          <p:nvPr/>
        </p:nvCxnSpPr>
        <p:spPr>
          <a:xfrm flipH="1" rot="10800000">
            <a:off x="1564050" y="3161700"/>
            <a:ext cx="794400" cy="1800"/>
          </a:xfrm>
          <a:prstGeom prst="straightConnector1">
            <a:avLst/>
          </a:prstGeom>
          <a:noFill/>
          <a:ln cap="flat" cmpd="sng" w="28575">
            <a:solidFill>
              <a:schemeClr val="dk2"/>
            </a:solidFill>
            <a:prstDash val="solid"/>
            <a:round/>
            <a:headEnd len="med" w="med" type="none"/>
            <a:tailEnd len="med" w="med" type="triangle"/>
          </a:ln>
        </p:spPr>
      </p:cxnSp>
      <p:sp>
        <p:nvSpPr>
          <p:cNvPr id="198" name="Google Shape;198;p20"/>
          <p:cNvSpPr/>
          <p:nvPr/>
        </p:nvSpPr>
        <p:spPr>
          <a:xfrm>
            <a:off x="3286050" y="2831325"/>
            <a:ext cx="7110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K</a:t>
            </a:r>
            <a:endParaRPr sz="2400">
              <a:latin typeface="Meiryo"/>
              <a:ea typeface="Meiryo"/>
              <a:cs typeface="Meiryo"/>
              <a:sym typeface="Meiryo"/>
            </a:endParaRPr>
          </a:p>
        </p:txBody>
      </p:sp>
      <p:sp>
        <p:nvSpPr>
          <p:cNvPr id="196" name="Google Shape;196;p20"/>
          <p:cNvSpPr/>
          <p:nvPr/>
        </p:nvSpPr>
        <p:spPr>
          <a:xfrm>
            <a:off x="4774050" y="2826300"/>
            <a:ext cx="1219800" cy="65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Meiryo"/>
                <a:ea typeface="Meiryo"/>
                <a:cs typeface="Meiryo"/>
                <a:sym typeface="Meiryo"/>
              </a:rPr>
              <a:t>G</a:t>
            </a:r>
            <a:endParaRPr sz="2400">
              <a:latin typeface="Meiryo"/>
              <a:ea typeface="Meiryo"/>
              <a:cs typeface="Meiryo"/>
              <a:sym typeface="Meiryo"/>
            </a:endParaRPr>
          </a:p>
        </p:txBody>
      </p:sp>
      <p:sp>
        <p:nvSpPr>
          <p:cNvPr id="195" name="Google Shape;195;p20"/>
          <p:cNvSpPr/>
          <p:nvPr/>
        </p:nvSpPr>
        <p:spPr>
          <a:xfrm>
            <a:off x="2358450" y="3021000"/>
            <a:ext cx="278700" cy="2814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20"/>
          <p:cNvCxnSpPr>
            <a:stCxn id="196" idx="3"/>
          </p:cNvCxnSpPr>
          <p:nvPr/>
        </p:nvCxnSpPr>
        <p:spPr>
          <a:xfrm>
            <a:off x="5993850" y="3153900"/>
            <a:ext cx="2007300" cy="11400"/>
          </a:xfrm>
          <a:prstGeom prst="straightConnector1">
            <a:avLst/>
          </a:prstGeom>
          <a:noFill/>
          <a:ln cap="flat" cmpd="sng" w="28575">
            <a:solidFill>
              <a:schemeClr val="dk2"/>
            </a:solidFill>
            <a:prstDash val="solid"/>
            <a:round/>
            <a:headEnd len="med" w="med" type="none"/>
            <a:tailEnd len="med" w="med" type="triangle"/>
          </a:ln>
        </p:spPr>
      </p:cxnSp>
      <p:sp>
        <p:nvSpPr>
          <p:cNvPr id="200" name="Google Shape;200;p20"/>
          <p:cNvSpPr/>
          <p:nvPr/>
        </p:nvSpPr>
        <p:spPr>
          <a:xfrm>
            <a:off x="6349150" y="3085500"/>
            <a:ext cx="133200" cy="136800"/>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20"/>
          <p:cNvCxnSpPr>
            <a:stCxn id="200" idx="4"/>
            <a:endCxn id="195" idx="4"/>
          </p:cNvCxnSpPr>
          <p:nvPr/>
        </p:nvCxnSpPr>
        <p:spPr>
          <a:xfrm rot="5400000">
            <a:off x="4416700" y="1303350"/>
            <a:ext cx="80100" cy="3918000"/>
          </a:xfrm>
          <a:prstGeom prst="bentConnector3">
            <a:avLst>
              <a:gd fmla="val 832335" name="adj1"/>
            </a:avLst>
          </a:prstGeom>
          <a:noFill/>
          <a:ln cap="flat" cmpd="sng" w="28575">
            <a:solidFill>
              <a:srgbClr val="FF0000"/>
            </a:solidFill>
            <a:prstDash val="solid"/>
            <a:round/>
            <a:headEnd len="med" w="med" type="none"/>
            <a:tailEnd len="med" w="med" type="triangle"/>
          </a:ln>
        </p:spPr>
      </p:cxnSp>
      <p:sp>
        <p:nvSpPr>
          <p:cNvPr id="202" name="Google Shape;202;p20"/>
          <p:cNvSpPr/>
          <p:nvPr/>
        </p:nvSpPr>
        <p:spPr>
          <a:xfrm>
            <a:off x="6587250" y="3642975"/>
            <a:ext cx="1749000" cy="1069800"/>
          </a:xfrm>
          <a:prstGeom prst="wedgeRoundRectCallout">
            <a:avLst>
              <a:gd fmla="val -51806" name="adj1"/>
              <a:gd fmla="val -85511"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現在の角度</a:t>
            </a:r>
            <a:br>
              <a:rPr lang="ja" sz="2200">
                <a:latin typeface="Meiryo"/>
                <a:ea typeface="Meiryo"/>
                <a:cs typeface="Meiryo"/>
                <a:sym typeface="Meiryo"/>
              </a:rPr>
            </a:br>
            <a:r>
              <a:rPr lang="ja" sz="2200">
                <a:latin typeface="Meiryo"/>
                <a:ea typeface="Meiryo"/>
                <a:cs typeface="Meiryo"/>
                <a:sym typeface="Meiryo"/>
              </a:rPr>
              <a:t>Θo</a:t>
            </a:r>
            <a:endParaRPr sz="2200">
              <a:latin typeface="Meiryo"/>
              <a:ea typeface="Meiryo"/>
              <a:cs typeface="Meiryo"/>
              <a:sym typeface="Meiryo"/>
            </a:endParaRPr>
          </a:p>
        </p:txBody>
      </p:sp>
      <p:sp>
        <p:nvSpPr>
          <p:cNvPr id="203" name="Google Shape;203;p20"/>
          <p:cNvSpPr/>
          <p:nvPr/>
        </p:nvSpPr>
        <p:spPr>
          <a:xfrm>
            <a:off x="318950" y="3755250"/>
            <a:ext cx="2007300" cy="1069800"/>
          </a:xfrm>
          <a:prstGeom prst="wedgeRoundRectCallout">
            <a:avLst>
              <a:gd fmla="val 20555" name="adj1"/>
              <a:gd fmla="val -97434"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目標</a:t>
            </a:r>
            <a:r>
              <a:rPr lang="ja" sz="2200">
                <a:latin typeface="Meiryo"/>
                <a:ea typeface="Meiryo"/>
                <a:cs typeface="Meiryo"/>
                <a:sym typeface="Meiryo"/>
              </a:rPr>
              <a:t>の角度</a:t>
            </a:r>
            <a:br>
              <a:rPr lang="ja" sz="2200">
                <a:latin typeface="Meiryo"/>
                <a:ea typeface="Meiryo"/>
                <a:cs typeface="Meiryo"/>
                <a:sym typeface="Meiryo"/>
              </a:rPr>
            </a:br>
            <a:r>
              <a:rPr lang="ja" sz="2200">
                <a:latin typeface="Meiryo"/>
                <a:ea typeface="Meiryo"/>
                <a:cs typeface="Meiryo"/>
                <a:sym typeface="Meiryo"/>
              </a:rPr>
              <a:t>Θi</a:t>
            </a:r>
            <a:endParaRPr sz="2200">
              <a:latin typeface="Meiryo"/>
              <a:ea typeface="Meiryo"/>
              <a:cs typeface="Meiryo"/>
              <a:sym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フィードバックしてみた</a:t>
            </a:r>
            <a:endParaRPr/>
          </a:p>
        </p:txBody>
      </p:sp>
      <p:pic>
        <p:nvPicPr>
          <p:cNvPr id="209" name="Google Shape;209;p21"/>
          <p:cNvPicPr preferRelativeResize="0"/>
          <p:nvPr/>
        </p:nvPicPr>
        <p:blipFill>
          <a:blip r:embed="rId3">
            <a:alphaModFix/>
          </a:blip>
          <a:stretch>
            <a:fillRect/>
          </a:stretch>
        </p:blipFill>
        <p:spPr>
          <a:xfrm>
            <a:off x="1524000" y="1676875"/>
            <a:ext cx="6096000" cy="308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