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8" r:id="rId2"/>
    <p:sldId id="289" r:id="rId3"/>
    <p:sldId id="290" r:id="rId4"/>
    <p:sldId id="292" r:id="rId5"/>
    <p:sldId id="293" r:id="rId6"/>
    <p:sldId id="297" r:id="rId7"/>
    <p:sldId id="294" r:id="rId8"/>
    <p:sldId id="295" r:id="rId9"/>
    <p:sldId id="296" r:id="rId10"/>
    <p:sldId id="298" r:id="rId11"/>
    <p:sldId id="300" r:id="rId12"/>
    <p:sldId id="299" r:id="rId13"/>
    <p:sldId id="302" r:id="rId14"/>
    <p:sldId id="303" r:id="rId15"/>
    <p:sldId id="304" r:id="rId16"/>
    <p:sldId id="305" r:id="rId17"/>
    <p:sldId id="291" r:id="rId18"/>
  </p:sldIdLst>
  <p:sldSz cx="9144000" cy="6858000" type="screen4x3"/>
  <p:notesSz cx="6808788" cy="9940925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LEN Laboratorium" id="{DC164C71-E9C2-4A15-84D3-AEF33A4BE753}">
          <p14:sldIdLst>
            <p14:sldId id="288"/>
            <p14:sldId id="289"/>
            <p14:sldId id="290"/>
            <p14:sldId id="292"/>
            <p14:sldId id="293"/>
            <p14:sldId id="297"/>
            <p14:sldId id="294"/>
            <p14:sldId id="295"/>
            <p14:sldId id="296"/>
            <p14:sldId id="298"/>
            <p14:sldId id="300"/>
            <p14:sldId id="299"/>
            <p14:sldId id="302"/>
            <p14:sldId id="303"/>
            <p14:sldId id="304"/>
            <p14:sldId id="30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 varScale="1">
        <p:scale>
          <a:sx n="115" d="100"/>
          <a:sy n="115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77C1A-6114-47BB-BD72-F67DAF6B9AB8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2FE93-CD1F-43A9-B7A2-7A4D5B569D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0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845ED-0E75-4BCA-B729-9009499B56C0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3766-3D28-4FDC-A2FD-C603D0B729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77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7930E-BBCC-4838-A741-581A212E38BD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3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7930E-BBCC-4838-A741-581A212E38BD}" type="slidenum">
              <a:rPr lang="pl-PL" smtClean="0">
                <a:solidFill>
                  <a:prstClr val="black"/>
                </a:solidFill>
              </a:rPr>
              <a:pPr/>
              <a:t>2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0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0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683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ona teksto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 userDrawn="1"/>
        </p:nvSpPr>
        <p:spPr>
          <a:xfrm>
            <a:off x="7982869" y="6408068"/>
            <a:ext cx="1161131" cy="449932"/>
          </a:xfrm>
          <a:prstGeom prst="rect">
            <a:avLst/>
          </a:prstGeom>
          <a:solidFill>
            <a:srgbClr val="AEA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 userDrawn="1"/>
        </p:nvSpPr>
        <p:spPr>
          <a:xfrm>
            <a:off x="7982869" y="6510536"/>
            <a:ext cx="476919" cy="2308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fld id="{3D53E20D-40C3-4830-9C95-B7490D68330A}" type="slidenum">
              <a:rPr lang="pl-PL" sz="1500" smtClean="0">
                <a:solidFill>
                  <a:schemeClr val="bg1"/>
                </a:solidFill>
              </a:rPr>
              <a:pPr algn="ctr"/>
              <a:t>‹#›</a:t>
            </a:fld>
            <a:endParaRPr lang="pl-PL" sz="1500" dirty="0">
              <a:solidFill>
                <a:schemeClr val="bg1"/>
              </a:solidFill>
            </a:endParaRPr>
          </a:p>
        </p:txBody>
      </p:sp>
      <p:cxnSp>
        <p:nvCxnSpPr>
          <p:cNvPr id="10" name="Łącznik prosty 9"/>
          <p:cNvCxnSpPr/>
          <p:nvPr userDrawn="1"/>
        </p:nvCxnSpPr>
        <p:spPr>
          <a:xfrm flipV="1">
            <a:off x="0" y="1052513"/>
            <a:ext cx="8459788" cy="794"/>
          </a:xfrm>
          <a:prstGeom prst="line">
            <a:avLst/>
          </a:prstGeom>
          <a:ln w="28575">
            <a:solidFill>
              <a:srgbClr val="DD1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 userDrawn="1"/>
        </p:nvSpPr>
        <p:spPr>
          <a:xfrm flipV="1">
            <a:off x="0" y="1053307"/>
            <a:ext cx="899592" cy="242218"/>
          </a:xfrm>
          <a:prstGeom prst="rect">
            <a:avLst/>
          </a:prstGeom>
          <a:solidFill>
            <a:srgbClr val="DD1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 descr="!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96" y="280800"/>
            <a:ext cx="719329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5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8"/>
          <p:cNvGrpSpPr/>
          <p:nvPr userDrawn="1"/>
        </p:nvGrpSpPr>
        <p:grpSpPr>
          <a:xfrm flipH="1" flipV="1">
            <a:off x="-14433" y="4076702"/>
            <a:ext cx="9143623" cy="72000"/>
            <a:chOff x="-1187247" y="5877272"/>
            <a:chExt cx="9143623" cy="72000"/>
          </a:xfrm>
        </p:grpSpPr>
        <p:cxnSp>
          <p:nvCxnSpPr>
            <p:cNvPr id="6" name="Łącznik prosty 10"/>
            <p:cNvCxnSpPr/>
            <p:nvPr/>
          </p:nvCxnSpPr>
          <p:spPr>
            <a:xfrm flipV="1">
              <a:off x="-1187247" y="5948436"/>
              <a:ext cx="9143622" cy="0"/>
            </a:xfrm>
            <a:prstGeom prst="line">
              <a:avLst/>
            </a:prstGeom>
            <a:ln w="19050">
              <a:solidFill>
                <a:srgbClr val="DD1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Prostokąt 6"/>
            <p:cNvSpPr/>
            <p:nvPr/>
          </p:nvSpPr>
          <p:spPr>
            <a:xfrm flipV="1">
              <a:off x="6732513" y="5877272"/>
              <a:ext cx="1223863" cy="72000"/>
            </a:xfrm>
            <a:prstGeom prst="rect">
              <a:avLst/>
            </a:prstGeom>
            <a:solidFill>
              <a:srgbClr val="DD1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25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07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23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7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43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575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1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97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4686-ED77-4872-80A2-01C8F687E353}" type="datetimeFigureOut">
              <a:rPr lang="pl-PL" smtClean="0"/>
              <a:t>2020-02-25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96C8-96F6-422E-9481-A0F61057C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31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8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719770" y="4319087"/>
            <a:ext cx="7740018" cy="11233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stażowy Kierunek ORLEN 2020</a:t>
            </a:r>
          </a:p>
          <a:p>
            <a:pPr>
              <a:spcBef>
                <a:spcPts val="600"/>
              </a:spcBef>
            </a:pPr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Zadanie rekrutacyjne pt. „</a:t>
            </a:r>
            <a:r>
              <a:rPr lang="pl-PL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do obliczania zawartości określonych związków  chemicznych</a:t>
            </a:r>
            <a:r>
              <a:rPr lang="pl-PL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pl-PL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19770" y="5883940"/>
            <a:ext cx="7740018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ORLEN Laboratorium</a:t>
            </a:r>
          </a:p>
          <a:p>
            <a:r>
              <a:rPr lang="pl-PL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Dział Informatyki</a:t>
            </a:r>
            <a:endParaRPr lang="pl-PL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Łącznik prosty 12"/>
          <p:cNvCxnSpPr/>
          <p:nvPr/>
        </p:nvCxnSpPr>
        <p:spPr>
          <a:xfrm>
            <a:off x="719138" y="5841269"/>
            <a:ext cx="77406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a 3"/>
          <p:cNvGrpSpPr/>
          <p:nvPr/>
        </p:nvGrpSpPr>
        <p:grpSpPr>
          <a:xfrm>
            <a:off x="0" y="1565"/>
            <a:ext cx="9144000" cy="4075507"/>
            <a:chOff x="0" y="1565"/>
            <a:chExt cx="9144000" cy="4075507"/>
          </a:xfrm>
        </p:grpSpPr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65"/>
              <a:ext cx="9144000" cy="4075507"/>
            </a:xfrm>
            <a:prstGeom prst="rect">
              <a:avLst/>
            </a:prstGeom>
          </p:spPr>
        </p:pic>
        <p:grpSp>
          <p:nvGrpSpPr>
            <p:cNvPr id="3" name="Grupa 2"/>
            <p:cNvGrpSpPr/>
            <p:nvPr/>
          </p:nvGrpSpPr>
          <p:grpSpPr>
            <a:xfrm>
              <a:off x="5558827" y="828997"/>
              <a:ext cx="2418834" cy="2311971"/>
              <a:chOff x="5558827" y="828997"/>
              <a:chExt cx="2418834" cy="2311971"/>
            </a:xfrm>
          </p:grpSpPr>
          <p:sp>
            <p:nvSpPr>
              <p:cNvPr id="7" name="Owal 6"/>
              <p:cNvSpPr/>
              <p:nvPr/>
            </p:nvSpPr>
            <p:spPr>
              <a:xfrm>
                <a:off x="5652120" y="828997"/>
                <a:ext cx="2232248" cy="23119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pic>
            <p:nvPicPr>
              <p:cNvPr id="2" name="Obraz 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27" y="1752458"/>
                <a:ext cx="2418834" cy="46504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58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900113" y="1484784"/>
            <a:ext cx="16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Tabela gęstości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6248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539552" y="1364188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wybraniu opcji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ma wyświetlić listę wyboru gazu:</a:t>
            </a:r>
          </a:p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A: Gaz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B: Gaz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każdej opcji program będzie odczytywał inną wartość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dla parametru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Dla opcji A: </a:t>
            </a:r>
            <a:r>
              <a:rPr lang="pl-PL" dirty="0" smtClean="0"/>
              <a:t>64.3</a:t>
            </a:r>
          </a:p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Dla opcji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pl-PL" dirty="0"/>
              <a:t>63.61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395536" y="1196752"/>
                <a:ext cx="8280920" cy="511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Dla punktu C: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wejściowe wzór 1 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gazu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(ml)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Faktor AgNO3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(F)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Temperatura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otoczenia (°C)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(T)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Ciśnienie (mmHg)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P)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H2S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m/m)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∗0.01∗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∗1000∗(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+273)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280920" cy="5112490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83568" y="1556792"/>
            <a:ext cx="7222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Tabela do przeliczeń ciśnienia (podane ciśnienie musi być przeliczone przez </a:t>
            </a:r>
          </a:p>
          <a:p>
            <a:r>
              <a:rPr lang="pl-PL" dirty="0" smtClean="0"/>
              <a:t>współczynnik zależny od temperatury, wartość </a:t>
            </a:r>
            <a:r>
              <a:rPr lang="pl-PL" b="1" dirty="0" smtClean="0"/>
              <a:t>P1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8691141" cy="31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rostokąt 2"/>
              <p:cNvSpPr/>
              <p:nvPr/>
            </p:nvSpPr>
            <p:spPr>
              <a:xfrm>
                <a:off x="539552" y="1268760"/>
                <a:ext cx="8352928" cy="4281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Dla punktu D: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wejściowe wzór 1 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Masa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gazu (g)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Faktor (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(ml)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H2S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m/m)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∗160∗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352928" cy="4281493"/>
              </a:xfrm>
              <a:prstGeom prst="rect">
                <a:avLst/>
              </a:prstGeom>
              <a:blipFill>
                <a:blip r:embed="rId2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rostokąt 1"/>
              <p:cNvSpPr/>
              <p:nvPr/>
            </p:nvSpPr>
            <p:spPr>
              <a:xfrm>
                <a:off x="395536" y="1556792"/>
                <a:ext cx="8280920" cy="419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Dla punktu D: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wejściowe wzór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Masa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gazu (g)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Faktor (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(Sm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(ml)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m/m)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∗320∗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194225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rostokąt 2"/>
              <p:cNvSpPr/>
              <p:nvPr/>
            </p:nvSpPr>
            <p:spPr>
              <a:xfrm>
                <a:off x="467544" y="1556792"/>
                <a:ext cx="8280920" cy="419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Dla punktu D: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wejściowe wzór 2 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Masa gazu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(g) (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Faktor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miareczkowania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(COS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(ml)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smtClean="0">
                    <a:latin typeface="Arial" panose="020B0604020202020204" pitchFamily="34" charset="0"/>
                    <a:cs typeface="Arial" panose="020B0604020202020204" pitchFamily="34" charset="0"/>
                  </a:rPr>
                  <a:t> m/m)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∗160∗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4194225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1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92162" y="4355306"/>
            <a:ext cx="7559675" cy="801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l-PL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ts val="1900"/>
              </a:lnSpc>
              <a:buFont typeface="+mj-lt"/>
              <a:buAutoNum type="arabicPeriod"/>
              <a:tabLst>
                <a:tab pos="447675" algn="l"/>
                <a:tab pos="628650" algn="l"/>
              </a:tabLst>
            </a:pPr>
            <a:endParaRPr lang="pl-PL" sz="20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1900"/>
              </a:lnSpc>
              <a:tabLst>
                <a:tab pos="447675" algn="l"/>
                <a:tab pos="628650" algn="l"/>
              </a:tabLst>
            </a:pPr>
            <a:endParaRPr lang="pl-PL" sz="2000" i="1" dirty="0"/>
          </a:p>
        </p:txBody>
      </p:sp>
      <p:sp>
        <p:nvSpPr>
          <p:cNvPr id="5" name="Prostokąt 4"/>
          <p:cNvSpPr/>
          <p:nvPr/>
        </p:nvSpPr>
        <p:spPr>
          <a:xfrm>
            <a:off x="900112" y="1700808"/>
            <a:ext cx="7560321" cy="4140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pl-PL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Przygotuj rozwiązanie </a:t>
            </a: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zadania </a:t>
            </a: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formie </a:t>
            </a: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pliku .ppt, na maksymalnie 5 slajdach (do 5 MB).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przypadku wątpliwości zapraszamy do kontaktu poprzez skrzynkę e-mail: </a:t>
            </a:r>
            <a:r>
              <a:rPr lang="pl-PL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piotr.warzynski2@orlen.pl</a:t>
            </a:r>
            <a:endParaRPr lang="pl-PL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Czekamy na Twoją prezentację do ………. 2020.</a:t>
            </a:r>
            <a:endParaRPr lang="pl-PL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Autorów </a:t>
            </a: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najlepszych rozwiązań zaprosimy do zaprezentowania materiału podczas spotkania</a:t>
            </a:r>
            <a:r>
              <a:rPr lang="pl-PL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zobaczenia!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a 5"/>
          <p:cNvGrpSpPr/>
          <p:nvPr/>
        </p:nvGrpSpPr>
        <p:grpSpPr>
          <a:xfrm>
            <a:off x="900113" y="1700808"/>
            <a:ext cx="7560320" cy="54006"/>
            <a:chOff x="1331913" y="4797160"/>
            <a:chExt cx="7559675" cy="72000"/>
          </a:xfrm>
        </p:grpSpPr>
        <p:cxnSp>
          <p:nvCxnSpPr>
            <p:cNvPr id="7" name="Łącznik prosty 6"/>
            <p:cNvCxnSpPr/>
            <p:nvPr/>
          </p:nvCxnSpPr>
          <p:spPr>
            <a:xfrm>
              <a:off x="1331913" y="4797160"/>
              <a:ext cx="7559675" cy="0"/>
            </a:xfrm>
            <a:prstGeom prst="line">
              <a:avLst/>
            </a:prstGeom>
            <a:ln w="19050">
              <a:solidFill>
                <a:srgbClr val="DD1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rostokąt 7"/>
            <p:cNvSpPr/>
            <p:nvPr/>
          </p:nvSpPr>
          <p:spPr>
            <a:xfrm flipV="1">
              <a:off x="1331913" y="4797160"/>
              <a:ext cx="1223863" cy="72000"/>
            </a:xfrm>
            <a:prstGeom prst="rect">
              <a:avLst/>
            </a:prstGeom>
            <a:solidFill>
              <a:srgbClr val="DD1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9" name="Grupa 8"/>
          <p:cNvGrpSpPr/>
          <p:nvPr/>
        </p:nvGrpSpPr>
        <p:grpSpPr>
          <a:xfrm>
            <a:off x="900112" y="5733256"/>
            <a:ext cx="7560321" cy="71172"/>
            <a:chOff x="396701" y="5877272"/>
            <a:chExt cx="7559675" cy="72000"/>
          </a:xfrm>
        </p:grpSpPr>
        <p:cxnSp>
          <p:nvCxnSpPr>
            <p:cNvPr id="10" name="Łącznik prosty 9"/>
            <p:cNvCxnSpPr/>
            <p:nvPr/>
          </p:nvCxnSpPr>
          <p:spPr>
            <a:xfrm>
              <a:off x="396701" y="5948436"/>
              <a:ext cx="7559675" cy="0"/>
            </a:xfrm>
            <a:prstGeom prst="line">
              <a:avLst/>
            </a:prstGeom>
            <a:ln w="19050">
              <a:solidFill>
                <a:srgbClr val="DD1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rostokąt 10"/>
            <p:cNvSpPr/>
            <p:nvPr/>
          </p:nvSpPr>
          <p:spPr>
            <a:xfrm flipV="1">
              <a:off x="6732513" y="5877272"/>
              <a:ext cx="1223863" cy="72000"/>
            </a:xfrm>
            <a:prstGeom prst="rect">
              <a:avLst/>
            </a:prstGeom>
            <a:solidFill>
              <a:srgbClr val="DD1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pole tekstowe 1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latin typeface="Arial" pitchFamily="34" charset="0"/>
                <a:cs typeface="Arial" pitchFamily="34" charset="0"/>
              </a:rPr>
              <a:t>Informacje techniczne dla kandydata</a:t>
            </a: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6041598" y="260648"/>
            <a:ext cx="2778874" cy="684076"/>
            <a:chOff x="6041598" y="260648"/>
            <a:chExt cx="2778874" cy="684076"/>
          </a:xfrm>
        </p:grpSpPr>
        <p:sp>
          <p:nvSpPr>
            <p:cNvPr id="14" name="Prostokąt 13"/>
            <p:cNvSpPr/>
            <p:nvPr/>
          </p:nvSpPr>
          <p:spPr>
            <a:xfrm>
              <a:off x="7164288" y="260648"/>
              <a:ext cx="1656184" cy="68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98" y="435201"/>
              <a:ext cx="2418834" cy="465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1007604" y="1412776"/>
            <a:ext cx="7319292" cy="52860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2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l-PL" sz="1200" dirty="0" smtClean="0">
                <a:solidFill>
                  <a:prstClr val="black"/>
                </a:solidFill>
              </a:rPr>
              <a:t>W ORLEN Laboratorium wykonujemy analizy oznaczania zawartości substancji w gazach płynnych. Wszystkie oznaczenia wykonywane są na podstawie wybranych norm analitycznych. Normy analityczne to instrukcje wykonania danej analizy, zawierające między innymi wzory obliczeniowe, listy wykorzystywanych odczynników.</a:t>
            </a:r>
          </a:p>
          <a:p>
            <a:pPr marL="228600" indent="-228600">
              <a:lnSpc>
                <a:spcPct val="2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l-PL" sz="1200" dirty="0" smtClean="0">
                <a:solidFill>
                  <a:prstClr val="black"/>
                </a:solidFill>
              </a:rPr>
              <a:t> Program przeliczeniowy posłuży analitykowi do automatyzacji obliczeń wyników końcowych prowadzonych analiz. Przykładem mogą być programy do przeliczania gęstości, które ułatwiają prace analitykom – ograniczając korzystanie z tablic przeliczeniowych oraz ograniczając błędy ludzkie w obliczeniach.</a:t>
            </a:r>
          </a:p>
          <a:p>
            <a:pPr marL="228600" indent="-228600">
              <a:lnSpc>
                <a:spcPct val="2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pl-PL" sz="1200" dirty="0" smtClean="0">
                <a:solidFill>
                  <a:prstClr val="black"/>
                </a:solidFill>
              </a:rPr>
              <a:t>W tym zadaniu sprawdzamy umiejętności programowania, obsługi arkuszy kalkulacyjnych oraz umiejętności logicznego myślenia. Gotowe rozwiązanie powinno cechować się przejrzystością oraz prostotą w obsłudze dla pracowników laboratorium.</a:t>
            </a:r>
          </a:p>
          <a:p>
            <a:pPr marL="228600" indent="-228600">
              <a:lnSpc>
                <a:spcPts val="1300"/>
              </a:lnSpc>
              <a:buFont typeface="+mj-lt"/>
              <a:buAutoNum type="arabicPeriod"/>
            </a:pPr>
            <a:endParaRPr lang="pl-PL" sz="1100" dirty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endParaRPr lang="pl-PL" sz="1100" dirty="0">
              <a:solidFill>
                <a:prstClr val="black"/>
              </a:solidFill>
            </a:endParaRPr>
          </a:p>
          <a:p>
            <a:pPr marL="228600" indent="-228600">
              <a:lnSpc>
                <a:spcPts val="1300"/>
              </a:lnSpc>
              <a:buFont typeface="+mj-lt"/>
              <a:buAutoNum type="arabicPeriod"/>
            </a:pPr>
            <a:endParaRPr lang="pl-PL" sz="1100" dirty="0" smtClean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endParaRPr lang="pl-PL" sz="1100" dirty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endParaRPr lang="pl-PL" sz="1100" dirty="0" smtClean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endParaRPr lang="pl-PL" sz="1100" dirty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endParaRPr lang="pl-PL" sz="1100" dirty="0" smtClean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endParaRPr lang="pl-PL" sz="1100" dirty="0" smtClean="0">
              <a:solidFill>
                <a:prstClr val="black"/>
              </a:solidFill>
            </a:endParaRPr>
          </a:p>
          <a:p>
            <a:pPr>
              <a:lnSpc>
                <a:spcPts val="1300"/>
              </a:lnSpc>
            </a:pPr>
            <a:r>
              <a:rPr lang="pl-PL" sz="1100" dirty="0" smtClean="0">
                <a:solidFill>
                  <a:prstClr val="black"/>
                </a:solidFill>
              </a:rPr>
              <a:t> </a:t>
            </a:r>
            <a:endParaRPr lang="pl-PL" sz="1600" dirty="0" smtClean="0">
              <a:solidFill>
                <a:prstClr val="black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cs typeface="Arial" pitchFamily="34" charset="0"/>
              </a:rPr>
              <a:t>Wprowadzenie do tematyki zadania</a:t>
            </a:r>
            <a:endParaRPr lang="pl-PL" b="1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" name="Grupa 2"/>
          <p:cNvGrpSpPr/>
          <p:nvPr/>
        </p:nvGrpSpPr>
        <p:grpSpPr>
          <a:xfrm>
            <a:off x="6041598" y="260648"/>
            <a:ext cx="2778874" cy="684076"/>
            <a:chOff x="6041598" y="260648"/>
            <a:chExt cx="2778874" cy="684076"/>
          </a:xfrm>
        </p:grpSpPr>
        <p:sp>
          <p:nvSpPr>
            <p:cNvPr id="2" name="Prostokąt 1"/>
            <p:cNvSpPr/>
            <p:nvPr/>
          </p:nvSpPr>
          <p:spPr>
            <a:xfrm>
              <a:off x="7164288" y="260648"/>
              <a:ext cx="1656184" cy="68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4" name="Obraz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98" y="435201"/>
              <a:ext cx="2418834" cy="465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9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007604" y="1412776"/>
            <a:ext cx="7319292" cy="36933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Zadanie polega na napisaniu programu do wyliczenia zawartości 3 związków na podstawie dostarczonych danych wejściowych.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pl-P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 posiadać ekran główny z możliwością wyboru 1 z 4 opcji: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A: Gazy suche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odzysk wodoru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 Gazy wodorowe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D: Gazy płynne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Dla każdej opcji program będzie wykorzystywał inny zestaw danych wejściowych oraz inne wzory obliczeniowe.</a:t>
            </a:r>
          </a:p>
          <a:p>
            <a:pPr>
              <a:lnSpc>
                <a:spcPct val="150000"/>
              </a:lnSpc>
            </a:pPr>
            <a:endParaRPr lang="pl-PL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a 3"/>
          <p:cNvGrpSpPr/>
          <p:nvPr/>
        </p:nvGrpSpPr>
        <p:grpSpPr>
          <a:xfrm>
            <a:off x="6041598" y="260648"/>
            <a:ext cx="2778874" cy="684076"/>
            <a:chOff x="6041598" y="260648"/>
            <a:chExt cx="2778874" cy="684076"/>
          </a:xfrm>
        </p:grpSpPr>
        <p:sp>
          <p:nvSpPr>
            <p:cNvPr id="5" name="Prostokąt 4"/>
            <p:cNvSpPr/>
            <p:nvPr/>
          </p:nvSpPr>
          <p:spPr>
            <a:xfrm>
              <a:off x="7164288" y="260648"/>
              <a:ext cx="1656184" cy="68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598" y="435201"/>
              <a:ext cx="2418834" cy="465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1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/>
              <p:cNvSpPr txBox="1"/>
              <p:nvPr/>
            </p:nvSpPr>
            <p:spPr>
              <a:xfrm>
                <a:off x="755576" y="1268760"/>
                <a:ext cx="7848872" cy="511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Dla punktu A: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wejściowe 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gazu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(l)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pl-PL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(ml)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(V)</a:t>
                </a:r>
                <a:endParaRPr lang="pl-PL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Faktor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AgNO3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(F)</a:t>
                </a:r>
                <a:endParaRPr lang="pl-PL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Temperatura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otoczenia (°C)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(T)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Ciśnienie (mmHg)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(P)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H2S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V/V)</a:t>
                </a:r>
                <a:endParaRPr lang="pl-PL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∗0.01∗31.18∗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∗1000∗(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+273)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pole tekstow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8760"/>
                <a:ext cx="7848872" cy="5112490"/>
              </a:xfrm>
              <a:prstGeom prst="rect">
                <a:avLst/>
              </a:prstGeo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83568" y="1556792"/>
            <a:ext cx="7222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Tabela do przeliczeń ciśnienia (podane ciśnienie musi być przeliczone przez </a:t>
            </a:r>
          </a:p>
          <a:p>
            <a:r>
              <a:rPr lang="pl-PL" dirty="0" smtClean="0"/>
              <a:t>współczynnik zależny od temperatury, wartość </a:t>
            </a:r>
            <a:r>
              <a:rPr lang="pl-PL" b="1" dirty="0" smtClean="0"/>
              <a:t>P1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8691141" cy="31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539552" y="1513091"/>
            <a:ext cx="784887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 wybraniu opcji B ma wyświetlić listę wyboru gazu: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Gaz 9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Gaz 3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C: Gaz 17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Gaz 36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E: Gaz 7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F: Gaz 39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G: Gaz 12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H: Gaz 13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I: Gaz 18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J: Gaz 25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Dla każdej opcji program będzie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odczytywał inną wartość gęstości z tabeli gęstość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rostokąt 3"/>
              <p:cNvSpPr/>
              <p:nvPr/>
            </p:nvSpPr>
            <p:spPr>
              <a:xfrm>
                <a:off x="395536" y="1268760"/>
                <a:ext cx="8424936" cy="511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Dla punktu B: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wejściowe wzór 1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gazu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(l)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(ml)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Faktor AgNO3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(F)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Temperatura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otoczenia (°C)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(T)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Ciśnienie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(mmHg)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(P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H2S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V/V)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∗0.01∗31.18∗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∗1000∗(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+273)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8424936" cy="5112490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683568" y="1556792"/>
            <a:ext cx="7222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Tabela do przeliczeń ciśnienia (podane ciśnienie musi być przeliczone przez </a:t>
            </a:r>
          </a:p>
          <a:p>
            <a:r>
              <a:rPr lang="pl-PL" dirty="0" smtClean="0"/>
              <a:t>współczynnik zależny od temperatury, wartość </a:t>
            </a:r>
            <a:r>
              <a:rPr lang="pl-PL" b="1" dirty="0" smtClean="0"/>
              <a:t>P1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8691141" cy="31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rostokąt 1"/>
              <p:cNvSpPr/>
              <p:nvPr/>
            </p:nvSpPr>
            <p:spPr>
              <a:xfrm>
                <a:off x="323528" y="1280136"/>
                <a:ext cx="8568952" cy="511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Dane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wejściowe wzór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(w nawiasie symbol w wzorze):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gazu zużyta do miareczkowania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(l) 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l-PL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Objętość AgNO3 zużyta do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miareczkowania (ml)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Faktor AgNO3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(F)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Gęstość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gazu (g/l)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(G)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Temperatura </a:t>
                </a: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otoczenia (°C)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(T)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Ciśnienie (mmHg)</a:t>
                </a:r>
                <a:r>
                  <a:rPr lang="pl-PL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(P)</a:t>
                </a: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Dane wyjściowe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Zawartość 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 (</a:t>
                </a:r>
                <a:r>
                  <a:rPr lang="pl-PL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ppm</a:t>
                </a:r>
                <a:r>
                  <a:rPr lang="pl-PL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m/m)</a:t>
                </a:r>
                <a:endParaRPr lang="pl-P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Wzór obliczeniowy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846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∗(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+273)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80136"/>
                <a:ext cx="8568952" cy="5112490"/>
              </a:xfrm>
              <a:prstGeom prst="rect">
                <a:avLst/>
              </a:prstGeo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900113" y="667725"/>
            <a:ext cx="55444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pl-PL" b="1" dirty="0" smtClean="0">
                <a:solidFill>
                  <a:prstClr val="black"/>
                </a:solidFill>
                <a:latin typeface="Arial"/>
                <a:cs typeface="Arial" pitchFamily="34" charset="0"/>
              </a:rPr>
              <a:t>Treść zadania</a:t>
            </a:r>
            <a:endParaRPr lang="pl-PL" b="1" dirty="0">
              <a:solidFill>
                <a:prstClr val="black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3657</TotalTime>
  <Words>862</Words>
  <Application>Microsoft Office PowerPoint</Application>
  <PresentationFormat>Pokaz na ekranie (4:3)</PresentationFormat>
  <Paragraphs>143</Paragraphs>
  <Slides>17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Blank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PKN ORLEN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Imię i nazwisko autora zadania</dc:title>
  <dc:creator>Anna Zarzycka</dc:creator>
  <cp:lastModifiedBy>Krawczyk Radosław (LAB)</cp:lastModifiedBy>
  <cp:revision>104</cp:revision>
  <cp:lastPrinted>2018-03-15T12:55:12Z</cp:lastPrinted>
  <dcterms:created xsi:type="dcterms:W3CDTF">2018-02-26T18:22:38Z</dcterms:created>
  <dcterms:modified xsi:type="dcterms:W3CDTF">2020-02-25T09:01:08Z</dcterms:modified>
</cp:coreProperties>
</file>