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2" r:id="rId2"/>
    <p:sldId id="402" r:id="rId3"/>
    <p:sldId id="391" r:id="rId4"/>
    <p:sldId id="392" r:id="rId5"/>
    <p:sldId id="431" r:id="rId6"/>
    <p:sldId id="411" r:id="rId7"/>
    <p:sldId id="403" r:id="rId8"/>
    <p:sldId id="404" r:id="rId9"/>
    <p:sldId id="432" r:id="rId10"/>
    <p:sldId id="406" r:id="rId11"/>
    <p:sldId id="408" r:id="rId12"/>
    <p:sldId id="409" r:id="rId13"/>
    <p:sldId id="412" r:id="rId14"/>
    <p:sldId id="413" r:id="rId15"/>
    <p:sldId id="430" r:id="rId16"/>
    <p:sldId id="416" r:id="rId17"/>
    <p:sldId id="417" r:id="rId18"/>
    <p:sldId id="418" r:id="rId19"/>
    <p:sldId id="420" r:id="rId20"/>
    <p:sldId id="423" r:id="rId21"/>
    <p:sldId id="424" r:id="rId22"/>
    <p:sldId id="410" r:id="rId23"/>
    <p:sldId id="427" r:id="rId24"/>
    <p:sldId id="428" r:id="rId25"/>
    <p:sldId id="429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00"/>
    <a:srgbClr val="FFCCCC"/>
    <a:srgbClr val="FF9900"/>
    <a:srgbClr val="E0EFF6"/>
    <a:srgbClr val="F1D5D2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8"/>
    <p:restoredTop sz="96271"/>
  </p:normalViewPr>
  <p:slideViewPr>
    <p:cSldViewPr snapToGrid="0" snapToObjects="1">
      <p:cViewPr varScale="1">
        <p:scale>
          <a:sx n="72" d="100"/>
          <a:sy n="72" d="100"/>
        </p:scale>
        <p:origin x="72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4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3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7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44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4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12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7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9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07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4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92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43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14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78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3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66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6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8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3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5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8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1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1D2E6B7C-0FB2-814B-986D-D8F07DF981C1}"/>
              </a:ext>
            </a:extLst>
          </p:cNvPr>
          <p:cNvSpPr/>
          <p:nvPr userDrawn="1"/>
        </p:nvSpPr>
        <p:spPr>
          <a:xfrm rot="5400000">
            <a:off x="251050" y="-251051"/>
            <a:ext cx="729204" cy="1231306"/>
          </a:xfrm>
          <a:custGeom>
            <a:avLst/>
            <a:gdLst>
              <a:gd name="connsiteX0" fmla="*/ 0 w 729204"/>
              <a:gd name="connsiteY0" fmla="*/ 1231306 h 1231306"/>
              <a:gd name="connsiteX1" fmla="*/ 0 w 729204"/>
              <a:gd name="connsiteY1" fmla="*/ 0 h 1231306"/>
              <a:gd name="connsiteX2" fmla="*/ 729204 w 729204"/>
              <a:gd name="connsiteY2" fmla="*/ 1231306 h 123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204" h="1231306">
                <a:moveTo>
                  <a:pt x="0" y="1231306"/>
                </a:moveTo>
                <a:lnTo>
                  <a:pt x="0" y="0"/>
                </a:lnTo>
                <a:lnTo>
                  <a:pt x="729204" y="1231306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2A343E-B694-C446-A848-D61CB345658C}"/>
              </a:ext>
            </a:extLst>
          </p:cNvPr>
          <p:cNvSpPr/>
          <p:nvPr userDrawn="1"/>
        </p:nvSpPr>
        <p:spPr>
          <a:xfrm>
            <a:off x="0" y="6609144"/>
            <a:ext cx="12192000" cy="248856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647E180-2366-3C4C-A219-5FFAE691464C}"/>
              </a:ext>
            </a:extLst>
          </p:cNvPr>
          <p:cNvSpPr/>
          <p:nvPr userDrawn="1"/>
        </p:nvSpPr>
        <p:spPr>
          <a:xfrm rot="19800000">
            <a:off x="21470" y="632339"/>
            <a:ext cx="659692" cy="123743"/>
          </a:xfrm>
          <a:prstGeom prst="roundRect">
            <a:avLst>
              <a:gd name="adj" fmla="val 50000"/>
            </a:avLst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1942C331-674E-9B4E-A31E-0651BB40BA5B}"/>
              </a:ext>
            </a:extLst>
          </p:cNvPr>
          <p:cNvSpPr/>
          <p:nvPr/>
        </p:nvSpPr>
        <p:spPr>
          <a:xfrm>
            <a:off x="0" y="0"/>
            <a:ext cx="6522720" cy="6858000"/>
          </a:xfrm>
          <a:custGeom>
            <a:avLst/>
            <a:gdLst>
              <a:gd name="connsiteX0" fmla="*/ 0 w 6522720"/>
              <a:gd name="connsiteY0" fmla="*/ 0 h 6858000"/>
              <a:gd name="connsiteX1" fmla="*/ 2461275 w 6522720"/>
              <a:gd name="connsiteY1" fmla="*/ 0 h 6858000"/>
              <a:gd name="connsiteX2" fmla="*/ 6522720 w 6522720"/>
              <a:gd name="connsiteY2" fmla="*/ 6858000 h 6858000"/>
              <a:gd name="connsiteX3" fmla="*/ 0 w 65227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2720" h="6858000">
                <a:moveTo>
                  <a:pt x="0" y="0"/>
                </a:moveTo>
                <a:lnTo>
                  <a:pt x="2461275" y="0"/>
                </a:lnTo>
                <a:lnTo>
                  <a:pt x="65227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B0B8F-FC9A-ED4E-9736-93203C16C649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38FBB82-FF28-084B-9134-FA8289E1B787}"/>
              </a:ext>
            </a:extLst>
          </p:cNvPr>
          <p:cNvSpPr/>
          <p:nvPr/>
        </p:nvSpPr>
        <p:spPr>
          <a:xfrm rot="19800000">
            <a:off x="2306320" y="883920"/>
            <a:ext cx="1300480" cy="254000"/>
          </a:xfrm>
          <a:prstGeom prst="roundRect">
            <a:avLst>
              <a:gd name="adj" fmla="val 50000"/>
            </a:avLst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4CA71-8085-A048-926D-4142FB012688}"/>
              </a:ext>
            </a:extLst>
          </p:cNvPr>
          <p:cNvSpPr/>
          <p:nvPr/>
        </p:nvSpPr>
        <p:spPr>
          <a:xfrm>
            <a:off x="629920" y="5257800"/>
            <a:ext cx="2326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27B9EC8F-187E-5043-AD4E-448A01D19FB0}"/>
              </a:ext>
            </a:extLst>
          </p:cNvPr>
          <p:cNvSpPr/>
          <p:nvPr/>
        </p:nvSpPr>
        <p:spPr>
          <a:xfrm>
            <a:off x="9699505" y="504694"/>
            <a:ext cx="1483360" cy="1483360"/>
          </a:xfrm>
          <a:prstGeom prst="donut">
            <a:avLst>
              <a:gd name="adj" fmla="val 12646"/>
            </a:avLst>
          </a:pr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213CE9-D70F-CB4D-AD77-F2FF6CD5C6A2}"/>
              </a:ext>
            </a:extLst>
          </p:cNvPr>
          <p:cNvGrpSpPr/>
          <p:nvPr/>
        </p:nvGrpSpPr>
        <p:grpSpPr>
          <a:xfrm>
            <a:off x="10044945" y="5913120"/>
            <a:ext cx="1391460" cy="536706"/>
            <a:chOff x="8630920" y="7211060"/>
            <a:chExt cx="711200" cy="27432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DE3B68-43BE-CB43-A061-B2F917BAFCE8}"/>
                </a:ext>
              </a:extLst>
            </p:cNvPr>
            <p:cNvSpPr/>
            <p:nvPr/>
          </p:nvSpPr>
          <p:spPr>
            <a:xfrm>
              <a:off x="896112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CD9A95B-A51A-AE49-81B4-90F8B0246FDC}"/>
                </a:ext>
              </a:extLst>
            </p:cNvPr>
            <p:cNvSpPr/>
            <p:nvPr/>
          </p:nvSpPr>
          <p:spPr>
            <a:xfrm>
              <a:off x="928116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8BAEE5-1CA8-7E42-8D19-0E33AA294646}"/>
                </a:ext>
              </a:extLst>
            </p:cNvPr>
            <p:cNvSpPr/>
            <p:nvPr/>
          </p:nvSpPr>
          <p:spPr>
            <a:xfrm>
              <a:off x="89611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CB70C8F-FA2E-FC40-B7B7-C6E29806329E}"/>
                </a:ext>
              </a:extLst>
            </p:cNvPr>
            <p:cNvSpPr/>
            <p:nvPr/>
          </p:nvSpPr>
          <p:spPr>
            <a:xfrm>
              <a:off x="928116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DDAC17E-1ADC-9E41-852B-CD3E6635AE76}"/>
                </a:ext>
              </a:extLst>
            </p:cNvPr>
            <p:cNvSpPr/>
            <p:nvPr/>
          </p:nvSpPr>
          <p:spPr>
            <a:xfrm>
              <a:off x="86309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700BC3E-720D-2D47-8DCF-9987E9D4C1C0}"/>
              </a:ext>
            </a:extLst>
          </p:cNvPr>
          <p:cNvSpPr txBox="1"/>
          <p:nvPr/>
        </p:nvSpPr>
        <p:spPr>
          <a:xfrm>
            <a:off x="629920" y="5166804"/>
            <a:ext cx="231559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장원진</a:t>
            </a:r>
            <a:endParaRPr kumimoji="1" lang="ko-KO" altLang="ko-KO" sz="28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F14452-9E59-FB4D-ACA0-B321A895CE44}"/>
              </a:ext>
            </a:extLst>
          </p:cNvPr>
          <p:cNvSpPr txBox="1"/>
          <p:nvPr/>
        </p:nvSpPr>
        <p:spPr>
          <a:xfrm>
            <a:off x="2834640" y="2642146"/>
            <a:ext cx="6522720" cy="9753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kumimoji="1" lang="en-US" altLang="ko-KO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My Cub</a:t>
            </a:r>
            <a:endParaRPr kumimoji="1" lang="ko-KO" altLang="ko-KO" sz="48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F287CE7-2A50-F94F-A471-AD42147B583B}"/>
              </a:ext>
            </a:extLst>
          </p:cNvPr>
          <p:cNvGrpSpPr/>
          <p:nvPr/>
        </p:nvGrpSpPr>
        <p:grpSpPr>
          <a:xfrm>
            <a:off x="6759664" y="2657731"/>
            <a:ext cx="1563888" cy="804036"/>
            <a:chOff x="8610715" y="2435198"/>
            <a:chExt cx="1563888" cy="804036"/>
          </a:xfrm>
        </p:grpSpPr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0139A6C1-554E-4A46-A7A0-433EDEC46EFB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45038EB-BBCA-E844-A95D-EE8AB32EA46F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A94410E-9F78-7543-8047-E78620B02066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6339B71-AF3B-0742-B3E1-6A98A0A93D85}"/>
              </a:ext>
            </a:extLst>
          </p:cNvPr>
          <p:cNvSpPr txBox="1"/>
          <p:nvPr/>
        </p:nvSpPr>
        <p:spPr>
          <a:xfrm>
            <a:off x="1506797" y="3565100"/>
            <a:ext cx="6352047" cy="5620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O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TCG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웹 프로젝트</a:t>
            </a:r>
            <a:endParaRPr kumimoji="1" lang="ko-KO" altLang="ko-KO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09F96D0-3456-214E-A5B3-ECB8D5ED4560}"/>
              </a:ext>
            </a:extLst>
          </p:cNvPr>
          <p:cNvGrpSpPr/>
          <p:nvPr/>
        </p:nvGrpSpPr>
        <p:grpSpPr>
          <a:xfrm flipH="1">
            <a:off x="3782553" y="2642146"/>
            <a:ext cx="1563888" cy="804036"/>
            <a:chOff x="8610715" y="2435198"/>
            <a:chExt cx="1563888" cy="804036"/>
          </a:xfrm>
        </p:grpSpPr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47E990A5-BACB-2448-808A-1642A35B2608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81F85824-F7FA-B04C-B43E-0FF2DB3BC3CE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100C85DF-4D98-A544-BC10-A13657C8F192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574699-4EE9-4457-A886-C644BC0E07A5}"/>
              </a:ext>
            </a:extLst>
          </p:cNvPr>
          <p:cNvCxnSpPr>
            <a:cxnSpLocks/>
          </p:cNvCxnSpPr>
          <p:nvPr/>
        </p:nvCxnSpPr>
        <p:spPr>
          <a:xfrm>
            <a:off x="3676407" y="3951352"/>
            <a:ext cx="20385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">
            <a:extLst>
              <a:ext uri="{FF2B5EF4-FFF2-40B4-BE49-F238E27FC236}">
                <a16:creationId xmlns:a16="http://schemas.microsoft.com/office/drawing/2014/main" id="{8C7532D2-6CA1-4A2E-9BF1-C4946072D6C1}"/>
              </a:ext>
            </a:extLst>
          </p:cNvPr>
          <p:cNvSpPr txBox="1"/>
          <p:nvPr/>
        </p:nvSpPr>
        <p:spPr>
          <a:xfrm>
            <a:off x="441393" y="275724"/>
            <a:ext cx="4385956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사용 장비 및 재료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A468BE7-CBE9-47D1-B1D4-3AAD0ECEA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87147"/>
              </p:ext>
            </p:extLst>
          </p:nvPr>
        </p:nvGraphicFramePr>
        <p:xfrm>
          <a:off x="1645920" y="1109198"/>
          <a:ext cx="8412481" cy="2573208"/>
        </p:xfrm>
        <a:graphic>
          <a:graphicData uri="http://schemas.openxmlformats.org/drawingml/2006/table">
            <a:tbl>
              <a:tblPr/>
              <a:tblGrid>
                <a:gridCol w="1381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2489"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Montserrat Bold"/>
                        </a:rPr>
                        <a:t>OS</a:t>
                      </a:r>
                      <a:endParaRPr lang="en-US" sz="1400" b="1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a typeface="Montserrat Bold"/>
                        </a:rPr>
                        <a:t>개발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a typeface="Montserrat Bold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a typeface="Montserrat Bold"/>
                        </a:rPr>
                        <a:t>환경</a:t>
                      </a:r>
                      <a:endParaRPr lang="en-US" sz="1400" b="1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</a:rPr>
                        <a:t>JDK버전</a:t>
                      </a:r>
                      <a:endParaRPr lang="en-US" sz="1400" b="1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Montserrat Bold"/>
                        </a:rPr>
                        <a:t>SpringBoot</a:t>
                      </a: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Montserrat Bold"/>
                        </a:rPr>
                        <a:t>DB  Server</a:t>
                      </a: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60"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endParaRPr lang="en-US" sz="140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89"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Montserrat"/>
                        </a:rPr>
                        <a:t>Windows 10</a:t>
                      </a: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Montserrat"/>
                        </a:rPr>
                        <a:t>IntelliJ IDEA</a:t>
                      </a: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Montserrat"/>
                        </a:rPr>
                        <a:t>JDK 22</a:t>
                      </a: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Montserrat"/>
                        </a:rPr>
                        <a:t>3.2.6</a:t>
                      </a: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4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Montserrat"/>
                        </a:rPr>
                        <a:t>MySQL 8.1.0</a:t>
                      </a:r>
                      <a:endParaRPr lang="en-US" sz="1400" dirty="0"/>
                    </a:p>
                  </a:txBody>
                  <a:tcPr marL="162945" marR="162945" marT="162945" marB="162945" anchor="ctr">
                    <a:lnL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reeform 4">
            <a:extLst>
              <a:ext uri="{FF2B5EF4-FFF2-40B4-BE49-F238E27FC236}">
                <a16:creationId xmlns:a16="http://schemas.microsoft.com/office/drawing/2014/main" id="{D0494E1F-94CC-4BF5-957B-6F0B0CFE06C4}"/>
              </a:ext>
            </a:extLst>
          </p:cNvPr>
          <p:cNvSpPr/>
          <p:nvPr/>
        </p:nvSpPr>
        <p:spPr>
          <a:xfrm>
            <a:off x="1944377" y="2015824"/>
            <a:ext cx="722623" cy="742615"/>
          </a:xfrm>
          <a:custGeom>
            <a:avLst/>
            <a:gdLst/>
            <a:ahLst/>
            <a:cxnLst/>
            <a:rect l="l" t="t" r="r" b="b"/>
            <a:pathLst>
              <a:path w="1768545" h="1768545">
                <a:moveTo>
                  <a:pt x="0" y="0"/>
                </a:moveTo>
                <a:lnTo>
                  <a:pt x="1768544" y="0"/>
                </a:lnTo>
                <a:lnTo>
                  <a:pt x="1768544" y="1768545"/>
                </a:lnTo>
                <a:lnTo>
                  <a:pt x="0" y="1768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1CEB050-7ECE-408A-B7F4-B4001457E9E7}"/>
              </a:ext>
            </a:extLst>
          </p:cNvPr>
          <p:cNvSpPr/>
          <p:nvPr/>
        </p:nvSpPr>
        <p:spPr>
          <a:xfrm>
            <a:off x="4156122" y="2150449"/>
            <a:ext cx="596813" cy="487560"/>
          </a:xfrm>
          <a:custGeom>
            <a:avLst/>
            <a:gdLst/>
            <a:ahLst/>
            <a:cxnLst/>
            <a:rect l="l" t="t" r="r" b="b"/>
            <a:pathLst>
              <a:path w="1768545" h="1766607">
                <a:moveTo>
                  <a:pt x="0" y="0"/>
                </a:moveTo>
                <a:lnTo>
                  <a:pt x="1768545" y="0"/>
                </a:lnTo>
                <a:lnTo>
                  <a:pt x="1768545" y="1766608"/>
                </a:lnTo>
                <a:lnTo>
                  <a:pt x="0" y="1766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82B16799-1796-4BA7-B03D-C0A681DBD7DC}"/>
              </a:ext>
            </a:extLst>
          </p:cNvPr>
          <p:cNvSpPr/>
          <p:nvPr/>
        </p:nvSpPr>
        <p:spPr>
          <a:xfrm>
            <a:off x="6149182" y="2015825"/>
            <a:ext cx="781437" cy="729912"/>
          </a:xfrm>
          <a:custGeom>
            <a:avLst/>
            <a:gdLst/>
            <a:ahLst/>
            <a:cxnLst/>
            <a:rect l="l" t="t" r="r" b="b"/>
            <a:pathLst>
              <a:path w="1768545" h="1768545">
                <a:moveTo>
                  <a:pt x="0" y="0"/>
                </a:moveTo>
                <a:lnTo>
                  <a:pt x="1768544" y="0"/>
                </a:lnTo>
                <a:lnTo>
                  <a:pt x="1768544" y="1768545"/>
                </a:lnTo>
                <a:lnTo>
                  <a:pt x="0" y="1768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1E418ABB-BCB6-4A45-A15D-0B18BCECB90F}"/>
              </a:ext>
            </a:extLst>
          </p:cNvPr>
          <p:cNvSpPr/>
          <p:nvPr/>
        </p:nvSpPr>
        <p:spPr>
          <a:xfrm>
            <a:off x="7519461" y="2030019"/>
            <a:ext cx="781437" cy="715718"/>
          </a:xfrm>
          <a:custGeom>
            <a:avLst/>
            <a:gdLst/>
            <a:ahLst/>
            <a:cxnLst/>
            <a:rect l="l" t="t" r="r" b="b"/>
            <a:pathLst>
              <a:path w="2101989" h="1768545">
                <a:moveTo>
                  <a:pt x="0" y="0"/>
                </a:moveTo>
                <a:lnTo>
                  <a:pt x="2101990" y="0"/>
                </a:lnTo>
                <a:lnTo>
                  <a:pt x="2101990" y="1768545"/>
                </a:lnTo>
                <a:lnTo>
                  <a:pt x="0" y="17685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007" r="-27253"/>
            </a:stretch>
          </a:blipFill>
        </p:spPr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60F372-3131-41BC-A1ED-60D9E6260082}"/>
              </a:ext>
            </a:extLst>
          </p:cNvPr>
          <p:cNvSpPr/>
          <p:nvPr/>
        </p:nvSpPr>
        <p:spPr>
          <a:xfrm>
            <a:off x="8958753" y="2063475"/>
            <a:ext cx="722623" cy="652223"/>
          </a:xfrm>
          <a:custGeom>
            <a:avLst/>
            <a:gdLst/>
            <a:ahLst/>
            <a:cxnLst/>
            <a:rect l="l" t="t" r="r" b="b"/>
            <a:pathLst>
              <a:path w="1768545" h="1768545">
                <a:moveTo>
                  <a:pt x="0" y="0"/>
                </a:moveTo>
                <a:lnTo>
                  <a:pt x="1768544" y="0"/>
                </a:lnTo>
                <a:lnTo>
                  <a:pt x="1768544" y="1768545"/>
                </a:lnTo>
                <a:lnTo>
                  <a:pt x="0" y="17685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aphicFrame>
        <p:nvGraphicFramePr>
          <p:cNvPr id="27" name="Table 10">
            <a:extLst>
              <a:ext uri="{FF2B5EF4-FFF2-40B4-BE49-F238E27FC236}">
                <a16:creationId xmlns:a16="http://schemas.microsoft.com/office/drawing/2014/main" id="{EF9C8C66-F39D-4C43-B8C4-88918B46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85979"/>
              </p:ext>
            </p:extLst>
          </p:nvPr>
        </p:nvGraphicFramePr>
        <p:xfrm>
          <a:off x="441393" y="3972142"/>
          <a:ext cx="5334567" cy="2560938"/>
        </p:xfrm>
        <a:graphic>
          <a:graphicData uri="http://schemas.openxmlformats.org/drawingml/2006/table">
            <a:tbl>
              <a:tblPr/>
              <a:tblGrid>
                <a:gridCol w="533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defRPr/>
                      </a:pP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 Bold"/>
                        </a:rPr>
                        <a:t>Front-end</a:t>
                      </a:r>
                      <a:endParaRPr lang="en-US" sz="1100" dirty="0"/>
                    </a:p>
                  </a:txBody>
                  <a:tcPr marL="168508" marR="168508" marT="168508" marB="168508" anchor="ctr">
                    <a:lnL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724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defRPr/>
                      </a:pPr>
                      <a:endParaRPr lang="en-US" sz="1100" dirty="0"/>
                    </a:p>
                  </a:txBody>
                  <a:tcPr marL="168508" marR="168508" marT="168508" marB="168508" anchor="ctr">
                    <a:lnL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48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defRPr/>
                      </a:pP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"/>
                        </a:rPr>
                        <a:t>HTML // CSS // JavaScript // </a:t>
                      </a:r>
                      <a:r>
                        <a:rPr lang="en-US" sz="1857" dirty="0" err="1">
                          <a:solidFill>
                            <a:srgbClr val="000000"/>
                          </a:solidFill>
                          <a:latin typeface="Montserrat"/>
                        </a:rPr>
                        <a:t>Thymeleaf</a:t>
                      </a: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"/>
                        </a:rPr>
                        <a:t> // Ajax // </a:t>
                      </a:r>
                      <a:r>
                        <a:rPr lang="en-US" sz="1857" dirty="0" err="1">
                          <a:solidFill>
                            <a:srgbClr val="000000"/>
                          </a:solidFill>
                          <a:latin typeface="Montserrat"/>
                        </a:rPr>
                        <a:t>JQuery</a:t>
                      </a: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"/>
                        </a:rPr>
                        <a:t> // Bootstrap</a:t>
                      </a:r>
                      <a:endParaRPr lang="en-US" sz="1100" dirty="0"/>
                    </a:p>
                  </a:txBody>
                  <a:tcPr marL="168508" marR="168508" marT="168508" marB="168508" anchor="ctr">
                    <a:lnL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Freeform 15">
            <a:extLst>
              <a:ext uri="{FF2B5EF4-FFF2-40B4-BE49-F238E27FC236}">
                <a16:creationId xmlns:a16="http://schemas.microsoft.com/office/drawing/2014/main" id="{CE622030-30CC-4078-8DAC-11735B47F066}"/>
              </a:ext>
            </a:extLst>
          </p:cNvPr>
          <p:cNvSpPr/>
          <p:nvPr/>
        </p:nvSpPr>
        <p:spPr>
          <a:xfrm>
            <a:off x="544314" y="4692516"/>
            <a:ext cx="914967" cy="789751"/>
          </a:xfrm>
          <a:custGeom>
            <a:avLst/>
            <a:gdLst/>
            <a:ahLst/>
            <a:cxnLst/>
            <a:rect l="l" t="t" r="r" b="b"/>
            <a:pathLst>
              <a:path w="1539706" h="1539706">
                <a:moveTo>
                  <a:pt x="0" y="0"/>
                </a:moveTo>
                <a:lnTo>
                  <a:pt x="1539705" y="0"/>
                </a:lnTo>
                <a:lnTo>
                  <a:pt x="1539705" y="1539706"/>
                </a:lnTo>
                <a:lnTo>
                  <a:pt x="0" y="15397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15C2F09-CD4C-450D-AFFF-B148B0A301D6}"/>
              </a:ext>
            </a:extLst>
          </p:cNvPr>
          <p:cNvSpPr/>
          <p:nvPr/>
        </p:nvSpPr>
        <p:spPr>
          <a:xfrm>
            <a:off x="1623240" y="4692516"/>
            <a:ext cx="742609" cy="763404"/>
          </a:xfrm>
          <a:custGeom>
            <a:avLst/>
            <a:gdLst/>
            <a:ahLst/>
            <a:cxnLst/>
            <a:rect l="l" t="t" r="r" b="b"/>
            <a:pathLst>
              <a:path w="1539706" h="1542722">
                <a:moveTo>
                  <a:pt x="0" y="0"/>
                </a:moveTo>
                <a:lnTo>
                  <a:pt x="1539705" y="0"/>
                </a:lnTo>
                <a:lnTo>
                  <a:pt x="1539705" y="1542722"/>
                </a:lnTo>
                <a:lnTo>
                  <a:pt x="0" y="15427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CCABBDF2-4ECE-49AF-8A9C-D9D649186CBD}"/>
              </a:ext>
            </a:extLst>
          </p:cNvPr>
          <p:cNvSpPr/>
          <p:nvPr/>
        </p:nvSpPr>
        <p:spPr>
          <a:xfrm>
            <a:off x="2632878" y="4636363"/>
            <a:ext cx="914967" cy="902055"/>
          </a:xfrm>
          <a:custGeom>
            <a:avLst/>
            <a:gdLst/>
            <a:ahLst/>
            <a:cxnLst/>
            <a:rect l="l" t="t" r="r" b="b"/>
            <a:pathLst>
              <a:path w="1542722" h="1542722">
                <a:moveTo>
                  <a:pt x="0" y="0"/>
                </a:moveTo>
                <a:lnTo>
                  <a:pt x="1542721" y="0"/>
                </a:lnTo>
                <a:lnTo>
                  <a:pt x="1542721" y="1542722"/>
                </a:lnTo>
                <a:lnTo>
                  <a:pt x="0" y="1542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003BD6BA-1E46-4101-B4C1-276318BFE819}"/>
              </a:ext>
            </a:extLst>
          </p:cNvPr>
          <p:cNvSpPr/>
          <p:nvPr/>
        </p:nvSpPr>
        <p:spPr>
          <a:xfrm>
            <a:off x="3730631" y="4692515"/>
            <a:ext cx="914967" cy="789751"/>
          </a:xfrm>
          <a:custGeom>
            <a:avLst/>
            <a:gdLst/>
            <a:ahLst/>
            <a:cxnLst/>
            <a:rect l="l" t="t" r="r" b="b"/>
            <a:pathLst>
              <a:path w="1539706" h="1539706">
                <a:moveTo>
                  <a:pt x="0" y="0"/>
                </a:moveTo>
                <a:lnTo>
                  <a:pt x="1539706" y="0"/>
                </a:lnTo>
                <a:lnTo>
                  <a:pt x="1539706" y="1539706"/>
                </a:lnTo>
                <a:lnTo>
                  <a:pt x="0" y="1539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6324E31D-4CAD-4853-9ACA-272F6B7DC589}"/>
              </a:ext>
            </a:extLst>
          </p:cNvPr>
          <p:cNvSpPr/>
          <p:nvPr/>
        </p:nvSpPr>
        <p:spPr>
          <a:xfrm>
            <a:off x="4752935" y="4692516"/>
            <a:ext cx="914967" cy="789752"/>
          </a:xfrm>
          <a:custGeom>
            <a:avLst/>
            <a:gdLst/>
            <a:ahLst/>
            <a:cxnLst/>
            <a:rect l="l" t="t" r="r" b="b"/>
            <a:pathLst>
              <a:path w="1866310" h="1539706">
                <a:moveTo>
                  <a:pt x="0" y="0"/>
                </a:moveTo>
                <a:lnTo>
                  <a:pt x="1866310" y="0"/>
                </a:lnTo>
                <a:lnTo>
                  <a:pt x="1866310" y="1539706"/>
                </a:lnTo>
                <a:lnTo>
                  <a:pt x="0" y="15397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graphicFrame>
        <p:nvGraphicFramePr>
          <p:cNvPr id="46" name="Table 16">
            <a:extLst>
              <a:ext uri="{FF2B5EF4-FFF2-40B4-BE49-F238E27FC236}">
                <a16:creationId xmlns:a16="http://schemas.microsoft.com/office/drawing/2014/main" id="{17082D5E-95F8-42A6-BDD0-43CA469E9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06350"/>
              </p:ext>
            </p:extLst>
          </p:nvPr>
        </p:nvGraphicFramePr>
        <p:xfrm>
          <a:off x="6149182" y="3972143"/>
          <a:ext cx="5704122" cy="2557453"/>
        </p:xfrm>
        <a:graphic>
          <a:graphicData uri="http://schemas.openxmlformats.org/drawingml/2006/table">
            <a:tbl>
              <a:tblPr/>
              <a:tblGrid>
                <a:gridCol w="570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843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defRPr/>
                      </a:pP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 Bold"/>
                        </a:rPr>
                        <a:t>Back-End</a:t>
                      </a:r>
                      <a:endParaRPr lang="en-US" sz="1100" dirty="0"/>
                    </a:p>
                  </a:txBody>
                  <a:tcPr marL="168508" marR="168508" marT="168508" marB="168508" anchor="ctr">
                    <a:lnL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239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defRPr/>
                      </a:pPr>
                      <a:endParaRPr lang="en-US" sz="1100" dirty="0"/>
                    </a:p>
                  </a:txBody>
                  <a:tcPr marL="168508" marR="168508" marT="168508" marB="168508" anchor="ctr">
                    <a:lnL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815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defRPr/>
                      </a:pP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"/>
                        </a:rPr>
                        <a:t>Java // </a:t>
                      </a:r>
                      <a:r>
                        <a:rPr lang="en-US" sz="1857" dirty="0" err="1">
                          <a:solidFill>
                            <a:srgbClr val="000000"/>
                          </a:solidFill>
                          <a:latin typeface="Montserrat"/>
                        </a:rPr>
                        <a:t>SpringBoot</a:t>
                      </a: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"/>
                        </a:rPr>
                        <a:t> // </a:t>
                      </a:r>
                      <a:r>
                        <a:rPr lang="en-US" sz="1857" dirty="0" err="1">
                          <a:solidFill>
                            <a:srgbClr val="000000"/>
                          </a:solidFill>
                          <a:latin typeface="Montserrat"/>
                        </a:rPr>
                        <a:t>lombok</a:t>
                      </a:r>
                      <a:r>
                        <a:rPr lang="en-US" sz="1857" dirty="0">
                          <a:solidFill>
                            <a:srgbClr val="000000"/>
                          </a:solidFill>
                          <a:latin typeface="Montserrat"/>
                        </a:rPr>
                        <a:t> // Hibernate (JPA)</a:t>
                      </a:r>
                      <a:endParaRPr lang="en-US" sz="1100" dirty="0"/>
                    </a:p>
                  </a:txBody>
                  <a:tcPr marL="168508" marR="168508" marT="168508" marB="168508" anchor="ctr">
                    <a:lnL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Freeform 17">
            <a:extLst>
              <a:ext uri="{FF2B5EF4-FFF2-40B4-BE49-F238E27FC236}">
                <a16:creationId xmlns:a16="http://schemas.microsoft.com/office/drawing/2014/main" id="{F3A991CD-CFF5-499F-8220-C6C420697877}"/>
              </a:ext>
            </a:extLst>
          </p:cNvPr>
          <p:cNvSpPr/>
          <p:nvPr/>
        </p:nvSpPr>
        <p:spPr>
          <a:xfrm>
            <a:off x="6300906" y="4533445"/>
            <a:ext cx="1510397" cy="1041331"/>
          </a:xfrm>
          <a:custGeom>
            <a:avLst/>
            <a:gdLst/>
            <a:ahLst/>
            <a:cxnLst/>
            <a:rect l="l" t="t" r="r" b="b"/>
            <a:pathLst>
              <a:path w="1539706" h="1539706">
                <a:moveTo>
                  <a:pt x="0" y="0"/>
                </a:moveTo>
                <a:lnTo>
                  <a:pt x="1539705" y="0"/>
                </a:lnTo>
                <a:lnTo>
                  <a:pt x="1539705" y="1539706"/>
                </a:lnTo>
                <a:lnTo>
                  <a:pt x="0" y="1539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8" name="Freeform 20">
            <a:extLst>
              <a:ext uri="{FF2B5EF4-FFF2-40B4-BE49-F238E27FC236}">
                <a16:creationId xmlns:a16="http://schemas.microsoft.com/office/drawing/2014/main" id="{B1598255-638D-42B1-8EAD-A8C8D17EF5F1}"/>
              </a:ext>
            </a:extLst>
          </p:cNvPr>
          <p:cNvSpPr/>
          <p:nvPr/>
        </p:nvSpPr>
        <p:spPr>
          <a:xfrm>
            <a:off x="7811303" y="4652153"/>
            <a:ext cx="1068310" cy="844130"/>
          </a:xfrm>
          <a:custGeom>
            <a:avLst/>
            <a:gdLst/>
            <a:ahLst/>
            <a:cxnLst/>
            <a:rect l="l" t="t" r="r" b="b"/>
            <a:pathLst>
              <a:path w="1761199" h="1539706">
                <a:moveTo>
                  <a:pt x="0" y="0"/>
                </a:moveTo>
                <a:lnTo>
                  <a:pt x="1761198" y="0"/>
                </a:lnTo>
                <a:lnTo>
                  <a:pt x="1761198" y="1539706"/>
                </a:lnTo>
                <a:lnTo>
                  <a:pt x="0" y="1539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432" r="-32088"/>
            </a:stretch>
          </a:blipFill>
        </p:spPr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B059DEB6-27D8-439C-810E-CAF29BCFF1F1}"/>
              </a:ext>
            </a:extLst>
          </p:cNvPr>
          <p:cNvSpPr/>
          <p:nvPr/>
        </p:nvSpPr>
        <p:spPr>
          <a:xfrm>
            <a:off x="9329643" y="4586862"/>
            <a:ext cx="923709" cy="940040"/>
          </a:xfrm>
          <a:custGeom>
            <a:avLst/>
            <a:gdLst/>
            <a:ahLst/>
            <a:cxnLst/>
            <a:rect l="l" t="t" r="r" b="b"/>
            <a:pathLst>
              <a:path w="1539706" h="1539706">
                <a:moveTo>
                  <a:pt x="0" y="0"/>
                </a:moveTo>
                <a:lnTo>
                  <a:pt x="1539706" y="0"/>
                </a:lnTo>
                <a:lnTo>
                  <a:pt x="1539706" y="1539706"/>
                </a:lnTo>
                <a:lnTo>
                  <a:pt x="0" y="153970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889FCEDC-0F6D-437C-836E-2AC35077C6F7}"/>
              </a:ext>
            </a:extLst>
          </p:cNvPr>
          <p:cNvSpPr/>
          <p:nvPr/>
        </p:nvSpPr>
        <p:spPr>
          <a:xfrm>
            <a:off x="10377184" y="4689745"/>
            <a:ext cx="923709" cy="728732"/>
          </a:xfrm>
          <a:custGeom>
            <a:avLst/>
            <a:gdLst/>
            <a:ahLst/>
            <a:cxnLst/>
            <a:rect l="l" t="t" r="r" b="b"/>
            <a:pathLst>
              <a:path w="1539706" h="1539706">
                <a:moveTo>
                  <a:pt x="0" y="0"/>
                </a:moveTo>
                <a:lnTo>
                  <a:pt x="1539706" y="0"/>
                </a:lnTo>
                <a:lnTo>
                  <a:pt x="1539706" y="1539706"/>
                </a:lnTo>
                <a:lnTo>
                  <a:pt x="0" y="15397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598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411480" y="316318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데이터 베이스 구성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24A21-886C-4451-B1D2-0CA88D4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6" y="1097280"/>
            <a:ext cx="10663310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198120" y="316318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>
                <a:solidFill>
                  <a:srgbClr val="00B0F0"/>
                </a:solidFill>
                <a:latin typeface="NanumGothic"/>
                <a:ea typeface="NanumGothic"/>
              </a:rPr>
              <a:t>프로젝트 흐름도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B70B1-892E-430C-A785-0F511985DE8A}"/>
              </a:ext>
            </a:extLst>
          </p:cNvPr>
          <p:cNvSpPr/>
          <p:nvPr/>
        </p:nvSpPr>
        <p:spPr>
          <a:xfrm>
            <a:off x="350520" y="883920"/>
            <a:ext cx="11490960" cy="5657762"/>
          </a:xfrm>
          <a:prstGeom prst="rect">
            <a:avLst/>
          </a:prstGeom>
          <a:solidFill>
            <a:srgbClr val="E0EF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1A1312-65C4-411C-9A0E-60C43347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7" y="4100116"/>
            <a:ext cx="1946402" cy="1980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261B85-7BC2-4731-AF58-907B7772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680" y="1069684"/>
            <a:ext cx="889512" cy="14482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51A941-FE1D-453A-B5EE-94AEAFD394E4}"/>
              </a:ext>
            </a:extLst>
          </p:cNvPr>
          <p:cNvCxnSpPr>
            <a:cxnSpLocks/>
          </p:cNvCxnSpPr>
          <p:nvPr/>
        </p:nvCxnSpPr>
        <p:spPr>
          <a:xfrm>
            <a:off x="2037369" y="5090379"/>
            <a:ext cx="962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4DD48-BFFD-47FD-8B00-DD7A4BEC53C0}"/>
              </a:ext>
            </a:extLst>
          </p:cNvPr>
          <p:cNvSpPr txBox="1"/>
          <p:nvPr/>
        </p:nvSpPr>
        <p:spPr>
          <a:xfrm>
            <a:off x="3072010" y="4582651"/>
            <a:ext cx="1386840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D3D69-CEED-4545-8099-007D6F6DF38B}"/>
              </a:ext>
            </a:extLst>
          </p:cNvPr>
          <p:cNvSpPr txBox="1"/>
          <p:nvPr/>
        </p:nvSpPr>
        <p:spPr>
          <a:xfrm>
            <a:off x="3072010" y="3442957"/>
            <a:ext cx="1386840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3CC5F4-046F-47CA-A154-B91E3E7A93CF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3765430" y="4089288"/>
            <a:ext cx="0" cy="49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838AE8-EEEC-4592-ABBE-D4B3F36D3655}"/>
              </a:ext>
            </a:extLst>
          </p:cNvPr>
          <p:cNvSpPr txBox="1"/>
          <p:nvPr/>
        </p:nvSpPr>
        <p:spPr>
          <a:xfrm>
            <a:off x="1022255" y="1383652"/>
            <a:ext cx="152400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14006-2C79-4745-AB7E-4334C8F6A567}"/>
              </a:ext>
            </a:extLst>
          </p:cNvPr>
          <p:cNvSpPr txBox="1"/>
          <p:nvPr/>
        </p:nvSpPr>
        <p:spPr>
          <a:xfrm>
            <a:off x="1047192" y="2061288"/>
            <a:ext cx="152400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522B74-406B-4E03-B87F-0F83A33A8C6B}"/>
              </a:ext>
            </a:extLst>
          </p:cNvPr>
          <p:cNvSpPr txBox="1"/>
          <p:nvPr/>
        </p:nvSpPr>
        <p:spPr>
          <a:xfrm>
            <a:off x="1053736" y="2737044"/>
            <a:ext cx="152400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소셜 로그인</a:t>
            </a:r>
            <a:endParaRPr lang="en-US" altLang="ko-KR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15BC6B-E61B-4579-B9B4-1250204E3582}"/>
              </a:ext>
            </a:extLst>
          </p:cNvPr>
          <p:cNvCxnSpPr>
            <a:cxnSpLocks/>
          </p:cNvCxnSpPr>
          <p:nvPr/>
        </p:nvCxnSpPr>
        <p:spPr>
          <a:xfrm flipH="1">
            <a:off x="2566864" y="2245954"/>
            <a:ext cx="1166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35733D-2250-4132-A339-2F33ED936C49}"/>
              </a:ext>
            </a:extLst>
          </p:cNvPr>
          <p:cNvCxnSpPr>
            <a:cxnSpLocks/>
          </p:cNvCxnSpPr>
          <p:nvPr/>
        </p:nvCxnSpPr>
        <p:spPr>
          <a:xfrm flipH="1">
            <a:off x="2566864" y="2917844"/>
            <a:ext cx="1166936" cy="3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BA359F6-5507-4995-828E-58D56B3630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21745" y="1890427"/>
            <a:ext cx="1824552" cy="1199557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E75F94-CFC1-48DA-AB37-5E8F1F008315}"/>
              </a:ext>
            </a:extLst>
          </p:cNvPr>
          <p:cNvSpPr txBox="1"/>
          <p:nvPr/>
        </p:nvSpPr>
        <p:spPr>
          <a:xfrm>
            <a:off x="5068203" y="2585548"/>
            <a:ext cx="1687514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자유 게시판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EC5845-E501-4315-AB8F-1E529CECBCAF}"/>
              </a:ext>
            </a:extLst>
          </p:cNvPr>
          <p:cNvSpPr txBox="1"/>
          <p:nvPr/>
        </p:nvSpPr>
        <p:spPr>
          <a:xfrm>
            <a:off x="5068203" y="3476462"/>
            <a:ext cx="1687515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카드 보기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 err="1"/>
              <a:t>덱</a:t>
            </a:r>
            <a:r>
              <a:rPr lang="ko-KR" altLang="en-US" dirty="0"/>
              <a:t> 제작 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14B0BF-6C72-491E-B03D-03223519B2FE}"/>
              </a:ext>
            </a:extLst>
          </p:cNvPr>
          <p:cNvSpPr txBox="1"/>
          <p:nvPr/>
        </p:nvSpPr>
        <p:spPr>
          <a:xfrm>
            <a:off x="5068200" y="4559084"/>
            <a:ext cx="1687515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덱</a:t>
            </a:r>
            <a:r>
              <a:rPr lang="ko-KR" altLang="en-US" dirty="0"/>
              <a:t>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8B4E2E-7D45-4857-A0B1-83FC34E319A6}"/>
              </a:ext>
            </a:extLst>
          </p:cNvPr>
          <p:cNvSpPr txBox="1"/>
          <p:nvPr/>
        </p:nvSpPr>
        <p:spPr>
          <a:xfrm>
            <a:off x="5068201" y="5364707"/>
            <a:ext cx="1687515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중고 거래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A498CD-85FC-45B3-A100-E7C11DEA8F91}"/>
              </a:ext>
            </a:extLst>
          </p:cNvPr>
          <p:cNvSpPr txBox="1"/>
          <p:nvPr/>
        </p:nvSpPr>
        <p:spPr>
          <a:xfrm>
            <a:off x="7369603" y="1317834"/>
            <a:ext cx="1687515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 메뉴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1AAC8A0-FC9E-4B30-BE26-D63AC63FAC9C}"/>
              </a:ext>
            </a:extLst>
          </p:cNvPr>
          <p:cNvCxnSpPr>
            <a:cxnSpLocks/>
          </p:cNvCxnSpPr>
          <p:nvPr/>
        </p:nvCxnSpPr>
        <p:spPr>
          <a:xfrm>
            <a:off x="4770128" y="3799627"/>
            <a:ext cx="3046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D363331-B5E6-4F68-867A-7C61780F4D74}"/>
              </a:ext>
            </a:extLst>
          </p:cNvPr>
          <p:cNvCxnSpPr>
            <a:cxnSpLocks/>
          </p:cNvCxnSpPr>
          <p:nvPr/>
        </p:nvCxnSpPr>
        <p:spPr>
          <a:xfrm>
            <a:off x="4748232" y="4743750"/>
            <a:ext cx="3046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3F3D6B5-0915-4D5D-80B0-F897DD6D3473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>
            <a:off x="4458850" y="4905817"/>
            <a:ext cx="609351" cy="6435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F91ABB-78B0-4577-99A5-9C7A45C51943}"/>
              </a:ext>
            </a:extLst>
          </p:cNvPr>
          <p:cNvSpPr txBox="1"/>
          <p:nvPr/>
        </p:nvSpPr>
        <p:spPr>
          <a:xfrm>
            <a:off x="7185566" y="2726079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게시글 상세보기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631103-BC0D-4513-95CE-A35FF3D7D42D}"/>
              </a:ext>
            </a:extLst>
          </p:cNvPr>
          <p:cNvSpPr txBox="1"/>
          <p:nvPr/>
        </p:nvSpPr>
        <p:spPr>
          <a:xfrm>
            <a:off x="7180337" y="2155633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작성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F247F2-D145-4E47-92C6-C7F4259C3AD3}"/>
              </a:ext>
            </a:extLst>
          </p:cNvPr>
          <p:cNvSpPr txBox="1"/>
          <p:nvPr/>
        </p:nvSpPr>
        <p:spPr>
          <a:xfrm>
            <a:off x="7180339" y="3333154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덱</a:t>
            </a:r>
            <a:r>
              <a:rPr lang="ko-KR" altLang="en-US" dirty="0"/>
              <a:t> 제작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DF01C-E6F8-4B06-AEA8-600717E9A6E4}"/>
              </a:ext>
            </a:extLst>
          </p:cNvPr>
          <p:cNvSpPr txBox="1"/>
          <p:nvPr/>
        </p:nvSpPr>
        <p:spPr>
          <a:xfrm>
            <a:off x="7180336" y="3845529"/>
            <a:ext cx="2106909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카드 상세보기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필터링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36B4E7-D990-4065-B543-989C74B74BB1}"/>
              </a:ext>
            </a:extLst>
          </p:cNvPr>
          <p:cNvSpPr txBox="1"/>
          <p:nvPr/>
        </p:nvSpPr>
        <p:spPr>
          <a:xfrm>
            <a:off x="7191688" y="4690130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덱</a:t>
            </a:r>
            <a:r>
              <a:rPr lang="ko-KR" altLang="en-US" dirty="0"/>
              <a:t> 상세보기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86C60A-AB38-4E3F-AC05-7C5A53E61088}"/>
              </a:ext>
            </a:extLst>
          </p:cNvPr>
          <p:cNvSpPr txBox="1"/>
          <p:nvPr/>
        </p:nvSpPr>
        <p:spPr>
          <a:xfrm>
            <a:off x="7180340" y="5379374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거래글</a:t>
            </a:r>
            <a:r>
              <a:rPr lang="ko-KR" altLang="en-US" dirty="0"/>
              <a:t> 작성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2427EB-4B83-4846-ABEC-0E9C82239D14}"/>
              </a:ext>
            </a:extLst>
          </p:cNvPr>
          <p:cNvSpPr txBox="1"/>
          <p:nvPr/>
        </p:nvSpPr>
        <p:spPr>
          <a:xfrm>
            <a:off x="7206003" y="5931729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거래글</a:t>
            </a:r>
            <a:r>
              <a:rPr lang="ko-KR" altLang="en-US" dirty="0"/>
              <a:t> 상세보기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FEDB30-5999-41CB-8567-2AD79B043988}"/>
              </a:ext>
            </a:extLst>
          </p:cNvPr>
          <p:cNvSpPr txBox="1"/>
          <p:nvPr/>
        </p:nvSpPr>
        <p:spPr>
          <a:xfrm>
            <a:off x="9771678" y="2726079"/>
            <a:ext cx="168751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댓글 달기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BB32B6-2CCF-4209-93C6-1A50851EBFCF}"/>
              </a:ext>
            </a:extLst>
          </p:cNvPr>
          <p:cNvSpPr txBox="1"/>
          <p:nvPr/>
        </p:nvSpPr>
        <p:spPr>
          <a:xfrm>
            <a:off x="9771678" y="5931729"/>
            <a:ext cx="168751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댓글 달기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34E4D8A-8A89-4AC0-A546-9240C2DE53E3}"/>
              </a:ext>
            </a:extLst>
          </p:cNvPr>
          <p:cNvCxnSpPr>
            <a:stCxn id="46" idx="3"/>
            <a:endCxn id="74" idx="1"/>
          </p:cNvCxnSpPr>
          <p:nvPr/>
        </p:nvCxnSpPr>
        <p:spPr>
          <a:xfrm flipV="1">
            <a:off x="6755717" y="2340299"/>
            <a:ext cx="424620" cy="42991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1B3BD3D9-404B-4FDB-8108-097D858A0213}"/>
              </a:ext>
            </a:extLst>
          </p:cNvPr>
          <p:cNvCxnSpPr>
            <a:stCxn id="46" idx="3"/>
            <a:endCxn id="71" idx="1"/>
          </p:cNvCxnSpPr>
          <p:nvPr/>
        </p:nvCxnSpPr>
        <p:spPr>
          <a:xfrm>
            <a:off x="6755717" y="2770214"/>
            <a:ext cx="429849" cy="14053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79C3971-9E6C-42E5-BC88-933548C00567}"/>
              </a:ext>
            </a:extLst>
          </p:cNvPr>
          <p:cNvCxnSpPr/>
          <p:nvPr/>
        </p:nvCxnSpPr>
        <p:spPr>
          <a:xfrm flipV="1">
            <a:off x="6754123" y="3529670"/>
            <a:ext cx="424620" cy="42991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765B04D-A5F1-48AA-A880-72983D792FA3}"/>
              </a:ext>
            </a:extLst>
          </p:cNvPr>
          <p:cNvCxnSpPr/>
          <p:nvPr/>
        </p:nvCxnSpPr>
        <p:spPr>
          <a:xfrm>
            <a:off x="6755717" y="3959585"/>
            <a:ext cx="429849" cy="140531"/>
          </a:xfrm>
          <a:prstGeom prst="bentConnector3">
            <a:avLst>
              <a:gd name="adj1" fmla="val 50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9C3A3DD-DADB-438B-8AB2-AE47EF92620B}"/>
              </a:ext>
            </a:extLst>
          </p:cNvPr>
          <p:cNvCxnSpPr>
            <a:endCxn id="77" idx="1"/>
          </p:cNvCxnSpPr>
          <p:nvPr/>
        </p:nvCxnSpPr>
        <p:spPr>
          <a:xfrm>
            <a:off x="6755718" y="4705275"/>
            <a:ext cx="423025" cy="169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A38B5B8A-309E-4FF4-8D47-7A4DAC50DE81}"/>
              </a:ext>
            </a:extLst>
          </p:cNvPr>
          <p:cNvCxnSpPr>
            <a:cxnSpLocks/>
            <a:stCxn id="49" idx="3"/>
            <a:endCxn id="79" idx="1"/>
          </p:cNvCxnSpPr>
          <p:nvPr/>
        </p:nvCxnSpPr>
        <p:spPr>
          <a:xfrm>
            <a:off x="6755716" y="5549373"/>
            <a:ext cx="450287" cy="5670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3B732B2-AE5A-4414-B25A-A7D472C4D10F}"/>
              </a:ext>
            </a:extLst>
          </p:cNvPr>
          <p:cNvCxnSpPr>
            <a:cxnSpLocks/>
          </p:cNvCxnSpPr>
          <p:nvPr/>
        </p:nvCxnSpPr>
        <p:spPr>
          <a:xfrm flipV="1">
            <a:off x="6761121" y="5549373"/>
            <a:ext cx="419219" cy="4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F1230AF-EB4C-4572-9A7F-D5B3E197B827}"/>
              </a:ext>
            </a:extLst>
          </p:cNvPr>
          <p:cNvCxnSpPr>
            <a:cxnSpLocks/>
          </p:cNvCxnSpPr>
          <p:nvPr/>
        </p:nvCxnSpPr>
        <p:spPr>
          <a:xfrm>
            <a:off x="9312912" y="6116395"/>
            <a:ext cx="460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C6DDCFB-8508-46EF-93C2-0765933F62AA}"/>
              </a:ext>
            </a:extLst>
          </p:cNvPr>
          <p:cNvCxnSpPr>
            <a:cxnSpLocks/>
          </p:cNvCxnSpPr>
          <p:nvPr/>
        </p:nvCxnSpPr>
        <p:spPr>
          <a:xfrm>
            <a:off x="9312912" y="2910745"/>
            <a:ext cx="460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BB47BF9-0420-492E-B4EB-80D2D83B765B}"/>
              </a:ext>
            </a:extLst>
          </p:cNvPr>
          <p:cNvSpPr txBox="1"/>
          <p:nvPr/>
        </p:nvSpPr>
        <p:spPr>
          <a:xfrm>
            <a:off x="4748232" y="1020976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카드 등록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F970EC5-A52A-4EBA-889B-1D57EE03C3CD}"/>
              </a:ext>
            </a:extLst>
          </p:cNvPr>
          <p:cNvCxnSpPr>
            <a:cxnSpLocks/>
          </p:cNvCxnSpPr>
          <p:nvPr/>
        </p:nvCxnSpPr>
        <p:spPr>
          <a:xfrm flipV="1">
            <a:off x="4461418" y="2770213"/>
            <a:ext cx="609353" cy="213560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0C867C8-676B-48C5-A61B-E2A5A5F7F6A6}"/>
              </a:ext>
            </a:extLst>
          </p:cNvPr>
          <p:cNvSpPr txBox="1"/>
          <p:nvPr/>
        </p:nvSpPr>
        <p:spPr>
          <a:xfrm>
            <a:off x="4763525" y="1615553"/>
            <a:ext cx="210690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카드 관리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D30FA8B-60CF-460A-89F3-DD30AAA857EE}"/>
              </a:ext>
            </a:extLst>
          </p:cNvPr>
          <p:cNvCxnSpPr>
            <a:cxnSpLocks/>
          </p:cNvCxnSpPr>
          <p:nvPr/>
        </p:nvCxnSpPr>
        <p:spPr>
          <a:xfrm flipH="1">
            <a:off x="9169752" y="1502500"/>
            <a:ext cx="8789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4E0D2BBE-09D8-405F-BEC3-53FFBF33C427}"/>
              </a:ext>
            </a:extLst>
          </p:cNvPr>
          <p:cNvCxnSpPr>
            <a:stCxn id="55" idx="1"/>
            <a:endCxn id="109" idx="3"/>
          </p:cNvCxnSpPr>
          <p:nvPr/>
        </p:nvCxnSpPr>
        <p:spPr>
          <a:xfrm rot="10800000">
            <a:off x="6855141" y="1205642"/>
            <a:ext cx="514462" cy="2968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40218B3-E5B3-4908-BDF2-2B2EF352E320}"/>
              </a:ext>
            </a:extLst>
          </p:cNvPr>
          <p:cNvCxnSpPr>
            <a:stCxn id="55" idx="1"/>
            <a:endCxn id="112" idx="3"/>
          </p:cNvCxnSpPr>
          <p:nvPr/>
        </p:nvCxnSpPr>
        <p:spPr>
          <a:xfrm rot="10800000" flipV="1">
            <a:off x="6870435" y="1502499"/>
            <a:ext cx="499169" cy="29771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1508AF-EE98-4951-B200-FB01725DA587}"/>
              </a:ext>
            </a:extLst>
          </p:cNvPr>
          <p:cNvSpPr txBox="1"/>
          <p:nvPr/>
        </p:nvSpPr>
        <p:spPr>
          <a:xfrm>
            <a:off x="671140" y="3389635"/>
            <a:ext cx="1786902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변경</a:t>
            </a:r>
            <a:endParaRPr lang="en-US" altLang="ko-KR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0A819B4-DDEB-4553-A8DC-05E45AD3B3CF}"/>
              </a:ext>
            </a:extLst>
          </p:cNvPr>
          <p:cNvCxnSpPr>
            <a:cxnSpLocks/>
            <a:stCxn id="22" idx="1"/>
            <a:endCxn id="51" idx="3"/>
          </p:cNvCxnSpPr>
          <p:nvPr/>
        </p:nvCxnSpPr>
        <p:spPr>
          <a:xfrm flipH="1" flipV="1">
            <a:off x="2458042" y="3712801"/>
            <a:ext cx="613968" cy="53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614215" y="208005"/>
            <a:ext cx="3633422" cy="11028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kumimoji="1" lang="ko-KR" altLang="en-US" sz="4000" dirty="0">
                <a:solidFill>
                  <a:srgbClr val="FF9900"/>
                </a:solidFill>
                <a:latin typeface="NanumGothic"/>
                <a:ea typeface="NanumGothic"/>
              </a:rPr>
              <a:t>프로젝트 시연</a:t>
            </a:r>
            <a:endParaRPr kumimoji="1" lang="ko-KO" altLang="ko-KO" sz="4000" dirty="0">
              <a:solidFill>
                <a:srgbClr val="FF9900"/>
              </a:solidFill>
              <a:latin typeface="NanumGothic"/>
              <a:ea typeface="NanumGothic"/>
            </a:endParaRPr>
          </a:p>
        </p:txBody>
      </p:sp>
      <p:sp>
        <p:nvSpPr>
          <p:cNvPr id="4" name="Google Shape;1000;p29">
            <a:extLst>
              <a:ext uri="{FF2B5EF4-FFF2-40B4-BE49-F238E27FC236}">
                <a16:creationId xmlns:a16="http://schemas.microsoft.com/office/drawing/2014/main" id="{469DD6DA-91A4-F34E-9A1A-ECFCF3798AB4}"/>
              </a:ext>
            </a:extLst>
          </p:cNvPr>
          <p:cNvSpPr/>
          <p:nvPr/>
        </p:nvSpPr>
        <p:spPr>
          <a:xfrm rot="16200000">
            <a:off x="2678509" y="330007"/>
            <a:ext cx="795915" cy="24646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5" name="Google Shape;1003;p29">
            <a:extLst>
              <a:ext uri="{FF2B5EF4-FFF2-40B4-BE49-F238E27FC236}">
                <a16:creationId xmlns:a16="http://schemas.microsoft.com/office/drawing/2014/main" id="{4DD16F88-6516-214E-A782-938C09024CE8}"/>
              </a:ext>
            </a:extLst>
          </p:cNvPr>
          <p:cNvSpPr/>
          <p:nvPr/>
        </p:nvSpPr>
        <p:spPr>
          <a:xfrm>
            <a:off x="1924777" y="1225250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b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1</a:t>
            </a:r>
            <a:endParaRPr kumimoji="0" sz="14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006DB-7FA1-EF42-943D-BF6BD717B814}"/>
              </a:ext>
            </a:extLst>
          </p:cNvPr>
          <p:cNvSpPr txBox="1"/>
          <p:nvPr/>
        </p:nvSpPr>
        <p:spPr>
          <a:xfrm>
            <a:off x="2208900" y="1346276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회원 기능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Text Box 118">
            <a:extLst>
              <a:ext uri="{FF2B5EF4-FFF2-40B4-BE49-F238E27FC236}">
                <a16:creationId xmlns:a16="http://schemas.microsoft.com/office/drawing/2014/main" id="{05D58BE1-37FE-6C43-9781-BA88ED307F9A}"/>
              </a:ext>
            </a:extLst>
          </p:cNvPr>
          <p:cNvSpPr txBox="1"/>
          <p:nvPr/>
        </p:nvSpPr>
        <p:spPr>
          <a:xfrm>
            <a:off x="4787924" y="1291161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+mn-ea"/>
                <a:cs typeface="+mn-ea"/>
                <a:sym typeface="+mn-lt"/>
              </a:rPr>
              <a:t>로그인 등의 회원 관련된 기능 소개</a:t>
            </a:r>
            <a:endParaRPr kumimoji="1" lang="en-US" altLang="ko-KR" sz="2000" dirty="0">
              <a:latin typeface="+mn-ea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973B19-647D-9640-A8F5-CFADFE3EA00B}"/>
              </a:ext>
            </a:extLst>
          </p:cNvPr>
          <p:cNvCxnSpPr/>
          <p:nvPr/>
        </p:nvCxnSpPr>
        <p:spPr>
          <a:xfrm>
            <a:off x="1836091" y="2251291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00;p29">
            <a:extLst>
              <a:ext uri="{FF2B5EF4-FFF2-40B4-BE49-F238E27FC236}">
                <a16:creationId xmlns:a16="http://schemas.microsoft.com/office/drawing/2014/main" id="{BEAC9FEC-28FA-7D4D-BFA8-A5BD0E2C3179}"/>
              </a:ext>
            </a:extLst>
          </p:cNvPr>
          <p:cNvSpPr/>
          <p:nvPr/>
        </p:nvSpPr>
        <p:spPr>
          <a:xfrm rot="16200000">
            <a:off x="2658826" y="1683906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0EF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1" name="Google Shape;1003;p29">
            <a:extLst>
              <a:ext uri="{FF2B5EF4-FFF2-40B4-BE49-F238E27FC236}">
                <a16:creationId xmlns:a16="http://schemas.microsoft.com/office/drawing/2014/main" id="{723399C3-0D09-3D44-AD4E-AE0C2CB40ECC}"/>
              </a:ext>
            </a:extLst>
          </p:cNvPr>
          <p:cNvSpPr/>
          <p:nvPr/>
        </p:nvSpPr>
        <p:spPr>
          <a:xfrm>
            <a:off x="1924777" y="2582902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2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cxnSp>
        <p:nvCxnSpPr>
          <p:cNvPr id="13" name="直接连接符 78">
            <a:extLst>
              <a:ext uri="{FF2B5EF4-FFF2-40B4-BE49-F238E27FC236}">
                <a16:creationId xmlns:a16="http://schemas.microsoft.com/office/drawing/2014/main" id="{4319D1F4-B114-D14B-B88B-E60DA89B7477}"/>
              </a:ext>
            </a:extLst>
          </p:cNvPr>
          <p:cNvCxnSpPr/>
          <p:nvPr/>
        </p:nvCxnSpPr>
        <p:spPr>
          <a:xfrm>
            <a:off x="1783027" y="3530147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000;p29">
            <a:extLst>
              <a:ext uri="{FF2B5EF4-FFF2-40B4-BE49-F238E27FC236}">
                <a16:creationId xmlns:a16="http://schemas.microsoft.com/office/drawing/2014/main" id="{72F47FA3-B3CD-E540-9954-B76EDE143FB1}"/>
              </a:ext>
            </a:extLst>
          </p:cNvPr>
          <p:cNvSpPr/>
          <p:nvPr/>
        </p:nvSpPr>
        <p:spPr>
          <a:xfrm rot="16200000">
            <a:off x="2678511" y="2963396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6" name="Google Shape;1003;p29">
            <a:extLst>
              <a:ext uri="{FF2B5EF4-FFF2-40B4-BE49-F238E27FC236}">
                <a16:creationId xmlns:a16="http://schemas.microsoft.com/office/drawing/2014/main" id="{5AD0ED97-0D17-0D4A-9853-D0F3D86A85ED}"/>
              </a:ext>
            </a:extLst>
          </p:cNvPr>
          <p:cNvSpPr/>
          <p:nvPr/>
        </p:nvSpPr>
        <p:spPr>
          <a:xfrm>
            <a:off x="1924777" y="3852713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3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cxnSp>
        <p:nvCxnSpPr>
          <p:cNvPr id="18" name="直接连接符 79">
            <a:extLst>
              <a:ext uri="{FF2B5EF4-FFF2-40B4-BE49-F238E27FC236}">
                <a16:creationId xmlns:a16="http://schemas.microsoft.com/office/drawing/2014/main" id="{717A5E77-2553-664A-AEF6-F60137584145}"/>
              </a:ext>
            </a:extLst>
          </p:cNvPr>
          <p:cNvCxnSpPr/>
          <p:nvPr/>
        </p:nvCxnSpPr>
        <p:spPr>
          <a:xfrm>
            <a:off x="1912825" y="4799959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5">
            <a:extLst>
              <a:ext uri="{FF2B5EF4-FFF2-40B4-BE49-F238E27FC236}">
                <a16:creationId xmlns:a16="http://schemas.microsoft.com/office/drawing/2014/main" id="{6E463832-B9A8-4CC9-A0CF-90AFFA10432A}"/>
              </a:ext>
            </a:extLst>
          </p:cNvPr>
          <p:cNvSpPr txBox="1"/>
          <p:nvPr/>
        </p:nvSpPr>
        <p:spPr>
          <a:xfrm>
            <a:off x="2252405" y="2690051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관리자 기능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1" name="Google Shape;1000;p29">
            <a:extLst>
              <a:ext uri="{FF2B5EF4-FFF2-40B4-BE49-F238E27FC236}">
                <a16:creationId xmlns:a16="http://schemas.microsoft.com/office/drawing/2014/main" id="{BD12A587-3E18-49A5-AA61-04AD0B19ED35}"/>
              </a:ext>
            </a:extLst>
          </p:cNvPr>
          <p:cNvSpPr/>
          <p:nvPr/>
        </p:nvSpPr>
        <p:spPr>
          <a:xfrm rot="16200000">
            <a:off x="2678511" y="4211561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0EF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22" name="Google Shape;1003;p29">
            <a:extLst>
              <a:ext uri="{FF2B5EF4-FFF2-40B4-BE49-F238E27FC236}">
                <a16:creationId xmlns:a16="http://schemas.microsoft.com/office/drawing/2014/main" id="{2D2EACA3-3185-46A8-A52D-1BA0FE5CD87E}"/>
              </a:ext>
            </a:extLst>
          </p:cNvPr>
          <p:cNvSpPr/>
          <p:nvPr/>
        </p:nvSpPr>
        <p:spPr>
          <a:xfrm>
            <a:off x="1924777" y="5103729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4</a:t>
            </a:r>
            <a:endParaRPr kumimoji="0" sz="14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24" name="文本框 5">
            <a:extLst>
              <a:ext uri="{FF2B5EF4-FFF2-40B4-BE49-F238E27FC236}">
                <a16:creationId xmlns:a16="http://schemas.microsoft.com/office/drawing/2014/main" id="{0D7660D2-A6B4-41D3-B7D8-39A31F8B3D46}"/>
              </a:ext>
            </a:extLst>
          </p:cNvPr>
          <p:cNvSpPr txBox="1"/>
          <p:nvPr/>
        </p:nvSpPr>
        <p:spPr>
          <a:xfrm>
            <a:off x="2208900" y="3829732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카드 보기 및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덱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제작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9EFD04A8-1607-4A3D-AFAE-0451084F6895}"/>
              </a:ext>
            </a:extLst>
          </p:cNvPr>
          <p:cNvSpPr txBox="1"/>
          <p:nvPr/>
        </p:nvSpPr>
        <p:spPr>
          <a:xfrm>
            <a:off x="2208900" y="5093343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게시판 및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댓글 기능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6" name="Text Box 118">
            <a:extLst>
              <a:ext uri="{FF2B5EF4-FFF2-40B4-BE49-F238E27FC236}">
                <a16:creationId xmlns:a16="http://schemas.microsoft.com/office/drawing/2014/main" id="{A78942DD-5137-4E83-8CB6-AE3FB988A95E}"/>
              </a:ext>
            </a:extLst>
          </p:cNvPr>
          <p:cNvSpPr txBox="1"/>
          <p:nvPr/>
        </p:nvSpPr>
        <p:spPr>
          <a:xfrm>
            <a:off x="4787924" y="2649011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+mn-ea"/>
                <a:cs typeface="+mn-ea"/>
                <a:sym typeface="+mn-lt"/>
              </a:rPr>
              <a:t>관리자의 권한으로 할 수 있는 기능 소개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27" name="Text Box 118">
            <a:extLst>
              <a:ext uri="{FF2B5EF4-FFF2-40B4-BE49-F238E27FC236}">
                <a16:creationId xmlns:a16="http://schemas.microsoft.com/office/drawing/2014/main" id="{04359715-CA25-4377-BAC3-6EC9BE6F421A}"/>
              </a:ext>
            </a:extLst>
          </p:cNvPr>
          <p:cNvSpPr txBox="1"/>
          <p:nvPr/>
        </p:nvSpPr>
        <p:spPr>
          <a:xfrm>
            <a:off x="4787924" y="3927866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카드 보기와 </a:t>
            </a:r>
            <a:r>
              <a:rPr kumimoji="1" lang="ko-KR" altLang="en-US" sz="2000" dirty="0" err="1">
                <a:latin typeface="NanumGothic"/>
                <a:ea typeface="NanumGothic"/>
                <a:cs typeface="+mn-ea"/>
                <a:sym typeface="+mn-lt"/>
              </a:rPr>
              <a:t>덱을</a:t>
            </a: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 제작하는 기능 소개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28" name="Text Box 118">
            <a:extLst>
              <a:ext uri="{FF2B5EF4-FFF2-40B4-BE49-F238E27FC236}">
                <a16:creationId xmlns:a16="http://schemas.microsoft.com/office/drawing/2014/main" id="{EE2D099F-E5BD-4FE8-A71E-80A71436E21E}"/>
              </a:ext>
            </a:extLst>
          </p:cNvPr>
          <p:cNvSpPr txBox="1"/>
          <p:nvPr/>
        </p:nvSpPr>
        <p:spPr>
          <a:xfrm>
            <a:off x="4787924" y="5182347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여러가지 게시판과 댓글 기능을 소개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03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 animBg="1"/>
      <p:bldP spid="11" grpId="0" animBg="1"/>
      <p:bldP spid="15" grpId="0" animBg="1"/>
      <p:bldP spid="16" grpId="0" animBg="1"/>
      <p:bldP spid="20" grpId="0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-205740" y="301166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회원 기능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5851120" y="0"/>
            <a:ext cx="6340880" cy="6595110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E462A-C9EA-452C-9A0E-C8C19482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8" y="1169670"/>
            <a:ext cx="2385052" cy="2545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535276-D40E-466A-A893-186A8C3AA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576" y="1169670"/>
            <a:ext cx="2366478" cy="2545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EC6980-C92B-4E8C-BC97-7454CE909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576" y="3840480"/>
            <a:ext cx="2366478" cy="2415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09417E-9618-4D9E-ABFE-F074258FD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38" y="3840480"/>
            <a:ext cx="2385052" cy="241522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572759-9588-497E-B763-778F3A311723}"/>
              </a:ext>
            </a:extLst>
          </p:cNvPr>
          <p:cNvSpPr/>
          <p:nvPr/>
        </p:nvSpPr>
        <p:spPr>
          <a:xfrm>
            <a:off x="3151834" y="2611287"/>
            <a:ext cx="2163116" cy="1102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6DFBE6-3B74-4E98-8680-14671F7C9B86}"/>
              </a:ext>
            </a:extLst>
          </p:cNvPr>
          <p:cNvSpPr/>
          <p:nvPr/>
        </p:nvSpPr>
        <p:spPr>
          <a:xfrm>
            <a:off x="3118447" y="5164521"/>
            <a:ext cx="2163116" cy="1102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B88BD5-CB47-4085-AEDB-DD8A7C56DBD6}"/>
              </a:ext>
            </a:extLst>
          </p:cNvPr>
          <p:cNvCxnSpPr>
            <a:cxnSpLocks/>
          </p:cNvCxnSpPr>
          <p:nvPr/>
        </p:nvCxnSpPr>
        <p:spPr>
          <a:xfrm>
            <a:off x="4652147" y="2599625"/>
            <a:ext cx="1917618" cy="401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8013E6-8651-4E4C-8DE4-E698AB8A0183}"/>
              </a:ext>
            </a:extLst>
          </p:cNvPr>
          <p:cNvCxnSpPr>
            <a:cxnSpLocks/>
          </p:cNvCxnSpPr>
          <p:nvPr/>
        </p:nvCxnSpPr>
        <p:spPr>
          <a:xfrm flipV="1">
            <a:off x="3909377" y="3429000"/>
            <a:ext cx="2660388" cy="1735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3">
            <a:extLst>
              <a:ext uri="{FF2B5EF4-FFF2-40B4-BE49-F238E27FC236}">
                <a16:creationId xmlns:a16="http://schemas.microsoft.com/office/drawing/2014/main" id="{BA60AE7F-B77C-4F7E-92B3-94026F563D68}"/>
              </a:ext>
            </a:extLst>
          </p:cNvPr>
          <p:cNvSpPr/>
          <p:nvPr/>
        </p:nvSpPr>
        <p:spPr>
          <a:xfrm>
            <a:off x="6589697" y="1149430"/>
            <a:ext cx="5138477" cy="4406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회원 가입시 이메일 인증 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API, 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문자 인증 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API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를 사용하여 코드를 보내고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일치 여부로 가입을 승인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문자와 숫자의 랜덤배열로 코드를 생성하고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컨트롤러에서 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Boolean 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값을 변경 해주는 것으로 가입을 승인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2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-205740" y="301166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회원 기능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5851120" y="0"/>
            <a:ext cx="6340880" cy="6595110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E462A-C9EA-452C-9A0E-C8C19482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5" y="970887"/>
            <a:ext cx="3725606" cy="25450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09417E-9618-4D9E-ABFE-F074258F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15" y="3721211"/>
            <a:ext cx="3725607" cy="241522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B88BD5-CB47-4085-AEDB-DD8A7C56DBD6}"/>
              </a:ext>
            </a:extLst>
          </p:cNvPr>
          <p:cNvCxnSpPr>
            <a:cxnSpLocks/>
          </p:cNvCxnSpPr>
          <p:nvPr/>
        </p:nvCxnSpPr>
        <p:spPr>
          <a:xfrm flipV="1">
            <a:off x="4188322" y="1788273"/>
            <a:ext cx="2111767" cy="396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8013E6-8651-4E4C-8DE4-E698AB8A018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88322" y="4517869"/>
            <a:ext cx="2250566" cy="410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3">
            <a:extLst>
              <a:ext uri="{FF2B5EF4-FFF2-40B4-BE49-F238E27FC236}">
                <a16:creationId xmlns:a16="http://schemas.microsoft.com/office/drawing/2014/main" id="{BA60AE7F-B77C-4F7E-92B3-94026F563D68}"/>
              </a:ext>
            </a:extLst>
          </p:cNvPr>
          <p:cNvSpPr/>
          <p:nvPr/>
        </p:nvSpPr>
        <p:spPr>
          <a:xfrm>
            <a:off x="6452321" y="301166"/>
            <a:ext cx="4411149" cy="2680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시큐리티를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이용해서 저장된 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member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의 값으로 로그인 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로그아웃을 설정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3CDE164B-877C-4EDE-9EC1-B67EAAA98DDC}"/>
              </a:ext>
            </a:extLst>
          </p:cNvPr>
          <p:cNvSpPr/>
          <p:nvPr/>
        </p:nvSpPr>
        <p:spPr>
          <a:xfrm>
            <a:off x="6438888" y="3282905"/>
            <a:ext cx="4411149" cy="28535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가입시 등록된 전화번호로 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member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값을 추출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해당 이메일을 알려주고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비밀번호는 인코딩 처리가 되어있기 때문에 변경 기능으로 대체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4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-205740" y="301166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관리자 기능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5851120" y="0"/>
            <a:ext cx="6340880" cy="6595110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9708C-8731-4A5A-B7C9-3FF873DB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" y="1035238"/>
            <a:ext cx="2124371" cy="1982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9CE364-FDB2-450B-A854-78458E9F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217" y="1008393"/>
            <a:ext cx="3391708" cy="35665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D94E47-0995-4E5A-914A-FA16D03FD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1" y="4718252"/>
            <a:ext cx="5246370" cy="163682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ADCB8-7A4E-49BF-8820-62A9EB4B929E}"/>
              </a:ext>
            </a:extLst>
          </p:cNvPr>
          <p:cNvSpPr/>
          <p:nvPr/>
        </p:nvSpPr>
        <p:spPr>
          <a:xfrm>
            <a:off x="138159" y="2274570"/>
            <a:ext cx="1043274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F68D61-D0C9-40CF-921B-3441D6C014B5}"/>
              </a:ext>
            </a:extLst>
          </p:cNvPr>
          <p:cNvSpPr/>
          <p:nvPr/>
        </p:nvSpPr>
        <p:spPr>
          <a:xfrm>
            <a:off x="138159" y="1753278"/>
            <a:ext cx="1043274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BC08E-950C-479C-A3BF-7482ECF21222}"/>
              </a:ext>
            </a:extLst>
          </p:cNvPr>
          <p:cNvCxnSpPr/>
          <p:nvPr/>
        </p:nvCxnSpPr>
        <p:spPr>
          <a:xfrm>
            <a:off x="1181433" y="1931671"/>
            <a:ext cx="1142784" cy="22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F5F231-21EE-40E7-8BB2-81D762DF26D9}"/>
              </a:ext>
            </a:extLst>
          </p:cNvPr>
          <p:cNvCxnSpPr>
            <a:cxnSpLocks/>
          </p:cNvCxnSpPr>
          <p:nvPr/>
        </p:nvCxnSpPr>
        <p:spPr>
          <a:xfrm>
            <a:off x="621475" y="2680842"/>
            <a:ext cx="890387" cy="2023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CA0DE0-333E-451D-8C69-055FA60CF5CA}"/>
              </a:ext>
            </a:extLst>
          </p:cNvPr>
          <p:cNvCxnSpPr>
            <a:cxnSpLocks/>
          </p:cNvCxnSpPr>
          <p:nvPr/>
        </p:nvCxnSpPr>
        <p:spPr>
          <a:xfrm flipV="1">
            <a:off x="2189022" y="803712"/>
            <a:ext cx="3857332" cy="475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347511-7DC2-42FA-84E6-B6C10AF98B67}"/>
              </a:ext>
            </a:extLst>
          </p:cNvPr>
          <p:cNvSpPr/>
          <p:nvPr/>
        </p:nvSpPr>
        <p:spPr>
          <a:xfrm>
            <a:off x="182532" y="1037439"/>
            <a:ext cx="2006489" cy="59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0E80EDE-3A5C-42AE-BDE3-6F17FF4A56E0}"/>
              </a:ext>
            </a:extLst>
          </p:cNvPr>
          <p:cNvCxnSpPr>
            <a:cxnSpLocks/>
          </p:cNvCxnSpPr>
          <p:nvPr/>
        </p:nvCxnSpPr>
        <p:spPr>
          <a:xfrm>
            <a:off x="5520691" y="2699555"/>
            <a:ext cx="661448" cy="461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3">
            <a:extLst>
              <a:ext uri="{FF2B5EF4-FFF2-40B4-BE49-F238E27FC236}">
                <a16:creationId xmlns:a16="http://schemas.microsoft.com/office/drawing/2014/main" id="{9105A065-68BF-434C-AF5D-7744DC3FFB59}"/>
              </a:ext>
            </a:extLst>
          </p:cNvPr>
          <p:cNvSpPr/>
          <p:nvPr/>
        </p:nvSpPr>
        <p:spPr>
          <a:xfrm>
            <a:off x="6511978" y="53601"/>
            <a:ext cx="4411149" cy="19463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헤더 부분에 조건을 추가해서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member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의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role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이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ADMIN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일 때만 보이게 설정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5A0B7C74-2811-4D90-9D21-AA7C7F7EA976}"/>
              </a:ext>
            </a:extLst>
          </p:cNvPr>
          <p:cNvSpPr/>
          <p:nvPr/>
        </p:nvSpPr>
        <p:spPr>
          <a:xfrm>
            <a:off x="6511977" y="2264382"/>
            <a:ext cx="4411149" cy="19463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카드를 등록할 수 있고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이름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색상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종류와 이미지를 저장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이미지는 리스트로 묶어서 따로 저장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(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매핑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)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54CE85-579E-42D3-9710-785BC03F8FBD}"/>
              </a:ext>
            </a:extLst>
          </p:cNvPr>
          <p:cNvCxnSpPr>
            <a:cxnSpLocks/>
          </p:cNvCxnSpPr>
          <p:nvPr/>
        </p:nvCxnSpPr>
        <p:spPr>
          <a:xfrm flipV="1">
            <a:off x="5587993" y="5432908"/>
            <a:ext cx="856387" cy="202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E4C0415D-0CDC-4B5E-A484-B7C4E6E18CD8}"/>
              </a:ext>
            </a:extLst>
          </p:cNvPr>
          <p:cNvSpPr/>
          <p:nvPr/>
        </p:nvSpPr>
        <p:spPr>
          <a:xfrm>
            <a:off x="6511978" y="4459757"/>
            <a:ext cx="4411149" cy="19463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등록된 카드들을 쿼리문으로 전부 리스트 형태로 가져옴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테이블 형식으로 출력 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-205740" y="301166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관리자 기능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5851120" y="0"/>
            <a:ext cx="6340880" cy="6595110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884A5-2D2F-4559-9491-1B73B4FD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0" y="1002335"/>
            <a:ext cx="3451808" cy="362783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909AB-3DA5-4F03-AB4C-95FCE260758E}"/>
              </a:ext>
            </a:extLst>
          </p:cNvPr>
          <p:cNvSpPr/>
          <p:nvPr/>
        </p:nvSpPr>
        <p:spPr>
          <a:xfrm>
            <a:off x="1278360" y="4232842"/>
            <a:ext cx="1603808" cy="290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3AB271-4E1C-466A-90A7-6F03085E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570" y="207939"/>
            <a:ext cx="5173800" cy="4024903"/>
          </a:xfrm>
          <a:prstGeom prst="rect">
            <a:avLst/>
          </a:prstGeom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3F353AC0-8C88-4200-B2A1-4E72BF4E360F}"/>
              </a:ext>
            </a:extLst>
          </p:cNvPr>
          <p:cNvSpPr/>
          <p:nvPr/>
        </p:nvSpPr>
        <p:spPr>
          <a:xfrm>
            <a:off x="473630" y="4774688"/>
            <a:ext cx="4114748" cy="15068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카드를 등록시에는 저장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수정시에는 수정 및 삭제가 나오게 조건문으로 조절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0A70DA34-7796-49A7-9008-13EE95A9D292}"/>
              </a:ext>
            </a:extLst>
          </p:cNvPr>
          <p:cNvSpPr/>
          <p:nvPr/>
        </p:nvSpPr>
        <p:spPr>
          <a:xfrm>
            <a:off x="6964186" y="4774688"/>
            <a:ext cx="4114748" cy="15068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카드 보기 페이지에서 등록된 카드들을 출력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50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354360" y="287022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카드보기 및 </a:t>
            </a:r>
            <a:r>
              <a:rPr kumimoji="1" lang="ko-KR" altLang="en-US" sz="3200" b="1" dirty="0" err="1">
                <a:solidFill>
                  <a:srgbClr val="00B050"/>
                </a:solidFill>
                <a:latin typeface="NanumGothic"/>
                <a:ea typeface="NanumGothic"/>
              </a:rPr>
              <a:t>덱</a:t>
            </a:r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 제작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5851120" y="0"/>
            <a:ext cx="6340880" cy="6595110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909AB-3DA5-4F03-AB4C-95FCE260758E}"/>
              </a:ext>
            </a:extLst>
          </p:cNvPr>
          <p:cNvSpPr/>
          <p:nvPr/>
        </p:nvSpPr>
        <p:spPr>
          <a:xfrm>
            <a:off x="1181433" y="4228486"/>
            <a:ext cx="1603808" cy="290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6D213F-1195-41AB-AE4D-A70C3259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9" y="957867"/>
            <a:ext cx="5162545" cy="37026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F727C5-2EC8-4EA0-B22F-7454E22B6A38}"/>
              </a:ext>
            </a:extLst>
          </p:cNvPr>
          <p:cNvSpPr/>
          <p:nvPr/>
        </p:nvSpPr>
        <p:spPr>
          <a:xfrm>
            <a:off x="4182115" y="1098910"/>
            <a:ext cx="1603808" cy="1339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A576BC-0FC6-4AC8-85D2-414D05A77781}"/>
              </a:ext>
            </a:extLst>
          </p:cNvPr>
          <p:cNvSpPr/>
          <p:nvPr/>
        </p:nvSpPr>
        <p:spPr>
          <a:xfrm>
            <a:off x="105103" y="2809179"/>
            <a:ext cx="3941380" cy="216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A57B79-8CBD-493F-A570-4BFDD5B987A1}"/>
              </a:ext>
            </a:extLst>
          </p:cNvPr>
          <p:cNvCxnSpPr>
            <a:cxnSpLocks/>
          </p:cNvCxnSpPr>
          <p:nvPr/>
        </p:nvCxnSpPr>
        <p:spPr>
          <a:xfrm flipV="1">
            <a:off x="4028373" y="1272209"/>
            <a:ext cx="2433356" cy="2082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3">
            <a:extLst>
              <a:ext uri="{FF2B5EF4-FFF2-40B4-BE49-F238E27FC236}">
                <a16:creationId xmlns:a16="http://schemas.microsoft.com/office/drawing/2014/main" id="{B4C94C7D-2564-43D7-9B4A-43E9AC9FA98C}"/>
              </a:ext>
            </a:extLst>
          </p:cNvPr>
          <p:cNvSpPr/>
          <p:nvPr/>
        </p:nvSpPr>
        <p:spPr>
          <a:xfrm>
            <a:off x="6524675" y="1"/>
            <a:ext cx="4867115" cy="42284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처음부터 컨트롤러에서 카드를 가져와서 내려주는 방식이 아니라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AJAX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에서 현재 적용된 필터링을 참고하여서 해당 된 카드들을 로드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AJAX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로 컨트롤러에 조건에 맞는 카드 요청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컨트롤러에서는 필터 값을 받아서 카드를 가져오고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따로 만들어 둔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html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에다가 담아서 리턴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필터를 누를 때 마다 이벤트 호출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A41299-513D-4395-9138-3366A7FC14DD}"/>
              </a:ext>
            </a:extLst>
          </p:cNvPr>
          <p:cNvCxnSpPr>
            <a:cxnSpLocks/>
          </p:cNvCxnSpPr>
          <p:nvPr/>
        </p:nvCxnSpPr>
        <p:spPr>
          <a:xfrm>
            <a:off x="5785923" y="1721374"/>
            <a:ext cx="870868" cy="3248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3">
            <a:extLst>
              <a:ext uri="{FF2B5EF4-FFF2-40B4-BE49-F238E27FC236}">
                <a16:creationId xmlns:a16="http://schemas.microsoft.com/office/drawing/2014/main" id="{8AF8AC76-F9A2-4B70-90F5-5EA37900FD3A}"/>
              </a:ext>
            </a:extLst>
          </p:cNvPr>
          <p:cNvSpPr/>
          <p:nvPr/>
        </p:nvSpPr>
        <p:spPr>
          <a:xfrm>
            <a:off x="6721988" y="4386597"/>
            <a:ext cx="3997893" cy="17321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카드를 누르면 해당 카드의 정보가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메이커에 담김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0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4477321" y="-5835"/>
            <a:ext cx="7714679" cy="6595110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-580588" y="225257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 err="1">
                <a:solidFill>
                  <a:srgbClr val="00B050"/>
                </a:solidFill>
                <a:latin typeface="NanumGothic"/>
                <a:ea typeface="NanumGothic"/>
              </a:rPr>
              <a:t>덱</a:t>
            </a:r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 제작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5FF9A5-CD50-4CD3-9978-27502A36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8" y="928455"/>
            <a:ext cx="3296110" cy="50013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C5485-A892-4FBD-9DCB-08E8059D1687}"/>
              </a:ext>
            </a:extLst>
          </p:cNvPr>
          <p:cNvSpPr/>
          <p:nvPr/>
        </p:nvSpPr>
        <p:spPr>
          <a:xfrm>
            <a:off x="896753" y="2686292"/>
            <a:ext cx="2633963" cy="908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7E1DFF-8C5E-49D0-8A3B-344D920AB80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30716" y="2031305"/>
            <a:ext cx="1558119" cy="110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9074FC5-E977-4971-A5A5-ECCE17B26BD3}"/>
              </a:ext>
            </a:extLst>
          </p:cNvPr>
          <p:cNvSpPr/>
          <p:nvPr/>
        </p:nvSpPr>
        <p:spPr>
          <a:xfrm>
            <a:off x="5342166" y="225258"/>
            <a:ext cx="4366548" cy="3064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AJAX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를 통해서 클릭 된 카드의 정보들을 실시간으로 업데이트해서 출력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수량 조절 버튼으로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-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수량 조절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이벤트 함수 조건문에서 같은 카드의 수량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당 카드의 최대 수량 조건 설정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B69500-0450-4B33-903C-57005DA5AB93}"/>
              </a:ext>
            </a:extLst>
          </p:cNvPr>
          <p:cNvSpPr/>
          <p:nvPr/>
        </p:nvSpPr>
        <p:spPr>
          <a:xfrm>
            <a:off x="760919" y="5021299"/>
            <a:ext cx="1048004" cy="653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7E1ED2-7425-438F-BC94-07E311089907}"/>
              </a:ext>
            </a:extLst>
          </p:cNvPr>
          <p:cNvCxnSpPr>
            <a:cxnSpLocks/>
          </p:cNvCxnSpPr>
          <p:nvPr/>
        </p:nvCxnSpPr>
        <p:spPr>
          <a:xfrm flipV="1">
            <a:off x="1808923" y="4766764"/>
            <a:ext cx="2951920" cy="581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3">
            <a:extLst>
              <a:ext uri="{FF2B5EF4-FFF2-40B4-BE49-F238E27FC236}">
                <a16:creationId xmlns:a16="http://schemas.microsoft.com/office/drawing/2014/main" id="{0B0BDB1C-1975-48BD-8DE7-E76C0DE64238}"/>
              </a:ext>
            </a:extLst>
          </p:cNvPr>
          <p:cNvSpPr/>
          <p:nvPr/>
        </p:nvSpPr>
        <p:spPr>
          <a:xfrm>
            <a:off x="5246744" y="3743384"/>
            <a:ext cx="4366548" cy="2046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저장시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AJAX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로 카드의 정보들을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DTO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에 담아서 전송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MVC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패턴으로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덱을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저장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6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755966" y="408480"/>
            <a:ext cx="2896192" cy="602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프로젝트 순서</a:t>
            </a:r>
            <a:endParaRPr kumimoji="1" lang="ko-KO" altLang="ko-KO" sz="36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D742A0-BD14-A844-907B-4575CD97EE37}"/>
              </a:ext>
            </a:extLst>
          </p:cNvPr>
          <p:cNvCxnSpPr>
            <a:cxnSpLocks/>
          </p:cNvCxnSpPr>
          <p:nvPr/>
        </p:nvCxnSpPr>
        <p:spPr>
          <a:xfrm>
            <a:off x="2677538" y="3131776"/>
            <a:ext cx="0" cy="237601"/>
          </a:xfrm>
          <a:prstGeom prst="line">
            <a:avLst/>
          </a:prstGeom>
          <a:ln>
            <a:solidFill>
              <a:srgbClr val="2244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73744749-D58E-4E49-B2D3-C0FE1E351C03}"/>
              </a:ext>
            </a:extLst>
          </p:cNvPr>
          <p:cNvCxnSpPr/>
          <p:nvPr/>
        </p:nvCxnSpPr>
        <p:spPr>
          <a:xfrm flipH="1">
            <a:off x="6101517" y="2876516"/>
            <a:ext cx="0" cy="479333"/>
          </a:xfrm>
          <a:prstGeom prst="line">
            <a:avLst/>
          </a:prstGeom>
          <a:ln>
            <a:solidFill>
              <a:srgbClr val="2244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E9161025-DACF-5746-8DA5-AC184233B6EB}"/>
              </a:ext>
            </a:extLst>
          </p:cNvPr>
          <p:cNvCxnSpPr/>
          <p:nvPr/>
        </p:nvCxnSpPr>
        <p:spPr>
          <a:xfrm flipH="1">
            <a:off x="9523597" y="2890044"/>
            <a:ext cx="0" cy="479333"/>
          </a:xfrm>
          <a:prstGeom prst="line">
            <a:avLst/>
          </a:prstGeom>
          <a:ln>
            <a:solidFill>
              <a:srgbClr val="2244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49EE66DD-1F96-FE47-9895-6B775947A48B}"/>
              </a:ext>
            </a:extLst>
          </p:cNvPr>
          <p:cNvCxnSpPr/>
          <p:nvPr/>
        </p:nvCxnSpPr>
        <p:spPr>
          <a:xfrm flipH="1">
            <a:off x="4384787" y="3822402"/>
            <a:ext cx="0" cy="479333"/>
          </a:xfrm>
          <a:prstGeom prst="line">
            <a:avLst/>
          </a:prstGeom>
          <a:ln>
            <a:solidFill>
              <a:srgbClr val="2244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1">
            <a:extLst>
              <a:ext uri="{FF2B5EF4-FFF2-40B4-BE49-F238E27FC236}">
                <a16:creationId xmlns:a16="http://schemas.microsoft.com/office/drawing/2014/main" id="{EB437B25-8DD7-A94D-8884-E305909509A7}"/>
              </a:ext>
            </a:extLst>
          </p:cNvPr>
          <p:cNvCxnSpPr/>
          <p:nvPr/>
        </p:nvCxnSpPr>
        <p:spPr>
          <a:xfrm flipH="1">
            <a:off x="7780351" y="3808874"/>
            <a:ext cx="0" cy="479333"/>
          </a:xfrm>
          <a:prstGeom prst="line">
            <a:avLst/>
          </a:prstGeom>
          <a:ln>
            <a:solidFill>
              <a:srgbClr val="2244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šľiḑé">
            <a:extLst>
              <a:ext uri="{FF2B5EF4-FFF2-40B4-BE49-F238E27FC236}">
                <a16:creationId xmlns:a16="http://schemas.microsoft.com/office/drawing/2014/main" id="{01C5EC14-EB16-B34A-8A77-D52E70122526}"/>
              </a:ext>
            </a:extLst>
          </p:cNvPr>
          <p:cNvSpPr/>
          <p:nvPr/>
        </p:nvSpPr>
        <p:spPr>
          <a:xfrm>
            <a:off x="2459720" y="3364970"/>
            <a:ext cx="440366" cy="440480"/>
          </a:xfrm>
          <a:custGeom>
            <a:avLst/>
            <a:gdLst/>
            <a:ahLst/>
            <a:cxnLst/>
            <a:rect l="0" t="0" r="0" b="0"/>
            <a:pathLst>
              <a:path w="119999" h="119999" extrusionOk="0">
                <a:moveTo>
                  <a:pt x="102419" y="17567"/>
                </a:moveTo>
                <a:cubicBezTo>
                  <a:pt x="125847" y="41002"/>
                  <a:pt x="125847" y="78985"/>
                  <a:pt x="102419" y="102419"/>
                </a:cubicBezTo>
                <a:cubicBezTo>
                  <a:pt x="78985" y="125853"/>
                  <a:pt x="41002" y="125853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</a:path>
            </a:pathLst>
          </a:custGeom>
          <a:solidFill>
            <a:srgbClr val="F1D5D2"/>
          </a:solidFill>
          <a:ln w="254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íŝļíḓe">
            <a:extLst>
              <a:ext uri="{FF2B5EF4-FFF2-40B4-BE49-F238E27FC236}">
                <a16:creationId xmlns:a16="http://schemas.microsoft.com/office/drawing/2014/main" id="{439A550D-33DD-9442-90AC-C4ECCCCE912F}"/>
              </a:ext>
            </a:extLst>
          </p:cNvPr>
          <p:cNvSpPr txBox="1"/>
          <p:nvPr/>
        </p:nvSpPr>
        <p:spPr>
          <a:xfrm>
            <a:off x="2442873" y="3457518"/>
            <a:ext cx="475578" cy="296541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ko-KO" altLang="ko-KO" sz="1501">
                <a:solidFill>
                  <a:schemeClr val="bg1"/>
                </a:solidFill>
                <a:latin typeface="NanumGothic"/>
                <a:ea typeface="NanumGothic"/>
                <a:cs typeface="+mn-ea"/>
                <a:sym typeface="+mn-lt"/>
              </a:rPr>
              <a:t>01</a:t>
            </a:r>
          </a:p>
        </p:txBody>
      </p:sp>
      <p:sp>
        <p:nvSpPr>
          <p:cNvPr id="11" name="íśḷîḋe">
            <a:extLst>
              <a:ext uri="{FF2B5EF4-FFF2-40B4-BE49-F238E27FC236}">
                <a16:creationId xmlns:a16="http://schemas.microsoft.com/office/drawing/2014/main" id="{D4E70446-C78A-7348-8C07-5B63BA797FA4}"/>
              </a:ext>
            </a:extLst>
          </p:cNvPr>
          <p:cNvSpPr/>
          <p:nvPr/>
        </p:nvSpPr>
        <p:spPr>
          <a:xfrm>
            <a:off x="4160755" y="3364970"/>
            <a:ext cx="440366" cy="440480"/>
          </a:xfrm>
          <a:custGeom>
            <a:avLst/>
            <a:gdLst/>
            <a:ahLst/>
            <a:cxnLst/>
            <a:rect l="0" t="0" r="0" b="0"/>
            <a:pathLst>
              <a:path w="119999" h="119999" extrusionOk="0">
                <a:moveTo>
                  <a:pt x="102419" y="17567"/>
                </a:moveTo>
                <a:cubicBezTo>
                  <a:pt x="125847" y="41002"/>
                  <a:pt x="125847" y="78985"/>
                  <a:pt x="102419" y="102419"/>
                </a:cubicBezTo>
                <a:cubicBezTo>
                  <a:pt x="78985" y="125853"/>
                  <a:pt x="41002" y="125853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</a:path>
            </a:pathLst>
          </a:custGeom>
          <a:solidFill>
            <a:schemeClr val="bg1"/>
          </a:solidFill>
          <a:ln w="25400" cap="flat" cmpd="sng">
            <a:solidFill>
              <a:srgbClr val="F1D5D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îṣ1íḑé">
            <a:extLst>
              <a:ext uri="{FF2B5EF4-FFF2-40B4-BE49-F238E27FC236}">
                <a16:creationId xmlns:a16="http://schemas.microsoft.com/office/drawing/2014/main" id="{6DA7D2C0-891E-2C48-915D-9C89A331B2FA}"/>
              </a:ext>
            </a:extLst>
          </p:cNvPr>
          <p:cNvSpPr txBox="1"/>
          <p:nvPr/>
        </p:nvSpPr>
        <p:spPr>
          <a:xfrm>
            <a:off x="4143282" y="3457518"/>
            <a:ext cx="475578" cy="296541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ko-KO" altLang="ko-KO" sz="1501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02</a:t>
            </a:r>
          </a:p>
        </p:txBody>
      </p:sp>
      <p:sp>
        <p:nvSpPr>
          <p:cNvPr id="13" name="iṣ1ídè">
            <a:extLst>
              <a:ext uri="{FF2B5EF4-FFF2-40B4-BE49-F238E27FC236}">
                <a16:creationId xmlns:a16="http://schemas.microsoft.com/office/drawing/2014/main" id="{AAA83ABC-3BB6-3B4F-813C-116B8D529ADE}"/>
              </a:ext>
            </a:extLst>
          </p:cNvPr>
          <p:cNvSpPr/>
          <p:nvPr/>
        </p:nvSpPr>
        <p:spPr>
          <a:xfrm>
            <a:off x="5888081" y="3364970"/>
            <a:ext cx="439321" cy="440480"/>
          </a:xfrm>
          <a:custGeom>
            <a:avLst/>
            <a:gdLst/>
            <a:ahLst/>
            <a:cxnLst/>
            <a:rect l="0" t="0" r="0" b="0"/>
            <a:pathLst>
              <a:path w="119999" h="119999" extrusionOk="0">
                <a:moveTo>
                  <a:pt x="102419" y="17567"/>
                </a:moveTo>
                <a:cubicBezTo>
                  <a:pt x="125847" y="41002"/>
                  <a:pt x="125847" y="78985"/>
                  <a:pt x="102419" y="102419"/>
                </a:cubicBezTo>
                <a:cubicBezTo>
                  <a:pt x="78985" y="125853"/>
                  <a:pt x="41002" y="125853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</a:path>
            </a:pathLst>
          </a:custGeom>
          <a:solidFill>
            <a:schemeClr val="bg1"/>
          </a:solidFill>
          <a:ln w="25400" cap="flat" cmpd="sng">
            <a:solidFill>
              <a:srgbClr val="F1D5D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ïşliďé">
            <a:extLst>
              <a:ext uri="{FF2B5EF4-FFF2-40B4-BE49-F238E27FC236}">
                <a16:creationId xmlns:a16="http://schemas.microsoft.com/office/drawing/2014/main" id="{F327181A-A785-354C-AED9-28755F662DBC}"/>
              </a:ext>
            </a:extLst>
          </p:cNvPr>
          <p:cNvSpPr txBox="1"/>
          <p:nvPr/>
        </p:nvSpPr>
        <p:spPr>
          <a:xfrm>
            <a:off x="5875590" y="3457518"/>
            <a:ext cx="475578" cy="296541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ko-KO" altLang="ko-KO" sz="1501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03</a:t>
            </a:r>
          </a:p>
        </p:txBody>
      </p:sp>
      <p:sp>
        <p:nvSpPr>
          <p:cNvPr id="15" name="îśľíḋe">
            <a:extLst>
              <a:ext uri="{FF2B5EF4-FFF2-40B4-BE49-F238E27FC236}">
                <a16:creationId xmlns:a16="http://schemas.microsoft.com/office/drawing/2014/main" id="{4D2970B0-19EA-224D-B132-30852728CB2E}"/>
              </a:ext>
            </a:extLst>
          </p:cNvPr>
          <p:cNvSpPr/>
          <p:nvPr/>
        </p:nvSpPr>
        <p:spPr>
          <a:xfrm>
            <a:off x="7563330" y="3364970"/>
            <a:ext cx="440366" cy="440480"/>
          </a:xfrm>
          <a:custGeom>
            <a:avLst/>
            <a:gdLst/>
            <a:ahLst/>
            <a:cxnLst/>
            <a:rect l="0" t="0" r="0" b="0"/>
            <a:pathLst>
              <a:path w="119999" h="119999" extrusionOk="0">
                <a:moveTo>
                  <a:pt x="102419" y="17567"/>
                </a:moveTo>
                <a:cubicBezTo>
                  <a:pt x="125847" y="41002"/>
                  <a:pt x="125847" y="78985"/>
                  <a:pt x="102419" y="102419"/>
                </a:cubicBezTo>
                <a:cubicBezTo>
                  <a:pt x="78985" y="125853"/>
                  <a:pt x="41002" y="125853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</a:path>
            </a:pathLst>
          </a:custGeom>
          <a:solidFill>
            <a:schemeClr val="bg1"/>
          </a:solidFill>
          <a:ln w="25400" cap="flat" cmpd="sng">
            <a:solidFill>
              <a:srgbClr val="F1D5D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íS1îḍè">
            <a:extLst>
              <a:ext uri="{FF2B5EF4-FFF2-40B4-BE49-F238E27FC236}">
                <a16:creationId xmlns:a16="http://schemas.microsoft.com/office/drawing/2014/main" id="{98332AA7-9907-7047-B975-C8E8DB816197}"/>
              </a:ext>
            </a:extLst>
          </p:cNvPr>
          <p:cNvSpPr txBox="1"/>
          <p:nvPr/>
        </p:nvSpPr>
        <p:spPr>
          <a:xfrm>
            <a:off x="7556755" y="3457518"/>
            <a:ext cx="475578" cy="296541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ko-KO" altLang="ko-KO" sz="1501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04</a:t>
            </a:r>
          </a:p>
        </p:txBody>
      </p:sp>
      <p:sp>
        <p:nvSpPr>
          <p:cNvPr id="17" name="iś1îḋe">
            <a:extLst>
              <a:ext uri="{FF2B5EF4-FFF2-40B4-BE49-F238E27FC236}">
                <a16:creationId xmlns:a16="http://schemas.microsoft.com/office/drawing/2014/main" id="{2DFC83B2-4D1E-D643-841D-B3B18615F2E8}"/>
              </a:ext>
            </a:extLst>
          </p:cNvPr>
          <p:cNvSpPr/>
          <p:nvPr/>
        </p:nvSpPr>
        <p:spPr>
          <a:xfrm>
            <a:off x="9304787" y="3364970"/>
            <a:ext cx="439321" cy="440480"/>
          </a:xfrm>
          <a:custGeom>
            <a:avLst/>
            <a:gdLst/>
            <a:ahLst/>
            <a:cxnLst/>
            <a:rect l="0" t="0" r="0" b="0"/>
            <a:pathLst>
              <a:path w="119999" h="119999" extrusionOk="0">
                <a:moveTo>
                  <a:pt x="102419" y="17567"/>
                </a:moveTo>
                <a:cubicBezTo>
                  <a:pt x="125847" y="41002"/>
                  <a:pt x="125847" y="78985"/>
                  <a:pt x="102419" y="102419"/>
                </a:cubicBezTo>
                <a:cubicBezTo>
                  <a:pt x="78985" y="125853"/>
                  <a:pt x="41002" y="125853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</a:path>
            </a:pathLst>
          </a:custGeom>
          <a:solidFill>
            <a:schemeClr val="bg1"/>
          </a:solidFill>
          <a:ln w="25400" cap="flat" cmpd="sng">
            <a:solidFill>
              <a:srgbClr val="F1D5D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i$ļiďê">
            <a:extLst>
              <a:ext uri="{FF2B5EF4-FFF2-40B4-BE49-F238E27FC236}">
                <a16:creationId xmlns:a16="http://schemas.microsoft.com/office/drawing/2014/main" id="{23F926C5-5B41-DF46-A4B1-0E2675F4B460}"/>
              </a:ext>
            </a:extLst>
          </p:cNvPr>
          <p:cNvSpPr txBox="1"/>
          <p:nvPr/>
        </p:nvSpPr>
        <p:spPr>
          <a:xfrm>
            <a:off x="9297058" y="3457518"/>
            <a:ext cx="475578" cy="296541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ko-KO" altLang="ko-KO" sz="1501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05</a:t>
            </a:r>
          </a:p>
        </p:txBody>
      </p:sp>
      <p:sp>
        <p:nvSpPr>
          <p:cNvPr id="19" name="ïšḷïḑe">
            <a:extLst>
              <a:ext uri="{FF2B5EF4-FFF2-40B4-BE49-F238E27FC236}">
                <a16:creationId xmlns:a16="http://schemas.microsoft.com/office/drawing/2014/main" id="{BC892E2C-8E74-1F43-8CF9-E7FA6401FD33}"/>
              </a:ext>
            </a:extLst>
          </p:cNvPr>
          <p:cNvSpPr/>
          <p:nvPr/>
        </p:nvSpPr>
        <p:spPr>
          <a:xfrm flipV="1">
            <a:off x="3414799" y="2595572"/>
            <a:ext cx="1951356" cy="961958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iśļîďê">
            <a:extLst>
              <a:ext uri="{FF2B5EF4-FFF2-40B4-BE49-F238E27FC236}">
                <a16:creationId xmlns:a16="http://schemas.microsoft.com/office/drawing/2014/main" id="{771DDF77-3C2C-D24E-AB55-C38A74BEC7E5}"/>
              </a:ext>
            </a:extLst>
          </p:cNvPr>
          <p:cNvSpPr/>
          <p:nvPr/>
        </p:nvSpPr>
        <p:spPr>
          <a:xfrm>
            <a:off x="1712744" y="3625170"/>
            <a:ext cx="1951356" cy="961958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îṣ1iḓè">
            <a:extLst>
              <a:ext uri="{FF2B5EF4-FFF2-40B4-BE49-F238E27FC236}">
                <a16:creationId xmlns:a16="http://schemas.microsoft.com/office/drawing/2014/main" id="{11032C09-834C-024F-BBB2-1FA1B71110F8}"/>
              </a:ext>
            </a:extLst>
          </p:cNvPr>
          <p:cNvSpPr/>
          <p:nvPr/>
        </p:nvSpPr>
        <p:spPr>
          <a:xfrm flipV="1">
            <a:off x="6818910" y="2595572"/>
            <a:ext cx="1951356" cy="961958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íṡ1íḓe">
            <a:extLst>
              <a:ext uri="{FF2B5EF4-FFF2-40B4-BE49-F238E27FC236}">
                <a16:creationId xmlns:a16="http://schemas.microsoft.com/office/drawing/2014/main" id="{8372FE95-0BB3-0641-8CC8-38DF8B94553F}"/>
              </a:ext>
            </a:extLst>
          </p:cNvPr>
          <p:cNvSpPr/>
          <p:nvPr/>
        </p:nvSpPr>
        <p:spPr>
          <a:xfrm>
            <a:off x="5124084" y="3625170"/>
            <a:ext cx="1931487" cy="961958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îṡļíḑe">
            <a:extLst>
              <a:ext uri="{FF2B5EF4-FFF2-40B4-BE49-F238E27FC236}">
                <a16:creationId xmlns:a16="http://schemas.microsoft.com/office/drawing/2014/main" id="{86FFDEFD-1FFA-2649-BF8B-4B715BC5E198}"/>
              </a:ext>
            </a:extLst>
          </p:cNvPr>
          <p:cNvSpPr/>
          <p:nvPr/>
        </p:nvSpPr>
        <p:spPr>
          <a:xfrm>
            <a:off x="8528195" y="3625170"/>
            <a:ext cx="1951356" cy="961958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îSlidè">
            <a:extLst>
              <a:ext uri="{FF2B5EF4-FFF2-40B4-BE49-F238E27FC236}">
                <a16:creationId xmlns:a16="http://schemas.microsoft.com/office/drawing/2014/main" id="{BD9290B1-6668-9D45-8772-FAF438978A65}"/>
              </a:ext>
            </a:extLst>
          </p:cNvPr>
          <p:cNvSpPr/>
          <p:nvPr/>
        </p:nvSpPr>
        <p:spPr>
          <a:xfrm flipV="1">
            <a:off x="10240644" y="2595572"/>
            <a:ext cx="1951356" cy="961958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bg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íšľïdé">
            <a:extLst>
              <a:ext uri="{FF2B5EF4-FFF2-40B4-BE49-F238E27FC236}">
                <a16:creationId xmlns:a16="http://schemas.microsoft.com/office/drawing/2014/main" id="{86BA9F69-DF12-FF43-9664-78F860336E6C}"/>
              </a:ext>
            </a:extLst>
          </p:cNvPr>
          <p:cNvSpPr/>
          <p:nvPr/>
        </p:nvSpPr>
        <p:spPr>
          <a:xfrm flipV="1">
            <a:off x="0" y="2595572"/>
            <a:ext cx="1951356" cy="961958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bg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4AB572-C882-184A-9C6C-1DF51C4EDBBA}"/>
              </a:ext>
            </a:extLst>
          </p:cNvPr>
          <p:cNvSpPr txBox="1"/>
          <p:nvPr/>
        </p:nvSpPr>
        <p:spPr>
          <a:xfrm>
            <a:off x="1712744" y="1451340"/>
            <a:ext cx="1966370" cy="358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i="1" u="sng" dirty="0">
                <a:solidFill>
                  <a:srgbClr val="00B0F0"/>
                </a:solidFill>
                <a:latin typeface="NanumGothic"/>
                <a:ea typeface="NanumGothic"/>
                <a:cs typeface="+mn-ea"/>
                <a:sym typeface="+mn-lt"/>
              </a:rPr>
              <a:t>프로젝트 개요</a:t>
            </a:r>
            <a:endParaRPr lang="ko-KO" altLang="ko-KO" b="1" i="1" u="sng" dirty="0">
              <a:solidFill>
                <a:srgbClr val="00B0F0"/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B07608-BA80-8343-B9D6-8DBD467EBB7D}"/>
              </a:ext>
            </a:extLst>
          </p:cNvPr>
          <p:cNvSpPr txBox="1"/>
          <p:nvPr/>
        </p:nvSpPr>
        <p:spPr>
          <a:xfrm>
            <a:off x="1228808" y="1901215"/>
            <a:ext cx="3060458" cy="1381177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프로젝트 구현 내용</a:t>
            </a:r>
            <a:endParaRPr lang="en-US" altLang="ko-KR" sz="5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ko-KR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프로젝트 주제 및 배경</a:t>
            </a:r>
            <a:endParaRPr lang="en-US" altLang="ko-KR" sz="5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ko-KR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프로젝트 활용 및 기대효과</a:t>
            </a:r>
            <a:endParaRPr lang="en-US" altLang="ko-KR" sz="5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ko-KR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프로젝트 구조</a:t>
            </a:r>
            <a:endParaRPr lang="en-US" altLang="ko-KR" sz="5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ko-KO" altLang="ko-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D120F5-4F38-4249-84BD-D253BFCD553F}"/>
              </a:ext>
            </a:extLst>
          </p:cNvPr>
          <p:cNvSpPr txBox="1"/>
          <p:nvPr/>
        </p:nvSpPr>
        <p:spPr>
          <a:xfrm>
            <a:off x="5015643" y="1900800"/>
            <a:ext cx="2148367" cy="6743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데이터 베이스 구성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프로젝트 흐름도 </a:t>
            </a:r>
            <a:endParaRPr lang="ko-KO" altLang="ko-KO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EA27F3A-90E8-6F4B-9B88-553375E4C23E}"/>
              </a:ext>
            </a:extLst>
          </p:cNvPr>
          <p:cNvSpPr txBox="1"/>
          <p:nvPr/>
        </p:nvSpPr>
        <p:spPr>
          <a:xfrm>
            <a:off x="8429395" y="1854354"/>
            <a:ext cx="2148367" cy="6949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추가 예정 기능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자체 평가</a:t>
            </a:r>
            <a:endParaRPr lang="ko-KO" altLang="ko-KO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037CFD3-CAF8-104E-A87E-74C54A259195}"/>
              </a:ext>
            </a:extLst>
          </p:cNvPr>
          <p:cNvSpPr txBox="1"/>
          <p:nvPr/>
        </p:nvSpPr>
        <p:spPr>
          <a:xfrm>
            <a:off x="6705724" y="4745292"/>
            <a:ext cx="2148367" cy="6949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O" altLang="ko-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.</a:t>
            </a:r>
          </a:p>
        </p:txBody>
      </p:sp>
      <p:sp>
        <p:nvSpPr>
          <p:cNvPr id="39" name="文本框 25">
            <a:extLst>
              <a:ext uri="{FF2B5EF4-FFF2-40B4-BE49-F238E27FC236}">
                <a16:creationId xmlns:a16="http://schemas.microsoft.com/office/drawing/2014/main" id="{AD54ED68-D8F4-4016-A382-CFFB5BA87AD3}"/>
              </a:ext>
            </a:extLst>
          </p:cNvPr>
          <p:cNvSpPr txBox="1"/>
          <p:nvPr/>
        </p:nvSpPr>
        <p:spPr>
          <a:xfrm>
            <a:off x="3052505" y="4342588"/>
            <a:ext cx="2670535" cy="440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i="1" u="sng" dirty="0">
                <a:solidFill>
                  <a:srgbClr val="00B0F0"/>
                </a:solidFill>
                <a:latin typeface="NanumGothic"/>
                <a:ea typeface="NanumGothic"/>
                <a:cs typeface="+mn-ea"/>
                <a:sym typeface="+mn-lt"/>
              </a:rPr>
              <a:t>프로젝트 수행 절차 </a:t>
            </a:r>
            <a:endParaRPr lang="ko-KO" altLang="ko-KO" b="1" i="1" u="sng" dirty="0">
              <a:solidFill>
                <a:srgbClr val="00B0F0"/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41" name="文本框 26">
            <a:extLst>
              <a:ext uri="{FF2B5EF4-FFF2-40B4-BE49-F238E27FC236}">
                <a16:creationId xmlns:a16="http://schemas.microsoft.com/office/drawing/2014/main" id="{82F3E4B3-3991-4757-911D-140DCD3CC025}"/>
              </a:ext>
            </a:extLst>
          </p:cNvPr>
          <p:cNvSpPr txBox="1"/>
          <p:nvPr/>
        </p:nvSpPr>
        <p:spPr>
          <a:xfrm>
            <a:off x="2871914" y="4783803"/>
            <a:ext cx="3018047" cy="7386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프로젝트 수행 절차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사용 장비 및 재료</a:t>
            </a:r>
            <a:endParaRPr lang="ko-KO" altLang="ko-KO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42" name="文本框 25">
            <a:extLst>
              <a:ext uri="{FF2B5EF4-FFF2-40B4-BE49-F238E27FC236}">
                <a16:creationId xmlns:a16="http://schemas.microsoft.com/office/drawing/2014/main" id="{50AC8467-EFC9-4213-B2A6-0CFE483699F1}"/>
              </a:ext>
            </a:extLst>
          </p:cNvPr>
          <p:cNvSpPr txBox="1"/>
          <p:nvPr/>
        </p:nvSpPr>
        <p:spPr>
          <a:xfrm>
            <a:off x="4774210" y="1450223"/>
            <a:ext cx="2670535" cy="440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i="1" u="sng" dirty="0">
                <a:solidFill>
                  <a:srgbClr val="00B0F0"/>
                </a:solidFill>
                <a:latin typeface="NanumGothic"/>
                <a:ea typeface="NanumGothic"/>
                <a:cs typeface="+mn-ea"/>
                <a:sym typeface="+mn-lt"/>
              </a:rPr>
              <a:t>프로젝트 수행 경과</a:t>
            </a:r>
            <a:endParaRPr lang="ko-KO" altLang="ko-KO" b="1" i="1" u="sng" dirty="0">
              <a:solidFill>
                <a:srgbClr val="00B0F0"/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43" name="文本框 25">
            <a:extLst>
              <a:ext uri="{FF2B5EF4-FFF2-40B4-BE49-F238E27FC236}">
                <a16:creationId xmlns:a16="http://schemas.microsoft.com/office/drawing/2014/main" id="{2BD0C368-0ED1-407D-9798-28D331446219}"/>
              </a:ext>
            </a:extLst>
          </p:cNvPr>
          <p:cNvSpPr txBox="1"/>
          <p:nvPr/>
        </p:nvSpPr>
        <p:spPr>
          <a:xfrm>
            <a:off x="6451365" y="4265223"/>
            <a:ext cx="2670535" cy="440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i="1" u="sng" dirty="0">
                <a:solidFill>
                  <a:srgbClr val="00B0F0"/>
                </a:solidFill>
                <a:latin typeface="NanumGothic"/>
                <a:ea typeface="NanumGothic"/>
                <a:cs typeface="+mn-ea"/>
                <a:sym typeface="+mn-lt"/>
              </a:rPr>
              <a:t>프로젝트 시연 </a:t>
            </a:r>
            <a:endParaRPr lang="ko-KO" altLang="ko-KO" b="1" i="1" u="sng" dirty="0">
              <a:solidFill>
                <a:srgbClr val="00B0F0"/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44" name="文本框 28">
            <a:extLst>
              <a:ext uri="{FF2B5EF4-FFF2-40B4-BE49-F238E27FC236}">
                <a16:creationId xmlns:a16="http://schemas.microsoft.com/office/drawing/2014/main" id="{ED8C2A2E-A441-4206-9CEF-DC0AA6D2A76E}"/>
              </a:ext>
            </a:extLst>
          </p:cNvPr>
          <p:cNvSpPr txBox="1"/>
          <p:nvPr/>
        </p:nvSpPr>
        <p:spPr>
          <a:xfrm>
            <a:off x="6720360" y="4783067"/>
            <a:ext cx="2148367" cy="674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+mn-ea"/>
                <a:sym typeface="+mn-lt"/>
              </a:rPr>
              <a:t>프로젝트 기능 시연  </a:t>
            </a:r>
            <a:endParaRPr lang="ko-KO" altLang="ko-KO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  <p:sp>
        <p:nvSpPr>
          <p:cNvPr id="45" name="文本框 25">
            <a:extLst>
              <a:ext uri="{FF2B5EF4-FFF2-40B4-BE49-F238E27FC236}">
                <a16:creationId xmlns:a16="http://schemas.microsoft.com/office/drawing/2014/main" id="{3BDBC240-2CFE-451D-BF47-47F2B9BF8E73}"/>
              </a:ext>
            </a:extLst>
          </p:cNvPr>
          <p:cNvSpPr txBox="1"/>
          <p:nvPr/>
        </p:nvSpPr>
        <p:spPr>
          <a:xfrm>
            <a:off x="8199579" y="1416665"/>
            <a:ext cx="2670535" cy="440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i="1" u="sng">
                <a:solidFill>
                  <a:srgbClr val="00B0F0"/>
                </a:solidFill>
                <a:latin typeface="NanumGothic"/>
                <a:ea typeface="NanumGothic"/>
                <a:cs typeface="+mn-ea"/>
                <a:sym typeface="+mn-lt"/>
              </a:rPr>
              <a:t>프로젝트 사후 평가 </a:t>
            </a:r>
            <a:endParaRPr lang="ko-KO" altLang="ko-KO" b="1" i="1" u="sng" dirty="0">
              <a:solidFill>
                <a:srgbClr val="00B0F0"/>
              </a:solidFill>
              <a:latin typeface="NanumGothic"/>
              <a:ea typeface="NanumGothic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29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9" grpId="0"/>
      <p:bldP spid="31" grpId="0"/>
      <p:bldP spid="33" grpId="0"/>
      <p:bldP spid="39" grpId="0"/>
      <p:bldP spid="41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5941549" y="-1"/>
            <a:ext cx="6250452" cy="6589275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266531" y="268725"/>
            <a:ext cx="4646267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게시판 및 댓글기능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16D57-259E-4183-A69D-5AB27350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99" y="935659"/>
            <a:ext cx="5122475" cy="19262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90B24C-0E84-49CA-9DC5-1E8B706669EF}"/>
              </a:ext>
            </a:extLst>
          </p:cNvPr>
          <p:cNvSpPr/>
          <p:nvPr/>
        </p:nvSpPr>
        <p:spPr>
          <a:xfrm>
            <a:off x="3977851" y="1738481"/>
            <a:ext cx="1028751" cy="320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32DBC9-D0D2-49B8-BE31-A01C1EF3D83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00054" y="2059047"/>
            <a:ext cx="1492173" cy="920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08D3E0A-4536-441A-9524-3057F1D4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99" y="2979505"/>
            <a:ext cx="5122474" cy="34829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C5485-A892-4FBD-9DCB-08E8059D1687}"/>
              </a:ext>
            </a:extLst>
          </p:cNvPr>
          <p:cNvSpPr/>
          <p:nvPr/>
        </p:nvSpPr>
        <p:spPr>
          <a:xfrm>
            <a:off x="2253768" y="6049226"/>
            <a:ext cx="1116156" cy="41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78A6E-9E20-496A-A4CB-661DA5519DFE}"/>
              </a:ext>
            </a:extLst>
          </p:cNvPr>
          <p:cNvCxnSpPr>
            <a:cxnSpLocks/>
          </p:cNvCxnSpPr>
          <p:nvPr/>
        </p:nvCxnSpPr>
        <p:spPr>
          <a:xfrm flipV="1">
            <a:off x="3000054" y="1175630"/>
            <a:ext cx="3184989" cy="4873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04A04869-C42C-4F0B-BB74-3E2D0D808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48" y="124564"/>
            <a:ext cx="5787547" cy="2102132"/>
          </a:xfrm>
          <a:prstGeom prst="rect">
            <a:avLst/>
          </a:prstGeom>
        </p:spPr>
      </p:pic>
      <p:sp>
        <p:nvSpPr>
          <p:cNvPr id="15" name="圆角矩形 3">
            <a:extLst>
              <a:ext uri="{FF2B5EF4-FFF2-40B4-BE49-F238E27FC236}">
                <a16:creationId xmlns:a16="http://schemas.microsoft.com/office/drawing/2014/main" id="{56D02214-5DC9-4CE7-8255-35DDF00DABED}"/>
              </a:ext>
            </a:extLst>
          </p:cNvPr>
          <p:cNvSpPr/>
          <p:nvPr/>
        </p:nvSpPr>
        <p:spPr>
          <a:xfrm>
            <a:off x="6247377" y="2351261"/>
            <a:ext cx="5834917" cy="411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저장 된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덱은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게시판에서 확인 가능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제작자를 누르면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덱의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ID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값으로 해당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덱의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정보 출력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카드들의 수량과 이미지를 보여주고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카드를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6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장씩 뽑아보는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멀리건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기능 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버튼을 누르면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덱에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있는 모든 카드들이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1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번부터 숫자를 부여 받으며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그 중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6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개의 랜덤 값을 만들어내어 해당 번호의 카드를 출력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5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7ED8CF-4001-433F-A7D2-1B5FA259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4" y="1004429"/>
            <a:ext cx="4219287" cy="24874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C5BB24-043A-4EEA-8778-072FB13D6A22}"/>
              </a:ext>
            </a:extLst>
          </p:cNvPr>
          <p:cNvSpPr/>
          <p:nvPr/>
        </p:nvSpPr>
        <p:spPr>
          <a:xfrm>
            <a:off x="5941549" y="-1"/>
            <a:ext cx="6250452" cy="6589275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266531" y="268725"/>
            <a:ext cx="4646267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b="1" dirty="0">
                <a:solidFill>
                  <a:srgbClr val="00B050"/>
                </a:solidFill>
                <a:latin typeface="NanumGothic"/>
                <a:ea typeface="NanumGothic"/>
              </a:rPr>
              <a:t>게시판 및 댓글기능</a:t>
            </a:r>
            <a:endParaRPr kumimoji="1" lang="ko-KO" altLang="ko-KO" sz="3200" b="1" dirty="0">
              <a:solidFill>
                <a:srgbClr val="00B050"/>
              </a:solidFill>
              <a:latin typeface="NanumGothic"/>
              <a:ea typeface="NanumGothic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90B24C-0E84-49CA-9DC5-1E8B706669EF}"/>
              </a:ext>
            </a:extLst>
          </p:cNvPr>
          <p:cNvSpPr/>
          <p:nvPr/>
        </p:nvSpPr>
        <p:spPr>
          <a:xfrm>
            <a:off x="266531" y="2107280"/>
            <a:ext cx="4646267" cy="79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FC9F50-9E04-4E85-A7D9-8B9261E1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3" y="3837799"/>
            <a:ext cx="4219287" cy="2203473"/>
          </a:xfrm>
          <a:prstGeom prst="rect">
            <a:avLst/>
          </a:prstGeom>
        </p:spPr>
      </p:pic>
      <p:sp>
        <p:nvSpPr>
          <p:cNvPr id="19" name="圆角矩形 3">
            <a:extLst>
              <a:ext uri="{FF2B5EF4-FFF2-40B4-BE49-F238E27FC236}">
                <a16:creationId xmlns:a16="http://schemas.microsoft.com/office/drawing/2014/main" id="{0EFB0E1B-8AF7-460C-B39C-8AFF287C4CC7}"/>
              </a:ext>
            </a:extLst>
          </p:cNvPr>
          <p:cNvSpPr/>
          <p:nvPr/>
        </p:nvSpPr>
        <p:spPr>
          <a:xfrm>
            <a:off x="6850493" y="120586"/>
            <a:ext cx="4365500" cy="31740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내용을 쓰고 댓글을 달면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AJAX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로 컨트롤러에 전송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현재 로그인 중인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member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의 정보를 뽑아서 닉네임과 내용을 저장 후 다시 출력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60AD99-1398-4475-9AFE-FCC27DE2F99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912798" y="1585610"/>
            <a:ext cx="1937695" cy="920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1BE1EB-EAF8-4F37-94B6-292A763A552A}"/>
              </a:ext>
            </a:extLst>
          </p:cNvPr>
          <p:cNvSpPr/>
          <p:nvPr/>
        </p:nvSpPr>
        <p:spPr>
          <a:xfrm>
            <a:off x="430534" y="5372131"/>
            <a:ext cx="2497492" cy="481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9C407D-501C-49EC-8589-2C7BEB79358B}"/>
              </a:ext>
            </a:extLst>
          </p:cNvPr>
          <p:cNvCxnSpPr>
            <a:cxnSpLocks/>
          </p:cNvCxnSpPr>
          <p:nvPr/>
        </p:nvCxnSpPr>
        <p:spPr>
          <a:xfrm flipV="1">
            <a:off x="2928026" y="4811336"/>
            <a:ext cx="3745148" cy="809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3">
            <a:extLst>
              <a:ext uri="{FF2B5EF4-FFF2-40B4-BE49-F238E27FC236}">
                <a16:creationId xmlns:a16="http://schemas.microsoft.com/office/drawing/2014/main" id="{A660C01A-C46C-44C4-A26A-9C328D4D0D06}"/>
              </a:ext>
            </a:extLst>
          </p:cNvPr>
          <p:cNvSpPr/>
          <p:nvPr/>
        </p:nvSpPr>
        <p:spPr>
          <a:xfrm>
            <a:off x="6850493" y="3581400"/>
            <a:ext cx="4365500" cy="24598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닉네임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내용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작성 시간 등이 출력되며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member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의 값으로 내가 작성한 댓글이면 삭제가 가능하게 설정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0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166053" y="210241"/>
            <a:ext cx="5618945" cy="11028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kumimoji="1" lang="ko-KR" altLang="en-US" sz="4000" dirty="0">
                <a:solidFill>
                  <a:srgbClr val="FF9900"/>
                </a:solidFill>
                <a:latin typeface="NanumGothic"/>
                <a:ea typeface="NanumGothic"/>
              </a:rPr>
              <a:t>프로젝트 사후 평가</a:t>
            </a:r>
            <a:endParaRPr kumimoji="1" lang="ko-KO" altLang="ko-KO" sz="4000" dirty="0">
              <a:solidFill>
                <a:srgbClr val="FF9900"/>
              </a:solidFill>
              <a:latin typeface="NanumGothic"/>
              <a:ea typeface="NanumGothic"/>
            </a:endParaRPr>
          </a:p>
        </p:txBody>
      </p:sp>
      <p:sp>
        <p:nvSpPr>
          <p:cNvPr id="4" name="Google Shape;1000;p29">
            <a:extLst>
              <a:ext uri="{FF2B5EF4-FFF2-40B4-BE49-F238E27FC236}">
                <a16:creationId xmlns:a16="http://schemas.microsoft.com/office/drawing/2014/main" id="{469DD6DA-91A4-F34E-9A1A-ECFCF3798AB4}"/>
              </a:ext>
            </a:extLst>
          </p:cNvPr>
          <p:cNvSpPr/>
          <p:nvPr/>
        </p:nvSpPr>
        <p:spPr>
          <a:xfrm rot="16200000">
            <a:off x="2577569" y="1028688"/>
            <a:ext cx="795915" cy="24646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5" name="Google Shape;1003;p29">
            <a:extLst>
              <a:ext uri="{FF2B5EF4-FFF2-40B4-BE49-F238E27FC236}">
                <a16:creationId xmlns:a16="http://schemas.microsoft.com/office/drawing/2014/main" id="{4DD16F88-6516-214E-A782-938C09024CE8}"/>
              </a:ext>
            </a:extLst>
          </p:cNvPr>
          <p:cNvSpPr/>
          <p:nvPr/>
        </p:nvSpPr>
        <p:spPr>
          <a:xfrm>
            <a:off x="1836090" y="1916842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b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1</a:t>
            </a:r>
            <a:endParaRPr kumimoji="0" sz="14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006DB-7FA1-EF42-943D-BF6BD717B814}"/>
              </a:ext>
            </a:extLst>
          </p:cNvPr>
          <p:cNvSpPr txBox="1"/>
          <p:nvPr/>
        </p:nvSpPr>
        <p:spPr>
          <a:xfrm>
            <a:off x="2163718" y="1882986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추가 예정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기능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Text Box 118">
            <a:extLst>
              <a:ext uri="{FF2B5EF4-FFF2-40B4-BE49-F238E27FC236}">
                <a16:creationId xmlns:a16="http://schemas.microsoft.com/office/drawing/2014/main" id="{05D58BE1-37FE-6C43-9781-BA88ED307F9A}"/>
              </a:ext>
            </a:extLst>
          </p:cNvPr>
          <p:cNvSpPr txBox="1"/>
          <p:nvPr/>
        </p:nvSpPr>
        <p:spPr>
          <a:xfrm>
            <a:off x="4784900" y="1999473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+mn-ea"/>
                <a:cs typeface="+mn-ea"/>
                <a:sym typeface="+mn-lt"/>
              </a:rPr>
              <a:t>더 만들고 싶은 필요한 기능 설계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973B19-647D-9640-A8F5-CFADFE3EA00B}"/>
              </a:ext>
            </a:extLst>
          </p:cNvPr>
          <p:cNvCxnSpPr/>
          <p:nvPr/>
        </p:nvCxnSpPr>
        <p:spPr>
          <a:xfrm>
            <a:off x="1836091" y="3429000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00;p29">
            <a:extLst>
              <a:ext uri="{FF2B5EF4-FFF2-40B4-BE49-F238E27FC236}">
                <a16:creationId xmlns:a16="http://schemas.microsoft.com/office/drawing/2014/main" id="{BEAC9FEC-28FA-7D4D-BFA8-A5BD0E2C3179}"/>
              </a:ext>
            </a:extLst>
          </p:cNvPr>
          <p:cNvSpPr/>
          <p:nvPr/>
        </p:nvSpPr>
        <p:spPr>
          <a:xfrm rot="16200000">
            <a:off x="2577568" y="3483868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0EF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1" name="Google Shape;1003;p29">
            <a:extLst>
              <a:ext uri="{FF2B5EF4-FFF2-40B4-BE49-F238E27FC236}">
                <a16:creationId xmlns:a16="http://schemas.microsoft.com/office/drawing/2014/main" id="{723399C3-0D09-3D44-AD4E-AE0C2CB40ECC}"/>
              </a:ext>
            </a:extLst>
          </p:cNvPr>
          <p:cNvSpPr/>
          <p:nvPr/>
        </p:nvSpPr>
        <p:spPr>
          <a:xfrm>
            <a:off x="1836091" y="4388546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2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6E463832-B9A8-4CC9-A0CF-90AFFA10432A}"/>
              </a:ext>
            </a:extLst>
          </p:cNvPr>
          <p:cNvSpPr txBox="1"/>
          <p:nvPr/>
        </p:nvSpPr>
        <p:spPr>
          <a:xfrm>
            <a:off x="2144993" y="4525386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자체 평가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6" name="Text Box 118">
            <a:extLst>
              <a:ext uri="{FF2B5EF4-FFF2-40B4-BE49-F238E27FC236}">
                <a16:creationId xmlns:a16="http://schemas.microsoft.com/office/drawing/2014/main" id="{A78942DD-5137-4E83-8CB6-AE3FB988A95E}"/>
              </a:ext>
            </a:extLst>
          </p:cNvPr>
          <p:cNvSpPr txBox="1"/>
          <p:nvPr/>
        </p:nvSpPr>
        <p:spPr>
          <a:xfrm>
            <a:off x="4784900" y="4454654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+mn-ea"/>
                <a:cs typeface="+mn-ea"/>
                <a:sym typeface="+mn-lt"/>
              </a:rPr>
              <a:t>프로젝트를 진행하면서 느낀 점</a:t>
            </a:r>
            <a:r>
              <a:rPr kumimoji="1" lang="en-US" altLang="ko-KR" sz="2000" dirty="0">
                <a:latin typeface="+mn-ea"/>
                <a:cs typeface="+mn-ea"/>
                <a:sym typeface="+mn-lt"/>
              </a:rPr>
              <a:t>, </a:t>
            </a:r>
            <a:r>
              <a:rPr kumimoji="1" lang="ko-KR" altLang="en-US" sz="2000" dirty="0">
                <a:latin typeface="+mn-ea"/>
                <a:cs typeface="+mn-ea"/>
                <a:sym typeface="+mn-lt"/>
              </a:rPr>
              <a:t>피드백</a:t>
            </a:r>
            <a:r>
              <a:rPr kumimoji="1" lang="en-US" altLang="ko-KR" sz="2000" dirty="0">
                <a:latin typeface="+mn-ea"/>
                <a:cs typeface="+mn-ea"/>
                <a:sym typeface="+mn-lt"/>
              </a:rPr>
              <a:t> 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 animBg="1"/>
      <p:bldP spid="11" grpId="0" animBg="1"/>
      <p:bldP spid="20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1729EFB7-02EE-3F4C-AFE0-B26AAFF017AE}"/>
              </a:ext>
            </a:extLst>
          </p:cNvPr>
          <p:cNvSpPr/>
          <p:nvPr/>
        </p:nvSpPr>
        <p:spPr>
          <a:xfrm>
            <a:off x="2467618" y="1842192"/>
            <a:ext cx="5914382" cy="81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고객들이 등록하는 </a:t>
            </a:r>
            <a:r>
              <a:rPr kumimoji="1"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덱의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메인 컬러를 종합하여 비율을 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나타내는 그래프나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지표를 추가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B21C7E-01D3-5F47-85FB-336809FDEE13}"/>
              </a:ext>
            </a:extLst>
          </p:cNvPr>
          <p:cNvSpPr txBox="1"/>
          <p:nvPr/>
        </p:nvSpPr>
        <p:spPr>
          <a:xfrm>
            <a:off x="1582076" y="1955403"/>
            <a:ext cx="629259" cy="648789"/>
          </a:xfrm>
          <a:prstGeom prst="rect">
            <a:avLst/>
          </a:prstGeom>
          <a:solidFill>
            <a:srgbClr val="E0EFF6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01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181614" y="311053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추가 예정 기능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4BE1347D-22B8-4EE5-B67A-09BD5441681C}"/>
              </a:ext>
            </a:extLst>
          </p:cNvPr>
          <p:cNvSpPr txBox="1"/>
          <p:nvPr/>
        </p:nvSpPr>
        <p:spPr>
          <a:xfrm>
            <a:off x="1582076" y="3429000"/>
            <a:ext cx="629259" cy="648789"/>
          </a:xfrm>
          <a:prstGeom prst="rect">
            <a:avLst/>
          </a:prstGeom>
          <a:solidFill>
            <a:srgbClr val="F1D5D2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02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3AA4CA77-ECFD-4E52-9B6F-80F58D849B87}"/>
              </a:ext>
            </a:extLst>
          </p:cNvPr>
          <p:cNvSpPr/>
          <p:nvPr/>
        </p:nvSpPr>
        <p:spPr>
          <a:xfrm>
            <a:off x="2467618" y="3259613"/>
            <a:ext cx="5914382" cy="987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대회에서 사용할 수 있게 대진표와 매치업을 만들어주고 승률 등을 나타내는 기능 추가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24" name="文本框 6">
            <a:extLst>
              <a:ext uri="{FF2B5EF4-FFF2-40B4-BE49-F238E27FC236}">
                <a16:creationId xmlns:a16="http://schemas.microsoft.com/office/drawing/2014/main" id="{B8017CC0-0ED9-47B0-AE80-7AF243D1FC06}"/>
              </a:ext>
            </a:extLst>
          </p:cNvPr>
          <p:cNvSpPr txBox="1"/>
          <p:nvPr/>
        </p:nvSpPr>
        <p:spPr>
          <a:xfrm>
            <a:off x="1582075" y="4790043"/>
            <a:ext cx="629259" cy="648789"/>
          </a:xfrm>
          <a:prstGeom prst="rect">
            <a:avLst/>
          </a:prstGeom>
          <a:solidFill>
            <a:srgbClr val="E0EFF6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03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DC661180-898E-42C3-A8EE-F86CC69C7DEE}"/>
              </a:ext>
            </a:extLst>
          </p:cNvPr>
          <p:cNvSpPr/>
          <p:nvPr/>
        </p:nvSpPr>
        <p:spPr>
          <a:xfrm>
            <a:off x="2467618" y="4705995"/>
            <a:ext cx="5914382" cy="81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카드의 속성 필터링을 적용시켜서 원하는 카드 검색 기능 추가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0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47E023-1F14-4033-AC25-15581808DD46}"/>
              </a:ext>
            </a:extLst>
          </p:cNvPr>
          <p:cNvSpPr/>
          <p:nvPr/>
        </p:nvSpPr>
        <p:spPr>
          <a:xfrm>
            <a:off x="0" y="1089061"/>
            <a:ext cx="12192001" cy="5500213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729EFB7-02EE-3F4C-AFE0-B26AAFF017AE}"/>
              </a:ext>
            </a:extLst>
          </p:cNvPr>
          <p:cNvSpPr/>
          <p:nvPr/>
        </p:nvSpPr>
        <p:spPr>
          <a:xfrm>
            <a:off x="174765" y="1959088"/>
            <a:ext cx="5671231" cy="412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웹 프로그래밍을 하면서 공통적으로 사용되는 기능이나 설계 단계를 몇 번 해보고 나니 속도가 빨라졌다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</a:p>
          <a:p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경험이 얼마나 중요한지 알게 되었고 끊임없이 새로운 기능을 혼자서 라도 만들어보는게 도움이 많이 된다는 걸 체감하였다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</a:p>
          <a:p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개인으로 프로젝트를 처음 하면서 걱정도 많았지만 과정이 너무 즐거웠고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실제로 사용 될 생각을 하면서 만드니 여러가지 기능도 넣고 싶어 졌다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그렇지만 욕심만큼 아직 실력이 못 따라가는 것이 아쉬웠고 이런 자극이 더 연습하고 공부하게 만들게 되었다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304904" y="329420"/>
            <a:ext cx="6219186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자체 평가 </a:t>
            </a:r>
            <a:r>
              <a:rPr kumimoji="1" lang="en-US" altLang="ko-KR" sz="3200" dirty="0">
                <a:solidFill>
                  <a:srgbClr val="00B0F0"/>
                </a:solidFill>
                <a:latin typeface="NanumGothic"/>
                <a:ea typeface="NanumGothic"/>
              </a:rPr>
              <a:t>(</a:t>
            </a:r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느낀 점 및 피드백</a:t>
            </a:r>
            <a:r>
              <a:rPr kumimoji="1" lang="en-US" altLang="ko-KR" sz="3200" dirty="0">
                <a:solidFill>
                  <a:srgbClr val="00B0F0"/>
                </a:solidFill>
                <a:latin typeface="NanumGothic"/>
                <a:ea typeface="NanumGothic"/>
              </a:rPr>
              <a:t>)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F6FB136A-D0B4-4DB5-AC0B-D80EF41D75D8}"/>
              </a:ext>
            </a:extLst>
          </p:cNvPr>
          <p:cNvSpPr/>
          <p:nvPr/>
        </p:nvSpPr>
        <p:spPr>
          <a:xfrm>
            <a:off x="1623370" y="1291795"/>
            <a:ext cx="2421171" cy="5947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느낀 점</a:t>
            </a:r>
            <a:endParaRPr kumimoji="1"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046617D7-7F3D-42AC-B3F4-6A05431843C1}"/>
              </a:ext>
            </a:extLst>
          </p:cNvPr>
          <p:cNvSpPr/>
          <p:nvPr/>
        </p:nvSpPr>
        <p:spPr>
          <a:xfrm>
            <a:off x="7846031" y="1272728"/>
            <a:ext cx="2421171" cy="5947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피드백</a:t>
            </a:r>
            <a:endParaRPr kumimoji="1"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942D65DA-A141-4E4A-9D79-C6902EAC7CDC}"/>
              </a:ext>
            </a:extLst>
          </p:cNvPr>
          <p:cNvSpPr/>
          <p:nvPr/>
        </p:nvSpPr>
        <p:spPr>
          <a:xfrm>
            <a:off x="6096000" y="1949907"/>
            <a:ext cx="5921235" cy="412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프로젝트를 진행하면서 중간 과정에 갑자기 넣고 싶은 기능이 생기는 경우가 꽤 있었다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처음부터 설계하고 넣었으면 좀 더 편했을 것을 설계 단계에서 충분히 고려하지 않아서 이미 만들어진 소스 중간에 들어가서 개발을 하게 되는 상황을 많이 만든 것이 미스였다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</a:p>
          <a:p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  <a:p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부트스트랩을 사용하면서 애를 많이 먹었다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부트스트랩의 이해도가 떨어져서 어떤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CSS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가 우선 순위인지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어디 까지가 기본 지원인지 등 파악하는 것에 시간이 많이 걸렸다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이번 기회에 개발자 도구나 부트스트랩을 좀 더 파고들면서 다음부터는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CSS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과정에서 시간을 줄여야 할 것 같다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1942C331-674E-9B4E-A31E-0651BB40BA5B}"/>
              </a:ext>
            </a:extLst>
          </p:cNvPr>
          <p:cNvSpPr/>
          <p:nvPr/>
        </p:nvSpPr>
        <p:spPr>
          <a:xfrm>
            <a:off x="0" y="0"/>
            <a:ext cx="6522720" cy="6858000"/>
          </a:xfrm>
          <a:custGeom>
            <a:avLst/>
            <a:gdLst>
              <a:gd name="connsiteX0" fmla="*/ 0 w 6522720"/>
              <a:gd name="connsiteY0" fmla="*/ 0 h 6858000"/>
              <a:gd name="connsiteX1" fmla="*/ 2461275 w 6522720"/>
              <a:gd name="connsiteY1" fmla="*/ 0 h 6858000"/>
              <a:gd name="connsiteX2" fmla="*/ 6522720 w 6522720"/>
              <a:gd name="connsiteY2" fmla="*/ 6858000 h 6858000"/>
              <a:gd name="connsiteX3" fmla="*/ 0 w 65227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2720" h="6858000">
                <a:moveTo>
                  <a:pt x="0" y="0"/>
                </a:moveTo>
                <a:lnTo>
                  <a:pt x="2461275" y="0"/>
                </a:lnTo>
                <a:lnTo>
                  <a:pt x="65227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B0B8F-FC9A-ED4E-9736-93203C16C649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38FBB82-FF28-084B-9134-FA8289E1B787}"/>
              </a:ext>
            </a:extLst>
          </p:cNvPr>
          <p:cNvSpPr/>
          <p:nvPr/>
        </p:nvSpPr>
        <p:spPr>
          <a:xfrm rot="19800000">
            <a:off x="2306320" y="883920"/>
            <a:ext cx="1300480" cy="254000"/>
          </a:xfrm>
          <a:prstGeom prst="roundRect">
            <a:avLst>
              <a:gd name="adj" fmla="val 50000"/>
            </a:avLst>
          </a:prstGeom>
          <a:solidFill>
            <a:srgbClr val="F1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4CA71-8085-A048-926D-4142FB012688}"/>
              </a:ext>
            </a:extLst>
          </p:cNvPr>
          <p:cNvSpPr/>
          <p:nvPr/>
        </p:nvSpPr>
        <p:spPr>
          <a:xfrm>
            <a:off x="629920" y="5257800"/>
            <a:ext cx="2326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27B9EC8F-187E-5043-AD4E-448A01D19FB0}"/>
              </a:ext>
            </a:extLst>
          </p:cNvPr>
          <p:cNvSpPr/>
          <p:nvPr/>
        </p:nvSpPr>
        <p:spPr>
          <a:xfrm>
            <a:off x="9699505" y="504694"/>
            <a:ext cx="1483360" cy="1483360"/>
          </a:xfrm>
          <a:prstGeom prst="donut">
            <a:avLst>
              <a:gd name="adj" fmla="val 12646"/>
            </a:avLst>
          </a:prstGeom>
          <a:solidFill>
            <a:srgbClr val="E0E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213CE9-D70F-CB4D-AD77-F2FF6CD5C6A2}"/>
              </a:ext>
            </a:extLst>
          </p:cNvPr>
          <p:cNvGrpSpPr/>
          <p:nvPr/>
        </p:nvGrpSpPr>
        <p:grpSpPr>
          <a:xfrm>
            <a:off x="10044945" y="5913120"/>
            <a:ext cx="1391460" cy="536706"/>
            <a:chOff x="8630920" y="7211060"/>
            <a:chExt cx="711200" cy="27432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DE3B68-43BE-CB43-A061-B2F917BAFCE8}"/>
                </a:ext>
              </a:extLst>
            </p:cNvPr>
            <p:cNvSpPr/>
            <p:nvPr/>
          </p:nvSpPr>
          <p:spPr>
            <a:xfrm>
              <a:off x="896112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CD9A95B-A51A-AE49-81B4-90F8B0246FDC}"/>
                </a:ext>
              </a:extLst>
            </p:cNvPr>
            <p:cNvSpPr/>
            <p:nvPr/>
          </p:nvSpPr>
          <p:spPr>
            <a:xfrm>
              <a:off x="9281160" y="721106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8BAEE5-1CA8-7E42-8D19-0E33AA294646}"/>
                </a:ext>
              </a:extLst>
            </p:cNvPr>
            <p:cNvSpPr/>
            <p:nvPr/>
          </p:nvSpPr>
          <p:spPr>
            <a:xfrm>
              <a:off x="89611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CB70C8F-FA2E-FC40-B7B7-C6E29806329E}"/>
                </a:ext>
              </a:extLst>
            </p:cNvPr>
            <p:cNvSpPr/>
            <p:nvPr/>
          </p:nvSpPr>
          <p:spPr>
            <a:xfrm>
              <a:off x="928116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DDAC17E-1ADC-9E41-852B-CD3E6635AE76}"/>
                </a:ext>
              </a:extLst>
            </p:cNvPr>
            <p:cNvSpPr/>
            <p:nvPr/>
          </p:nvSpPr>
          <p:spPr>
            <a:xfrm>
              <a:off x="8630920" y="7424420"/>
              <a:ext cx="60960" cy="6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700BC3E-720D-2D47-8DCF-9987E9D4C1C0}"/>
              </a:ext>
            </a:extLst>
          </p:cNvPr>
          <p:cNvSpPr txBox="1"/>
          <p:nvPr/>
        </p:nvSpPr>
        <p:spPr>
          <a:xfrm>
            <a:off x="629920" y="5166804"/>
            <a:ext cx="231559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장원진</a:t>
            </a:r>
            <a:endParaRPr kumimoji="1" lang="ko-KO" altLang="ko-KO" sz="28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F14452-9E59-FB4D-ACA0-B321A895CE44}"/>
              </a:ext>
            </a:extLst>
          </p:cNvPr>
          <p:cNvSpPr txBox="1"/>
          <p:nvPr/>
        </p:nvSpPr>
        <p:spPr>
          <a:xfrm>
            <a:off x="2834640" y="2642146"/>
            <a:ext cx="6522720" cy="9753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kumimoji="1" lang="en-US" altLang="ko-KO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My Cub </a:t>
            </a:r>
            <a:r>
              <a:rPr kumimoji="1"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마침</a:t>
            </a:r>
            <a:endParaRPr kumimoji="1" lang="ko-KO" altLang="ko-KO" sz="48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F287CE7-2A50-F94F-A471-AD42147B583B}"/>
              </a:ext>
            </a:extLst>
          </p:cNvPr>
          <p:cNvGrpSpPr/>
          <p:nvPr/>
        </p:nvGrpSpPr>
        <p:grpSpPr>
          <a:xfrm>
            <a:off x="6759664" y="2657731"/>
            <a:ext cx="1563888" cy="804036"/>
            <a:chOff x="8610715" y="2435198"/>
            <a:chExt cx="1563888" cy="804036"/>
          </a:xfrm>
        </p:grpSpPr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0139A6C1-554E-4A46-A7A0-433EDEC46EFB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45038EB-BBCA-E844-A95D-EE8AB32EA46F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A94410E-9F78-7543-8047-E78620B02066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6339B71-AF3B-0742-B3E1-6A98A0A93D85}"/>
              </a:ext>
            </a:extLst>
          </p:cNvPr>
          <p:cNvSpPr txBox="1"/>
          <p:nvPr/>
        </p:nvSpPr>
        <p:spPr>
          <a:xfrm>
            <a:off x="1506797" y="3565100"/>
            <a:ext cx="6352047" cy="5620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시청 감사합니다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!</a:t>
            </a:r>
            <a:endParaRPr kumimoji="1" lang="ko-KO" altLang="ko-KO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09F96D0-3456-214E-A5B3-ECB8D5ED4560}"/>
              </a:ext>
            </a:extLst>
          </p:cNvPr>
          <p:cNvGrpSpPr/>
          <p:nvPr/>
        </p:nvGrpSpPr>
        <p:grpSpPr>
          <a:xfrm flipH="1">
            <a:off x="3782553" y="2642146"/>
            <a:ext cx="1563888" cy="804036"/>
            <a:chOff x="8610715" y="2435198"/>
            <a:chExt cx="1563888" cy="804036"/>
          </a:xfrm>
        </p:grpSpPr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47E990A5-BACB-2448-808A-1642A35B2608}"/>
                </a:ext>
              </a:extLst>
            </p:cNvPr>
            <p:cNvCxnSpPr/>
            <p:nvPr/>
          </p:nvCxnSpPr>
          <p:spPr>
            <a:xfrm>
              <a:off x="8610715" y="2450783"/>
              <a:ext cx="15600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81F85824-F7FA-B04C-B43E-0FF2DB3BC3CE}"/>
                </a:ext>
              </a:extLst>
            </p:cNvPr>
            <p:cNvCxnSpPr/>
            <p:nvPr/>
          </p:nvCxnSpPr>
          <p:spPr>
            <a:xfrm>
              <a:off x="9709895" y="3229395"/>
              <a:ext cx="4647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100C85DF-4D98-A544-BC10-A13657C8F192}"/>
                </a:ext>
              </a:extLst>
            </p:cNvPr>
            <p:cNvCxnSpPr/>
            <p:nvPr/>
          </p:nvCxnSpPr>
          <p:spPr>
            <a:xfrm flipH="1" flipV="1">
              <a:off x="10154053" y="2435198"/>
              <a:ext cx="0" cy="8040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574699-4EE9-4457-A886-C644BC0E07A5}"/>
              </a:ext>
            </a:extLst>
          </p:cNvPr>
          <p:cNvCxnSpPr>
            <a:cxnSpLocks/>
          </p:cNvCxnSpPr>
          <p:nvPr/>
        </p:nvCxnSpPr>
        <p:spPr>
          <a:xfrm>
            <a:off x="3676407" y="3951352"/>
            <a:ext cx="20385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614215" y="208005"/>
            <a:ext cx="3633422" cy="11028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kumimoji="1" lang="ko-KR" altLang="en-US" sz="4000" dirty="0">
                <a:solidFill>
                  <a:srgbClr val="FF9900"/>
                </a:solidFill>
                <a:latin typeface="NanumGothic"/>
                <a:ea typeface="NanumGothic"/>
              </a:rPr>
              <a:t>프로젝트 개요</a:t>
            </a:r>
            <a:endParaRPr kumimoji="1" lang="ko-KO" altLang="ko-KO" sz="4000" dirty="0">
              <a:solidFill>
                <a:srgbClr val="FF9900"/>
              </a:solidFill>
              <a:latin typeface="NanumGothic"/>
              <a:ea typeface="NanumGothic"/>
            </a:endParaRPr>
          </a:p>
        </p:txBody>
      </p:sp>
      <p:sp>
        <p:nvSpPr>
          <p:cNvPr id="4" name="Google Shape;1000;p29">
            <a:extLst>
              <a:ext uri="{FF2B5EF4-FFF2-40B4-BE49-F238E27FC236}">
                <a16:creationId xmlns:a16="http://schemas.microsoft.com/office/drawing/2014/main" id="{469DD6DA-91A4-F34E-9A1A-ECFCF3798AB4}"/>
              </a:ext>
            </a:extLst>
          </p:cNvPr>
          <p:cNvSpPr/>
          <p:nvPr/>
        </p:nvSpPr>
        <p:spPr>
          <a:xfrm rot="16200000">
            <a:off x="2678509" y="330007"/>
            <a:ext cx="795915" cy="24646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5" name="Google Shape;1003;p29">
            <a:extLst>
              <a:ext uri="{FF2B5EF4-FFF2-40B4-BE49-F238E27FC236}">
                <a16:creationId xmlns:a16="http://schemas.microsoft.com/office/drawing/2014/main" id="{4DD16F88-6516-214E-A782-938C09024CE8}"/>
              </a:ext>
            </a:extLst>
          </p:cNvPr>
          <p:cNvSpPr/>
          <p:nvPr/>
        </p:nvSpPr>
        <p:spPr>
          <a:xfrm>
            <a:off x="1924777" y="1225250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b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1</a:t>
            </a:r>
            <a:endParaRPr kumimoji="0" sz="14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006DB-7FA1-EF42-943D-BF6BD717B814}"/>
              </a:ext>
            </a:extLst>
          </p:cNvPr>
          <p:cNvSpPr txBox="1"/>
          <p:nvPr/>
        </p:nvSpPr>
        <p:spPr>
          <a:xfrm>
            <a:off x="2208900" y="1185725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프로젝트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구현 내용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Text Box 118">
            <a:extLst>
              <a:ext uri="{FF2B5EF4-FFF2-40B4-BE49-F238E27FC236}">
                <a16:creationId xmlns:a16="http://schemas.microsoft.com/office/drawing/2014/main" id="{05D58BE1-37FE-6C43-9781-BA88ED307F9A}"/>
              </a:ext>
            </a:extLst>
          </p:cNvPr>
          <p:cNvSpPr txBox="1"/>
          <p:nvPr/>
        </p:nvSpPr>
        <p:spPr>
          <a:xfrm>
            <a:off x="4787924" y="1291161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프로젝트 이름</a:t>
            </a:r>
            <a:r>
              <a:rPr kumimoji="1" lang="en-US" altLang="ko-KR" sz="2000" dirty="0">
                <a:latin typeface="NanumGothic"/>
                <a:ea typeface="NanumGothic"/>
                <a:cs typeface="+mn-ea"/>
                <a:sym typeface="+mn-lt"/>
              </a:rPr>
              <a:t>, </a:t>
            </a: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제작자</a:t>
            </a:r>
            <a:r>
              <a:rPr kumimoji="1" lang="en-US" altLang="ko-KR" sz="2000" dirty="0">
                <a:latin typeface="NanumGothic"/>
                <a:ea typeface="NanumGothic"/>
                <a:cs typeface="+mn-ea"/>
                <a:sym typeface="+mn-lt"/>
              </a:rPr>
              <a:t>, </a:t>
            </a: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역할</a:t>
            </a:r>
            <a:r>
              <a:rPr kumimoji="1" lang="en-US" altLang="ko-KR" sz="2000" dirty="0">
                <a:latin typeface="NanumGothic"/>
                <a:ea typeface="NanumGothic"/>
                <a:cs typeface="+mn-ea"/>
                <a:sym typeface="+mn-lt"/>
              </a:rPr>
              <a:t>, </a:t>
            </a: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주요 기능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973B19-647D-9640-A8F5-CFADFE3EA00B}"/>
              </a:ext>
            </a:extLst>
          </p:cNvPr>
          <p:cNvCxnSpPr/>
          <p:nvPr/>
        </p:nvCxnSpPr>
        <p:spPr>
          <a:xfrm>
            <a:off x="1836091" y="2251291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00;p29">
            <a:extLst>
              <a:ext uri="{FF2B5EF4-FFF2-40B4-BE49-F238E27FC236}">
                <a16:creationId xmlns:a16="http://schemas.microsoft.com/office/drawing/2014/main" id="{BEAC9FEC-28FA-7D4D-BFA8-A5BD0E2C3179}"/>
              </a:ext>
            </a:extLst>
          </p:cNvPr>
          <p:cNvSpPr/>
          <p:nvPr/>
        </p:nvSpPr>
        <p:spPr>
          <a:xfrm rot="16200000">
            <a:off x="2658826" y="1683906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0EF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1" name="Google Shape;1003;p29">
            <a:extLst>
              <a:ext uri="{FF2B5EF4-FFF2-40B4-BE49-F238E27FC236}">
                <a16:creationId xmlns:a16="http://schemas.microsoft.com/office/drawing/2014/main" id="{723399C3-0D09-3D44-AD4E-AE0C2CB40ECC}"/>
              </a:ext>
            </a:extLst>
          </p:cNvPr>
          <p:cNvSpPr/>
          <p:nvPr/>
        </p:nvSpPr>
        <p:spPr>
          <a:xfrm>
            <a:off x="1924777" y="2582902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2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cxnSp>
        <p:nvCxnSpPr>
          <p:cNvPr id="13" name="直接连接符 78">
            <a:extLst>
              <a:ext uri="{FF2B5EF4-FFF2-40B4-BE49-F238E27FC236}">
                <a16:creationId xmlns:a16="http://schemas.microsoft.com/office/drawing/2014/main" id="{4319D1F4-B114-D14B-B88B-E60DA89B7477}"/>
              </a:ext>
            </a:extLst>
          </p:cNvPr>
          <p:cNvCxnSpPr/>
          <p:nvPr/>
        </p:nvCxnSpPr>
        <p:spPr>
          <a:xfrm>
            <a:off x="1783027" y="3530147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000;p29">
            <a:extLst>
              <a:ext uri="{FF2B5EF4-FFF2-40B4-BE49-F238E27FC236}">
                <a16:creationId xmlns:a16="http://schemas.microsoft.com/office/drawing/2014/main" id="{72F47FA3-B3CD-E540-9954-B76EDE143FB1}"/>
              </a:ext>
            </a:extLst>
          </p:cNvPr>
          <p:cNvSpPr/>
          <p:nvPr/>
        </p:nvSpPr>
        <p:spPr>
          <a:xfrm rot="16200000">
            <a:off x="2678511" y="2963396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6" name="Google Shape;1003;p29">
            <a:extLst>
              <a:ext uri="{FF2B5EF4-FFF2-40B4-BE49-F238E27FC236}">
                <a16:creationId xmlns:a16="http://schemas.microsoft.com/office/drawing/2014/main" id="{5AD0ED97-0D17-0D4A-9853-D0F3D86A85ED}"/>
              </a:ext>
            </a:extLst>
          </p:cNvPr>
          <p:cNvSpPr/>
          <p:nvPr/>
        </p:nvSpPr>
        <p:spPr>
          <a:xfrm>
            <a:off x="1924777" y="3852713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3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cxnSp>
        <p:nvCxnSpPr>
          <p:cNvPr id="18" name="直接连接符 79">
            <a:extLst>
              <a:ext uri="{FF2B5EF4-FFF2-40B4-BE49-F238E27FC236}">
                <a16:creationId xmlns:a16="http://schemas.microsoft.com/office/drawing/2014/main" id="{717A5E77-2553-664A-AEF6-F60137584145}"/>
              </a:ext>
            </a:extLst>
          </p:cNvPr>
          <p:cNvCxnSpPr/>
          <p:nvPr/>
        </p:nvCxnSpPr>
        <p:spPr>
          <a:xfrm>
            <a:off x="1912825" y="4799959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5">
            <a:extLst>
              <a:ext uri="{FF2B5EF4-FFF2-40B4-BE49-F238E27FC236}">
                <a16:creationId xmlns:a16="http://schemas.microsoft.com/office/drawing/2014/main" id="{6E463832-B9A8-4CC9-A0CF-90AFFA10432A}"/>
              </a:ext>
            </a:extLst>
          </p:cNvPr>
          <p:cNvSpPr txBox="1"/>
          <p:nvPr/>
        </p:nvSpPr>
        <p:spPr>
          <a:xfrm>
            <a:off x="2202443" y="2563504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프로젝트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주제 및 배경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1" name="Google Shape;1000;p29">
            <a:extLst>
              <a:ext uri="{FF2B5EF4-FFF2-40B4-BE49-F238E27FC236}">
                <a16:creationId xmlns:a16="http://schemas.microsoft.com/office/drawing/2014/main" id="{BD12A587-3E18-49A5-AA61-04AD0B19ED35}"/>
              </a:ext>
            </a:extLst>
          </p:cNvPr>
          <p:cNvSpPr/>
          <p:nvPr/>
        </p:nvSpPr>
        <p:spPr>
          <a:xfrm rot="16200000">
            <a:off x="2678511" y="4211561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0EF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22" name="Google Shape;1003;p29">
            <a:extLst>
              <a:ext uri="{FF2B5EF4-FFF2-40B4-BE49-F238E27FC236}">
                <a16:creationId xmlns:a16="http://schemas.microsoft.com/office/drawing/2014/main" id="{2D2EACA3-3185-46A8-A52D-1BA0FE5CD87E}"/>
              </a:ext>
            </a:extLst>
          </p:cNvPr>
          <p:cNvSpPr/>
          <p:nvPr/>
        </p:nvSpPr>
        <p:spPr>
          <a:xfrm>
            <a:off x="1924777" y="5103729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4</a:t>
            </a:r>
            <a:endParaRPr kumimoji="0" sz="14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24" name="文本框 5">
            <a:extLst>
              <a:ext uri="{FF2B5EF4-FFF2-40B4-BE49-F238E27FC236}">
                <a16:creationId xmlns:a16="http://schemas.microsoft.com/office/drawing/2014/main" id="{0D7660D2-A6B4-41D3-B7D8-39A31F8B3D46}"/>
              </a:ext>
            </a:extLst>
          </p:cNvPr>
          <p:cNvSpPr txBox="1"/>
          <p:nvPr/>
        </p:nvSpPr>
        <p:spPr>
          <a:xfrm>
            <a:off x="2208900" y="3829732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프로젝트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활용 및 효과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9EFD04A8-1607-4A3D-AFAE-0451084F6895}"/>
              </a:ext>
            </a:extLst>
          </p:cNvPr>
          <p:cNvSpPr txBox="1"/>
          <p:nvPr/>
        </p:nvSpPr>
        <p:spPr>
          <a:xfrm>
            <a:off x="2208900" y="5093343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프로젝트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구조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6" name="Text Box 118">
            <a:extLst>
              <a:ext uri="{FF2B5EF4-FFF2-40B4-BE49-F238E27FC236}">
                <a16:creationId xmlns:a16="http://schemas.microsoft.com/office/drawing/2014/main" id="{A78942DD-5137-4E83-8CB6-AE3FB988A95E}"/>
              </a:ext>
            </a:extLst>
          </p:cNvPr>
          <p:cNvSpPr txBox="1"/>
          <p:nvPr/>
        </p:nvSpPr>
        <p:spPr>
          <a:xfrm>
            <a:off x="4787924" y="2649011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+mn-ea"/>
                <a:cs typeface="+mn-ea"/>
                <a:sym typeface="+mn-lt"/>
              </a:rPr>
              <a:t>주제 및 선정 이유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27" name="Text Box 118">
            <a:extLst>
              <a:ext uri="{FF2B5EF4-FFF2-40B4-BE49-F238E27FC236}">
                <a16:creationId xmlns:a16="http://schemas.microsoft.com/office/drawing/2014/main" id="{04359715-CA25-4377-BAC3-6EC9BE6F421A}"/>
              </a:ext>
            </a:extLst>
          </p:cNvPr>
          <p:cNvSpPr txBox="1"/>
          <p:nvPr/>
        </p:nvSpPr>
        <p:spPr>
          <a:xfrm>
            <a:off x="4787924" y="3927866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프로젝트의 활용과 기대되는 효과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28" name="Text Box 118">
            <a:extLst>
              <a:ext uri="{FF2B5EF4-FFF2-40B4-BE49-F238E27FC236}">
                <a16:creationId xmlns:a16="http://schemas.microsoft.com/office/drawing/2014/main" id="{EE2D099F-E5BD-4FE8-A71E-80A71436E21E}"/>
              </a:ext>
            </a:extLst>
          </p:cNvPr>
          <p:cNvSpPr txBox="1"/>
          <p:nvPr/>
        </p:nvSpPr>
        <p:spPr>
          <a:xfrm>
            <a:off x="4787924" y="5182347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NanumGothic"/>
                <a:ea typeface="NanumGothic"/>
                <a:cs typeface="+mn-ea"/>
                <a:sym typeface="+mn-lt"/>
              </a:rPr>
              <a:t>프로젝트의 구조 및 설계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 animBg="1"/>
      <p:bldP spid="11" grpId="0" animBg="1"/>
      <p:bldP spid="15" grpId="0" animBg="1"/>
      <p:bldP spid="16" grpId="0" animBg="1"/>
      <p:bldP spid="20" grpId="0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5229DE-9AA8-6341-8977-748CC22154FD}"/>
              </a:ext>
            </a:extLst>
          </p:cNvPr>
          <p:cNvSpPr txBox="1"/>
          <p:nvPr/>
        </p:nvSpPr>
        <p:spPr>
          <a:xfrm>
            <a:off x="1123129" y="1262117"/>
            <a:ext cx="1924871" cy="379157"/>
          </a:xfrm>
          <a:prstGeom prst="rect">
            <a:avLst/>
          </a:prstGeom>
          <a:solidFill>
            <a:srgbClr val="F1D5D2"/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▣  프로젝트 이름</a:t>
            </a:r>
            <a:endParaRPr lang="ko-KO" altLang="ko-KO" dirty="0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E1DD4A-6FE7-BF48-8C6E-20DEF2440960}"/>
              </a:ext>
            </a:extLst>
          </p:cNvPr>
          <p:cNvSpPr txBox="1"/>
          <p:nvPr/>
        </p:nvSpPr>
        <p:spPr>
          <a:xfrm>
            <a:off x="1123129" y="1689209"/>
            <a:ext cx="3726696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My Cub</a:t>
            </a:r>
            <a:endParaRPr lang="ko-KO" altLang="ko-KO" sz="2400" dirty="0"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8C7532D2-6CA1-4A2E-9BF1-C4946072D6C1}"/>
              </a:ext>
            </a:extLst>
          </p:cNvPr>
          <p:cNvSpPr txBox="1"/>
          <p:nvPr/>
        </p:nvSpPr>
        <p:spPr>
          <a:xfrm>
            <a:off x="441393" y="275724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프로젝트 구현 내용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4A65A785-ECEB-4CDB-8527-8AF8FE412AC1}"/>
              </a:ext>
            </a:extLst>
          </p:cNvPr>
          <p:cNvSpPr txBox="1"/>
          <p:nvPr/>
        </p:nvSpPr>
        <p:spPr>
          <a:xfrm>
            <a:off x="1123129" y="2405702"/>
            <a:ext cx="1711511" cy="379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▣  프로젝트 팀 </a:t>
            </a:r>
            <a:endParaRPr lang="ko-KO" altLang="ko-KO" dirty="0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5B877074-1C4F-4EA4-B598-5F10F540F641}"/>
              </a:ext>
            </a:extLst>
          </p:cNvPr>
          <p:cNvSpPr txBox="1"/>
          <p:nvPr/>
        </p:nvSpPr>
        <p:spPr>
          <a:xfrm>
            <a:off x="1123129" y="2830654"/>
            <a:ext cx="3726696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장원진</a:t>
            </a:r>
            <a:endParaRPr lang="ko-KO" altLang="ko-KO" sz="2400" dirty="0"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27C5F27-7795-457D-8514-00DED316E6C0}"/>
              </a:ext>
            </a:extLst>
          </p:cNvPr>
          <p:cNvCxnSpPr>
            <a:cxnSpLocks/>
          </p:cNvCxnSpPr>
          <p:nvPr/>
        </p:nvCxnSpPr>
        <p:spPr>
          <a:xfrm>
            <a:off x="1123129" y="2257888"/>
            <a:ext cx="50719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55E70FA-A63C-4D5E-B602-34E3C81CB71C}"/>
              </a:ext>
            </a:extLst>
          </p:cNvPr>
          <p:cNvCxnSpPr>
            <a:cxnSpLocks/>
          </p:cNvCxnSpPr>
          <p:nvPr/>
        </p:nvCxnSpPr>
        <p:spPr>
          <a:xfrm>
            <a:off x="1123129" y="3416128"/>
            <a:ext cx="50719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3">
            <a:extLst>
              <a:ext uri="{FF2B5EF4-FFF2-40B4-BE49-F238E27FC236}">
                <a16:creationId xmlns:a16="http://schemas.microsoft.com/office/drawing/2014/main" id="{A02C793F-89FE-4C6A-9748-87D7EF8E2248}"/>
              </a:ext>
            </a:extLst>
          </p:cNvPr>
          <p:cNvSpPr txBox="1"/>
          <p:nvPr/>
        </p:nvSpPr>
        <p:spPr>
          <a:xfrm>
            <a:off x="1123129" y="3563941"/>
            <a:ext cx="1071431" cy="379157"/>
          </a:xfrm>
          <a:prstGeom prst="rect">
            <a:avLst/>
          </a:prstGeom>
          <a:solidFill>
            <a:srgbClr val="F1D5D2"/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▣ 역 할 </a:t>
            </a:r>
            <a:endParaRPr lang="ko-KO" altLang="ko-KO" dirty="0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E2B96590-7184-4FD2-B83D-42E396C20B76}"/>
              </a:ext>
            </a:extLst>
          </p:cNvPr>
          <p:cNvSpPr txBox="1"/>
          <p:nvPr/>
        </p:nvSpPr>
        <p:spPr>
          <a:xfrm>
            <a:off x="1123129" y="4060893"/>
            <a:ext cx="3726696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프로젝트 설계 및 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DB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구축</a:t>
            </a:r>
            <a:endParaRPr lang="ko-KO" altLang="ko-KO" sz="2400" dirty="0"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F0034F-B4DE-4705-91F2-C90C5296AA92}"/>
              </a:ext>
            </a:extLst>
          </p:cNvPr>
          <p:cNvCxnSpPr>
            <a:cxnSpLocks/>
          </p:cNvCxnSpPr>
          <p:nvPr/>
        </p:nvCxnSpPr>
        <p:spPr>
          <a:xfrm>
            <a:off x="1123129" y="4650568"/>
            <a:ext cx="50719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3">
            <a:extLst>
              <a:ext uri="{FF2B5EF4-FFF2-40B4-BE49-F238E27FC236}">
                <a16:creationId xmlns:a16="http://schemas.microsoft.com/office/drawing/2014/main" id="{EC927731-F142-4C4E-8068-8C795BBED87F}"/>
              </a:ext>
            </a:extLst>
          </p:cNvPr>
          <p:cNvSpPr txBox="1"/>
          <p:nvPr/>
        </p:nvSpPr>
        <p:spPr>
          <a:xfrm>
            <a:off x="1123128" y="4798380"/>
            <a:ext cx="2443032" cy="379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▣  프로젝트 주요 기능 </a:t>
            </a:r>
            <a:endParaRPr lang="ko-KO" altLang="ko-KO" dirty="0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4">
            <a:extLst>
              <a:ext uri="{FF2B5EF4-FFF2-40B4-BE49-F238E27FC236}">
                <a16:creationId xmlns:a16="http://schemas.microsoft.com/office/drawing/2014/main" id="{93D87E9F-85B6-4F87-87AC-DBECEAD4B6BF}"/>
              </a:ext>
            </a:extLst>
          </p:cNvPr>
          <p:cNvSpPr txBox="1"/>
          <p:nvPr/>
        </p:nvSpPr>
        <p:spPr>
          <a:xfrm>
            <a:off x="1123128" y="5225023"/>
            <a:ext cx="9697272" cy="121992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회원가입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 /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소셜 및 기본 로그인 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/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우편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,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문자 인증 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API /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카드 필터링 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/ </a:t>
            </a:r>
            <a:r>
              <a:rPr lang="ko-KR" altLang="en-US" sz="2400" dirty="0" err="1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덱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 만들기 및 </a:t>
            </a:r>
            <a:r>
              <a:rPr lang="ko-KR" altLang="en-US" sz="2400" dirty="0" err="1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멀리건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 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/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중고거래 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/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자유게시판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, </a:t>
            </a:r>
            <a:r>
              <a:rPr lang="ko-KR" altLang="en-US" sz="2400" dirty="0" err="1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덱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 게시판 </a:t>
            </a:r>
            <a:r>
              <a:rPr lang="en-US" altLang="ko-KR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/ </a:t>
            </a:r>
            <a:r>
              <a:rPr lang="ko-KR" altLang="en-US" sz="2400" dirty="0">
                <a:latin typeface="NanumGothic"/>
                <a:ea typeface="NanumGothic"/>
                <a:cs typeface="+mn-ea"/>
                <a:sym typeface="Arial" panose="020B0604020202020204" pitchFamily="34" charset="0"/>
              </a:rPr>
              <a:t>댓글 달기</a:t>
            </a:r>
            <a:endParaRPr lang="en-US" altLang="ko-KR" sz="2400" dirty="0"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ko-KO" altLang="ko-KO" sz="2400" dirty="0">
              <a:latin typeface="NanumGothic"/>
              <a:ea typeface="NanumGothic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 animBg="1"/>
      <p:bldP spid="18" grpId="0"/>
      <p:bldP spid="23" grpId="0" animBg="1"/>
      <p:bldP spid="25" grpId="0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47E023-1F14-4033-AC25-15581808DD46}"/>
              </a:ext>
            </a:extLst>
          </p:cNvPr>
          <p:cNvSpPr/>
          <p:nvPr/>
        </p:nvSpPr>
        <p:spPr>
          <a:xfrm>
            <a:off x="0" y="1089061"/>
            <a:ext cx="12192001" cy="5500213"/>
          </a:xfrm>
          <a:prstGeom prst="rect">
            <a:avLst/>
          </a:prstGeom>
          <a:solidFill>
            <a:srgbClr val="E0EFF6"/>
          </a:solidFill>
          <a:ln>
            <a:solidFill>
              <a:srgbClr val="E0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729EFB7-02EE-3F4C-AFE0-B26AAFF017AE}"/>
              </a:ext>
            </a:extLst>
          </p:cNvPr>
          <p:cNvSpPr/>
          <p:nvPr/>
        </p:nvSpPr>
        <p:spPr>
          <a:xfrm>
            <a:off x="174765" y="1959088"/>
            <a:ext cx="5671231" cy="412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304904" y="329420"/>
            <a:ext cx="471456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프로젝트 주제 및 배경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F6FB136A-D0B4-4DB5-AC0B-D80EF41D75D8}"/>
              </a:ext>
            </a:extLst>
          </p:cNvPr>
          <p:cNvSpPr/>
          <p:nvPr/>
        </p:nvSpPr>
        <p:spPr>
          <a:xfrm>
            <a:off x="1623370" y="1291795"/>
            <a:ext cx="2421171" cy="5947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주제</a:t>
            </a:r>
            <a:endParaRPr kumimoji="1"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046617D7-7F3D-42AC-B3F4-6A05431843C1}"/>
              </a:ext>
            </a:extLst>
          </p:cNvPr>
          <p:cNvSpPr/>
          <p:nvPr/>
        </p:nvSpPr>
        <p:spPr>
          <a:xfrm>
            <a:off x="7846031" y="1272728"/>
            <a:ext cx="2421171" cy="594717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선정 배경</a:t>
            </a:r>
            <a:endParaRPr kumimoji="1"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942D65DA-A141-4E4A-9D79-C6902EAC7CDC}"/>
              </a:ext>
            </a:extLst>
          </p:cNvPr>
          <p:cNvSpPr/>
          <p:nvPr/>
        </p:nvSpPr>
        <p:spPr>
          <a:xfrm>
            <a:off x="6096000" y="1949907"/>
            <a:ext cx="5921235" cy="43633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요즘 날에 사람들은 여러가지 여가와 취미를 즐기는 추세이다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.</a:t>
            </a:r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kumimoji="1" lang="en-US" altLang="ko-KR" sz="1600" dirty="0">
              <a:solidFill>
                <a:schemeClr val="tx1"/>
              </a:solidFill>
              <a:latin typeface="나눔고딕" pitchFamily="2" charset="-127"/>
              <a:ea typeface="Source Han Sans CN Regular" panose="020B0500000000000000"/>
            </a:endParaRPr>
          </a:p>
          <a:p>
            <a:endParaRPr kumimoji="1" lang="en-US" altLang="ko-KR" sz="1600" dirty="0">
              <a:solidFill>
                <a:schemeClr val="tx1"/>
              </a:solidFill>
              <a:latin typeface="나눔고딕" pitchFamily="2" charset="-127"/>
              <a:ea typeface="Source Han Sans CN Regular" panose="020B0500000000000000"/>
            </a:endParaRPr>
          </a:p>
          <a:p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이런 점과 주제 조건을 바탕으로 프로젝트를 어떻게 진행할까 생각해보았고 나의 취미 중 카드 게임을 생각했다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. </a:t>
            </a:r>
          </a:p>
          <a:p>
            <a:endParaRPr kumimoji="1" lang="en-US" altLang="ko-KR" sz="1600" dirty="0">
              <a:solidFill>
                <a:schemeClr val="tx1"/>
              </a:solidFill>
              <a:latin typeface="나눔고딕" pitchFamily="2" charset="-127"/>
              <a:ea typeface="Source Han Sans CN Regular" panose="020B0500000000000000"/>
            </a:endParaRPr>
          </a:p>
          <a:p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기존의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유저들은 자기가 생각해본 </a:t>
            </a:r>
            <a:r>
              <a:rPr kumimoji="1" lang="ko-KR" altLang="en-US" sz="16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덱을</a:t>
            </a:r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 만들어 보려면 직접 카드들을 다 모았어야 하는 금전적 부담과 시간적 부담이 있었다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. </a:t>
            </a:r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마음에 들지 안 들지도 모르는 카드들에게 투자하기에는 너무 소요가 컸다는 점을 생각했다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. </a:t>
            </a:r>
          </a:p>
          <a:p>
            <a:endParaRPr kumimoji="1" lang="en-US" altLang="ko-KR" sz="1600" dirty="0">
              <a:solidFill>
                <a:schemeClr val="tx1"/>
              </a:solidFill>
              <a:latin typeface="나눔고딕" pitchFamily="2" charset="-127"/>
              <a:ea typeface="Source Han Sans CN Regular" panose="020B0500000000000000"/>
            </a:endParaRPr>
          </a:p>
          <a:p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이 밖에도 온라인으로 의견을 나누고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카드 거래를 하는 등의 소통창구가 없었고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또 카드 정보를 한 눈에 보고 싶다는 불편들이 많았다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. </a:t>
            </a:r>
          </a:p>
          <a:p>
            <a:endParaRPr kumimoji="1" lang="en-US" altLang="ko-KR" sz="1600" dirty="0">
              <a:solidFill>
                <a:schemeClr val="tx1"/>
              </a:solidFill>
              <a:latin typeface="나눔고딕" pitchFamily="2" charset="-127"/>
              <a:ea typeface="Source Han Sans CN Regular" panose="020B0500000000000000"/>
            </a:endParaRPr>
          </a:p>
          <a:p>
            <a:r>
              <a:rPr kumimoji="1"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이를 해결하기 위해 프로젝트를 진행하기로 결정하였다</a:t>
            </a:r>
            <a:r>
              <a:rPr kumimoji="1" lang="en-US" altLang="ko-KR" sz="1600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/>
              </a:rPr>
              <a:t>.</a:t>
            </a:r>
            <a:endParaRPr kumimoji="1" lang="zh-CN" altLang="en-US" sz="1600" dirty="0">
              <a:solidFill>
                <a:schemeClr val="tx1"/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787D429-A3CE-4EA1-A532-EB1F0D52D808}"/>
              </a:ext>
            </a:extLst>
          </p:cNvPr>
          <p:cNvSpPr/>
          <p:nvPr/>
        </p:nvSpPr>
        <p:spPr>
          <a:xfrm>
            <a:off x="1543489" y="4742442"/>
            <a:ext cx="3865089" cy="98756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작게 나마 실전으로 웹 페이지를 운영함으로 지속해서 관리하고 개발해야 하는 </a:t>
            </a:r>
            <a:r>
              <a:rPr kumimoji="1" lang="ko-KR" altLang="en-US" dirty="0" err="1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실전성</a:t>
            </a:r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증진</a:t>
            </a:r>
            <a:r>
              <a:rPr kumimoji="1" lang="en-US" altLang="ko-KR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endParaRPr kumimoji="1" lang="zh-CN" altLang="en-US" dirty="0">
              <a:solidFill>
                <a:schemeClr val="tx1"/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DBDAB61E-4719-4ADF-B947-4DCBB603143E}"/>
              </a:ext>
            </a:extLst>
          </p:cNvPr>
          <p:cNvSpPr txBox="1"/>
          <p:nvPr/>
        </p:nvSpPr>
        <p:spPr>
          <a:xfrm>
            <a:off x="512218" y="2478791"/>
            <a:ext cx="629259" cy="648789"/>
          </a:xfrm>
          <a:prstGeom prst="rect">
            <a:avLst/>
          </a:prstGeom>
          <a:solidFill>
            <a:srgbClr val="E0EFF6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01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9CEF417D-F80C-4E48-A9D3-8F147094544A}"/>
              </a:ext>
            </a:extLst>
          </p:cNvPr>
          <p:cNvSpPr txBox="1"/>
          <p:nvPr/>
        </p:nvSpPr>
        <p:spPr>
          <a:xfrm>
            <a:off x="512217" y="3661616"/>
            <a:ext cx="629259" cy="648789"/>
          </a:xfrm>
          <a:prstGeom prst="rect">
            <a:avLst/>
          </a:prstGeom>
          <a:solidFill>
            <a:srgbClr val="F1D5D2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02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B2003413-A142-41DE-9E67-ACBED611D0F4}"/>
              </a:ext>
            </a:extLst>
          </p:cNvPr>
          <p:cNvSpPr txBox="1"/>
          <p:nvPr/>
        </p:nvSpPr>
        <p:spPr>
          <a:xfrm>
            <a:off x="512216" y="4911828"/>
            <a:ext cx="629259" cy="648789"/>
          </a:xfrm>
          <a:prstGeom prst="rect">
            <a:avLst/>
          </a:prstGeom>
          <a:solidFill>
            <a:srgbClr val="E0EFF6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03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CC4FD66D-0742-46F2-8852-A0C2C967FC74}"/>
              </a:ext>
            </a:extLst>
          </p:cNvPr>
          <p:cNvSpPr/>
          <p:nvPr/>
        </p:nvSpPr>
        <p:spPr>
          <a:xfrm>
            <a:off x="1519245" y="3396562"/>
            <a:ext cx="4151981" cy="1229530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기존에 잘 알려지지 않은 프로젝트로 나 뿐만이 아니라 다른 사용자들도 필요로 할 수 있는 프로젝트</a:t>
            </a:r>
            <a:endParaRPr kumimoji="1" lang="zh-CN" altLang="en-US" dirty="0">
              <a:solidFill>
                <a:schemeClr val="tx1"/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9D2575C8-8912-42AD-BA2F-4EDDC4196842}"/>
              </a:ext>
            </a:extLst>
          </p:cNvPr>
          <p:cNvSpPr/>
          <p:nvPr/>
        </p:nvSpPr>
        <p:spPr>
          <a:xfrm>
            <a:off x="1519245" y="2311107"/>
            <a:ext cx="3865089" cy="98756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나의 취미를 바탕으로 실제로 사용할 가치가 있을 프로젝트</a:t>
            </a:r>
            <a:endParaRPr kumimoji="1" lang="zh-CN" altLang="en-US" dirty="0">
              <a:solidFill>
                <a:schemeClr val="tx1"/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1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1729EFB7-02EE-3F4C-AFE0-B26AAFF017AE}"/>
              </a:ext>
            </a:extLst>
          </p:cNvPr>
          <p:cNvSpPr/>
          <p:nvPr/>
        </p:nvSpPr>
        <p:spPr>
          <a:xfrm>
            <a:off x="2467618" y="1842192"/>
            <a:ext cx="5914382" cy="81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실제로 같이 카드 게임을 하는 사람들의 편의성을 위하여 만들었기 때문에 </a:t>
            </a:r>
            <a:r>
              <a:rPr kumimoji="1" lang="en-US" altLang="ko-KR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9</a:t>
            </a:r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월 말에 </a:t>
            </a:r>
            <a:r>
              <a:rPr kumimoji="1" lang="en-US" altLang="ko-KR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AWS</a:t>
            </a:r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로 배포 예정</a:t>
            </a:r>
            <a:endParaRPr kumimoji="1" lang="zh-CN" altLang="en-US" dirty="0">
              <a:solidFill>
                <a:schemeClr val="tx1"/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B21C7E-01D3-5F47-85FB-336809FDEE13}"/>
              </a:ext>
            </a:extLst>
          </p:cNvPr>
          <p:cNvSpPr txBox="1"/>
          <p:nvPr/>
        </p:nvSpPr>
        <p:spPr>
          <a:xfrm>
            <a:off x="1582076" y="1955403"/>
            <a:ext cx="629259" cy="648789"/>
          </a:xfrm>
          <a:prstGeom prst="rect">
            <a:avLst/>
          </a:prstGeom>
          <a:solidFill>
            <a:srgbClr val="E0EFF6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01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683682" y="299485"/>
            <a:ext cx="4871297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>
                <a:solidFill>
                  <a:srgbClr val="00B0F0"/>
                </a:solidFill>
                <a:latin typeface="NanumGothic"/>
                <a:ea typeface="NanumGothic"/>
              </a:rPr>
              <a:t>프로젝트 활용 및 기대효과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4BE1347D-22B8-4EE5-B67A-09BD5441681C}"/>
              </a:ext>
            </a:extLst>
          </p:cNvPr>
          <p:cNvSpPr txBox="1"/>
          <p:nvPr/>
        </p:nvSpPr>
        <p:spPr>
          <a:xfrm>
            <a:off x="1582076" y="3429000"/>
            <a:ext cx="629259" cy="648789"/>
          </a:xfrm>
          <a:prstGeom prst="rect">
            <a:avLst/>
          </a:prstGeom>
          <a:solidFill>
            <a:srgbClr val="F1D5D2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02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3AA4CA77-ECFD-4E52-9B6F-80F58D849B87}"/>
              </a:ext>
            </a:extLst>
          </p:cNvPr>
          <p:cNvSpPr/>
          <p:nvPr/>
        </p:nvSpPr>
        <p:spPr>
          <a:xfrm>
            <a:off x="2467618" y="3259613"/>
            <a:ext cx="5914382" cy="987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실제 고객들의 사용 후기와</a:t>
            </a:r>
            <a:r>
              <a:rPr kumimoji="1" lang="en-US" altLang="ko-KR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개선 사항을 종합하여서 추가 기능 지속 개발</a:t>
            </a:r>
            <a:r>
              <a:rPr kumimoji="1" lang="en-US" altLang="ko-KR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endParaRPr kumimoji="1" lang="zh-CN" altLang="en-US" dirty="0">
              <a:solidFill>
                <a:schemeClr val="tx1"/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  <p:sp>
        <p:nvSpPr>
          <p:cNvPr id="24" name="文本框 6">
            <a:extLst>
              <a:ext uri="{FF2B5EF4-FFF2-40B4-BE49-F238E27FC236}">
                <a16:creationId xmlns:a16="http://schemas.microsoft.com/office/drawing/2014/main" id="{B8017CC0-0ED9-47B0-AE80-7AF243D1FC06}"/>
              </a:ext>
            </a:extLst>
          </p:cNvPr>
          <p:cNvSpPr txBox="1"/>
          <p:nvPr/>
        </p:nvSpPr>
        <p:spPr>
          <a:xfrm>
            <a:off x="1582075" y="4790043"/>
            <a:ext cx="629259" cy="648789"/>
          </a:xfrm>
          <a:prstGeom prst="rect">
            <a:avLst/>
          </a:prstGeom>
          <a:solidFill>
            <a:srgbClr val="E0EFF6"/>
          </a:solidFill>
        </p:spPr>
        <p:txBody>
          <a:bodyPr wrap="none" rtlCol="0"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 Extra Bold" panose="02060903040505020403" pitchFamily="18" charset="0"/>
                <a:ea typeface="Source Han Sans CN Regular" panose="020B0500000000000000" pitchFamily="34" charset="-128"/>
              </a:rPr>
              <a:t>03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ckwell Extra Bold" panose="02060903040505020403" pitchFamily="18" charset="0"/>
              <a:ea typeface="Source Han Sans CN Regular" panose="020B0500000000000000" pitchFamily="34" charset="-128"/>
            </a:endParaRPr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DC661180-898E-42C3-A8EE-F86CC69C7DEE}"/>
              </a:ext>
            </a:extLst>
          </p:cNvPr>
          <p:cNvSpPr/>
          <p:nvPr/>
        </p:nvSpPr>
        <p:spPr>
          <a:xfrm>
            <a:off x="2467618" y="4705995"/>
            <a:ext cx="5914382" cy="816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작게 나마 실전으로 웹 페이지를 운영함으로 지속해서 관리하고 개발해야 하는 </a:t>
            </a:r>
            <a:r>
              <a:rPr kumimoji="1" lang="ko-KR" altLang="en-US" dirty="0" err="1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실전성</a:t>
            </a:r>
            <a:r>
              <a:rPr kumimoji="1" lang="ko-KR" altLang="en-US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 증진</a:t>
            </a:r>
            <a:r>
              <a:rPr kumimoji="1" lang="en-US" altLang="ko-KR" dirty="0">
                <a:solidFill>
                  <a:schemeClr val="tx1"/>
                </a:solidFill>
                <a:latin typeface="나눔고딕" pitchFamily="2" charset="-127"/>
                <a:ea typeface="Source Han Sans CN Regular" panose="020B0500000000000000" pitchFamily="34" charset="-128"/>
              </a:rPr>
              <a:t>.</a:t>
            </a:r>
            <a:endParaRPr kumimoji="1" lang="zh-CN" altLang="en-US" dirty="0">
              <a:solidFill>
                <a:schemeClr val="tx1"/>
              </a:solidFill>
              <a:latin typeface="나눔고딕" pitchFamily="2" charset="-127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52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>
            <a:extLst>
              <a:ext uri="{FF2B5EF4-FFF2-40B4-BE49-F238E27FC236}">
                <a16:creationId xmlns:a16="http://schemas.microsoft.com/office/drawing/2014/main" id="{9E16FAA4-28C4-4940-82BE-F965FB060C10}"/>
              </a:ext>
            </a:extLst>
          </p:cNvPr>
          <p:cNvSpPr txBox="1"/>
          <p:nvPr/>
        </p:nvSpPr>
        <p:spPr>
          <a:xfrm>
            <a:off x="0" y="316318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프로젝트 구조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3B95B-2EB3-4D9B-ACCF-1414683F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32" y="1192320"/>
            <a:ext cx="4916058" cy="50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166053" y="210241"/>
            <a:ext cx="5618945" cy="11028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kumimoji="1" lang="ko-KR" altLang="en-US" sz="4000" dirty="0">
                <a:solidFill>
                  <a:srgbClr val="FF9900"/>
                </a:solidFill>
                <a:latin typeface="NanumGothic"/>
                <a:ea typeface="NanumGothic"/>
              </a:rPr>
              <a:t>프로젝트 수행 절차</a:t>
            </a:r>
            <a:endParaRPr kumimoji="1" lang="ko-KO" altLang="ko-KO" sz="4000" dirty="0">
              <a:solidFill>
                <a:srgbClr val="FF9900"/>
              </a:solidFill>
              <a:latin typeface="NanumGothic"/>
              <a:ea typeface="NanumGothic"/>
            </a:endParaRPr>
          </a:p>
        </p:txBody>
      </p:sp>
      <p:sp>
        <p:nvSpPr>
          <p:cNvPr id="4" name="Google Shape;1000;p29">
            <a:extLst>
              <a:ext uri="{FF2B5EF4-FFF2-40B4-BE49-F238E27FC236}">
                <a16:creationId xmlns:a16="http://schemas.microsoft.com/office/drawing/2014/main" id="{469DD6DA-91A4-F34E-9A1A-ECFCF3798AB4}"/>
              </a:ext>
            </a:extLst>
          </p:cNvPr>
          <p:cNvSpPr/>
          <p:nvPr/>
        </p:nvSpPr>
        <p:spPr>
          <a:xfrm rot="16200000">
            <a:off x="2577569" y="1028688"/>
            <a:ext cx="795915" cy="24646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D5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5" name="Google Shape;1003;p29">
            <a:extLst>
              <a:ext uri="{FF2B5EF4-FFF2-40B4-BE49-F238E27FC236}">
                <a16:creationId xmlns:a16="http://schemas.microsoft.com/office/drawing/2014/main" id="{4DD16F88-6516-214E-A782-938C09024CE8}"/>
              </a:ext>
            </a:extLst>
          </p:cNvPr>
          <p:cNvSpPr/>
          <p:nvPr/>
        </p:nvSpPr>
        <p:spPr>
          <a:xfrm>
            <a:off x="1836090" y="1916842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b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1</a:t>
            </a:r>
            <a:endParaRPr kumimoji="0" sz="14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006DB-7FA1-EF42-943D-BF6BD717B814}"/>
              </a:ext>
            </a:extLst>
          </p:cNvPr>
          <p:cNvSpPr txBox="1"/>
          <p:nvPr/>
        </p:nvSpPr>
        <p:spPr>
          <a:xfrm>
            <a:off x="2163718" y="1882986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프로젝트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수행 절차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Text Box 118">
            <a:extLst>
              <a:ext uri="{FF2B5EF4-FFF2-40B4-BE49-F238E27FC236}">
                <a16:creationId xmlns:a16="http://schemas.microsoft.com/office/drawing/2014/main" id="{05D58BE1-37FE-6C43-9781-BA88ED307F9A}"/>
              </a:ext>
            </a:extLst>
          </p:cNvPr>
          <p:cNvSpPr txBox="1"/>
          <p:nvPr/>
        </p:nvSpPr>
        <p:spPr>
          <a:xfrm>
            <a:off x="4784900" y="1999473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+mn-ea"/>
                <a:cs typeface="+mn-ea"/>
                <a:sym typeface="+mn-lt"/>
              </a:rPr>
              <a:t>기간 별 프로젝트 수행 절차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973B19-647D-9640-A8F5-CFADFE3EA00B}"/>
              </a:ext>
            </a:extLst>
          </p:cNvPr>
          <p:cNvCxnSpPr/>
          <p:nvPr/>
        </p:nvCxnSpPr>
        <p:spPr>
          <a:xfrm>
            <a:off x="1836091" y="3429000"/>
            <a:ext cx="75918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00;p29">
            <a:extLst>
              <a:ext uri="{FF2B5EF4-FFF2-40B4-BE49-F238E27FC236}">
                <a16:creationId xmlns:a16="http://schemas.microsoft.com/office/drawing/2014/main" id="{BEAC9FEC-28FA-7D4D-BFA8-A5BD0E2C3179}"/>
              </a:ext>
            </a:extLst>
          </p:cNvPr>
          <p:cNvSpPr/>
          <p:nvPr/>
        </p:nvSpPr>
        <p:spPr>
          <a:xfrm rot="16200000">
            <a:off x="2577568" y="3483868"/>
            <a:ext cx="795915" cy="24646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0EF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24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Bold" panose="020B0500000000000000" pitchFamily="34" charset="-128"/>
              <a:ea typeface="Source Han Sans CN Bold" panose="020B0500000000000000" pitchFamily="34" charset="-128"/>
              <a:cs typeface="字魂105号-简雅黑" panose="00000500000000000000" pitchFamily="2" charset="-122"/>
              <a:sym typeface="Arial"/>
            </a:endParaRPr>
          </a:p>
        </p:txBody>
      </p:sp>
      <p:sp>
        <p:nvSpPr>
          <p:cNvPr id="11" name="Google Shape;1003;p29">
            <a:extLst>
              <a:ext uri="{FF2B5EF4-FFF2-40B4-BE49-F238E27FC236}">
                <a16:creationId xmlns:a16="http://schemas.microsoft.com/office/drawing/2014/main" id="{723399C3-0D09-3D44-AD4E-AE0C2CB40ECC}"/>
              </a:ext>
            </a:extLst>
          </p:cNvPr>
          <p:cNvSpPr/>
          <p:nvPr/>
        </p:nvSpPr>
        <p:spPr>
          <a:xfrm>
            <a:off x="1836091" y="4388546"/>
            <a:ext cx="655257" cy="65525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ko-KO" altLang="ko-KO" sz="140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anumGothic"/>
                <a:ea typeface="NanumGothic"/>
                <a:cs typeface="字魂105号-简雅黑" panose="00000500000000000000" pitchFamily="2" charset="-122"/>
                <a:sym typeface="Fira Sans"/>
              </a:rPr>
              <a:t>2</a:t>
            </a:r>
            <a:endParaRPr kumimoji="0" sz="14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字魂105号-简雅黑" panose="00000500000000000000" pitchFamily="2" charset="-122"/>
              <a:sym typeface="Fira Sans"/>
            </a:endParaRPr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6E463832-B9A8-4CC9-A0CF-90AFFA10432A}"/>
              </a:ext>
            </a:extLst>
          </p:cNvPr>
          <p:cNvSpPr txBox="1"/>
          <p:nvPr/>
        </p:nvSpPr>
        <p:spPr>
          <a:xfrm>
            <a:off x="2163718" y="4375064"/>
            <a:ext cx="2278314" cy="55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사용 장비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및 재료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6" name="Text Box 118">
            <a:extLst>
              <a:ext uri="{FF2B5EF4-FFF2-40B4-BE49-F238E27FC236}">
                <a16:creationId xmlns:a16="http://schemas.microsoft.com/office/drawing/2014/main" id="{A78942DD-5137-4E83-8CB6-AE3FB988A95E}"/>
              </a:ext>
            </a:extLst>
          </p:cNvPr>
          <p:cNvSpPr txBox="1"/>
          <p:nvPr/>
        </p:nvSpPr>
        <p:spPr>
          <a:xfrm>
            <a:off x="4784900" y="4454654"/>
            <a:ext cx="5047839" cy="5230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>
                <a:latin typeface="+mn-ea"/>
                <a:cs typeface="+mn-ea"/>
                <a:sym typeface="+mn-lt"/>
              </a:rPr>
              <a:t>활용한 운영체제</a:t>
            </a:r>
            <a:r>
              <a:rPr kumimoji="1" lang="en-US" altLang="ko-KR" sz="2000" dirty="0">
                <a:latin typeface="+mn-ea"/>
                <a:cs typeface="+mn-ea"/>
                <a:sym typeface="+mn-lt"/>
              </a:rPr>
              <a:t>, </a:t>
            </a:r>
            <a:r>
              <a:rPr kumimoji="1" lang="ko-KR" altLang="en-US" sz="2000" dirty="0">
                <a:latin typeface="+mn-ea"/>
                <a:cs typeface="+mn-ea"/>
                <a:sym typeface="+mn-lt"/>
              </a:rPr>
              <a:t>환경</a:t>
            </a:r>
            <a:r>
              <a:rPr kumimoji="1" lang="en-US" altLang="ko-KR" sz="2000" dirty="0">
                <a:latin typeface="+mn-ea"/>
                <a:cs typeface="+mn-ea"/>
                <a:sym typeface="+mn-lt"/>
              </a:rPr>
              <a:t>, </a:t>
            </a:r>
            <a:r>
              <a:rPr kumimoji="1" lang="ko-KR" altLang="en-US" sz="2000" dirty="0">
                <a:latin typeface="+mn-ea"/>
                <a:cs typeface="+mn-ea"/>
                <a:sym typeface="+mn-lt"/>
              </a:rPr>
              <a:t>프로그램 등</a:t>
            </a:r>
            <a:endParaRPr kumimoji="1" lang="en-US" altLang="zh-CN" sz="20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01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 animBg="1"/>
      <p:bldP spid="11" grpId="0" animBg="1"/>
      <p:bldP spid="2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">
            <a:extLst>
              <a:ext uri="{FF2B5EF4-FFF2-40B4-BE49-F238E27FC236}">
                <a16:creationId xmlns:a16="http://schemas.microsoft.com/office/drawing/2014/main" id="{8C7532D2-6CA1-4A2E-9BF1-C4946072D6C1}"/>
              </a:ext>
            </a:extLst>
          </p:cNvPr>
          <p:cNvSpPr txBox="1"/>
          <p:nvPr/>
        </p:nvSpPr>
        <p:spPr>
          <a:xfrm>
            <a:off x="441393" y="275724"/>
            <a:ext cx="4572008" cy="1102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  <a:latin typeface="NanumGothic"/>
                <a:ea typeface="NanumGothic"/>
              </a:rPr>
              <a:t>프로젝트 수행 절차</a:t>
            </a:r>
            <a:endParaRPr kumimoji="1" lang="ko-KO" altLang="ko-KO" sz="3200" dirty="0">
              <a:solidFill>
                <a:srgbClr val="00B0F0"/>
              </a:solidFill>
              <a:latin typeface="NanumGothic"/>
              <a:ea typeface="NanumGothic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149C9F-B7D9-498D-99B8-B69D6DE75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29130"/>
              </p:ext>
            </p:extLst>
          </p:nvPr>
        </p:nvGraphicFramePr>
        <p:xfrm>
          <a:off x="540736" y="1003256"/>
          <a:ext cx="11110527" cy="5253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03509">
                  <a:extLst>
                    <a:ext uri="{9D8B030D-6E8A-4147-A177-3AD203B41FA5}">
                      <a16:colId xmlns:a16="http://schemas.microsoft.com/office/drawing/2014/main" val="636770028"/>
                    </a:ext>
                  </a:extLst>
                </a:gridCol>
                <a:gridCol w="3703509">
                  <a:extLst>
                    <a:ext uri="{9D8B030D-6E8A-4147-A177-3AD203B41FA5}">
                      <a16:colId xmlns:a16="http://schemas.microsoft.com/office/drawing/2014/main" val="2051951666"/>
                    </a:ext>
                  </a:extLst>
                </a:gridCol>
                <a:gridCol w="3703509">
                  <a:extLst>
                    <a:ext uri="{9D8B030D-6E8A-4147-A177-3AD203B41FA5}">
                      <a16:colId xmlns:a16="http://schemas.microsoft.com/office/drawing/2014/main" val="3851477708"/>
                    </a:ext>
                  </a:extLst>
                </a:gridCol>
              </a:tblGrid>
              <a:tr h="539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활동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77244"/>
                  </a:ext>
                </a:extLst>
              </a:tr>
              <a:tr h="60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프로젝트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24.08.14 – 08.15</a:t>
                      </a:r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주제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36386"/>
                  </a:ext>
                </a:extLst>
              </a:tr>
              <a:tr h="67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기능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08.15 – 08.16</a:t>
                      </a:r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요구사항</a:t>
                      </a:r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기능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13348"/>
                  </a:ext>
                </a:extLst>
              </a:tr>
              <a:tr h="67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개발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08.16</a:t>
                      </a:r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웹 페이지 틀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32114"/>
                  </a:ext>
                </a:extLst>
              </a:tr>
              <a:tr h="67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백엔드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08.17 – 08.28</a:t>
                      </a:r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4236"/>
                  </a:ext>
                </a:extLst>
              </a:tr>
              <a:tr h="67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프론트엔드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08.28 – 09.03</a:t>
                      </a:r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웹 디자인</a:t>
                      </a:r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UI 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6607"/>
                  </a:ext>
                </a:extLst>
              </a:tr>
              <a:tr h="67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테스트 및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09.03 – 09.05</a:t>
                      </a:r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전체 테스트</a:t>
                      </a:r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소스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23047"/>
                  </a:ext>
                </a:extLst>
              </a:tr>
              <a:tr h="678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09.xx</a:t>
                      </a:r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~</a:t>
                      </a:r>
                      <a:endParaRPr lang="ko-KR" altLang="en-US" sz="2800" dirty="0">
                        <a:solidFill>
                          <a:sysClr val="windowText" lastClr="000000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ysClr val="windowText" lastClr="00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실사용 목적 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3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1166</Words>
  <Application>Microsoft Office PowerPoint</Application>
  <PresentationFormat>와이드스크린</PresentationFormat>
  <Paragraphs>265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DengXian</vt:lpstr>
      <vt:lpstr>Source Han Sans CN Bold</vt:lpstr>
      <vt:lpstr>Source Han Sans CN Regular</vt:lpstr>
      <vt:lpstr>NanumGothic</vt:lpstr>
      <vt:lpstr>NanumGothic</vt:lpstr>
      <vt:lpstr>思源黑体 CN Regular</vt:lpstr>
      <vt:lpstr>Arial</vt:lpstr>
      <vt:lpstr>Montserrat</vt:lpstr>
      <vt:lpstr>Montserrat Bold</vt:lpstr>
      <vt:lpstr>Rockwell Extra Bold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tj-bu-707-22</cp:lastModifiedBy>
  <cp:revision>697</cp:revision>
  <dcterms:created xsi:type="dcterms:W3CDTF">2018-06-17T04:53:58Z</dcterms:created>
  <dcterms:modified xsi:type="dcterms:W3CDTF">2024-09-24T01:43:49Z</dcterms:modified>
</cp:coreProperties>
</file>