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799DFD-7C73-4A86-8FBC-FCF4A2D269AE}"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401526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99DFD-7C73-4A86-8FBC-FCF4A2D269AE}"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89922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99DFD-7C73-4A86-8FBC-FCF4A2D269AE}"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80146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99DFD-7C73-4A86-8FBC-FCF4A2D269AE}"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109425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9DFD-7C73-4A86-8FBC-FCF4A2D269AE}"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72719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799DFD-7C73-4A86-8FBC-FCF4A2D269AE}"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45259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799DFD-7C73-4A86-8FBC-FCF4A2D269AE}"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9587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799DFD-7C73-4A86-8FBC-FCF4A2D269AE}"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307669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9DFD-7C73-4A86-8FBC-FCF4A2D269AE}"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223469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9DFD-7C73-4A86-8FBC-FCF4A2D269AE}"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293451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9DFD-7C73-4A86-8FBC-FCF4A2D269AE}"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1128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99DFD-7C73-4A86-8FBC-FCF4A2D269AE}" type="datetimeFigureOut">
              <a:rPr lang="en-US" smtClean="0"/>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28A92-FA2F-44DC-AEF9-F077C632CB76}" type="slidenum">
              <a:rPr lang="en-US" smtClean="0"/>
              <a:t>‹#›</a:t>
            </a:fld>
            <a:endParaRPr lang="en-US"/>
          </a:p>
        </p:txBody>
      </p:sp>
    </p:spTree>
    <p:extLst>
      <p:ext uri="{BB962C8B-B14F-4D97-AF65-F5344CB8AC3E}">
        <p14:creationId xmlns:p14="http://schemas.microsoft.com/office/powerpoint/2010/main" val="4234537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3229945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dirty="0" smtClean="0"/>
              <a:t>C++ Multilevel Inheritance</a:t>
            </a:r>
            <a:endParaRPr lang="en-US" dirty="0"/>
          </a:p>
        </p:txBody>
      </p:sp>
      <p:sp>
        <p:nvSpPr>
          <p:cNvPr id="3" name="Content Placeholder 2"/>
          <p:cNvSpPr>
            <a:spLocks noGrp="1"/>
          </p:cNvSpPr>
          <p:nvPr>
            <p:ph idx="1"/>
          </p:nvPr>
        </p:nvSpPr>
        <p:spPr>
          <a:xfrm>
            <a:off x="838200" y="1269242"/>
            <a:ext cx="10515600" cy="4907721"/>
          </a:xfrm>
        </p:spPr>
        <p:txBody>
          <a:bodyPr/>
          <a:lstStyle/>
          <a:p>
            <a:pPr algn="just"/>
            <a:r>
              <a:rPr lang="en-US" b="1" dirty="0"/>
              <a:t>Multilevel inheritance</a:t>
            </a:r>
            <a:r>
              <a:rPr lang="en-US" dirty="0"/>
              <a:t> is a process of deriving a class from another derived class</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4967785" y="2384306"/>
            <a:ext cx="1423490" cy="3320458"/>
          </a:xfrm>
          <a:prstGeom prst="rect">
            <a:avLst/>
          </a:prstGeom>
        </p:spPr>
      </p:pic>
    </p:spTree>
    <p:extLst>
      <p:ext uri="{BB962C8B-B14F-4D97-AF65-F5344CB8AC3E}">
        <p14:creationId xmlns:p14="http://schemas.microsoft.com/office/powerpoint/2010/main" val="3690068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 Level Inheritance Example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798330"/>
            <a:ext cx="5521657" cy="4848130"/>
          </a:xfrm>
          <a:prstGeom prst="rect">
            <a:avLst/>
          </a:prstGeom>
        </p:spPr>
      </p:pic>
      <p:pic>
        <p:nvPicPr>
          <p:cNvPr id="5" name="Picture 4"/>
          <p:cNvPicPr>
            <a:picLocks noChangeAspect="1"/>
          </p:cNvPicPr>
          <p:nvPr/>
        </p:nvPicPr>
        <p:blipFill>
          <a:blip r:embed="rId3"/>
          <a:stretch>
            <a:fillRect/>
          </a:stretch>
        </p:blipFill>
        <p:spPr>
          <a:xfrm>
            <a:off x="6831770" y="1798330"/>
            <a:ext cx="4522030" cy="4848130"/>
          </a:xfrm>
          <a:prstGeom prst="rect">
            <a:avLst/>
          </a:prstGeom>
        </p:spPr>
      </p:pic>
    </p:spTree>
    <p:extLst>
      <p:ext uri="{BB962C8B-B14F-4D97-AF65-F5344CB8AC3E}">
        <p14:creationId xmlns:p14="http://schemas.microsoft.com/office/powerpoint/2010/main" val="975432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6254"/>
          </a:xfrm>
        </p:spPr>
        <p:txBody>
          <a:bodyPr>
            <a:normAutofit fontScale="90000"/>
          </a:bodyPr>
          <a:lstStyle/>
          <a:p>
            <a:r>
              <a:rPr lang="en-US" dirty="0"/>
              <a:t>C++ Multiple Inheritance</a:t>
            </a:r>
            <a:br>
              <a:rPr lang="en-US" dirty="0"/>
            </a:br>
            <a:endParaRPr lang="en-US" dirty="0"/>
          </a:p>
        </p:txBody>
      </p:sp>
      <p:sp>
        <p:nvSpPr>
          <p:cNvPr id="3" name="Content Placeholder 2"/>
          <p:cNvSpPr>
            <a:spLocks noGrp="1"/>
          </p:cNvSpPr>
          <p:nvPr>
            <p:ph idx="1"/>
          </p:nvPr>
        </p:nvSpPr>
        <p:spPr>
          <a:xfrm>
            <a:off x="838200" y="1378424"/>
            <a:ext cx="10515600" cy="4798539"/>
          </a:xfrm>
        </p:spPr>
        <p:txBody>
          <a:bodyPr/>
          <a:lstStyle/>
          <a:p>
            <a:pPr algn="just"/>
            <a:r>
              <a:rPr lang="en-US" b="1" dirty="0"/>
              <a:t>Multiple inheritance</a:t>
            </a:r>
            <a:r>
              <a:rPr lang="en-US" dirty="0"/>
              <a:t> is the process of deriving a new class that inherits the attributes from </a:t>
            </a:r>
            <a:r>
              <a:rPr lang="en-US" dirty="0" smtClean="0"/>
              <a:t>two </a:t>
            </a:r>
            <a:r>
              <a:rPr lang="en-US" dirty="0"/>
              <a:t>or more classes</a:t>
            </a:r>
            <a:r>
              <a:rPr lang="en-US" dirty="0" smtClean="0"/>
              <a:t>.</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3903261" y="2457521"/>
            <a:ext cx="3612320" cy="1937059"/>
          </a:xfrm>
          <a:prstGeom prst="rect">
            <a:avLst/>
          </a:prstGeom>
        </p:spPr>
      </p:pic>
      <p:pic>
        <p:nvPicPr>
          <p:cNvPr id="5" name="Picture 4"/>
          <p:cNvPicPr>
            <a:picLocks noChangeAspect="1"/>
          </p:cNvPicPr>
          <p:nvPr/>
        </p:nvPicPr>
        <p:blipFill>
          <a:blip r:embed="rId3"/>
          <a:stretch>
            <a:fillRect/>
          </a:stretch>
        </p:blipFill>
        <p:spPr>
          <a:xfrm>
            <a:off x="838200" y="4609924"/>
            <a:ext cx="5931090" cy="2248076"/>
          </a:xfrm>
          <a:prstGeom prst="rect">
            <a:avLst/>
          </a:prstGeom>
        </p:spPr>
      </p:pic>
    </p:spTree>
    <p:extLst>
      <p:ext uri="{BB962C8B-B14F-4D97-AF65-F5344CB8AC3E}">
        <p14:creationId xmlns:p14="http://schemas.microsoft.com/office/powerpoint/2010/main" val="3250864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 </a:t>
            </a:r>
            <a:r>
              <a:rPr lang="en-US" dirty="0"/>
              <a:t>of </a:t>
            </a:r>
            <a:r>
              <a:rPr lang="en-US" dirty="0" smtClean="0"/>
              <a:t>Multiple </a:t>
            </a:r>
            <a:r>
              <a:rPr lang="en-US" dirty="0"/>
              <a:t>I</a:t>
            </a:r>
            <a:r>
              <a:rPr lang="en-US" dirty="0" smtClean="0"/>
              <a:t>nheritance</a:t>
            </a:r>
            <a:r>
              <a:rPr lang="en-US" dirty="0"/>
              <a:t>.</a:t>
            </a:r>
          </a:p>
        </p:txBody>
      </p:sp>
      <p:pic>
        <p:nvPicPr>
          <p:cNvPr id="4" name="Content Placeholder 3"/>
          <p:cNvPicPr>
            <a:picLocks noGrp="1" noChangeAspect="1"/>
          </p:cNvPicPr>
          <p:nvPr>
            <p:ph idx="1"/>
          </p:nvPr>
        </p:nvPicPr>
        <p:blipFill>
          <a:blip r:embed="rId2"/>
          <a:stretch>
            <a:fillRect/>
          </a:stretch>
        </p:blipFill>
        <p:spPr>
          <a:xfrm>
            <a:off x="169461" y="1690688"/>
            <a:ext cx="4064402" cy="4351338"/>
          </a:xfrm>
          <a:prstGeom prst="rect">
            <a:avLst/>
          </a:prstGeom>
        </p:spPr>
      </p:pic>
      <p:pic>
        <p:nvPicPr>
          <p:cNvPr id="5" name="Picture 4"/>
          <p:cNvPicPr>
            <a:picLocks noChangeAspect="1"/>
          </p:cNvPicPr>
          <p:nvPr/>
        </p:nvPicPr>
        <p:blipFill>
          <a:blip r:embed="rId3"/>
          <a:stretch>
            <a:fillRect/>
          </a:stretch>
        </p:blipFill>
        <p:spPr>
          <a:xfrm>
            <a:off x="8090350" y="1690688"/>
            <a:ext cx="4101650" cy="4351338"/>
          </a:xfrm>
          <a:prstGeom prst="rect">
            <a:avLst/>
          </a:prstGeom>
        </p:spPr>
      </p:pic>
      <p:pic>
        <p:nvPicPr>
          <p:cNvPr id="3" name="Picture 2"/>
          <p:cNvPicPr>
            <a:picLocks noChangeAspect="1"/>
          </p:cNvPicPr>
          <p:nvPr/>
        </p:nvPicPr>
        <p:blipFill>
          <a:blip r:embed="rId4"/>
          <a:stretch>
            <a:fillRect/>
          </a:stretch>
        </p:blipFill>
        <p:spPr>
          <a:xfrm>
            <a:off x="4299969" y="1690688"/>
            <a:ext cx="3724275" cy="3249802"/>
          </a:xfrm>
          <a:prstGeom prst="rect">
            <a:avLst/>
          </a:prstGeom>
        </p:spPr>
      </p:pic>
    </p:spTree>
    <p:extLst>
      <p:ext uri="{BB962C8B-B14F-4D97-AF65-F5344CB8AC3E}">
        <p14:creationId xmlns:p14="http://schemas.microsoft.com/office/powerpoint/2010/main" val="3329978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a:t>
            </a:r>
            <a:r>
              <a:rPr lang="en-US" dirty="0"/>
              <a:t>Resolution in Inheritance</a:t>
            </a:r>
            <a:br>
              <a:rPr lang="en-US" dirty="0"/>
            </a:br>
            <a:endParaRPr lang="en-US" dirty="0"/>
          </a:p>
        </p:txBody>
      </p:sp>
      <p:sp>
        <p:nvSpPr>
          <p:cNvPr id="3" name="Content Placeholder 2"/>
          <p:cNvSpPr>
            <a:spLocks noGrp="1"/>
          </p:cNvSpPr>
          <p:nvPr>
            <p:ph idx="1"/>
          </p:nvPr>
        </p:nvSpPr>
        <p:spPr>
          <a:xfrm>
            <a:off x="838200" y="1269242"/>
            <a:ext cx="10515600" cy="4907721"/>
          </a:xfrm>
        </p:spPr>
        <p:txBody>
          <a:bodyPr/>
          <a:lstStyle/>
          <a:p>
            <a:r>
              <a:rPr lang="en-US" dirty="0"/>
              <a:t>Ambiguity can be occurred in using the multiple inheritance when a function with the same name occurs in more than one base class.</a:t>
            </a:r>
          </a:p>
          <a:p>
            <a:r>
              <a:rPr lang="en-US" dirty="0"/>
              <a:t>Let's understand this through an example:</a:t>
            </a:r>
          </a:p>
          <a:p>
            <a:endParaRPr lang="en-US" dirty="0"/>
          </a:p>
        </p:txBody>
      </p:sp>
      <p:pic>
        <p:nvPicPr>
          <p:cNvPr id="4" name="Picture 3"/>
          <p:cNvPicPr>
            <a:picLocks noChangeAspect="1"/>
          </p:cNvPicPr>
          <p:nvPr/>
        </p:nvPicPr>
        <p:blipFill>
          <a:blip r:embed="rId2"/>
          <a:stretch>
            <a:fillRect/>
          </a:stretch>
        </p:blipFill>
        <p:spPr>
          <a:xfrm>
            <a:off x="944822" y="2594805"/>
            <a:ext cx="3982019" cy="4410075"/>
          </a:xfrm>
          <a:prstGeom prst="rect">
            <a:avLst/>
          </a:prstGeom>
        </p:spPr>
      </p:pic>
      <p:pic>
        <p:nvPicPr>
          <p:cNvPr id="5" name="Picture 4"/>
          <p:cNvPicPr>
            <a:picLocks noChangeAspect="1"/>
          </p:cNvPicPr>
          <p:nvPr/>
        </p:nvPicPr>
        <p:blipFill>
          <a:blip r:embed="rId3"/>
          <a:stretch>
            <a:fillRect/>
          </a:stretch>
        </p:blipFill>
        <p:spPr>
          <a:xfrm>
            <a:off x="5852401" y="2594805"/>
            <a:ext cx="4547193" cy="4263195"/>
          </a:xfrm>
          <a:prstGeom prst="rect">
            <a:avLst/>
          </a:prstGeom>
        </p:spPr>
      </p:pic>
    </p:spTree>
    <p:extLst>
      <p:ext uri="{BB962C8B-B14F-4D97-AF65-F5344CB8AC3E}">
        <p14:creationId xmlns:p14="http://schemas.microsoft.com/office/powerpoint/2010/main" val="1753115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371745"/>
          </a:xfrm>
        </p:spPr>
        <p:txBody>
          <a:bodyPr/>
          <a:lstStyle/>
          <a:p>
            <a:r>
              <a:rPr lang="en-US" dirty="0"/>
              <a:t>The above issue can be resolved by using the class resolution operator with the function. In the above example, the derived class code can be rewritten as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142999" y="2300465"/>
            <a:ext cx="6349621" cy="3336060"/>
          </a:xfrm>
          <a:prstGeom prst="rect">
            <a:avLst/>
          </a:prstGeom>
        </p:spPr>
      </p:pic>
    </p:spTree>
    <p:extLst>
      <p:ext uri="{BB962C8B-B14F-4D97-AF65-F5344CB8AC3E}">
        <p14:creationId xmlns:p14="http://schemas.microsoft.com/office/powerpoint/2010/main" val="1664809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Hybrid Inheritance</a:t>
            </a:r>
            <a:br>
              <a:rPr lang="en-US" dirty="0"/>
            </a:br>
            <a:endParaRPr lang="en-US" dirty="0"/>
          </a:p>
        </p:txBody>
      </p:sp>
      <p:sp>
        <p:nvSpPr>
          <p:cNvPr id="3" name="Content Placeholder 2"/>
          <p:cNvSpPr>
            <a:spLocks noGrp="1"/>
          </p:cNvSpPr>
          <p:nvPr>
            <p:ph idx="1"/>
          </p:nvPr>
        </p:nvSpPr>
        <p:spPr>
          <a:xfrm>
            <a:off x="838200" y="1405719"/>
            <a:ext cx="10515600" cy="4771244"/>
          </a:xfrm>
        </p:spPr>
        <p:txBody>
          <a:bodyPr/>
          <a:lstStyle/>
          <a:p>
            <a:pPr algn="just"/>
            <a:r>
              <a:rPr lang="en-US" dirty="0"/>
              <a:t>Hybrid inheritance is a combination of more than one type of inheritance</a:t>
            </a:r>
            <a:r>
              <a:rPr lang="en-US" dirty="0" smtClean="0"/>
              <a:t>.</a:t>
            </a:r>
          </a:p>
          <a:p>
            <a:pPr algn="just"/>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4049048" y="2581275"/>
            <a:ext cx="3525459" cy="3055250"/>
          </a:xfrm>
          <a:prstGeom prst="rect">
            <a:avLst/>
          </a:prstGeom>
        </p:spPr>
      </p:pic>
    </p:spTree>
    <p:extLst>
      <p:ext uri="{BB962C8B-B14F-4D97-AF65-F5344CB8AC3E}">
        <p14:creationId xmlns:p14="http://schemas.microsoft.com/office/powerpoint/2010/main" val="175597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dirty="0"/>
              <a:t>E</a:t>
            </a:r>
            <a:r>
              <a:rPr lang="en-US" dirty="0" smtClean="0"/>
              <a:t>xample</a:t>
            </a:r>
            <a:endParaRPr lang="en-US" dirty="0"/>
          </a:p>
        </p:txBody>
      </p:sp>
      <p:pic>
        <p:nvPicPr>
          <p:cNvPr id="4" name="Content Placeholder 3"/>
          <p:cNvPicPr>
            <a:picLocks noGrp="1" noChangeAspect="1"/>
          </p:cNvPicPr>
          <p:nvPr>
            <p:ph idx="1"/>
          </p:nvPr>
        </p:nvPicPr>
        <p:blipFill>
          <a:blip r:embed="rId2"/>
          <a:stretch>
            <a:fillRect/>
          </a:stretch>
        </p:blipFill>
        <p:spPr>
          <a:xfrm>
            <a:off x="838200" y="1255594"/>
            <a:ext cx="4252415" cy="4921250"/>
          </a:xfrm>
          <a:prstGeom prst="rect">
            <a:avLst/>
          </a:prstGeom>
        </p:spPr>
      </p:pic>
      <p:pic>
        <p:nvPicPr>
          <p:cNvPr id="5" name="Picture 4"/>
          <p:cNvPicPr>
            <a:picLocks noChangeAspect="1"/>
          </p:cNvPicPr>
          <p:nvPr/>
        </p:nvPicPr>
        <p:blipFill>
          <a:blip r:embed="rId3"/>
          <a:stretch>
            <a:fillRect/>
          </a:stretch>
        </p:blipFill>
        <p:spPr>
          <a:xfrm>
            <a:off x="5327745" y="1255594"/>
            <a:ext cx="4375813" cy="5143500"/>
          </a:xfrm>
          <a:prstGeom prst="rect">
            <a:avLst/>
          </a:prstGeom>
        </p:spPr>
      </p:pic>
      <p:pic>
        <p:nvPicPr>
          <p:cNvPr id="6" name="Picture 5"/>
          <p:cNvPicPr>
            <a:picLocks noChangeAspect="1"/>
          </p:cNvPicPr>
          <p:nvPr/>
        </p:nvPicPr>
        <p:blipFill>
          <a:blip r:embed="rId4"/>
          <a:stretch>
            <a:fillRect/>
          </a:stretch>
        </p:blipFill>
        <p:spPr>
          <a:xfrm>
            <a:off x="9940688" y="1255594"/>
            <a:ext cx="2486025" cy="3419475"/>
          </a:xfrm>
          <a:prstGeom prst="rect">
            <a:avLst/>
          </a:prstGeom>
        </p:spPr>
      </p:pic>
    </p:spTree>
    <p:extLst>
      <p:ext uri="{BB962C8B-B14F-4D97-AF65-F5344CB8AC3E}">
        <p14:creationId xmlns:p14="http://schemas.microsoft.com/office/powerpoint/2010/main" val="827935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normAutofit fontScale="90000"/>
          </a:bodyPr>
          <a:lstStyle/>
          <a:p>
            <a:r>
              <a:rPr lang="en-US" dirty="0"/>
              <a:t>C++ Hierarchical Inheritance</a:t>
            </a:r>
            <a:br>
              <a:rPr lang="en-US" dirty="0"/>
            </a:br>
            <a:endParaRPr lang="en-US" dirty="0"/>
          </a:p>
        </p:txBody>
      </p:sp>
      <p:sp>
        <p:nvSpPr>
          <p:cNvPr id="3" name="Content Placeholder 2"/>
          <p:cNvSpPr>
            <a:spLocks noGrp="1"/>
          </p:cNvSpPr>
          <p:nvPr>
            <p:ph idx="1"/>
          </p:nvPr>
        </p:nvSpPr>
        <p:spPr>
          <a:xfrm>
            <a:off x="838200" y="1173707"/>
            <a:ext cx="10515600" cy="5003256"/>
          </a:xfrm>
        </p:spPr>
        <p:txBody>
          <a:bodyPr/>
          <a:lstStyle/>
          <a:p>
            <a:r>
              <a:rPr lang="en-US" dirty="0"/>
              <a:t>Hierarchical inheritance is defined as the process of deriving more than one class from a base class</a:t>
            </a:r>
            <a:r>
              <a:rPr lang="en-US" dirty="0" smtClean="0"/>
              <a:t>.</a:t>
            </a:r>
          </a:p>
          <a:p>
            <a:endParaRPr lang="en-US" dirty="0"/>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994793" y="2498428"/>
            <a:ext cx="4136765" cy="2353813"/>
          </a:xfrm>
          <a:prstGeom prst="rect">
            <a:avLst/>
          </a:prstGeom>
        </p:spPr>
      </p:pic>
      <p:pic>
        <p:nvPicPr>
          <p:cNvPr id="6" name="Picture 5"/>
          <p:cNvPicPr>
            <a:picLocks noChangeAspect="1"/>
          </p:cNvPicPr>
          <p:nvPr/>
        </p:nvPicPr>
        <p:blipFill>
          <a:blip r:embed="rId3"/>
          <a:stretch>
            <a:fillRect/>
          </a:stretch>
        </p:blipFill>
        <p:spPr>
          <a:xfrm>
            <a:off x="6808311" y="2362839"/>
            <a:ext cx="3877885" cy="3933825"/>
          </a:xfrm>
          <a:prstGeom prst="rect">
            <a:avLst/>
          </a:prstGeom>
        </p:spPr>
      </p:pic>
    </p:spTree>
    <p:extLst>
      <p:ext uri="{BB962C8B-B14F-4D97-AF65-F5344CB8AC3E}">
        <p14:creationId xmlns:p14="http://schemas.microsoft.com/office/powerpoint/2010/main" val="571058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6"/>
          </a:xfrm>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18564" y="1414261"/>
            <a:ext cx="3848100" cy="4686300"/>
          </a:xfrm>
          <a:prstGeom prst="rect">
            <a:avLst/>
          </a:prstGeom>
        </p:spPr>
      </p:pic>
      <p:pic>
        <p:nvPicPr>
          <p:cNvPr id="5" name="Picture 4"/>
          <p:cNvPicPr>
            <a:picLocks noChangeAspect="1"/>
          </p:cNvPicPr>
          <p:nvPr/>
        </p:nvPicPr>
        <p:blipFill>
          <a:blip r:embed="rId3"/>
          <a:stretch>
            <a:fillRect/>
          </a:stretch>
        </p:blipFill>
        <p:spPr>
          <a:xfrm>
            <a:off x="4210832" y="1414261"/>
            <a:ext cx="4752975" cy="5476875"/>
          </a:xfrm>
          <a:prstGeom prst="rect">
            <a:avLst/>
          </a:prstGeom>
        </p:spPr>
      </p:pic>
      <p:pic>
        <p:nvPicPr>
          <p:cNvPr id="6" name="Picture 5"/>
          <p:cNvPicPr>
            <a:picLocks noChangeAspect="1"/>
          </p:cNvPicPr>
          <p:nvPr/>
        </p:nvPicPr>
        <p:blipFill>
          <a:blip r:embed="rId4"/>
          <a:stretch>
            <a:fillRect/>
          </a:stretch>
        </p:blipFill>
        <p:spPr>
          <a:xfrm>
            <a:off x="9207975" y="1414261"/>
            <a:ext cx="3076575" cy="3335160"/>
          </a:xfrm>
          <a:prstGeom prst="rect">
            <a:avLst/>
          </a:prstGeom>
        </p:spPr>
      </p:pic>
    </p:spTree>
    <p:extLst>
      <p:ext uri="{BB962C8B-B14F-4D97-AF65-F5344CB8AC3E}">
        <p14:creationId xmlns:p14="http://schemas.microsoft.com/office/powerpoint/2010/main" val="1334740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smtClean="0"/>
              <a:t>Inheritance</a:t>
            </a:r>
            <a:endParaRPr lang="en-US" dirty="0"/>
          </a:p>
        </p:txBody>
      </p:sp>
      <p:sp>
        <p:nvSpPr>
          <p:cNvPr id="3" name="Content Placeholder 2"/>
          <p:cNvSpPr>
            <a:spLocks noGrp="1"/>
          </p:cNvSpPr>
          <p:nvPr>
            <p:ph idx="1"/>
          </p:nvPr>
        </p:nvSpPr>
        <p:spPr>
          <a:xfrm>
            <a:off x="838200" y="1187355"/>
            <a:ext cx="10515600" cy="5486400"/>
          </a:xfrm>
        </p:spPr>
        <p:txBody>
          <a:bodyPr>
            <a:normAutofit/>
          </a:bodyPr>
          <a:lstStyle/>
          <a:p>
            <a:pPr algn="just"/>
            <a:r>
              <a:rPr lang="en-US" dirty="0"/>
              <a:t>In C++, inheritance is a process in which one object acquires all the properties and behaviors of its parent object automatically. </a:t>
            </a:r>
            <a:endParaRPr lang="en-US" dirty="0" smtClean="0"/>
          </a:p>
          <a:p>
            <a:pPr algn="just"/>
            <a:r>
              <a:rPr lang="en-US" dirty="0" smtClean="0"/>
              <a:t>In </a:t>
            </a:r>
            <a:r>
              <a:rPr lang="en-US" dirty="0"/>
              <a:t>such way, you can reuse, extend or modify the attributes and behaviors which are defined in other class</a:t>
            </a:r>
            <a:r>
              <a:rPr lang="en-US" dirty="0" smtClean="0"/>
              <a:t>.</a:t>
            </a:r>
          </a:p>
          <a:p>
            <a:pPr algn="just"/>
            <a:r>
              <a:rPr lang="en-US" dirty="0"/>
              <a:t>In C++, the class which inherits the members of another class is called derived class and the class whose members are inherited is called base class. </a:t>
            </a:r>
            <a:endParaRPr lang="en-US" dirty="0" smtClean="0"/>
          </a:p>
          <a:p>
            <a:pPr algn="just"/>
            <a:r>
              <a:rPr lang="en-US" dirty="0" smtClean="0"/>
              <a:t>The </a:t>
            </a:r>
            <a:r>
              <a:rPr lang="en-US" dirty="0"/>
              <a:t>derived class is the specialized class for the base class</a:t>
            </a:r>
            <a:r>
              <a:rPr lang="en-US" dirty="0" smtClean="0"/>
              <a:t>.</a:t>
            </a:r>
          </a:p>
          <a:p>
            <a:pPr algn="just"/>
            <a:r>
              <a:rPr lang="en-US" b="1" dirty="0" smtClean="0"/>
              <a:t>Advantage</a:t>
            </a:r>
          </a:p>
          <a:p>
            <a:pPr algn="just"/>
            <a:r>
              <a:rPr lang="en-US" b="1" dirty="0" smtClean="0"/>
              <a:t>Code </a:t>
            </a:r>
            <a:r>
              <a:rPr lang="en-US" b="1" dirty="0"/>
              <a:t>reusability:</a:t>
            </a:r>
            <a:r>
              <a:rPr lang="en-US" dirty="0"/>
              <a:t> Now you can reuse the members of your parent class. So, there is no need to define the member again. So less code is required in the class.</a:t>
            </a:r>
          </a:p>
          <a:p>
            <a:pPr algn="just"/>
            <a:endParaRPr lang="en-US" dirty="0"/>
          </a:p>
        </p:txBody>
      </p:sp>
    </p:spTree>
    <p:extLst>
      <p:ext uri="{BB962C8B-B14F-4D97-AF65-F5344CB8AC3E}">
        <p14:creationId xmlns:p14="http://schemas.microsoft.com/office/powerpoint/2010/main" val="550802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Operators </a:t>
            </a:r>
            <a:r>
              <a:rPr lang="en-US" dirty="0" smtClean="0"/>
              <a:t>Overloading</a:t>
            </a:r>
            <a:endParaRPr lang="en-US" dirty="0"/>
          </a:p>
        </p:txBody>
      </p:sp>
      <p:sp>
        <p:nvSpPr>
          <p:cNvPr id="3" name="Content Placeholder 2"/>
          <p:cNvSpPr>
            <a:spLocks noGrp="1"/>
          </p:cNvSpPr>
          <p:nvPr>
            <p:ph idx="1"/>
          </p:nvPr>
        </p:nvSpPr>
        <p:spPr>
          <a:xfrm>
            <a:off x="838200" y="1583140"/>
            <a:ext cx="10515600" cy="4593823"/>
          </a:xfrm>
        </p:spPr>
        <p:txBody>
          <a:bodyPr>
            <a:normAutofit/>
          </a:bodyPr>
          <a:lstStyle/>
          <a:p>
            <a:pPr algn="just"/>
            <a:r>
              <a:rPr lang="en-US" dirty="0"/>
              <a:t>Operator overloading is a compile-time polymorphism in which the operator is overloaded to provide the special meaning to the user-defined data type. </a:t>
            </a:r>
            <a:endParaRPr lang="en-US" dirty="0" smtClean="0"/>
          </a:p>
          <a:p>
            <a:pPr algn="just"/>
            <a:r>
              <a:rPr lang="en-US" dirty="0" smtClean="0"/>
              <a:t>Operator </a:t>
            </a:r>
            <a:r>
              <a:rPr lang="en-US" dirty="0"/>
              <a:t>overloading is used to overload or redefines most of the operators available in C++. </a:t>
            </a:r>
            <a:endParaRPr lang="en-US" dirty="0" smtClean="0"/>
          </a:p>
          <a:p>
            <a:pPr algn="just"/>
            <a:r>
              <a:rPr lang="en-US" dirty="0" smtClean="0"/>
              <a:t>It </a:t>
            </a:r>
            <a:r>
              <a:rPr lang="en-US" dirty="0"/>
              <a:t>is used to perform the operation on the user-defined data type. </a:t>
            </a:r>
            <a:endParaRPr lang="en-US" dirty="0" smtClean="0"/>
          </a:p>
          <a:p>
            <a:pPr algn="just"/>
            <a:r>
              <a:rPr lang="en-US" dirty="0" smtClean="0"/>
              <a:t>For </a:t>
            </a:r>
            <a:r>
              <a:rPr lang="en-US" dirty="0"/>
              <a:t>example, C++ provides the ability to add the variables of the user-defined data type that is applied to the built-in data types</a:t>
            </a:r>
            <a:r>
              <a:rPr lang="en-US" dirty="0" smtClean="0"/>
              <a:t>.</a:t>
            </a:r>
          </a:p>
          <a:p>
            <a:pPr algn="just"/>
            <a:r>
              <a:rPr lang="en-US" dirty="0"/>
              <a:t>The advantage of Operators overloading is to perform different operations on the same operand.</a:t>
            </a:r>
          </a:p>
        </p:txBody>
      </p:sp>
    </p:spTree>
    <p:extLst>
      <p:ext uri="{BB962C8B-B14F-4D97-AF65-F5344CB8AC3E}">
        <p14:creationId xmlns:p14="http://schemas.microsoft.com/office/powerpoint/2010/main" val="3907588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r>
              <a:rPr lang="en-US" b="1" dirty="0"/>
              <a:t>Operator that cannot be overloaded are as follows:</a:t>
            </a:r>
            <a:endParaRPr lang="en-US" dirty="0"/>
          </a:p>
          <a:p>
            <a:r>
              <a:rPr lang="en-US" dirty="0"/>
              <a:t>Scope operator (::)</a:t>
            </a:r>
          </a:p>
          <a:p>
            <a:r>
              <a:rPr lang="en-US" dirty="0" err="1"/>
              <a:t>Sizeof</a:t>
            </a:r>
            <a:endParaRPr lang="en-US" dirty="0"/>
          </a:p>
          <a:p>
            <a:r>
              <a:rPr lang="en-US" dirty="0"/>
              <a:t>member selector(.)</a:t>
            </a:r>
          </a:p>
          <a:p>
            <a:r>
              <a:rPr lang="en-US" dirty="0"/>
              <a:t>member pointer selector(*)</a:t>
            </a:r>
          </a:p>
          <a:p>
            <a:r>
              <a:rPr lang="en-US" dirty="0"/>
              <a:t>ternary operator</a:t>
            </a:r>
            <a:r>
              <a:rPr lang="en-US" dirty="0" smtClean="0"/>
              <a:t>(?:)</a:t>
            </a:r>
          </a:p>
          <a:p>
            <a:endParaRPr lang="en-US" dirty="0"/>
          </a:p>
          <a:p>
            <a:pPr marL="0" indent="0">
              <a:buNone/>
            </a:pPr>
            <a:endParaRPr lang="en-US" dirty="0"/>
          </a:p>
          <a:p>
            <a:r>
              <a:rPr lang="en-US" dirty="0"/>
              <a:t>Where the </a:t>
            </a:r>
            <a:r>
              <a:rPr lang="en-US" b="1" dirty="0"/>
              <a:t>return type</a:t>
            </a:r>
            <a:r>
              <a:rPr lang="en-US" dirty="0"/>
              <a:t> is the type of value returned by the function.</a:t>
            </a:r>
          </a:p>
          <a:p>
            <a:r>
              <a:rPr lang="en-US" b="1" dirty="0" err="1"/>
              <a:t>class_name</a:t>
            </a:r>
            <a:r>
              <a:rPr lang="en-US" dirty="0"/>
              <a:t> is the name of the class.</a:t>
            </a:r>
          </a:p>
          <a:p>
            <a:r>
              <a:rPr lang="en-US" b="1" dirty="0"/>
              <a:t>operator op</a:t>
            </a:r>
            <a:r>
              <a:rPr lang="en-US" dirty="0"/>
              <a:t> is an operator function where op is the operator being overloaded, and the operator is the keyword.</a:t>
            </a:r>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904932" y="1089866"/>
            <a:ext cx="4055731" cy="2196508"/>
          </a:xfrm>
          <a:prstGeom prst="rect">
            <a:avLst/>
          </a:prstGeom>
        </p:spPr>
      </p:pic>
    </p:spTree>
    <p:extLst>
      <p:ext uri="{BB962C8B-B14F-4D97-AF65-F5344CB8AC3E}">
        <p14:creationId xmlns:p14="http://schemas.microsoft.com/office/powerpoint/2010/main" val="39649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fontScale="90000"/>
          </a:bodyPr>
          <a:lstStyle/>
          <a:p>
            <a:r>
              <a:rPr lang="en-US" dirty="0"/>
              <a:t>C++ Operators Overloading Example</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1320942" y="1361600"/>
            <a:ext cx="4834198" cy="5185849"/>
          </a:xfrm>
          <a:prstGeom prst="rect">
            <a:avLst/>
          </a:prstGeom>
        </p:spPr>
      </p:pic>
      <p:pic>
        <p:nvPicPr>
          <p:cNvPr id="7" name="Picture 6"/>
          <p:cNvPicPr>
            <a:picLocks noChangeAspect="1"/>
          </p:cNvPicPr>
          <p:nvPr/>
        </p:nvPicPr>
        <p:blipFill>
          <a:blip r:embed="rId3"/>
          <a:stretch>
            <a:fillRect/>
          </a:stretch>
        </p:blipFill>
        <p:spPr>
          <a:xfrm>
            <a:off x="6299081" y="1361601"/>
            <a:ext cx="3418125" cy="3913057"/>
          </a:xfrm>
          <a:prstGeom prst="rect">
            <a:avLst/>
          </a:prstGeom>
        </p:spPr>
      </p:pic>
    </p:spTree>
    <p:extLst>
      <p:ext uri="{BB962C8B-B14F-4D97-AF65-F5344CB8AC3E}">
        <p14:creationId xmlns:p14="http://schemas.microsoft.com/office/powerpoint/2010/main" val="410736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normAutofit fontScale="90000"/>
          </a:bodyPr>
          <a:lstStyle/>
          <a:p>
            <a:r>
              <a:rPr lang="en-US" dirty="0"/>
              <a:t>Types Of Inheritance</a:t>
            </a:r>
            <a:br>
              <a:rPr lang="en-US" dirty="0"/>
            </a:br>
            <a:endParaRPr lang="en-US" dirty="0"/>
          </a:p>
        </p:txBody>
      </p:sp>
      <p:pic>
        <p:nvPicPr>
          <p:cNvPr id="1026" name="Picture 2" descr="C++ Inherita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084" y="1446664"/>
            <a:ext cx="8775510" cy="473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168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fontScale="90000"/>
          </a:bodyPr>
          <a:lstStyle/>
          <a:p>
            <a:r>
              <a:rPr lang="en-US" dirty="0"/>
              <a:t>Derived Classes</a:t>
            </a:r>
            <a:br>
              <a:rPr lang="en-US" dirty="0"/>
            </a:br>
            <a:endParaRPr lang="en-US" dirty="0"/>
          </a:p>
        </p:txBody>
      </p:sp>
      <p:sp>
        <p:nvSpPr>
          <p:cNvPr id="3" name="Content Placeholder 2"/>
          <p:cNvSpPr>
            <a:spLocks noGrp="1"/>
          </p:cNvSpPr>
          <p:nvPr>
            <p:ph idx="1"/>
          </p:nvPr>
        </p:nvSpPr>
        <p:spPr>
          <a:xfrm>
            <a:off x="838200" y="1064526"/>
            <a:ext cx="10515600" cy="5349922"/>
          </a:xfrm>
        </p:spPr>
        <p:txBody>
          <a:bodyPr>
            <a:normAutofit/>
          </a:bodyPr>
          <a:lstStyle/>
          <a:p>
            <a:r>
              <a:rPr lang="en-US" dirty="0"/>
              <a:t>A Derived class is defined as the class derived from the base class.</a:t>
            </a:r>
          </a:p>
          <a:p>
            <a:r>
              <a:rPr lang="en-US" dirty="0"/>
              <a:t>The Syntax of Derived class</a:t>
            </a:r>
            <a:r>
              <a:rPr lang="en-US" dirty="0" smtClean="0"/>
              <a:t>:</a:t>
            </a:r>
          </a:p>
          <a:p>
            <a:endParaRPr lang="en-US" dirty="0"/>
          </a:p>
          <a:p>
            <a:endParaRPr lang="en-US" dirty="0" smtClean="0"/>
          </a:p>
          <a:p>
            <a:endParaRPr lang="en-US" dirty="0"/>
          </a:p>
          <a:p>
            <a:endParaRPr lang="en-US" dirty="0" smtClean="0"/>
          </a:p>
          <a:p>
            <a:endParaRPr lang="en-US" dirty="0"/>
          </a:p>
          <a:p>
            <a:pPr algn="just"/>
            <a:r>
              <a:rPr lang="en-US" b="1" dirty="0" smtClean="0"/>
              <a:t>derived_class_name</a:t>
            </a:r>
            <a:r>
              <a:rPr lang="en-US" b="1" dirty="0"/>
              <a:t>:</a:t>
            </a:r>
            <a:r>
              <a:rPr lang="en-US" dirty="0"/>
              <a:t> It is the name of the derived class.</a:t>
            </a:r>
          </a:p>
          <a:p>
            <a:pPr algn="just"/>
            <a:r>
              <a:rPr lang="en-US" b="1" dirty="0"/>
              <a:t>visibility mode:</a:t>
            </a:r>
            <a:r>
              <a:rPr lang="en-US" dirty="0"/>
              <a:t> The visibility mode specifies whether the features of the base class are publicly inherited or privately inherited. It can be public or private</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1157003" y="2197004"/>
            <a:ext cx="8219009" cy="1938267"/>
          </a:xfrm>
          <a:prstGeom prst="rect">
            <a:avLst/>
          </a:prstGeom>
        </p:spPr>
      </p:pic>
    </p:spTree>
    <p:extLst>
      <p:ext uri="{BB962C8B-B14F-4D97-AF65-F5344CB8AC3E}">
        <p14:creationId xmlns:p14="http://schemas.microsoft.com/office/powerpoint/2010/main" val="266328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lnSpcReduction="10000"/>
          </a:bodyPr>
          <a:lstStyle/>
          <a:p>
            <a:pPr algn="just"/>
            <a:r>
              <a:rPr lang="en-US" b="1" dirty="0"/>
              <a:t>base_class_name:</a:t>
            </a:r>
            <a:r>
              <a:rPr lang="en-US" dirty="0"/>
              <a:t> It is the name of the base class.</a:t>
            </a:r>
          </a:p>
          <a:p>
            <a:pPr algn="just"/>
            <a:r>
              <a:rPr lang="en-US" dirty="0"/>
              <a:t>When 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p>
          <a:p>
            <a:pPr algn="just"/>
            <a:r>
              <a:rPr lang="en-US" dirty="0"/>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a:p>
            <a:pPr algn="just"/>
            <a:r>
              <a:rPr lang="en-US" dirty="0"/>
              <a:t>Note:</a:t>
            </a:r>
          </a:p>
          <a:p>
            <a:pPr algn="just"/>
            <a:r>
              <a:rPr lang="en-US" dirty="0"/>
              <a:t>In C++, the default mode of visibility is private.</a:t>
            </a:r>
          </a:p>
          <a:p>
            <a:pPr algn="just"/>
            <a:r>
              <a:rPr lang="en-US" dirty="0"/>
              <a:t>The private members of the base class are never inherited.</a:t>
            </a:r>
          </a:p>
          <a:p>
            <a:endParaRPr lang="en-US" dirty="0"/>
          </a:p>
        </p:txBody>
      </p:sp>
    </p:spTree>
    <p:extLst>
      <p:ext uri="{BB962C8B-B14F-4D97-AF65-F5344CB8AC3E}">
        <p14:creationId xmlns:p14="http://schemas.microsoft.com/office/powerpoint/2010/main" val="334010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r>
              <a:rPr lang="en-US" dirty="0"/>
              <a:t>C++ Single Inheritance</a:t>
            </a:r>
            <a:br>
              <a:rPr lang="en-US" dirty="0"/>
            </a:br>
            <a:endParaRPr lang="en-US" dirty="0"/>
          </a:p>
        </p:txBody>
      </p:sp>
      <p:sp>
        <p:nvSpPr>
          <p:cNvPr id="3" name="Content Placeholder 2"/>
          <p:cNvSpPr>
            <a:spLocks noGrp="1"/>
          </p:cNvSpPr>
          <p:nvPr>
            <p:ph idx="1"/>
          </p:nvPr>
        </p:nvSpPr>
        <p:spPr>
          <a:xfrm>
            <a:off x="838200" y="968991"/>
            <a:ext cx="10515600" cy="5207972"/>
          </a:xfrm>
        </p:spPr>
        <p:txBody>
          <a:bodyPr>
            <a:normAutofit/>
          </a:bodyPr>
          <a:lstStyle/>
          <a:p>
            <a:pPr algn="just"/>
            <a:r>
              <a:rPr lang="en-US" b="1" dirty="0"/>
              <a:t>Single inheritance</a:t>
            </a:r>
            <a:r>
              <a:rPr lang="en-US" dirty="0"/>
              <a:t> is defined as the inheritance in which a derived class is inherited from the only one base class</a:t>
            </a:r>
            <a:r>
              <a:rPr lang="en-US" dirty="0" smtClean="0"/>
              <a:t>.</a:t>
            </a:r>
          </a:p>
          <a:p>
            <a:pPr algn="just"/>
            <a:endParaRPr lang="en-US" dirty="0"/>
          </a:p>
          <a:p>
            <a:pPr algn="just"/>
            <a:endParaRPr lang="en-US" dirty="0" smtClean="0"/>
          </a:p>
          <a:p>
            <a:pPr algn="just"/>
            <a:endParaRPr lang="en-US" dirty="0"/>
          </a:p>
          <a:p>
            <a:pPr algn="just"/>
            <a:endParaRPr lang="en-US" dirty="0" smtClean="0"/>
          </a:p>
          <a:p>
            <a:pPr marL="0" indent="0" algn="just">
              <a:buNone/>
            </a:pPr>
            <a:endParaRPr lang="en-US" dirty="0"/>
          </a:p>
          <a:p>
            <a:pPr marL="0" indent="0">
              <a:buNone/>
            </a:pPr>
            <a:endParaRPr lang="en-US" dirty="0" smtClean="0"/>
          </a:p>
          <a:p>
            <a:pPr marL="0" indent="0">
              <a:buNone/>
            </a:pPr>
            <a:r>
              <a:rPr lang="en-US" dirty="0"/>
              <a:t>Where 'A' is the base class, and 'B' is the derived class.</a:t>
            </a:r>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4954137" y="2129051"/>
            <a:ext cx="1437138" cy="2497539"/>
          </a:xfrm>
          <a:prstGeom prst="rect">
            <a:avLst/>
          </a:prstGeom>
        </p:spPr>
      </p:pic>
    </p:spTree>
    <p:extLst>
      <p:ext uri="{BB962C8B-B14F-4D97-AF65-F5344CB8AC3E}">
        <p14:creationId xmlns:p14="http://schemas.microsoft.com/office/powerpoint/2010/main" val="33112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250"/>
            <a:ext cx="10515600" cy="494684"/>
          </a:xfrm>
        </p:spPr>
        <p:txBody>
          <a:bodyPr>
            <a:normAutofit fontScale="90000"/>
          </a:bodyPr>
          <a:lstStyle/>
          <a:p>
            <a:r>
              <a:rPr lang="en-US" dirty="0"/>
              <a:t>C++ Single Level Inheritance Example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61014" y="1187070"/>
            <a:ext cx="4944252" cy="5167313"/>
          </a:xfrm>
          <a:prstGeom prst="rect">
            <a:avLst/>
          </a:prstGeom>
        </p:spPr>
      </p:pic>
      <p:pic>
        <p:nvPicPr>
          <p:cNvPr id="5" name="Picture 4"/>
          <p:cNvPicPr>
            <a:picLocks noChangeAspect="1"/>
          </p:cNvPicPr>
          <p:nvPr/>
        </p:nvPicPr>
        <p:blipFill>
          <a:blip r:embed="rId3"/>
          <a:stretch>
            <a:fillRect/>
          </a:stretch>
        </p:blipFill>
        <p:spPr>
          <a:xfrm>
            <a:off x="7540743" y="1187070"/>
            <a:ext cx="1914525" cy="1247775"/>
          </a:xfrm>
          <a:prstGeom prst="rect">
            <a:avLst/>
          </a:prstGeom>
        </p:spPr>
      </p:pic>
    </p:spTree>
    <p:extLst>
      <p:ext uri="{BB962C8B-B14F-4D97-AF65-F5344CB8AC3E}">
        <p14:creationId xmlns:p14="http://schemas.microsoft.com/office/powerpoint/2010/main" val="202758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a Private Member Inheritable</a:t>
            </a:r>
            <a:br>
              <a:rPr lang="en-US" dirty="0"/>
            </a:br>
            <a:endParaRPr lang="en-US" dirty="0"/>
          </a:p>
        </p:txBody>
      </p:sp>
      <p:sp>
        <p:nvSpPr>
          <p:cNvPr id="3" name="Content Placeholder 2"/>
          <p:cNvSpPr>
            <a:spLocks noGrp="1"/>
          </p:cNvSpPr>
          <p:nvPr>
            <p:ph idx="1"/>
          </p:nvPr>
        </p:nvSpPr>
        <p:spPr>
          <a:xfrm>
            <a:off x="838200" y="1078173"/>
            <a:ext cx="10515600" cy="5098790"/>
          </a:xfrm>
        </p:spPr>
        <p:txBody>
          <a:bodyPr/>
          <a:lstStyle/>
          <a:p>
            <a:pPr algn="just"/>
            <a:r>
              <a:rPr lang="en-US" dirty="0"/>
              <a:t>The private member is not inheritable. If we modify the visibility mode by making it public, but this takes away the advantage of data hiding.</a:t>
            </a:r>
          </a:p>
          <a:p>
            <a:pPr algn="just"/>
            <a:r>
              <a:rPr lang="en-US" dirty="0"/>
              <a:t>C++ introduces a third visibility modifier, i.e., </a:t>
            </a:r>
            <a:r>
              <a:rPr lang="en-US" b="1" dirty="0"/>
              <a:t>protected</a:t>
            </a:r>
            <a:r>
              <a:rPr lang="en-US" dirty="0"/>
              <a:t>. The member which is declared as protected will be accessible to all the member functions within the class as well as the class immediately derived from it.</a:t>
            </a:r>
          </a:p>
          <a:p>
            <a:endParaRPr lang="en-US" dirty="0"/>
          </a:p>
        </p:txBody>
      </p:sp>
      <p:pic>
        <p:nvPicPr>
          <p:cNvPr id="4" name="Picture 3"/>
          <p:cNvPicPr>
            <a:picLocks noChangeAspect="1"/>
          </p:cNvPicPr>
          <p:nvPr/>
        </p:nvPicPr>
        <p:blipFill>
          <a:blip r:embed="rId2"/>
          <a:stretch>
            <a:fillRect/>
          </a:stretch>
        </p:blipFill>
        <p:spPr>
          <a:xfrm>
            <a:off x="3316407" y="4164771"/>
            <a:ext cx="5609230" cy="2154142"/>
          </a:xfrm>
          <a:prstGeom prst="rect">
            <a:avLst/>
          </a:prstGeom>
        </p:spPr>
      </p:pic>
    </p:spTree>
    <p:extLst>
      <p:ext uri="{BB962C8B-B14F-4D97-AF65-F5344CB8AC3E}">
        <p14:creationId xmlns:p14="http://schemas.microsoft.com/office/powerpoint/2010/main" val="1779306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9809"/>
            <a:ext cx="10515600" cy="5317154"/>
          </a:xfrm>
        </p:spPr>
        <p:txBody>
          <a:bodyPr/>
          <a:lstStyle/>
          <a:p>
            <a:r>
              <a:rPr lang="en-US" dirty="0" smtClean="0"/>
              <a:t>Public: When the member is declared as public, it is accessible to all the functions of the program.</a:t>
            </a:r>
          </a:p>
          <a:p>
            <a:r>
              <a:rPr lang="en-US" dirty="0" smtClean="0"/>
              <a:t>Private: When the member is declared as private, it is accessible within the class only.</a:t>
            </a:r>
          </a:p>
          <a:p>
            <a:r>
              <a:rPr lang="en-US" dirty="0" smtClean="0"/>
              <a:t>Protected: When the member is declared as protected, it is accessible within its own class as well as the class immediately derived from it.</a:t>
            </a:r>
            <a:endParaRPr lang="en-US" dirty="0"/>
          </a:p>
        </p:txBody>
      </p:sp>
    </p:spTree>
    <p:extLst>
      <p:ext uri="{BB962C8B-B14F-4D97-AF65-F5344CB8AC3E}">
        <p14:creationId xmlns:p14="http://schemas.microsoft.com/office/powerpoint/2010/main" val="350111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500</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Inheritance</vt:lpstr>
      <vt:lpstr>Inheritance</vt:lpstr>
      <vt:lpstr>Types Of Inheritance </vt:lpstr>
      <vt:lpstr>Derived Classes </vt:lpstr>
      <vt:lpstr>PowerPoint Presentation</vt:lpstr>
      <vt:lpstr>C++ Single Inheritance </vt:lpstr>
      <vt:lpstr>C++ Single Level Inheritance Example </vt:lpstr>
      <vt:lpstr>How to make a Private Member Inheritable </vt:lpstr>
      <vt:lpstr>PowerPoint Presentation</vt:lpstr>
      <vt:lpstr>C++ Multilevel Inheritance</vt:lpstr>
      <vt:lpstr>C++ Multi Level Inheritance Example </vt:lpstr>
      <vt:lpstr>C++ Multiple Inheritance </vt:lpstr>
      <vt:lpstr>Example of Multiple Inheritance.</vt:lpstr>
      <vt:lpstr>Ambiguity Resolution in Inheritance </vt:lpstr>
      <vt:lpstr>PowerPoint Presentation</vt:lpstr>
      <vt:lpstr>C++ Hybrid Inheritance </vt:lpstr>
      <vt:lpstr>Example</vt:lpstr>
      <vt:lpstr>C++ Hierarchical Inheritance </vt:lpstr>
      <vt:lpstr>Example</vt:lpstr>
      <vt:lpstr>C++ Operators Overloading</vt:lpstr>
      <vt:lpstr>PowerPoint Presentation</vt:lpstr>
      <vt:lpstr>C++ Operators Overloading 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Siddharaj</dc:creator>
  <cp:lastModifiedBy>Siddharaj</cp:lastModifiedBy>
  <cp:revision>37</cp:revision>
  <dcterms:created xsi:type="dcterms:W3CDTF">2020-09-11T18:29:05Z</dcterms:created>
  <dcterms:modified xsi:type="dcterms:W3CDTF">2020-09-18T23:53:15Z</dcterms:modified>
</cp:coreProperties>
</file>