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3" r:id="rId14"/>
    <p:sldId id="268" r:id="rId15"/>
    <p:sldId id="274" r:id="rId16"/>
    <p:sldId id="276" r:id="rId17"/>
    <p:sldId id="275"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BE58DF-F1A4-45E5-81B3-09B30080FDCA}"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53626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E58DF-F1A4-45E5-81B3-09B30080FDCA}"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307461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E58DF-F1A4-45E5-81B3-09B30080FDCA}"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85746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E58DF-F1A4-45E5-81B3-09B30080FDCA}"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72065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E58DF-F1A4-45E5-81B3-09B30080FDCA}"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136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BE58DF-F1A4-45E5-81B3-09B30080FDCA}"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22757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BE58DF-F1A4-45E5-81B3-09B30080FDCA}"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9700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BE58DF-F1A4-45E5-81B3-09B30080FDCA}"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120994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E58DF-F1A4-45E5-81B3-09B30080FDCA}"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162817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E58DF-F1A4-45E5-81B3-09B30080FDCA}"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90552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E58DF-F1A4-45E5-81B3-09B30080FDCA}"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524D-EA05-4487-A4FC-999E4A319E2B}" type="slidenum">
              <a:rPr lang="en-US" smtClean="0"/>
              <a:t>‹#›</a:t>
            </a:fld>
            <a:endParaRPr lang="en-US"/>
          </a:p>
        </p:txBody>
      </p:sp>
    </p:spTree>
    <p:extLst>
      <p:ext uri="{BB962C8B-B14F-4D97-AF65-F5344CB8AC3E}">
        <p14:creationId xmlns:p14="http://schemas.microsoft.com/office/powerpoint/2010/main" val="274845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E58DF-F1A4-45E5-81B3-09B30080FDCA}" type="datetimeFigureOut">
              <a:rPr lang="en-US" smtClean="0"/>
              <a:t>9/8/2022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9524D-EA05-4487-A4FC-999E4A319E2B}" type="slidenum">
              <a:rPr lang="en-US" smtClean="0"/>
              <a:t>‹#›</a:t>
            </a:fld>
            <a:endParaRPr lang="en-US"/>
          </a:p>
        </p:txBody>
      </p:sp>
    </p:spTree>
    <p:extLst>
      <p:ext uri="{BB962C8B-B14F-4D97-AF65-F5344CB8AC3E}">
        <p14:creationId xmlns:p14="http://schemas.microsoft.com/office/powerpoint/2010/main" val="92895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2276" y="2306394"/>
            <a:ext cx="9144000" cy="2387600"/>
          </a:xfrm>
        </p:spPr>
        <p:txBody>
          <a:bodyPr/>
          <a:lstStyle/>
          <a:p>
            <a:r>
              <a:rPr lang="en-US" dirty="0">
                <a:solidFill>
                  <a:srgbClr val="7030A0"/>
                </a:solidFill>
              </a:rPr>
              <a:t>Constructor</a:t>
            </a:r>
            <a:r>
              <a:rPr lang="en-US" dirty="0"/>
              <a:t/>
            </a:r>
            <a:br>
              <a:rPr lang="en-US" dirty="0"/>
            </a:br>
            <a:endParaRPr lang="en-US" dirty="0"/>
          </a:p>
        </p:txBody>
      </p:sp>
    </p:spTree>
    <p:extLst>
      <p:ext uri="{BB962C8B-B14F-4D97-AF65-F5344CB8AC3E}">
        <p14:creationId xmlns:p14="http://schemas.microsoft.com/office/powerpoint/2010/main" val="76538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59752" y="1059166"/>
            <a:ext cx="5208710" cy="4914900"/>
          </a:xfrm>
          <a:prstGeom prst="rect">
            <a:avLst/>
          </a:prstGeom>
        </p:spPr>
      </p:pic>
      <p:pic>
        <p:nvPicPr>
          <p:cNvPr id="6" name="Picture 5"/>
          <p:cNvPicPr>
            <a:picLocks noChangeAspect="1"/>
          </p:cNvPicPr>
          <p:nvPr/>
        </p:nvPicPr>
        <p:blipFill>
          <a:blip r:embed="rId3"/>
          <a:stretch>
            <a:fillRect/>
          </a:stretch>
        </p:blipFill>
        <p:spPr>
          <a:xfrm>
            <a:off x="6111386" y="1148861"/>
            <a:ext cx="5886450" cy="4825205"/>
          </a:xfrm>
          <a:prstGeom prst="rect">
            <a:avLst/>
          </a:prstGeom>
        </p:spPr>
      </p:pic>
    </p:spTree>
    <p:extLst>
      <p:ext uri="{BB962C8B-B14F-4D97-AF65-F5344CB8AC3E}">
        <p14:creationId xmlns:p14="http://schemas.microsoft.com/office/powerpoint/2010/main" val="178360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690"/>
          </a:xfrm>
        </p:spPr>
        <p:txBody>
          <a:bodyPr>
            <a:normAutofit fontScale="90000"/>
          </a:bodyPr>
          <a:lstStyle/>
          <a:p>
            <a:r>
              <a:rPr lang="en-US" dirty="0" smtClean="0">
                <a:solidFill>
                  <a:srgbClr val="7030A0"/>
                </a:solidFill>
              </a:rPr>
              <a:t/>
            </a:r>
            <a:br>
              <a:rPr lang="en-US" dirty="0" smtClean="0">
                <a:solidFill>
                  <a:srgbClr val="7030A0"/>
                </a:solidFill>
              </a:rPr>
            </a:br>
            <a:r>
              <a:rPr lang="en-US" dirty="0" smtClean="0">
                <a:solidFill>
                  <a:srgbClr val="7030A0"/>
                </a:solidFill>
              </a:rPr>
              <a:t>Constructor </a:t>
            </a:r>
            <a:r>
              <a:rPr lang="en-US" dirty="0">
                <a:solidFill>
                  <a:srgbClr val="7030A0"/>
                </a:solidFill>
              </a:rPr>
              <a:t>Overloading in C++</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a:xfrm>
            <a:off x="838200" y="1371600"/>
            <a:ext cx="10515600" cy="4607169"/>
          </a:xfrm>
        </p:spPr>
        <p:txBody>
          <a:bodyPr>
            <a:normAutofit fontScale="77500" lnSpcReduction="20000"/>
          </a:bodyPr>
          <a:lstStyle/>
          <a:p>
            <a:pPr algn="just"/>
            <a:r>
              <a:rPr lang="en-US" dirty="0"/>
              <a:t>Just like other member functions, constructors can also be overloaded. Infact when you have both default and parameterized constructors defined in your class you are having Overloaded Constructors, one with no parameter and other with parameter.</a:t>
            </a:r>
          </a:p>
          <a:p>
            <a:pPr algn="just"/>
            <a:r>
              <a:rPr lang="en-US" dirty="0"/>
              <a:t>You can have any number of Constructors in a class that differ in parameter list</a:t>
            </a:r>
            <a:r>
              <a:rPr lang="en-US" dirty="0" smtClean="0"/>
              <a:t>.</a:t>
            </a:r>
          </a:p>
          <a:p>
            <a:pPr algn="just"/>
            <a:endParaRPr lang="en-US" dirty="0"/>
          </a:p>
          <a:p>
            <a:pPr algn="just"/>
            <a:r>
              <a:rPr lang="en-US" dirty="0" smtClean="0"/>
              <a:t>In above case we have defined two constructors with different parameters, hence overloading the constructors.</a:t>
            </a:r>
          </a:p>
          <a:p>
            <a:pPr algn="just"/>
            <a:endParaRPr lang="en-US" dirty="0" smtClean="0"/>
          </a:p>
          <a:p>
            <a:pPr algn="just"/>
            <a:r>
              <a:rPr lang="en-US" dirty="0" smtClean="0"/>
              <a:t>One more important thing, if you define any constructor explicitly, then the compiler will not provide default constructor and you will have to define it yourself.</a:t>
            </a:r>
          </a:p>
          <a:p>
            <a:pPr algn="just"/>
            <a:endParaRPr lang="en-US" dirty="0" smtClean="0"/>
          </a:p>
          <a:p>
            <a:pPr algn="just"/>
            <a:r>
              <a:rPr lang="en-US" dirty="0" smtClean="0"/>
              <a:t>In the above case if we write Student S; in main(), it will lead to a compile time error, because we haven't defined default constructor, and compiler will not provide its default constructor because we have defined other parameterized constructors.</a:t>
            </a:r>
            <a:endParaRPr lang="en-US" dirty="0"/>
          </a:p>
        </p:txBody>
      </p:sp>
    </p:spTree>
    <p:extLst>
      <p:ext uri="{BB962C8B-B14F-4D97-AF65-F5344CB8AC3E}">
        <p14:creationId xmlns:p14="http://schemas.microsoft.com/office/powerpoint/2010/main" val="225400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17719" y="539750"/>
            <a:ext cx="7356562" cy="5637213"/>
          </a:xfrm>
          <a:prstGeom prst="rect">
            <a:avLst/>
          </a:prstGeom>
        </p:spPr>
      </p:pic>
    </p:spTree>
    <p:extLst>
      <p:ext uri="{BB962C8B-B14F-4D97-AF65-F5344CB8AC3E}">
        <p14:creationId xmlns:p14="http://schemas.microsoft.com/office/powerpoint/2010/main" val="158755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Function Overloading</a:t>
            </a:r>
            <a:endParaRPr lang="en-US" dirty="0">
              <a:solidFill>
                <a:srgbClr val="7030A0"/>
              </a:solidFill>
            </a:endParaRPr>
          </a:p>
        </p:txBody>
      </p:sp>
      <p:sp>
        <p:nvSpPr>
          <p:cNvPr id="3" name="Content Placeholder 2"/>
          <p:cNvSpPr>
            <a:spLocks noGrp="1"/>
          </p:cNvSpPr>
          <p:nvPr>
            <p:ph idx="1"/>
          </p:nvPr>
        </p:nvSpPr>
        <p:spPr>
          <a:xfrm>
            <a:off x="838200" y="1488831"/>
            <a:ext cx="10515600" cy="4688132"/>
          </a:xfrm>
        </p:spPr>
        <p:txBody>
          <a:bodyPr>
            <a:normAutofit lnSpcReduction="10000"/>
          </a:bodyPr>
          <a:lstStyle/>
          <a:p>
            <a:pPr algn="just"/>
            <a:r>
              <a:rPr lang="en-US" dirty="0" smtClean="0"/>
              <a:t>Function overloading is a C++ programming feature that allows us to have more than one function having same name but different parameter list, when I say parameter list, it means the data type and sequence of the parameters, </a:t>
            </a:r>
          </a:p>
          <a:p>
            <a:pPr algn="just"/>
            <a:r>
              <a:rPr lang="en-US" dirty="0" smtClean="0"/>
              <a:t>for example the parameters list of a function myfuncn(int a, float b) is (int, float) which is different from the function myfuncn(float a, int b) parameter list (float, int). Function overloading is a compile-time polymorphism.</a:t>
            </a:r>
          </a:p>
          <a:p>
            <a:pPr algn="just"/>
            <a:r>
              <a:rPr lang="en-US" dirty="0" err="1" smtClean="0"/>
              <a:t>E.g</a:t>
            </a:r>
            <a:r>
              <a:rPr lang="en-US" dirty="0" smtClean="0"/>
              <a:t> </a:t>
            </a:r>
            <a:r>
              <a:rPr lang="pt-BR" dirty="0" smtClean="0"/>
              <a:t>sum(int num1, int num2)</a:t>
            </a:r>
          </a:p>
          <a:p>
            <a:pPr algn="just"/>
            <a:r>
              <a:rPr lang="pt-BR" dirty="0" smtClean="0"/>
              <a:t>sum(int num1, int num2, int num3)</a:t>
            </a:r>
          </a:p>
          <a:p>
            <a:pPr algn="just"/>
            <a:r>
              <a:rPr lang="pt-BR" dirty="0" smtClean="0"/>
              <a:t>sum(int num1, double num2)</a:t>
            </a:r>
            <a:endParaRPr lang="en-US" dirty="0"/>
          </a:p>
        </p:txBody>
      </p:sp>
    </p:spTree>
    <p:extLst>
      <p:ext uri="{BB962C8B-B14F-4D97-AF65-F5344CB8AC3E}">
        <p14:creationId xmlns:p14="http://schemas.microsoft.com/office/powerpoint/2010/main" val="32469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smtClean="0">
                <a:solidFill>
                  <a:srgbClr val="7030A0"/>
                </a:solidFill>
              </a:rPr>
              <a:t>Static Keyword</a:t>
            </a:r>
            <a:endParaRPr lang="en-US" dirty="0">
              <a:solidFill>
                <a:srgbClr val="7030A0"/>
              </a:solidFill>
            </a:endParaRPr>
          </a:p>
        </p:txBody>
      </p:sp>
      <p:sp>
        <p:nvSpPr>
          <p:cNvPr id="3" name="Content Placeholder 2"/>
          <p:cNvSpPr>
            <a:spLocks noGrp="1"/>
          </p:cNvSpPr>
          <p:nvPr>
            <p:ph idx="1"/>
          </p:nvPr>
        </p:nvSpPr>
        <p:spPr>
          <a:xfrm>
            <a:off x="838200" y="1125416"/>
            <a:ext cx="10515600" cy="5051547"/>
          </a:xfrm>
        </p:spPr>
        <p:txBody>
          <a:bodyPr/>
          <a:lstStyle/>
          <a:p>
            <a:pPr algn="just"/>
            <a:r>
              <a:rPr lang="en-US" dirty="0"/>
              <a:t>Static is a keyword in C++ used to give special characteristics to an element. </a:t>
            </a:r>
            <a:endParaRPr lang="en-US" dirty="0" smtClean="0"/>
          </a:p>
          <a:p>
            <a:pPr algn="just"/>
            <a:r>
              <a:rPr lang="en-US" dirty="0" smtClean="0"/>
              <a:t>Static </a:t>
            </a:r>
            <a:r>
              <a:rPr lang="en-US" dirty="0"/>
              <a:t>elements are allocated storage only once in a program lifetime in static storage area. And they have a scope till the program lifetime. Static Keyword can be used with following,</a:t>
            </a:r>
          </a:p>
          <a:p>
            <a:r>
              <a:rPr lang="en-US" dirty="0"/>
              <a:t>Static variable in functions</a:t>
            </a:r>
          </a:p>
          <a:p>
            <a:r>
              <a:rPr lang="en-US" dirty="0"/>
              <a:t>Static Class Objects</a:t>
            </a:r>
          </a:p>
          <a:p>
            <a:r>
              <a:rPr lang="en-US" dirty="0"/>
              <a:t>Static </a:t>
            </a:r>
            <a:r>
              <a:rPr lang="en-US" dirty="0" smtClean="0"/>
              <a:t>Variable </a:t>
            </a:r>
            <a:r>
              <a:rPr lang="en-US" dirty="0"/>
              <a:t>in class</a:t>
            </a:r>
          </a:p>
          <a:p>
            <a:r>
              <a:rPr lang="en-US" dirty="0"/>
              <a:t>Static </a:t>
            </a:r>
            <a:r>
              <a:rPr lang="en-US" dirty="0" smtClean="0"/>
              <a:t>functions in </a:t>
            </a:r>
            <a:r>
              <a:rPr lang="en-US" dirty="0"/>
              <a:t>class</a:t>
            </a:r>
          </a:p>
          <a:p>
            <a:endParaRPr lang="en-US" dirty="0"/>
          </a:p>
        </p:txBody>
      </p:sp>
    </p:spTree>
    <p:extLst>
      <p:ext uri="{BB962C8B-B14F-4D97-AF65-F5344CB8AC3E}">
        <p14:creationId xmlns:p14="http://schemas.microsoft.com/office/powerpoint/2010/main" val="983556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US" dirty="0">
                <a:solidFill>
                  <a:srgbClr val="0070C0"/>
                </a:solidFill>
              </a:rPr>
              <a:t>Static </a:t>
            </a:r>
            <a:r>
              <a:rPr lang="en-US" dirty="0" smtClean="0">
                <a:solidFill>
                  <a:srgbClr val="0070C0"/>
                </a:solidFill>
              </a:rPr>
              <a:t>variables </a:t>
            </a:r>
            <a:r>
              <a:rPr lang="en-US" dirty="0">
                <a:solidFill>
                  <a:srgbClr val="0070C0"/>
                </a:solidFill>
              </a:rPr>
              <a:t>in </a:t>
            </a:r>
            <a:r>
              <a:rPr lang="en-US" dirty="0" smtClean="0">
                <a:solidFill>
                  <a:srgbClr val="0070C0"/>
                </a:solidFill>
              </a:rPr>
              <a:t>a function</a:t>
            </a:r>
            <a:endParaRPr lang="en-US" dirty="0">
              <a:solidFill>
                <a:srgbClr val="0070C0"/>
              </a:solidFill>
            </a:endParaRPr>
          </a:p>
        </p:txBody>
      </p:sp>
      <p:sp>
        <p:nvSpPr>
          <p:cNvPr id="3" name="Content Placeholder 2"/>
          <p:cNvSpPr>
            <a:spLocks noGrp="1"/>
          </p:cNvSpPr>
          <p:nvPr>
            <p:ph idx="1"/>
          </p:nvPr>
        </p:nvSpPr>
        <p:spPr>
          <a:xfrm>
            <a:off x="838200" y="1132764"/>
            <a:ext cx="10515600" cy="5044199"/>
          </a:xfrm>
        </p:spPr>
        <p:txBody>
          <a:bodyPr/>
          <a:lstStyle/>
          <a:p>
            <a:pPr algn="just"/>
            <a:r>
              <a:rPr lang="en-US" dirty="0"/>
              <a:t>When a variable is declared as static, space for </a:t>
            </a:r>
            <a:r>
              <a:rPr lang="en-US" b="1" dirty="0"/>
              <a:t>it gets allocated for the lifetime of the program</a:t>
            </a:r>
            <a:r>
              <a:rPr lang="en-US" dirty="0" smtClean="0"/>
              <a:t>.</a:t>
            </a:r>
          </a:p>
          <a:p>
            <a:pPr algn="just"/>
            <a:r>
              <a:rPr lang="en-US" dirty="0" smtClean="0"/>
              <a:t>Even </a:t>
            </a:r>
            <a:r>
              <a:rPr lang="en-US" dirty="0"/>
              <a:t>if the function is called multiple times, space for the static variable is allocated only once and the value of variable in the previous call gets carried through the next function call.</a:t>
            </a:r>
          </a:p>
        </p:txBody>
      </p:sp>
      <p:pic>
        <p:nvPicPr>
          <p:cNvPr id="5" name="Picture 4"/>
          <p:cNvPicPr>
            <a:picLocks noChangeAspect="1"/>
          </p:cNvPicPr>
          <p:nvPr/>
        </p:nvPicPr>
        <p:blipFill>
          <a:blip r:embed="rId2"/>
          <a:stretch>
            <a:fillRect/>
          </a:stretch>
        </p:blipFill>
        <p:spPr>
          <a:xfrm>
            <a:off x="1059406" y="3405188"/>
            <a:ext cx="4085799" cy="3456301"/>
          </a:xfrm>
          <a:prstGeom prst="rect">
            <a:avLst/>
          </a:prstGeom>
        </p:spPr>
      </p:pic>
      <p:pic>
        <p:nvPicPr>
          <p:cNvPr id="6" name="Picture 5"/>
          <p:cNvPicPr>
            <a:picLocks noChangeAspect="1"/>
          </p:cNvPicPr>
          <p:nvPr/>
        </p:nvPicPr>
        <p:blipFill>
          <a:blip r:embed="rId3"/>
          <a:stretch>
            <a:fillRect/>
          </a:stretch>
        </p:blipFill>
        <p:spPr>
          <a:xfrm>
            <a:off x="5366411" y="3405187"/>
            <a:ext cx="4101252" cy="2913725"/>
          </a:xfrm>
          <a:prstGeom prst="rect">
            <a:avLst/>
          </a:prstGeom>
        </p:spPr>
      </p:pic>
    </p:spTree>
    <p:extLst>
      <p:ext uri="{BB962C8B-B14F-4D97-AF65-F5344CB8AC3E}">
        <p14:creationId xmlns:p14="http://schemas.microsoft.com/office/powerpoint/2010/main" val="609009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r>
              <a:rPr lang="en-US" dirty="0">
                <a:solidFill>
                  <a:srgbClr val="0070C0"/>
                </a:solidFill>
              </a:rPr>
              <a:t>Static </a:t>
            </a:r>
            <a:r>
              <a:rPr lang="en-US" dirty="0" smtClean="0">
                <a:solidFill>
                  <a:srgbClr val="0070C0"/>
                </a:solidFill>
              </a:rPr>
              <a:t>Variable </a:t>
            </a:r>
            <a:r>
              <a:rPr lang="en-US" dirty="0">
                <a:solidFill>
                  <a:srgbClr val="0070C0"/>
                </a:solidFill>
              </a:rPr>
              <a:t>in class</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838200" y="764276"/>
            <a:ext cx="10515600" cy="5412688"/>
          </a:xfrm>
        </p:spPr>
        <p:txBody>
          <a:bodyPr/>
          <a:lstStyle/>
          <a:p>
            <a:pPr algn="just"/>
            <a:r>
              <a:rPr lang="en-US" sz="2000" dirty="0"/>
              <a:t>As the variables declared as static are initialized only once as they are allocated space in separate static storage so, the static variables </a:t>
            </a:r>
            <a:r>
              <a:rPr lang="en-US" sz="2000" b="1" dirty="0"/>
              <a:t>in a class are shared by the objects.</a:t>
            </a:r>
            <a:r>
              <a:rPr lang="en-US" sz="2000" dirty="0"/>
              <a:t> </a:t>
            </a:r>
            <a:endParaRPr lang="en-US" sz="2000" dirty="0" smtClean="0"/>
          </a:p>
          <a:p>
            <a:pPr algn="just"/>
            <a:r>
              <a:rPr lang="en-US" sz="2000" dirty="0" smtClean="0"/>
              <a:t>There </a:t>
            </a:r>
            <a:r>
              <a:rPr lang="en-US" sz="2000" dirty="0"/>
              <a:t>can not be multiple copies of same static variables for different objects. </a:t>
            </a:r>
            <a:endParaRPr lang="en-US" sz="2000" dirty="0" smtClean="0"/>
          </a:p>
          <a:p>
            <a:pPr algn="just"/>
            <a:r>
              <a:rPr lang="en-US" sz="2000" dirty="0" smtClean="0"/>
              <a:t>Also </a:t>
            </a:r>
            <a:r>
              <a:rPr lang="en-US" sz="2000" dirty="0"/>
              <a:t>because of this reason static variables can not be initialized using constructors</a:t>
            </a:r>
            <a:r>
              <a:rPr lang="en-US" sz="2000" dirty="0" smtClean="0"/>
              <a:t>.</a:t>
            </a:r>
          </a:p>
          <a:p>
            <a:pPr algn="just"/>
            <a:endParaRPr lang="en-US" dirty="0"/>
          </a:p>
        </p:txBody>
      </p:sp>
      <p:pic>
        <p:nvPicPr>
          <p:cNvPr id="4" name="Picture 3"/>
          <p:cNvPicPr>
            <a:picLocks noChangeAspect="1"/>
          </p:cNvPicPr>
          <p:nvPr/>
        </p:nvPicPr>
        <p:blipFill>
          <a:blip r:embed="rId2"/>
          <a:stretch>
            <a:fillRect/>
          </a:stretch>
        </p:blipFill>
        <p:spPr>
          <a:xfrm>
            <a:off x="1042916" y="2343150"/>
            <a:ext cx="4034051" cy="4514850"/>
          </a:xfrm>
          <a:prstGeom prst="rect">
            <a:avLst/>
          </a:prstGeom>
        </p:spPr>
      </p:pic>
      <p:pic>
        <p:nvPicPr>
          <p:cNvPr id="5" name="Picture 4"/>
          <p:cNvPicPr>
            <a:picLocks noChangeAspect="1"/>
          </p:cNvPicPr>
          <p:nvPr/>
        </p:nvPicPr>
        <p:blipFill>
          <a:blip r:embed="rId3"/>
          <a:stretch>
            <a:fillRect/>
          </a:stretch>
        </p:blipFill>
        <p:spPr>
          <a:xfrm>
            <a:off x="6853307" y="2508940"/>
            <a:ext cx="3628173" cy="4067175"/>
          </a:xfrm>
          <a:prstGeom prst="rect">
            <a:avLst/>
          </a:prstGeom>
        </p:spPr>
      </p:pic>
    </p:spTree>
    <p:extLst>
      <p:ext uri="{BB962C8B-B14F-4D97-AF65-F5344CB8AC3E}">
        <p14:creationId xmlns:p14="http://schemas.microsoft.com/office/powerpoint/2010/main" val="362255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1854"/>
          </a:xfrm>
        </p:spPr>
        <p:txBody>
          <a:bodyPr>
            <a:normAutofit fontScale="90000"/>
          </a:bodyPr>
          <a:lstStyle/>
          <a:p>
            <a:r>
              <a:rPr lang="en-US" dirty="0">
                <a:solidFill>
                  <a:srgbClr val="0070C0"/>
                </a:solidFill>
              </a:rPr>
              <a:t>Static Class Objects</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838200" y="736979"/>
            <a:ext cx="10515600" cy="5439984"/>
          </a:xfrm>
        </p:spPr>
        <p:txBody>
          <a:bodyPr/>
          <a:lstStyle/>
          <a:p>
            <a:pPr algn="just"/>
            <a:r>
              <a:rPr lang="en-US" dirty="0"/>
              <a:t>Just like variables, objects also when declared as static have a scope till the lifetime of program</a:t>
            </a:r>
            <a:r>
              <a:rPr lang="en-US" dirty="0" smtClean="0"/>
              <a:t>.</a:t>
            </a:r>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1151387" y="1749473"/>
            <a:ext cx="3638550" cy="4914900"/>
          </a:xfrm>
          <a:prstGeom prst="rect">
            <a:avLst/>
          </a:prstGeom>
        </p:spPr>
      </p:pic>
      <p:pic>
        <p:nvPicPr>
          <p:cNvPr id="5" name="Picture 4"/>
          <p:cNvPicPr>
            <a:picLocks noChangeAspect="1"/>
          </p:cNvPicPr>
          <p:nvPr/>
        </p:nvPicPr>
        <p:blipFill>
          <a:blip r:embed="rId3"/>
          <a:stretch>
            <a:fillRect/>
          </a:stretch>
        </p:blipFill>
        <p:spPr>
          <a:xfrm>
            <a:off x="6455247" y="1416098"/>
            <a:ext cx="3862460" cy="5581650"/>
          </a:xfrm>
          <a:prstGeom prst="rect">
            <a:avLst/>
          </a:prstGeom>
        </p:spPr>
      </p:pic>
    </p:spTree>
    <p:extLst>
      <p:ext uri="{BB962C8B-B14F-4D97-AF65-F5344CB8AC3E}">
        <p14:creationId xmlns:p14="http://schemas.microsoft.com/office/powerpoint/2010/main" val="390501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solidFill>
                  <a:srgbClr val="0070C0"/>
                </a:solidFill>
              </a:rPr>
              <a:t>Static functions in class</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838200" y="1105469"/>
            <a:ext cx="10515600" cy="5071494"/>
          </a:xfrm>
        </p:spPr>
        <p:txBody>
          <a:bodyPr/>
          <a:lstStyle/>
          <a:p>
            <a:pPr algn="just"/>
            <a:r>
              <a:rPr lang="en-US" dirty="0"/>
              <a:t>Just like the static data members or static variables inside the class, static member functions also does not depend on object of class</a:t>
            </a:r>
            <a:r>
              <a:rPr lang="en-US" dirty="0" smtClean="0"/>
              <a:t>.</a:t>
            </a:r>
          </a:p>
          <a:p>
            <a:pPr algn="just"/>
            <a:r>
              <a:rPr lang="en-US" dirty="0" smtClean="0"/>
              <a:t> </a:t>
            </a:r>
            <a:r>
              <a:rPr lang="en-US" dirty="0"/>
              <a:t>We are allowed to invoke a static member function using the object and the ‘.’ operator but it is recommended to invoke the static members using the class name and the scope resolution </a:t>
            </a:r>
            <a:r>
              <a:rPr lang="en-US" dirty="0" smtClean="0"/>
              <a:t>operator.</a:t>
            </a:r>
          </a:p>
          <a:p>
            <a:pPr algn="just"/>
            <a:r>
              <a:rPr lang="en-US" b="1" dirty="0" smtClean="0"/>
              <a:t>Static </a:t>
            </a:r>
            <a:r>
              <a:rPr lang="en-US" b="1" dirty="0"/>
              <a:t>member functions are allowed to access only the static data members or other static member functions</a:t>
            </a:r>
            <a:r>
              <a:rPr lang="en-US" dirty="0"/>
              <a:t>, they can not access the non-static data members or member functions of the class.</a:t>
            </a:r>
          </a:p>
        </p:txBody>
      </p:sp>
    </p:spTree>
    <p:extLst>
      <p:ext uri="{BB962C8B-B14F-4D97-AF65-F5344CB8AC3E}">
        <p14:creationId xmlns:p14="http://schemas.microsoft.com/office/powerpoint/2010/main" val="417446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61565" y="923706"/>
            <a:ext cx="5314878" cy="5617351"/>
          </a:xfrm>
          <a:prstGeom prst="rect">
            <a:avLst/>
          </a:prstGeom>
        </p:spPr>
      </p:pic>
    </p:spTree>
    <p:extLst>
      <p:ext uri="{BB962C8B-B14F-4D97-AF65-F5344CB8AC3E}">
        <p14:creationId xmlns:p14="http://schemas.microsoft.com/office/powerpoint/2010/main" val="409161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6813"/>
          </a:xfrm>
        </p:spPr>
        <p:txBody>
          <a:bodyPr>
            <a:normAutofit fontScale="90000"/>
          </a:bodyPr>
          <a:lstStyle/>
          <a:p>
            <a:r>
              <a:rPr lang="en-US" dirty="0">
                <a:solidFill>
                  <a:srgbClr val="7030A0"/>
                </a:solidFill>
              </a:rPr>
              <a:t>Constructor</a:t>
            </a:r>
            <a:r>
              <a:rPr lang="en-US" dirty="0"/>
              <a:t/>
            </a:r>
            <a:br>
              <a:rPr lang="en-US" dirty="0"/>
            </a:br>
            <a:endParaRPr lang="en-US" dirty="0"/>
          </a:p>
        </p:txBody>
      </p:sp>
      <p:sp>
        <p:nvSpPr>
          <p:cNvPr id="3" name="Content Placeholder 2"/>
          <p:cNvSpPr>
            <a:spLocks noGrp="1"/>
          </p:cNvSpPr>
          <p:nvPr>
            <p:ph idx="1"/>
          </p:nvPr>
        </p:nvSpPr>
        <p:spPr>
          <a:xfrm>
            <a:off x="838200" y="1078523"/>
            <a:ext cx="10515600" cy="5098440"/>
          </a:xfrm>
        </p:spPr>
        <p:txBody>
          <a:bodyPr/>
          <a:lstStyle/>
          <a:p>
            <a:pPr algn="just"/>
            <a:r>
              <a:rPr lang="en-US" dirty="0"/>
              <a:t>A class </a:t>
            </a:r>
            <a:r>
              <a:rPr lang="en-US" b="1" dirty="0"/>
              <a:t>constructor</a:t>
            </a:r>
            <a:r>
              <a:rPr lang="en-US" dirty="0"/>
              <a:t> is a special member function of a class that is executed whenever we create new objects of that class</a:t>
            </a:r>
            <a:r>
              <a:rPr lang="en-US" dirty="0" smtClean="0"/>
              <a:t>.</a:t>
            </a:r>
          </a:p>
          <a:p>
            <a:pPr algn="just"/>
            <a:r>
              <a:rPr lang="en-US" dirty="0"/>
              <a:t>A constructor will have exact same name as the class and it does not have any return type at all, not even void. Constructors can be very useful for setting initial values for certain member variables</a:t>
            </a:r>
            <a:r>
              <a:rPr lang="en-US" dirty="0" smtClean="0"/>
              <a:t>.</a:t>
            </a:r>
          </a:p>
          <a:p>
            <a:pPr algn="just"/>
            <a:r>
              <a:rPr lang="en-US" dirty="0"/>
              <a:t>The Compiler calls the Constructor whenever an object is created</a:t>
            </a:r>
            <a:r>
              <a:rPr lang="en-US" dirty="0" smtClean="0"/>
              <a:t>.</a:t>
            </a:r>
          </a:p>
          <a:p>
            <a:pPr algn="just"/>
            <a:r>
              <a:rPr lang="en-US" dirty="0" smtClean="0"/>
              <a:t>Constructors can be defined either inside the class definition or outside class definition using class name and </a:t>
            </a:r>
            <a:r>
              <a:rPr lang="en-US" b="1" dirty="0" smtClean="0"/>
              <a:t>scope resolution :: operator.</a:t>
            </a:r>
            <a:endParaRPr lang="en-US" b="1" dirty="0"/>
          </a:p>
        </p:txBody>
      </p:sp>
    </p:spTree>
    <p:extLst>
      <p:ext uri="{BB962C8B-B14F-4D97-AF65-F5344CB8AC3E}">
        <p14:creationId xmlns:p14="http://schemas.microsoft.com/office/powerpoint/2010/main" val="16055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91054" y="416108"/>
            <a:ext cx="3276600" cy="2647950"/>
          </a:xfrm>
          <a:prstGeom prst="rect">
            <a:avLst/>
          </a:prstGeom>
        </p:spPr>
      </p:pic>
      <p:pic>
        <p:nvPicPr>
          <p:cNvPr id="6" name="Picture 5"/>
          <p:cNvPicPr>
            <a:picLocks noChangeAspect="1"/>
          </p:cNvPicPr>
          <p:nvPr/>
        </p:nvPicPr>
        <p:blipFill>
          <a:blip r:embed="rId3"/>
          <a:stretch>
            <a:fillRect/>
          </a:stretch>
        </p:blipFill>
        <p:spPr>
          <a:xfrm>
            <a:off x="6606320" y="416108"/>
            <a:ext cx="3762375" cy="3095625"/>
          </a:xfrm>
          <a:prstGeom prst="rect">
            <a:avLst/>
          </a:prstGeom>
        </p:spPr>
      </p:pic>
      <p:sp>
        <p:nvSpPr>
          <p:cNvPr id="7" name="Rectangle 6"/>
          <p:cNvSpPr/>
          <p:nvPr/>
        </p:nvSpPr>
        <p:spPr>
          <a:xfrm>
            <a:off x="1582615" y="4015043"/>
            <a:ext cx="6096000" cy="2031325"/>
          </a:xfrm>
          <a:prstGeom prst="rect">
            <a:avLst/>
          </a:prstGeom>
        </p:spPr>
        <p:txBody>
          <a:bodyPr>
            <a:spAutoFit/>
          </a:bodyPr>
          <a:lstStyle/>
          <a:p>
            <a:r>
              <a:rPr lang="en-US" b="0" i="0" dirty="0" smtClean="0">
                <a:solidFill>
                  <a:srgbClr val="333333"/>
                </a:solidFill>
                <a:effectLst/>
                <a:latin typeface="helvetica neue"/>
              </a:rPr>
              <a:t>Types of Constructors in C++</a:t>
            </a:r>
          </a:p>
          <a:p>
            <a:endParaRPr lang="en-US" b="0" i="0" dirty="0" smtClean="0">
              <a:solidFill>
                <a:srgbClr val="333333"/>
              </a:solidFill>
              <a:effectLst/>
              <a:latin typeface="helvetica neue"/>
            </a:endParaRPr>
          </a:p>
          <a:p>
            <a:pPr>
              <a:buFont typeface="+mj-lt"/>
              <a:buAutoNum type="arabicPeriod"/>
            </a:pPr>
            <a:r>
              <a:rPr lang="en-US" b="0" i="0" dirty="0" smtClean="0">
                <a:solidFill>
                  <a:srgbClr val="333333"/>
                </a:solidFill>
                <a:effectLst/>
                <a:latin typeface="noto sans"/>
              </a:rPr>
              <a:t> Default Constructor</a:t>
            </a:r>
          </a:p>
          <a:p>
            <a:pPr>
              <a:buFont typeface="+mj-lt"/>
              <a:buAutoNum type="arabicPeriod"/>
            </a:pPr>
            <a:endParaRPr lang="en-US" b="0" i="0" dirty="0" smtClean="0">
              <a:solidFill>
                <a:srgbClr val="333333"/>
              </a:solidFill>
              <a:effectLst/>
              <a:latin typeface="noto sans"/>
            </a:endParaRPr>
          </a:p>
          <a:p>
            <a:pPr>
              <a:buFont typeface="+mj-lt"/>
              <a:buAutoNum type="arabicPeriod"/>
            </a:pPr>
            <a:r>
              <a:rPr lang="en-US" b="0" i="0" dirty="0" smtClean="0">
                <a:solidFill>
                  <a:srgbClr val="333333"/>
                </a:solidFill>
                <a:effectLst/>
                <a:latin typeface="noto sans"/>
              </a:rPr>
              <a:t> Parametrized Constructor</a:t>
            </a:r>
          </a:p>
          <a:p>
            <a:pPr>
              <a:buFont typeface="+mj-lt"/>
              <a:buAutoNum type="arabicPeriod"/>
            </a:pPr>
            <a:endParaRPr lang="en-US" b="0" i="0" dirty="0" smtClean="0">
              <a:solidFill>
                <a:srgbClr val="333333"/>
              </a:solidFill>
              <a:effectLst/>
              <a:latin typeface="noto sans"/>
            </a:endParaRPr>
          </a:p>
          <a:p>
            <a:pPr>
              <a:buFont typeface="+mj-lt"/>
              <a:buAutoNum type="arabicPeriod"/>
            </a:pPr>
            <a:r>
              <a:rPr lang="en-US" b="0" i="0" dirty="0" smtClean="0">
                <a:solidFill>
                  <a:srgbClr val="333333"/>
                </a:solidFill>
                <a:effectLst/>
                <a:latin typeface="noto sans"/>
              </a:rPr>
              <a:t> Copy Constructor</a:t>
            </a:r>
            <a:endParaRPr lang="en-US" b="0" i="0" dirty="0">
              <a:solidFill>
                <a:srgbClr val="333333"/>
              </a:solidFill>
              <a:effectLst/>
              <a:latin typeface="noto sans"/>
            </a:endParaRPr>
          </a:p>
        </p:txBody>
      </p:sp>
    </p:spTree>
    <p:extLst>
      <p:ext uri="{BB962C8B-B14F-4D97-AF65-F5344CB8AC3E}">
        <p14:creationId xmlns:p14="http://schemas.microsoft.com/office/powerpoint/2010/main" val="245149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4383"/>
          </a:xfrm>
        </p:spPr>
        <p:txBody>
          <a:bodyPr>
            <a:normAutofit fontScale="90000"/>
          </a:bodyPr>
          <a:lstStyle/>
          <a:p>
            <a:r>
              <a:rPr lang="en-US" b="0" i="0" dirty="0" smtClean="0">
                <a:solidFill>
                  <a:srgbClr val="7030A0"/>
                </a:solidFill>
                <a:effectLst/>
                <a:latin typeface="noto sans"/>
              </a:rPr>
              <a:t>Default Constructor</a:t>
            </a:r>
            <a:r>
              <a:rPr lang="en-US" b="0" i="0" dirty="0" smtClean="0">
                <a:solidFill>
                  <a:srgbClr val="333333"/>
                </a:solidFill>
                <a:effectLst/>
                <a:latin typeface="noto sans"/>
              </a:rPr>
              <a:t/>
            </a:r>
            <a:br>
              <a:rPr lang="en-US" b="0" i="0" dirty="0" smtClean="0">
                <a:solidFill>
                  <a:srgbClr val="333333"/>
                </a:solidFill>
                <a:effectLst/>
                <a:latin typeface="noto sans"/>
              </a:rPr>
            </a:br>
            <a:endParaRPr lang="en-US" dirty="0"/>
          </a:p>
        </p:txBody>
      </p:sp>
      <p:sp>
        <p:nvSpPr>
          <p:cNvPr id="3" name="Content Placeholder 2"/>
          <p:cNvSpPr>
            <a:spLocks noGrp="1"/>
          </p:cNvSpPr>
          <p:nvPr>
            <p:ph idx="1"/>
          </p:nvPr>
        </p:nvSpPr>
        <p:spPr>
          <a:xfrm>
            <a:off x="838200" y="1254369"/>
            <a:ext cx="10515600" cy="4922594"/>
          </a:xfrm>
        </p:spPr>
        <p:txBody>
          <a:bodyPr/>
          <a:lstStyle/>
          <a:p>
            <a:pPr algn="just"/>
            <a:r>
              <a:rPr lang="en-US" dirty="0"/>
              <a:t>Default constructor is the constructor which </a:t>
            </a:r>
            <a:r>
              <a:rPr lang="en-US" b="1" dirty="0"/>
              <a:t>doesn't take any argument</a:t>
            </a:r>
            <a:r>
              <a:rPr lang="en-US" dirty="0"/>
              <a:t>. It has no parameter</a:t>
            </a:r>
            <a:r>
              <a:rPr lang="en-US" dirty="0" smtClean="0"/>
              <a:t>.</a:t>
            </a:r>
          </a:p>
          <a:p>
            <a:pPr algn="just"/>
            <a:endParaRPr lang="en-US" dirty="0"/>
          </a:p>
        </p:txBody>
      </p:sp>
      <p:pic>
        <p:nvPicPr>
          <p:cNvPr id="4" name="Picture 3"/>
          <p:cNvPicPr>
            <a:picLocks noChangeAspect="1"/>
          </p:cNvPicPr>
          <p:nvPr/>
        </p:nvPicPr>
        <p:blipFill>
          <a:blip r:embed="rId2"/>
          <a:stretch>
            <a:fillRect/>
          </a:stretch>
        </p:blipFill>
        <p:spPr>
          <a:xfrm>
            <a:off x="1119553" y="2458427"/>
            <a:ext cx="3810000" cy="2359758"/>
          </a:xfrm>
          <a:prstGeom prst="rect">
            <a:avLst/>
          </a:prstGeom>
        </p:spPr>
      </p:pic>
      <p:pic>
        <p:nvPicPr>
          <p:cNvPr id="5" name="Picture 4"/>
          <p:cNvPicPr>
            <a:picLocks noChangeAspect="1"/>
          </p:cNvPicPr>
          <p:nvPr/>
        </p:nvPicPr>
        <p:blipFill>
          <a:blip r:embed="rId3"/>
          <a:stretch>
            <a:fillRect/>
          </a:stretch>
        </p:blipFill>
        <p:spPr>
          <a:xfrm>
            <a:off x="5916489" y="2898897"/>
            <a:ext cx="4411541" cy="3838575"/>
          </a:xfrm>
          <a:prstGeom prst="rect">
            <a:avLst/>
          </a:prstGeom>
        </p:spPr>
      </p:pic>
    </p:spTree>
    <p:extLst>
      <p:ext uri="{BB962C8B-B14F-4D97-AF65-F5344CB8AC3E}">
        <p14:creationId xmlns:p14="http://schemas.microsoft.com/office/powerpoint/2010/main" val="337513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862"/>
            <a:ext cx="10515600" cy="5790101"/>
          </a:xfrm>
        </p:spPr>
        <p:txBody>
          <a:bodyPr>
            <a:normAutofit lnSpcReduction="10000"/>
          </a:bodyPr>
          <a:lstStyle/>
          <a:p>
            <a:pPr algn="just"/>
            <a:r>
              <a:rPr lang="en-US" dirty="0"/>
              <a:t>In this case, as soon as the object is created the constructor is called which initializes its data members.</a:t>
            </a:r>
          </a:p>
          <a:p>
            <a:pPr algn="just"/>
            <a:r>
              <a:rPr lang="en-US" dirty="0"/>
              <a:t>A default constructor is so important for initialization of object members, that even if we do not define a constructor explicitly, the compiler will provide a default constructor implicitly</a:t>
            </a:r>
            <a:r>
              <a:rPr lang="en-US" dirty="0" smtClean="0"/>
              <a:t>. </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dirty="0" smtClean="0"/>
              <a:t>In this case, default constructor provided by the compiler will be called which will initialize the object data members to default value, that will be 0 or any random integer value in this case.</a:t>
            </a:r>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747721" y="2312378"/>
            <a:ext cx="4306033" cy="2236176"/>
          </a:xfrm>
          <a:prstGeom prst="rect">
            <a:avLst/>
          </a:prstGeom>
        </p:spPr>
      </p:pic>
    </p:spTree>
    <p:extLst>
      <p:ext uri="{BB962C8B-B14F-4D97-AF65-F5344CB8AC3E}">
        <p14:creationId xmlns:p14="http://schemas.microsoft.com/office/powerpoint/2010/main" val="63248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solidFill>
                  <a:srgbClr val="7030A0"/>
                </a:solidFill>
                <a:effectLst/>
                <a:latin typeface="noto sans"/>
              </a:rPr>
              <a:t>Parametrized Constructor</a:t>
            </a:r>
            <a:br>
              <a:rPr lang="en-US" b="0" i="0" dirty="0" smtClean="0">
                <a:solidFill>
                  <a:srgbClr val="7030A0"/>
                </a:solidFill>
                <a:effectLst/>
                <a:latin typeface="noto sans"/>
              </a:rPr>
            </a:br>
            <a:endParaRPr lang="en-US" dirty="0">
              <a:solidFill>
                <a:srgbClr val="7030A0"/>
              </a:solidFill>
            </a:endParaRPr>
          </a:p>
        </p:txBody>
      </p:sp>
      <p:sp>
        <p:nvSpPr>
          <p:cNvPr id="3" name="Content Placeholder 2"/>
          <p:cNvSpPr>
            <a:spLocks noGrp="1"/>
          </p:cNvSpPr>
          <p:nvPr>
            <p:ph idx="1"/>
          </p:nvPr>
        </p:nvSpPr>
        <p:spPr>
          <a:xfrm>
            <a:off x="838200" y="1289538"/>
            <a:ext cx="10515600" cy="4887425"/>
          </a:xfrm>
        </p:spPr>
        <p:txBody>
          <a:bodyPr/>
          <a:lstStyle/>
          <a:p>
            <a:pPr algn="just"/>
            <a:r>
              <a:rPr lang="en-US" dirty="0"/>
              <a:t>These are the constructors with parameter. Using this Constructor you can provide different values to data members of different objects, by passing the </a:t>
            </a:r>
            <a:r>
              <a:rPr lang="en-US" dirty="0" smtClean="0"/>
              <a:t>appropriate </a:t>
            </a:r>
            <a:r>
              <a:rPr lang="en-US" dirty="0"/>
              <a:t>values as argument</a:t>
            </a:r>
            <a:r>
              <a:rPr lang="en-US" dirty="0" smtClean="0"/>
              <a:t>.</a:t>
            </a:r>
          </a:p>
          <a:p>
            <a:pPr algn="just"/>
            <a:endParaRPr lang="en-US" dirty="0"/>
          </a:p>
          <a:p>
            <a:pPr algn="just"/>
            <a:endParaRPr lang="en-US" dirty="0" smtClean="0"/>
          </a:p>
          <a:p>
            <a:pPr algn="just"/>
            <a:endParaRPr lang="en-US" dirty="0"/>
          </a:p>
        </p:txBody>
      </p:sp>
      <p:pic>
        <p:nvPicPr>
          <p:cNvPr id="4" name="Picture 3"/>
          <p:cNvPicPr>
            <a:picLocks noChangeAspect="1"/>
          </p:cNvPicPr>
          <p:nvPr/>
        </p:nvPicPr>
        <p:blipFill>
          <a:blip r:embed="rId2"/>
          <a:stretch>
            <a:fillRect/>
          </a:stretch>
        </p:blipFill>
        <p:spPr>
          <a:xfrm>
            <a:off x="3341078" y="2615101"/>
            <a:ext cx="3704492" cy="3996682"/>
          </a:xfrm>
          <a:prstGeom prst="rect">
            <a:avLst/>
          </a:prstGeom>
        </p:spPr>
      </p:pic>
    </p:spTree>
    <p:extLst>
      <p:ext uri="{BB962C8B-B14F-4D97-AF65-F5344CB8AC3E}">
        <p14:creationId xmlns:p14="http://schemas.microsoft.com/office/powerpoint/2010/main" val="126996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2369"/>
            <a:ext cx="10515600" cy="679939"/>
          </a:xfrm>
        </p:spPr>
        <p:txBody>
          <a:bodyPr>
            <a:normAutofit fontScale="90000"/>
          </a:bodyPr>
          <a:lstStyle/>
          <a:p>
            <a:r>
              <a:rPr lang="en-US" b="0" i="0" dirty="0" smtClean="0">
                <a:solidFill>
                  <a:srgbClr val="7030A0"/>
                </a:solidFill>
                <a:effectLst/>
                <a:latin typeface="noto sans"/>
              </a:rPr>
              <a:t>Copy Constructor</a:t>
            </a:r>
            <a:br>
              <a:rPr lang="en-US" b="0" i="0" dirty="0" smtClean="0">
                <a:solidFill>
                  <a:srgbClr val="7030A0"/>
                </a:solidFill>
                <a:effectLst/>
                <a:latin typeface="noto sans"/>
              </a:rPr>
            </a:br>
            <a:endParaRPr lang="en-US" dirty="0"/>
          </a:p>
        </p:txBody>
      </p:sp>
      <p:sp>
        <p:nvSpPr>
          <p:cNvPr id="3" name="Content Placeholder 2"/>
          <p:cNvSpPr>
            <a:spLocks noGrp="1"/>
          </p:cNvSpPr>
          <p:nvPr>
            <p:ph idx="1"/>
          </p:nvPr>
        </p:nvSpPr>
        <p:spPr>
          <a:xfrm>
            <a:off x="838200" y="1172308"/>
            <a:ext cx="10515600" cy="5310554"/>
          </a:xfrm>
        </p:spPr>
        <p:txBody>
          <a:bodyPr>
            <a:normAutofit fontScale="92500" lnSpcReduction="20000"/>
          </a:bodyPr>
          <a:lstStyle/>
          <a:p>
            <a:pPr algn="just"/>
            <a:r>
              <a:rPr lang="en-US" dirty="0"/>
              <a:t>Copy Constructor is a type of constructor which is used to create a copy of an already existing object of a class type. </a:t>
            </a:r>
            <a:endParaRPr lang="en-US" dirty="0" smtClean="0"/>
          </a:p>
          <a:p>
            <a:pPr algn="just"/>
            <a:r>
              <a:rPr lang="en-US" dirty="0" smtClean="0"/>
              <a:t>It </a:t>
            </a:r>
            <a:r>
              <a:rPr lang="en-US" dirty="0"/>
              <a:t>is usually of the form </a:t>
            </a:r>
            <a:r>
              <a:rPr lang="en-US" b="1" dirty="0"/>
              <a:t>X </a:t>
            </a:r>
            <a:r>
              <a:rPr lang="en-US" b="1" dirty="0" smtClean="0"/>
              <a:t>(</a:t>
            </a:r>
            <a:r>
              <a:rPr lang="en-US" b="1" dirty="0" err="1" smtClean="0"/>
              <a:t>const</a:t>
            </a:r>
            <a:r>
              <a:rPr lang="en-US" b="1" dirty="0" smtClean="0"/>
              <a:t> X&amp; </a:t>
            </a:r>
            <a:r>
              <a:rPr lang="en-US" b="1" dirty="0" err="1" smtClean="0"/>
              <a:t>objname</a:t>
            </a:r>
            <a:r>
              <a:rPr lang="en-US" b="1" dirty="0" smtClean="0"/>
              <a:t>)</a:t>
            </a:r>
            <a:r>
              <a:rPr lang="en-US" dirty="0" smtClean="0"/>
              <a:t>, </a:t>
            </a:r>
            <a:r>
              <a:rPr lang="en-US" dirty="0"/>
              <a:t>where X is the class name. </a:t>
            </a:r>
            <a:endParaRPr lang="en-US" dirty="0" smtClean="0"/>
          </a:p>
          <a:p>
            <a:pPr algn="just"/>
            <a:r>
              <a:rPr lang="en-US" dirty="0" smtClean="0"/>
              <a:t>The </a:t>
            </a:r>
            <a:r>
              <a:rPr lang="en-US" dirty="0"/>
              <a:t>compiler provides a default Copy Constructor </a:t>
            </a:r>
            <a:r>
              <a:rPr lang="en-US" dirty="0" smtClean="0"/>
              <a:t>to </a:t>
            </a:r>
            <a:r>
              <a:rPr lang="en-US" dirty="0"/>
              <a:t>all the classes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a:t>As it is used to create an object, hence it is called a constructor. And, it creates a new object, which is exact copy of the existing copy, hence it is called </a:t>
            </a:r>
            <a:r>
              <a:rPr lang="en-US" b="1" dirty="0"/>
              <a:t>copy constructor</a:t>
            </a:r>
            <a:r>
              <a:rPr lang="en-US" dirty="0"/>
              <a:t>.</a:t>
            </a:r>
            <a:endParaRPr lang="en-US" dirty="0" smtClean="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1140802" y="2800716"/>
            <a:ext cx="4400550" cy="1819275"/>
          </a:xfrm>
          <a:prstGeom prst="rect">
            <a:avLst/>
          </a:prstGeom>
        </p:spPr>
      </p:pic>
    </p:spTree>
    <p:extLst>
      <p:ext uri="{BB962C8B-B14F-4D97-AF65-F5344CB8AC3E}">
        <p14:creationId xmlns:p14="http://schemas.microsoft.com/office/powerpoint/2010/main" val="424600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6062" y="374650"/>
            <a:ext cx="9308123" cy="6354396"/>
          </a:xfrm>
          <a:prstGeom prst="rect">
            <a:avLst/>
          </a:prstGeom>
        </p:spPr>
      </p:pic>
    </p:spTree>
    <p:extLst>
      <p:ext uri="{BB962C8B-B14F-4D97-AF65-F5344CB8AC3E}">
        <p14:creationId xmlns:p14="http://schemas.microsoft.com/office/powerpoint/2010/main" val="6408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183"/>
          </a:xfrm>
        </p:spPr>
        <p:txBody>
          <a:bodyPr/>
          <a:lstStyle/>
          <a:p>
            <a:r>
              <a:rPr lang="en-US" dirty="0">
                <a:solidFill>
                  <a:srgbClr val="7030A0"/>
                </a:solidFill>
              </a:rPr>
              <a:t>The Class </a:t>
            </a:r>
            <a:r>
              <a:rPr lang="en-US" dirty="0" smtClean="0">
                <a:solidFill>
                  <a:srgbClr val="7030A0"/>
                </a:solidFill>
              </a:rPr>
              <a:t>Destructor</a:t>
            </a:r>
            <a:endParaRPr lang="en-US" dirty="0">
              <a:solidFill>
                <a:srgbClr val="7030A0"/>
              </a:solidFill>
            </a:endParaRPr>
          </a:p>
        </p:txBody>
      </p:sp>
      <p:sp>
        <p:nvSpPr>
          <p:cNvPr id="3" name="Content Placeholder 2"/>
          <p:cNvSpPr>
            <a:spLocks noGrp="1"/>
          </p:cNvSpPr>
          <p:nvPr>
            <p:ph idx="1"/>
          </p:nvPr>
        </p:nvSpPr>
        <p:spPr>
          <a:xfrm>
            <a:off x="838200" y="1172308"/>
            <a:ext cx="10515600" cy="5004655"/>
          </a:xfrm>
        </p:spPr>
        <p:txBody>
          <a:bodyPr/>
          <a:lstStyle/>
          <a:p>
            <a:pPr algn="just"/>
            <a:r>
              <a:rPr lang="en-US" dirty="0"/>
              <a:t>A </a:t>
            </a:r>
            <a:r>
              <a:rPr lang="en-US" b="1" dirty="0"/>
              <a:t>destructor</a:t>
            </a:r>
            <a:r>
              <a:rPr lang="en-US" dirty="0"/>
              <a:t> is a special member function of a class that is executed whenever an object of it's class goes out of scope or whenever the delete expression is applied to a pointer to the object of that class.</a:t>
            </a:r>
          </a:p>
          <a:p>
            <a:pPr algn="just"/>
            <a:r>
              <a:rPr lang="en-US" dirty="0"/>
              <a:t>A destructor will have exact same name as the class prefixed with a tilde (~) and it can neither return a value nor can it take any parameters. Destructor can be very useful for releasing resources before coming out of the program like closing files, releasing memories etc.</a:t>
            </a:r>
          </a:p>
          <a:p>
            <a:endParaRPr lang="en-US" dirty="0"/>
          </a:p>
        </p:txBody>
      </p:sp>
    </p:spTree>
    <p:extLst>
      <p:ext uri="{BB962C8B-B14F-4D97-AF65-F5344CB8AC3E}">
        <p14:creationId xmlns:p14="http://schemas.microsoft.com/office/powerpoint/2010/main" val="288596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684</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noto sans</vt:lpstr>
      <vt:lpstr>Office Theme</vt:lpstr>
      <vt:lpstr>Constructor </vt:lpstr>
      <vt:lpstr>Constructor </vt:lpstr>
      <vt:lpstr>PowerPoint Presentation</vt:lpstr>
      <vt:lpstr>Default Constructor </vt:lpstr>
      <vt:lpstr>PowerPoint Presentation</vt:lpstr>
      <vt:lpstr>Parametrized Constructor </vt:lpstr>
      <vt:lpstr>Copy Constructor </vt:lpstr>
      <vt:lpstr>PowerPoint Presentation</vt:lpstr>
      <vt:lpstr>The Class Destructor</vt:lpstr>
      <vt:lpstr>PowerPoint Presentation</vt:lpstr>
      <vt:lpstr> Constructor Overloading in C++ </vt:lpstr>
      <vt:lpstr>PowerPoint Presentation</vt:lpstr>
      <vt:lpstr>Function Overloading</vt:lpstr>
      <vt:lpstr>Static Keyword</vt:lpstr>
      <vt:lpstr>Static variables in a function</vt:lpstr>
      <vt:lpstr>Static Variable in class </vt:lpstr>
      <vt:lpstr>Static Class Objects </vt:lpstr>
      <vt:lpstr>Static functions in class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dc:title>
  <dc:creator>Siddharaj</dc:creator>
  <cp:lastModifiedBy>CSE</cp:lastModifiedBy>
  <cp:revision>36</cp:revision>
  <dcterms:created xsi:type="dcterms:W3CDTF">2020-09-06T17:46:34Z</dcterms:created>
  <dcterms:modified xsi:type="dcterms:W3CDTF">2022-09-08T03:39:44Z</dcterms:modified>
</cp:coreProperties>
</file>