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7" r:id="rId6"/>
    <p:sldId id="258" r:id="rId7"/>
    <p:sldId id="259"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AE98C5-3113-4C84-9382-D53F496A2832}"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905411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E98C5-3113-4C84-9382-D53F496A2832}"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3810367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E98C5-3113-4C84-9382-D53F496A2832}"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144247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AE98C5-3113-4C84-9382-D53F496A2832}"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197200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AE98C5-3113-4C84-9382-D53F496A2832}"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2694965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AE98C5-3113-4C84-9382-D53F496A2832}"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160268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AE98C5-3113-4C84-9382-D53F496A2832}" type="datetimeFigureOut">
              <a:rPr lang="en-US" smtClean="0"/>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1683713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AE98C5-3113-4C84-9382-D53F496A2832}" type="datetimeFigureOut">
              <a:rPr lang="en-US" smtClean="0"/>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402316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E98C5-3113-4C84-9382-D53F496A2832}" type="datetimeFigureOut">
              <a:rPr lang="en-US" smtClean="0"/>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110828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E98C5-3113-4C84-9382-D53F496A2832}"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299614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E98C5-3113-4C84-9382-D53F496A2832}"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470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E98C5-3113-4C84-9382-D53F496A2832}" type="datetimeFigureOut">
              <a:rPr lang="en-US" smtClean="0"/>
              <a:t>2/10/2021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4CADE-A038-42BF-B024-2F93B2191150}" type="slidenum">
              <a:rPr lang="en-US" smtClean="0"/>
              <a:t>‹#›</a:t>
            </a:fld>
            <a:endParaRPr lang="en-US"/>
          </a:p>
        </p:txBody>
      </p:sp>
    </p:spTree>
    <p:extLst>
      <p:ext uri="{BB962C8B-B14F-4D97-AF65-F5344CB8AC3E}">
        <p14:creationId xmlns:p14="http://schemas.microsoft.com/office/powerpoint/2010/main" val="3576282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polymorphism-in-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function</a:t>
            </a:r>
            <a:endParaRPr lang="en-US" dirty="0"/>
          </a:p>
        </p:txBody>
      </p:sp>
    </p:spTree>
    <p:extLst>
      <p:ext uri="{BB962C8B-B14F-4D97-AF65-F5344CB8AC3E}">
        <p14:creationId xmlns:p14="http://schemas.microsoft.com/office/powerpoint/2010/main" val="96659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709684" y="1825624"/>
            <a:ext cx="5882185" cy="4356811"/>
          </a:xfrm>
          <a:prstGeom prst="rect">
            <a:avLst/>
          </a:prstGeom>
        </p:spPr>
      </p:pic>
      <p:pic>
        <p:nvPicPr>
          <p:cNvPr id="5" name="Picture 4"/>
          <p:cNvPicPr>
            <a:picLocks noChangeAspect="1"/>
          </p:cNvPicPr>
          <p:nvPr/>
        </p:nvPicPr>
        <p:blipFill>
          <a:blip r:embed="rId3"/>
          <a:stretch>
            <a:fillRect/>
          </a:stretch>
        </p:blipFill>
        <p:spPr>
          <a:xfrm>
            <a:off x="7950816" y="1825623"/>
            <a:ext cx="3802018" cy="1190531"/>
          </a:xfrm>
          <a:prstGeom prst="rect">
            <a:avLst/>
          </a:prstGeom>
        </p:spPr>
      </p:pic>
    </p:spTree>
    <p:extLst>
      <p:ext uri="{BB962C8B-B14F-4D97-AF65-F5344CB8AC3E}">
        <p14:creationId xmlns:p14="http://schemas.microsoft.com/office/powerpoint/2010/main" val="194902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7546"/>
            <a:ext cx="10515600" cy="5849417"/>
          </a:xfrm>
        </p:spPr>
        <p:txBody>
          <a:bodyPr/>
          <a:lstStyle/>
          <a:p>
            <a:r>
              <a:rPr lang="en-US" dirty="0"/>
              <a:t>The using </a:t>
            </a:r>
            <a:r>
              <a:rPr lang="en-US" dirty="0" smtClean="0"/>
              <a:t>directive</a:t>
            </a:r>
          </a:p>
          <a:p>
            <a:pPr algn="just"/>
            <a:r>
              <a:rPr lang="en-US" dirty="0" smtClean="0"/>
              <a:t>You </a:t>
            </a:r>
            <a:r>
              <a:rPr lang="en-US" dirty="0"/>
              <a:t>can also avoid prepending of namespaces with the </a:t>
            </a:r>
            <a:r>
              <a:rPr lang="en-US" b="1" dirty="0"/>
              <a:t>using namespace</a:t>
            </a:r>
            <a:r>
              <a:rPr lang="en-US" dirty="0"/>
              <a:t> directive. This directive tells the compiler that the subsequent code is making use of names in the specified namespace</a:t>
            </a:r>
            <a:r>
              <a:rPr lang="en-US" dirty="0" smtClean="0"/>
              <a:t>.</a:t>
            </a:r>
          </a:p>
          <a:p>
            <a:pPr marL="0" indent="0" algn="just">
              <a:buNone/>
            </a:pPr>
            <a:r>
              <a:rPr lang="en-US" dirty="0"/>
              <a:t> </a:t>
            </a:r>
          </a:p>
          <a:p>
            <a:endParaRPr lang="en-US" dirty="0"/>
          </a:p>
        </p:txBody>
      </p:sp>
      <p:pic>
        <p:nvPicPr>
          <p:cNvPr id="4" name="Picture 3"/>
          <p:cNvPicPr>
            <a:picLocks noChangeAspect="1"/>
          </p:cNvPicPr>
          <p:nvPr/>
        </p:nvPicPr>
        <p:blipFill>
          <a:blip r:embed="rId2"/>
          <a:stretch>
            <a:fillRect/>
          </a:stretch>
        </p:blipFill>
        <p:spPr>
          <a:xfrm>
            <a:off x="1097508" y="2190040"/>
            <a:ext cx="5262348" cy="4490774"/>
          </a:xfrm>
          <a:prstGeom prst="rect">
            <a:avLst/>
          </a:prstGeom>
        </p:spPr>
      </p:pic>
      <p:pic>
        <p:nvPicPr>
          <p:cNvPr id="5" name="Picture 4"/>
          <p:cNvPicPr>
            <a:picLocks noChangeAspect="1"/>
          </p:cNvPicPr>
          <p:nvPr/>
        </p:nvPicPr>
        <p:blipFill>
          <a:blip r:embed="rId3"/>
          <a:stretch>
            <a:fillRect/>
          </a:stretch>
        </p:blipFill>
        <p:spPr>
          <a:xfrm>
            <a:off x="7532428" y="2190040"/>
            <a:ext cx="3821372" cy="829783"/>
          </a:xfrm>
          <a:prstGeom prst="rect">
            <a:avLst/>
          </a:prstGeom>
        </p:spPr>
      </p:pic>
    </p:spTree>
    <p:extLst>
      <p:ext uri="{BB962C8B-B14F-4D97-AF65-F5344CB8AC3E}">
        <p14:creationId xmlns:p14="http://schemas.microsoft.com/office/powerpoint/2010/main" val="4176350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Namespaces</a:t>
            </a:r>
            <a:br>
              <a:rPr lang="en-US" dirty="0"/>
            </a:br>
            <a:endParaRPr lang="en-US" dirty="0"/>
          </a:p>
        </p:txBody>
      </p:sp>
      <p:sp>
        <p:nvSpPr>
          <p:cNvPr id="3" name="Content Placeholder 2"/>
          <p:cNvSpPr>
            <a:spLocks noGrp="1"/>
          </p:cNvSpPr>
          <p:nvPr>
            <p:ph idx="1"/>
          </p:nvPr>
        </p:nvSpPr>
        <p:spPr>
          <a:xfrm>
            <a:off x="838200" y="1173707"/>
            <a:ext cx="10515600" cy="5003256"/>
          </a:xfrm>
        </p:spPr>
        <p:txBody>
          <a:bodyPr>
            <a:normAutofit fontScale="62500" lnSpcReduction="20000"/>
          </a:bodyPr>
          <a:lstStyle/>
          <a:p>
            <a:r>
              <a:rPr lang="en-US" dirty="0"/>
              <a:t>Namespaces can be nested where you can define one namespace inside another name space as follows −</a:t>
            </a:r>
          </a:p>
          <a:p>
            <a:endParaRPr lang="en-US" dirty="0"/>
          </a:p>
          <a:p>
            <a:pPr marL="0" indent="0">
              <a:buNone/>
            </a:pPr>
            <a:r>
              <a:rPr lang="en-US" dirty="0"/>
              <a:t>namespace namespace_name1 {</a:t>
            </a:r>
          </a:p>
          <a:p>
            <a:pPr marL="0" indent="0">
              <a:buNone/>
            </a:pPr>
            <a:r>
              <a:rPr lang="en-US" dirty="0"/>
              <a:t>   // code declarations</a:t>
            </a:r>
          </a:p>
          <a:p>
            <a:pPr marL="0" indent="0">
              <a:buNone/>
            </a:pPr>
            <a:r>
              <a:rPr lang="en-US" dirty="0"/>
              <a:t>   namespace namespace_name2 {</a:t>
            </a:r>
          </a:p>
          <a:p>
            <a:pPr marL="0" indent="0">
              <a:buNone/>
            </a:pPr>
            <a:r>
              <a:rPr lang="en-US" dirty="0"/>
              <a:t>      // code declarations</a:t>
            </a:r>
          </a:p>
          <a:p>
            <a:pPr marL="0" indent="0">
              <a:buNone/>
            </a:pPr>
            <a:r>
              <a:rPr lang="en-US" dirty="0"/>
              <a:t>   }</a:t>
            </a:r>
          </a:p>
          <a:p>
            <a:pPr marL="0" indent="0">
              <a:buNone/>
            </a:pPr>
            <a:r>
              <a:rPr lang="en-US" dirty="0"/>
              <a:t>}</a:t>
            </a:r>
          </a:p>
          <a:p>
            <a:pPr marL="0" indent="0">
              <a:buNone/>
            </a:pPr>
            <a:r>
              <a:rPr lang="en-US" dirty="0"/>
              <a:t>You can access members of nested namespace by using resolution operators as follows −</a:t>
            </a:r>
          </a:p>
          <a:p>
            <a:endParaRPr lang="en-US" dirty="0"/>
          </a:p>
          <a:p>
            <a:pPr marL="0" indent="0">
              <a:buNone/>
            </a:pPr>
            <a:r>
              <a:rPr lang="en-US" dirty="0"/>
              <a:t>// to access members of namespace_name2</a:t>
            </a:r>
          </a:p>
          <a:p>
            <a:pPr marL="0" indent="0">
              <a:buNone/>
            </a:pPr>
            <a:r>
              <a:rPr lang="en-US" dirty="0"/>
              <a:t>using namespace namespace_name1::namespace_name2;</a:t>
            </a:r>
          </a:p>
          <a:p>
            <a:endParaRPr lang="en-US" dirty="0"/>
          </a:p>
          <a:p>
            <a:pPr marL="0" indent="0">
              <a:buNone/>
            </a:pPr>
            <a:r>
              <a:rPr lang="en-US" dirty="0"/>
              <a:t>// to access members of namespace:name1</a:t>
            </a:r>
          </a:p>
          <a:p>
            <a:pPr marL="0" indent="0">
              <a:buNone/>
            </a:pPr>
            <a:r>
              <a:rPr lang="en-US" dirty="0"/>
              <a:t>using namespace namespace_name1;</a:t>
            </a:r>
          </a:p>
        </p:txBody>
      </p:sp>
    </p:spTree>
    <p:extLst>
      <p:ext uri="{BB962C8B-B14F-4D97-AF65-F5344CB8AC3E}">
        <p14:creationId xmlns:p14="http://schemas.microsoft.com/office/powerpoint/2010/main" val="975134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79427" y="1825625"/>
            <a:ext cx="5509162" cy="4351338"/>
          </a:xfrm>
          <a:prstGeom prst="rect">
            <a:avLst/>
          </a:prstGeom>
        </p:spPr>
      </p:pic>
      <p:pic>
        <p:nvPicPr>
          <p:cNvPr id="5" name="Picture 4"/>
          <p:cNvPicPr>
            <a:picLocks noChangeAspect="1"/>
          </p:cNvPicPr>
          <p:nvPr/>
        </p:nvPicPr>
        <p:blipFill>
          <a:blip r:embed="rId3"/>
          <a:stretch>
            <a:fillRect/>
          </a:stretch>
        </p:blipFill>
        <p:spPr>
          <a:xfrm>
            <a:off x="8667395" y="1825625"/>
            <a:ext cx="3284790" cy="753802"/>
          </a:xfrm>
          <a:prstGeom prst="rect">
            <a:avLst/>
          </a:prstGeom>
        </p:spPr>
      </p:pic>
    </p:spTree>
    <p:extLst>
      <p:ext uri="{BB962C8B-B14F-4D97-AF65-F5344CB8AC3E}">
        <p14:creationId xmlns:p14="http://schemas.microsoft.com/office/powerpoint/2010/main" val="491877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polymorphism</a:t>
            </a:r>
            <a:endParaRPr lang="en-US" dirty="0"/>
          </a:p>
        </p:txBody>
      </p:sp>
      <p:pic>
        <p:nvPicPr>
          <p:cNvPr id="1026" name="Picture 2" descr="Polymorphism-in-CP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3175" y="2153444"/>
            <a:ext cx="710565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67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time polymorphism</a:t>
            </a:r>
            <a:endParaRPr lang="en-US" dirty="0"/>
          </a:p>
        </p:txBody>
      </p:sp>
      <p:sp>
        <p:nvSpPr>
          <p:cNvPr id="3" name="Content Placeholder 2"/>
          <p:cNvSpPr>
            <a:spLocks noGrp="1"/>
          </p:cNvSpPr>
          <p:nvPr>
            <p:ph idx="1"/>
          </p:nvPr>
        </p:nvSpPr>
        <p:spPr/>
        <p:txBody>
          <a:bodyPr/>
          <a:lstStyle/>
          <a:p>
            <a:pPr algn="just"/>
            <a:r>
              <a:rPr lang="en-US" dirty="0" smtClean="0"/>
              <a:t>The overloaded member functions are 'selected' for invoking by matching arguments, both type and number. </a:t>
            </a:r>
          </a:p>
          <a:p>
            <a:pPr algn="just"/>
            <a:r>
              <a:rPr lang="en-US" dirty="0" smtClean="0"/>
              <a:t>This information is known to the compiler at the compile time and, therefore, compiler is able to select the appropriate function for a particular call at the compile time itself. </a:t>
            </a:r>
          </a:p>
          <a:p>
            <a:pPr algn="just"/>
            <a:r>
              <a:rPr lang="en-US" dirty="0" smtClean="0"/>
              <a:t>This is called early binding or static binding or static linking. </a:t>
            </a:r>
          </a:p>
          <a:p>
            <a:pPr algn="just"/>
            <a:r>
              <a:rPr lang="en-US" dirty="0" smtClean="0"/>
              <a:t>Also known as compile time polymorphism, early binding simply means that an object is bound to its function call at compile time. </a:t>
            </a:r>
          </a:p>
          <a:p>
            <a:endParaRPr lang="en-US" dirty="0"/>
          </a:p>
        </p:txBody>
      </p:sp>
    </p:spTree>
    <p:extLst>
      <p:ext uri="{BB962C8B-B14F-4D97-AF65-F5344CB8AC3E}">
        <p14:creationId xmlns:p14="http://schemas.microsoft.com/office/powerpoint/2010/main" val="29368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time polymorphism</a:t>
            </a:r>
            <a:endParaRPr lang="en-US" dirty="0"/>
          </a:p>
        </p:txBody>
      </p:sp>
      <p:sp>
        <p:nvSpPr>
          <p:cNvPr id="3" name="Content Placeholder 2"/>
          <p:cNvSpPr>
            <a:spLocks noGrp="1"/>
          </p:cNvSpPr>
          <p:nvPr>
            <p:ph idx="1"/>
          </p:nvPr>
        </p:nvSpPr>
        <p:spPr/>
        <p:txBody>
          <a:bodyPr/>
          <a:lstStyle/>
          <a:p>
            <a:pPr algn="just"/>
            <a:r>
              <a:rPr lang="en-US" dirty="0" smtClean="0"/>
              <a:t>It would be nice if the appropriate member function could be selected while the program is running. This is known as run time polymorphism.</a:t>
            </a:r>
          </a:p>
          <a:p>
            <a:pPr algn="just"/>
            <a:r>
              <a:rPr lang="en-US" dirty="0" smtClean="0"/>
              <a:t>At run time, when it is known what class objects are under consideration, the appropriate version of the function is invoked. </a:t>
            </a:r>
          </a:p>
          <a:p>
            <a:pPr algn="just"/>
            <a:r>
              <a:rPr lang="en-US" dirty="0" smtClean="0"/>
              <a:t>Since the function is linked with a particular class much later after the compilation, this process is termed as late binding.</a:t>
            </a:r>
          </a:p>
          <a:p>
            <a:pPr algn="just"/>
            <a:r>
              <a:rPr lang="en-US" dirty="0" smtClean="0"/>
              <a:t> It is also known as dynamic binding because the selection of the appropriate function is done dynamically at run time. </a:t>
            </a:r>
          </a:p>
          <a:p>
            <a:endParaRPr lang="en-US" dirty="0"/>
          </a:p>
        </p:txBody>
      </p:sp>
    </p:spTree>
    <p:extLst>
      <p:ext uri="{BB962C8B-B14F-4D97-AF65-F5344CB8AC3E}">
        <p14:creationId xmlns:p14="http://schemas.microsoft.com/office/powerpoint/2010/main" val="240159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287"/>
          </a:xfrm>
        </p:spPr>
        <p:txBody>
          <a:bodyPr/>
          <a:lstStyle/>
          <a:p>
            <a:r>
              <a:rPr lang="en-US" dirty="0" smtClean="0"/>
              <a:t>Virtual functions</a:t>
            </a:r>
            <a:endParaRPr lang="en-US" dirty="0"/>
          </a:p>
        </p:txBody>
      </p:sp>
      <p:sp>
        <p:nvSpPr>
          <p:cNvPr id="3" name="Content Placeholder 2"/>
          <p:cNvSpPr>
            <a:spLocks noGrp="1"/>
          </p:cNvSpPr>
          <p:nvPr>
            <p:ph idx="1"/>
          </p:nvPr>
        </p:nvSpPr>
        <p:spPr>
          <a:xfrm>
            <a:off x="838200" y="1323832"/>
            <a:ext cx="10515600" cy="5308979"/>
          </a:xfrm>
        </p:spPr>
        <p:txBody>
          <a:bodyPr>
            <a:normAutofit/>
          </a:bodyPr>
          <a:lstStyle/>
          <a:p>
            <a:pPr algn="just"/>
            <a:r>
              <a:rPr lang="en-US" dirty="0"/>
              <a:t>A virtual function is a member function which is declared within a base class and is re-defined(</a:t>
            </a:r>
            <a:r>
              <a:rPr lang="en-US" dirty="0" err="1"/>
              <a:t>Overriden</a:t>
            </a:r>
            <a:r>
              <a:rPr lang="en-US" dirty="0"/>
              <a:t>) by a derived class</a:t>
            </a:r>
            <a:r>
              <a:rPr lang="en-US" dirty="0" smtClean="0"/>
              <a:t>.</a:t>
            </a:r>
          </a:p>
          <a:p>
            <a:pPr algn="just"/>
            <a:r>
              <a:rPr lang="en-US" dirty="0" smtClean="0"/>
              <a:t>When </a:t>
            </a:r>
            <a:r>
              <a:rPr lang="en-US" dirty="0"/>
              <a:t>you refer to a derived class object using a pointer or a reference to the base class, you can call a virtual function for that object and execute the derived class’s version of the function</a:t>
            </a:r>
            <a:r>
              <a:rPr lang="en-US" dirty="0" smtClean="0"/>
              <a:t>.</a:t>
            </a:r>
          </a:p>
          <a:p>
            <a:pPr algn="just" fontAlgn="base"/>
            <a:r>
              <a:rPr lang="en-US" dirty="0"/>
              <a:t>Virtual functions ensure that the correct function is called for an object, regardless of the type of reference (or pointer) used for function call.</a:t>
            </a:r>
          </a:p>
          <a:p>
            <a:pPr algn="just" fontAlgn="base"/>
            <a:r>
              <a:rPr lang="en-US" dirty="0"/>
              <a:t>They are mainly used to achieve</a:t>
            </a:r>
            <a:r>
              <a:rPr lang="en-US" dirty="0">
                <a:hlinkClick r:id="rId2"/>
              </a:rPr>
              <a:t> Runtime polymorphism</a:t>
            </a:r>
            <a:endParaRPr lang="en-US" dirty="0"/>
          </a:p>
          <a:p>
            <a:pPr algn="just" fontAlgn="base"/>
            <a:r>
              <a:rPr lang="en-US" dirty="0"/>
              <a:t>Functions are declared with a </a:t>
            </a:r>
            <a:r>
              <a:rPr lang="en-US" b="1" dirty="0"/>
              <a:t>virtual </a:t>
            </a:r>
            <a:r>
              <a:rPr lang="en-US" dirty="0"/>
              <a:t>keyword in base class.</a:t>
            </a:r>
          </a:p>
          <a:p>
            <a:pPr algn="just" fontAlgn="base"/>
            <a:r>
              <a:rPr lang="en-US" dirty="0"/>
              <a:t>The resolving of function call is done at Run-time.</a:t>
            </a:r>
          </a:p>
          <a:p>
            <a:pPr algn="just"/>
            <a:endParaRPr lang="en-US" dirty="0"/>
          </a:p>
        </p:txBody>
      </p:sp>
    </p:spTree>
    <p:extLst>
      <p:ext uri="{BB962C8B-B14F-4D97-AF65-F5344CB8AC3E}">
        <p14:creationId xmlns:p14="http://schemas.microsoft.com/office/powerpoint/2010/main" val="98800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6003"/>
          </a:xfrm>
        </p:spPr>
        <p:txBody>
          <a:bodyPr>
            <a:normAutofit fontScale="90000"/>
          </a:bodyPr>
          <a:lstStyle/>
          <a:p>
            <a:r>
              <a:rPr lang="en-US" b="1" dirty="0" smtClean="0"/>
              <a:t>Rules for Virtual Functions</a:t>
            </a:r>
            <a:r>
              <a:rPr lang="en-US" dirty="0" smtClean="0"/>
              <a:t/>
            </a:r>
            <a:br>
              <a:rPr lang="en-US" dirty="0" smtClean="0"/>
            </a:br>
            <a:endParaRPr lang="en-US" dirty="0"/>
          </a:p>
        </p:txBody>
      </p:sp>
      <p:sp>
        <p:nvSpPr>
          <p:cNvPr id="3" name="Content Placeholder 2"/>
          <p:cNvSpPr>
            <a:spLocks noGrp="1"/>
          </p:cNvSpPr>
          <p:nvPr>
            <p:ph idx="1"/>
          </p:nvPr>
        </p:nvSpPr>
        <p:spPr>
          <a:xfrm>
            <a:off x="838200" y="1187355"/>
            <a:ext cx="10515600" cy="4989608"/>
          </a:xfrm>
        </p:spPr>
        <p:txBody>
          <a:bodyPr>
            <a:normAutofit/>
          </a:bodyPr>
          <a:lstStyle/>
          <a:p>
            <a:pPr algn="just" fontAlgn="base"/>
            <a:r>
              <a:rPr lang="en-US" dirty="0" smtClean="0"/>
              <a:t>Virtual </a:t>
            </a:r>
            <a:r>
              <a:rPr lang="en-US" dirty="0"/>
              <a:t>functions cannot be static and also cannot be a friend function of another class.</a:t>
            </a:r>
          </a:p>
          <a:p>
            <a:pPr algn="just" fontAlgn="base"/>
            <a:r>
              <a:rPr lang="en-US" dirty="0"/>
              <a:t>Virtual functions should be accessed using pointer or reference of base class type to achieve run time polymorphism.</a:t>
            </a:r>
          </a:p>
          <a:p>
            <a:pPr algn="just" fontAlgn="base"/>
            <a:r>
              <a:rPr lang="en-US" dirty="0"/>
              <a:t>The prototype of virtual functions should be same in base as well as derived class.</a:t>
            </a:r>
          </a:p>
          <a:p>
            <a:pPr algn="just" fontAlgn="base"/>
            <a:r>
              <a:rPr lang="en-US" dirty="0"/>
              <a:t>They are always defined in base class and overridden in derived class. It is not mandatory for derived class to override (or re-define the virtual function), in that case base class version of function is used.</a:t>
            </a:r>
          </a:p>
          <a:p>
            <a:pPr algn="just"/>
            <a:endParaRPr lang="en-US" dirty="0"/>
          </a:p>
        </p:txBody>
      </p:sp>
    </p:spTree>
    <p:extLst>
      <p:ext uri="{BB962C8B-B14F-4D97-AF65-F5344CB8AC3E}">
        <p14:creationId xmlns:p14="http://schemas.microsoft.com/office/powerpoint/2010/main" val="145748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838201" y="1825625"/>
            <a:ext cx="4784678" cy="4351338"/>
          </a:xfrm>
          <a:prstGeom prst="rect">
            <a:avLst/>
          </a:prstGeom>
        </p:spPr>
      </p:pic>
      <p:pic>
        <p:nvPicPr>
          <p:cNvPr id="5" name="Picture 4"/>
          <p:cNvPicPr>
            <a:picLocks noChangeAspect="1"/>
          </p:cNvPicPr>
          <p:nvPr/>
        </p:nvPicPr>
        <p:blipFill>
          <a:blip r:embed="rId3"/>
          <a:stretch>
            <a:fillRect/>
          </a:stretch>
        </p:blipFill>
        <p:spPr>
          <a:xfrm>
            <a:off x="6247262" y="1825625"/>
            <a:ext cx="5115857" cy="2568954"/>
          </a:xfrm>
          <a:prstGeom prst="rect">
            <a:avLst/>
          </a:prstGeom>
        </p:spPr>
      </p:pic>
      <p:pic>
        <p:nvPicPr>
          <p:cNvPr id="6" name="Picture 5"/>
          <p:cNvPicPr>
            <a:picLocks noChangeAspect="1"/>
          </p:cNvPicPr>
          <p:nvPr/>
        </p:nvPicPr>
        <p:blipFill>
          <a:blip r:embed="rId4"/>
          <a:stretch>
            <a:fillRect/>
          </a:stretch>
        </p:blipFill>
        <p:spPr>
          <a:xfrm>
            <a:off x="6247262" y="4639314"/>
            <a:ext cx="4479878" cy="1634898"/>
          </a:xfrm>
          <a:prstGeom prst="rect">
            <a:avLst/>
          </a:prstGeom>
        </p:spPr>
      </p:pic>
    </p:spTree>
    <p:extLst>
      <p:ext uri="{BB962C8B-B14F-4D97-AF65-F5344CB8AC3E}">
        <p14:creationId xmlns:p14="http://schemas.microsoft.com/office/powerpoint/2010/main" val="1609868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a:t>
            </a:r>
            <a:endParaRPr lang="en-US" dirty="0"/>
          </a:p>
        </p:txBody>
      </p:sp>
      <p:sp>
        <p:nvSpPr>
          <p:cNvPr id="3" name="Content Placeholder 2"/>
          <p:cNvSpPr>
            <a:spLocks noGrp="1"/>
          </p:cNvSpPr>
          <p:nvPr>
            <p:ph idx="1"/>
          </p:nvPr>
        </p:nvSpPr>
        <p:spPr/>
        <p:txBody>
          <a:bodyPr/>
          <a:lstStyle/>
          <a:p>
            <a:pPr algn="just"/>
            <a:r>
              <a:rPr lang="en-US" smtClean="0"/>
              <a:t>For </a:t>
            </a:r>
            <a:r>
              <a:rPr lang="en-US" dirty="0"/>
              <a:t>example, you might be writing some code that has a function called xyz() and there is another library available which is also having same function xyz(). Now the compiler has no way of knowing which version of xyz() function you are referring to within your code.</a:t>
            </a:r>
          </a:p>
          <a:p>
            <a:pPr algn="just"/>
            <a:r>
              <a:rPr lang="en-US" dirty="0"/>
              <a:t>A </a:t>
            </a:r>
            <a:r>
              <a:rPr lang="en-US" b="1" dirty="0"/>
              <a:t>namespace</a:t>
            </a:r>
            <a:r>
              <a:rPr lang="en-US" dirty="0"/>
              <a:t> is designed to overcome this difficulty and is used as additional information to differentiate similar functions, classes, variables etc. with the same name available in different libraries. Using namespace, you can define the context in which names are defined. In essence, a namespace defines a scope.</a:t>
            </a:r>
          </a:p>
          <a:p>
            <a:endParaRPr lang="en-US" dirty="0"/>
          </a:p>
        </p:txBody>
      </p:sp>
    </p:spTree>
    <p:extLst>
      <p:ext uri="{BB962C8B-B14F-4D97-AF65-F5344CB8AC3E}">
        <p14:creationId xmlns:p14="http://schemas.microsoft.com/office/powerpoint/2010/main" val="232773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Namespace</a:t>
            </a:r>
            <a:br>
              <a:rPr lang="en-US" dirty="0"/>
            </a:br>
            <a:endParaRPr lang="en-US" dirty="0"/>
          </a:p>
        </p:txBody>
      </p:sp>
      <p:sp>
        <p:nvSpPr>
          <p:cNvPr id="3" name="Content Placeholder 2"/>
          <p:cNvSpPr>
            <a:spLocks noGrp="1"/>
          </p:cNvSpPr>
          <p:nvPr>
            <p:ph idx="1"/>
          </p:nvPr>
        </p:nvSpPr>
        <p:spPr>
          <a:xfrm>
            <a:off x="838200" y="1405719"/>
            <a:ext cx="10515600" cy="5145206"/>
          </a:xfrm>
        </p:spPr>
        <p:txBody>
          <a:bodyPr>
            <a:normAutofit lnSpcReduction="10000"/>
          </a:bodyPr>
          <a:lstStyle/>
          <a:p>
            <a:pPr marL="0" indent="0">
              <a:buNone/>
            </a:pPr>
            <a:r>
              <a:rPr lang="en-US" dirty="0" smtClean="0"/>
              <a:t>A </a:t>
            </a:r>
            <a:r>
              <a:rPr lang="en-US" dirty="0"/>
              <a:t>namespace definition begins with the keyword namespace followed by the namespace name as follows −</a:t>
            </a:r>
          </a:p>
          <a:p>
            <a:endParaRPr lang="en-US" dirty="0"/>
          </a:p>
          <a:p>
            <a:pPr marL="0" indent="0">
              <a:buNone/>
            </a:pPr>
            <a:r>
              <a:rPr lang="en-US" dirty="0" smtClean="0"/>
              <a:t>namespace </a:t>
            </a:r>
            <a:r>
              <a:rPr lang="en-US" dirty="0"/>
              <a:t>namespace_name </a:t>
            </a:r>
            <a:endParaRPr lang="en-US" dirty="0" smtClean="0"/>
          </a:p>
          <a:p>
            <a:pPr marL="0" indent="0">
              <a:buNone/>
            </a:pPr>
            <a:r>
              <a:rPr lang="en-US" dirty="0" smtClean="0"/>
              <a:t>{</a:t>
            </a:r>
            <a:endParaRPr lang="en-US" dirty="0"/>
          </a:p>
          <a:p>
            <a:pPr marL="0" indent="0">
              <a:buNone/>
            </a:pPr>
            <a:r>
              <a:rPr lang="en-US" dirty="0"/>
              <a:t>   // code declarations</a:t>
            </a:r>
          </a:p>
          <a:p>
            <a:pPr marL="0" indent="0">
              <a:buNone/>
            </a:pPr>
            <a:r>
              <a:rPr lang="en-US" dirty="0"/>
              <a:t>}</a:t>
            </a:r>
          </a:p>
          <a:p>
            <a:pPr marL="0" indent="0">
              <a:buNone/>
            </a:pPr>
            <a:endParaRPr lang="en-US" dirty="0" smtClean="0"/>
          </a:p>
          <a:p>
            <a:pPr marL="0" indent="0">
              <a:buNone/>
            </a:pPr>
            <a:r>
              <a:rPr lang="en-US" dirty="0" smtClean="0"/>
              <a:t>To </a:t>
            </a:r>
            <a:r>
              <a:rPr lang="en-US" dirty="0"/>
              <a:t>call the namespace-enabled version of either function or variable, prepend (::) the namespace name as follows −</a:t>
            </a:r>
          </a:p>
          <a:p>
            <a:pPr marL="0" indent="0">
              <a:buNone/>
            </a:pPr>
            <a:r>
              <a:rPr lang="en-US" dirty="0" smtClean="0"/>
              <a:t>name</a:t>
            </a:r>
            <a:r>
              <a:rPr lang="en-US" dirty="0"/>
              <a:t>::code;  // code could be variable or function.</a:t>
            </a:r>
          </a:p>
        </p:txBody>
      </p:sp>
    </p:spTree>
    <p:extLst>
      <p:ext uri="{BB962C8B-B14F-4D97-AF65-F5344CB8AC3E}">
        <p14:creationId xmlns:p14="http://schemas.microsoft.com/office/powerpoint/2010/main" val="2738910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584</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Virtual function</vt:lpstr>
      <vt:lpstr>Types of polymorphism</vt:lpstr>
      <vt:lpstr>Compile time polymorphism</vt:lpstr>
      <vt:lpstr>Run time polymorphism</vt:lpstr>
      <vt:lpstr>Virtual functions</vt:lpstr>
      <vt:lpstr>Rules for Virtual Functions </vt:lpstr>
      <vt:lpstr>Example</vt:lpstr>
      <vt:lpstr>Namespace</vt:lpstr>
      <vt:lpstr>Defining a Namespace </vt:lpstr>
      <vt:lpstr>Example</vt:lpstr>
      <vt:lpstr>PowerPoint Presentation</vt:lpstr>
      <vt:lpstr>Nested Namespaces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dc:title>
  <dc:creator>Siddharaj</dc:creator>
  <cp:lastModifiedBy>Siddharaj</cp:lastModifiedBy>
  <cp:revision>21</cp:revision>
  <dcterms:created xsi:type="dcterms:W3CDTF">2020-10-06T17:56:37Z</dcterms:created>
  <dcterms:modified xsi:type="dcterms:W3CDTF">2021-02-10T09:14:31Z</dcterms:modified>
</cp:coreProperties>
</file>