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6" r:id="rId2"/>
    <p:sldId id="256" r:id="rId3"/>
    <p:sldId id="268" r:id="rId4"/>
    <p:sldId id="267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5" d="100"/>
          <a:sy n="135" d="100"/>
        </p:scale>
        <p:origin x="-3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B2AF-EBD4-204E-8384-75D818C45A4B}" type="datetimeFigureOut">
              <a:rPr lang="en-US" smtClean="0"/>
              <a:t>9/9/14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A814-D88A-6447-9B02-AAC346AAD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B2AF-EBD4-204E-8384-75D818C45A4B}" type="datetimeFigureOut">
              <a:rPr lang="en-US" smtClean="0"/>
              <a:t>9/9/14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A814-D88A-6447-9B02-AAC346AAD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B2AF-EBD4-204E-8384-75D818C45A4B}" type="datetimeFigureOut">
              <a:rPr lang="en-US" smtClean="0"/>
              <a:t>9/9/14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A814-D88A-6447-9B02-AAC346AAD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B2AF-EBD4-204E-8384-75D818C45A4B}" type="datetimeFigureOut">
              <a:rPr lang="en-US" smtClean="0"/>
              <a:t>9/9/14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A814-D88A-6447-9B02-AAC346AAD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B2AF-EBD4-204E-8384-75D818C45A4B}" type="datetimeFigureOut">
              <a:rPr lang="en-US" smtClean="0"/>
              <a:t>9/9/14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A814-D88A-6447-9B02-AAC346AAD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B2AF-EBD4-204E-8384-75D818C45A4B}" type="datetimeFigureOut">
              <a:rPr lang="en-US" smtClean="0"/>
              <a:t>9/9/14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A814-D88A-6447-9B02-AAC346AAD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B2AF-EBD4-204E-8384-75D818C45A4B}" type="datetimeFigureOut">
              <a:rPr lang="en-US" smtClean="0"/>
              <a:t>9/9/14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A814-D88A-6447-9B02-AAC346AAD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B2AF-EBD4-204E-8384-75D818C45A4B}" type="datetimeFigureOut">
              <a:rPr lang="en-US" smtClean="0"/>
              <a:t>9/9/14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A814-D88A-6447-9B02-AAC346AAD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B2AF-EBD4-204E-8384-75D818C45A4B}" type="datetimeFigureOut">
              <a:rPr lang="en-US" smtClean="0"/>
              <a:t>9/9/14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A814-D88A-6447-9B02-AAC346AAD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B2AF-EBD4-204E-8384-75D818C45A4B}" type="datetimeFigureOut">
              <a:rPr lang="en-US" smtClean="0"/>
              <a:t>9/9/14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A814-D88A-6447-9B02-AAC346AAD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B2AF-EBD4-204E-8384-75D818C45A4B}" type="datetimeFigureOut">
              <a:rPr lang="en-US" smtClean="0"/>
              <a:t>9/9/14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A814-D88A-6447-9B02-AAC346AAD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6B2AF-EBD4-204E-8384-75D818C45A4B}" type="datetimeFigureOut">
              <a:rPr lang="en-US" smtClean="0"/>
              <a:t>9/9/14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EA814-D88A-6447-9B02-AAC346AAD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st.github.com/rugbyprof/61f9f9e5f703a367d4a3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" y="711200"/>
            <a:ext cx="7493000" cy="5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491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Storage: Infrastructure as a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house </a:t>
            </a:r>
            <a:r>
              <a:rPr lang="en-US" dirty="0"/>
              <a:t>servers </a:t>
            </a:r>
            <a:r>
              <a:rPr lang="en-US" dirty="0" smtClean="0"/>
              <a:t> </a:t>
            </a:r>
            <a:r>
              <a:rPr lang="en-US" b="1" i="1" dirty="0" err="1" smtClean="0"/>
              <a:t>vs</a:t>
            </a:r>
            <a:r>
              <a:rPr lang="en-US" dirty="0" smtClean="0"/>
              <a:t>  Rackspace</a:t>
            </a:r>
            <a:r>
              <a:rPr lang="en-US" dirty="0"/>
              <a:t>, Amazon, Google </a:t>
            </a:r>
            <a:r>
              <a:rPr lang="en-US" dirty="0" smtClean="0"/>
              <a:t>etc.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i="1" dirty="0"/>
              <a:t>I</a:t>
            </a:r>
            <a:r>
              <a:rPr lang="en-US" i="1" dirty="0" smtClean="0"/>
              <a:t>nfrastructure</a:t>
            </a:r>
            <a:r>
              <a:rPr lang="en-US" i="1" dirty="0"/>
              <a:t>-as-a-service </a:t>
            </a:r>
            <a:r>
              <a:rPr lang="en-US" dirty="0"/>
              <a:t>(IAAS) </a:t>
            </a:r>
            <a:endParaRPr lang="en-US" dirty="0" smtClean="0"/>
          </a:p>
          <a:p>
            <a:pPr lvl="1"/>
            <a:r>
              <a:rPr lang="en-US" dirty="0" smtClean="0"/>
              <a:t>many </a:t>
            </a:r>
            <a:r>
              <a:rPr lang="en-US" dirty="0"/>
              <a:t>physical </a:t>
            </a:r>
            <a:r>
              <a:rPr lang="en-US" dirty="0" smtClean="0"/>
              <a:t>machines </a:t>
            </a:r>
            <a:r>
              <a:rPr lang="en-US" dirty="0"/>
              <a:t>are connected together in a network cluster,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some respects acting like a </a:t>
            </a:r>
            <a:r>
              <a:rPr lang="en-US" dirty="0" smtClean="0"/>
              <a:t>single</a:t>
            </a:r>
            <a:r>
              <a:rPr lang="en-US" dirty="0"/>
              <a:t>, large computer.</a:t>
            </a:r>
          </a:p>
        </p:txBody>
      </p:sp>
    </p:spTree>
    <p:extLst>
      <p:ext uri="{BB962C8B-B14F-4D97-AF65-F5344CB8AC3E}">
        <p14:creationId xmlns:p14="http://schemas.microsoft.com/office/powerpoint/2010/main" val="1450894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Network is Slow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0610" r="-10610"/>
          <a:stretch>
            <a:fillRect/>
          </a:stretch>
        </p:blipFill>
        <p:spPr>
          <a:xfrm>
            <a:off x="2299114" y="4095204"/>
            <a:ext cx="5023618" cy="2762796"/>
          </a:xfrm>
        </p:spPr>
      </p:pic>
      <p:sp>
        <p:nvSpPr>
          <p:cNvPr id="5" name="Rectangle 4"/>
          <p:cNvSpPr/>
          <p:nvPr/>
        </p:nvSpPr>
        <p:spPr>
          <a:xfrm>
            <a:off x="529181" y="1859340"/>
            <a:ext cx="803392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dirty="0"/>
              <a:t>average global Internet data transfer speed in 2012 was </a:t>
            </a:r>
            <a:r>
              <a:rPr lang="en-US" dirty="0" smtClean="0"/>
              <a:t>2.3 </a:t>
            </a:r>
            <a:r>
              <a:rPr lang="en-US" dirty="0"/>
              <a:t>megabits per second (Mbps</a:t>
            </a:r>
            <a:r>
              <a:rPr lang="en-US" dirty="0" smtClean="0"/>
              <a:t>)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United </a:t>
            </a:r>
            <a:r>
              <a:rPr lang="en-US" dirty="0"/>
              <a:t>States </a:t>
            </a:r>
            <a:r>
              <a:rPr lang="en-US" dirty="0" smtClean="0"/>
              <a:t>clocked in </a:t>
            </a:r>
            <a:r>
              <a:rPr lang="en-US" dirty="0"/>
              <a:t>at around 5.3 </a:t>
            </a:r>
            <a:r>
              <a:rPr lang="en-US" dirty="0" smtClean="0"/>
              <a:t>Mbps</a:t>
            </a:r>
            <a:r>
              <a:rPr lang="en-US" dirty="0"/>
              <a:t>.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Imagine having to transfer your 25 gigabytes of data from one place to another at </a:t>
            </a:r>
            <a:r>
              <a:rPr lang="en-US" dirty="0" smtClean="0"/>
              <a:t>a </a:t>
            </a:r>
            <a:r>
              <a:rPr lang="en-US" dirty="0"/>
              <a:t>consistent speed of 5.3 Mbps. 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At </a:t>
            </a:r>
            <a:r>
              <a:rPr lang="en-US" dirty="0"/>
              <a:t>this rate, the transfer will take close to 11 hours. </a:t>
            </a:r>
          </a:p>
        </p:txBody>
      </p:sp>
    </p:spTree>
    <p:extLst>
      <p:ext uri="{BB962C8B-B14F-4D97-AF65-F5344CB8AC3E}">
        <p14:creationId xmlns:p14="http://schemas.microsoft.com/office/powerpoint/2010/main" val="1590568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the Right Data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CSV – Comma Separated Values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Great for “flat” data (e.g. log data)</a:t>
            </a:r>
          </a:p>
          <a:p>
            <a:pPr lvl="2"/>
            <a:r>
              <a:rPr lang="en-US" dirty="0" smtClean="0"/>
              <a:t>Spreadsheets</a:t>
            </a:r>
          </a:p>
          <a:p>
            <a:pPr lvl="2"/>
            <a:r>
              <a:rPr lang="en-US" dirty="0" smtClean="0"/>
              <a:t>Sequential access of data</a:t>
            </a:r>
          </a:p>
          <a:p>
            <a:pPr lvl="2"/>
            <a:r>
              <a:rPr lang="en-US" dirty="0" smtClean="0"/>
              <a:t>Easy to split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Not very standardized</a:t>
            </a:r>
          </a:p>
          <a:p>
            <a:pPr lvl="2"/>
            <a:r>
              <a:rPr lang="en-US" dirty="0" smtClean="0"/>
              <a:t>Bad at data the doesn’t fit into discrete rows</a:t>
            </a:r>
          </a:p>
          <a:p>
            <a:pPr lvl="2"/>
            <a:r>
              <a:rPr lang="en-US" dirty="0" smtClean="0"/>
              <a:t>Not very human readable</a:t>
            </a:r>
          </a:p>
          <a:p>
            <a:pPr lvl="1"/>
            <a:r>
              <a:rPr lang="en-US" sz="1800" dirty="0">
                <a:hlinkClick r:id="rId2"/>
              </a:rPr>
              <a:t>https://</a:t>
            </a:r>
            <a:r>
              <a:rPr lang="en-US" sz="1800" dirty="0" err="1">
                <a:hlinkClick r:id="rId2"/>
              </a:rPr>
              <a:t>gist.github.com</a:t>
            </a:r>
            <a:r>
              <a:rPr lang="en-US" sz="1800" dirty="0">
                <a:hlinkClick r:id="rId2"/>
              </a:rPr>
              <a:t>/</a:t>
            </a:r>
            <a:r>
              <a:rPr lang="en-US" sz="1800" dirty="0" err="1">
                <a:hlinkClick r:id="rId2"/>
              </a:rPr>
              <a:t>rugbyprof</a:t>
            </a:r>
            <a:r>
              <a:rPr lang="en-US" sz="1800" dirty="0">
                <a:hlinkClick r:id="rId2"/>
              </a:rPr>
              <a:t>/61f9f9e5f703a367d4a3</a:t>
            </a:r>
            <a:endParaRPr lang="en-US" sz="1800" dirty="0" smtClean="0"/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03487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the Right Data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XML – Extensible Markup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Self describing data</a:t>
            </a:r>
          </a:p>
          <a:p>
            <a:pPr lvl="2"/>
            <a:r>
              <a:rPr lang="en-US" dirty="0" smtClean="0"/>
              <a:t>Structured source files</a:t>
            </a:r>
          </a:p>
          <a:p>
            <a:pPr lvl="2"/>
            <a:r>
              <a:rPr lang="en-US" dirty="0"/>
              <a:t>document </a:t>
            </a:r>
            <a:r>
              <a:rPr lang="en-US" dirty="0" smtClean="0"/>
              <a:t>interoperability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Holy moly what a lot of tags</a:t>
            </a:r>
          </a:p>
          <a:p>
            <a:pPr lvl="2"/>
            <a:r>
              <a:rPr lang="en-US" dirty="0" smtClean="0"/>
              <a:t>Parsers are not friendly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52477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Right Data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JSON – </a:t>
            </a:r>
            <a:r>
              <a:rPr lang="en-US" dirty="0" err="1" smtClean="0"/>
              <a:t>Javascript</a:t>
            </a:r>
            <a:r>
              <a:rPr lang="en-US" dirty="0" smtClean="0"/>
              <a:t> Object Notation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Simple syntax</a:t>
            </a:r>
          </a:p>
          <a:p>
            <a:pPr lvl="2"/>
            <a:r>
              <a:rPr lang="en-US" dirty="0" smtClean="0"/>
              <a:t>Key value pairs</a:t>
            </a:r>
          </a:p>
          <a:p>
            <a:pPr lvl="2"/>
            <a:r>
              <a:rPr lang="en-US" dirty="0" smtClean="0"/>
              <a:t>Fits with the concept of an “object” as the name suggests</a:t>
            </a:r>
          </a:p>
          <a:p>
            <a:pPr lvl="2"/>
            <a:r>
              <a:rPr lang="en-US" dirty="0" smtClean="0"/>
              <a:t>Parsers are much more friendly than XML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Still a little verbose, not as lean as CSV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493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CSV, XML, 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# CSV example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first_name,last_name,book,</a:t>
            </a:r>
            <a:r>
              <a:rPr lang="en-US" dirty="0" err="1" smtClean="0">
                <a:latin typeface="Courier New"/>
                <a:cs typeface="Courier New"/>
              </a:rPr>
              <a:t>date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"Michael", "</a:t>
            </a:r>
            <a:r>
              <a:rPr lang="en-US" dirty="0" err="1">
                <a:latin typeface="Courier New"/>
                <a:cs typeface="Courier New"/>
              </a:rPr>
              <a:t>Manoochehri</a:t>
            </a:r>
            <a:r>
              <a:rPr lang="en-US" dirty="0">
                <a:latin typeface="Courier New"/>
                <a:cs typeface="Courier New"/>
              </a:rPr>
              <a:t>", "Data Just Right",2013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&lt;!-- XML Example --&gt;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&lt;xml</a:t>
            </a:r>
            <a:r>
              <a:rPr lang="en-US" dirty="0" smtClean="0">
                <a:latin typeface="Courier New"/>
                <a:cs typeface="Courier New"/>
              </a:rPr>
              <a:t>&gt;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&lt;author&gt;Michael </a:t>
            </a:r>
            <a:r>
              <a:rPr lang="en-US" dirty="0" err="1">
                <a:latin typeface="Courier New"/>
                <a:cs typeface="Courier New"/>
              </a:rPr>
              <a:t>Manoochehri</a:t>
            </a:r>
            <a:r>
              <a:rPr lang="en-US" dirty="0">
                <a:latin typeface="Courier New"/>
                <a:cs typeface="Courier New"/>
              </a:rPr>
              <a:t>&lt;/author</a:t>
            </a:r>
            <a:r>
              <a:rPr lang="en-US" dirty="0" smtClean="0">
                <a:latin typeface="Courier New"/>
                <a:cs typeface="Courier New"/>
              </a:rPr>
              <a:t>&gt;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&lt;list</a:t>
            </a:r>
            <a:r>
              <a:rPr lang="en-US" dirty="0" smtClean="0">
                <a:latin typeface="Courier New"/>
                <a:cs typeface="Courier New"/>
              </a:rPr>
              <a:t>&gt;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  &lt;book position="1"&gt;Data Just Right&lt;/book</a:t>
            </a:r>
            <a:r>
              <a:rPr lang="en-US" dirty="0" smtClean="0">
                <a:latin typeface="Courier New"/>
                <a:cs typeface="Courier New"/>
              </a:rPr>
              <a:t>&gt;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&lt;/list</a:t>
            </a:r>
            <a:r>
              <a:rPr lang="en-US" dirty="0" smtClean="0">
                <a:latin typeface="Courier New"/>
                <a:cs typeface="Courier New"/>
              </a:rPr>
              <a:t>&gt;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&lt;/xml&gt;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// JSON </a:t>
            </a:r>
            <a:r>
              <a:rPr lang="en-US" dirty="0" smtClean="0">
                <a:latin typeface="Courier New"/>
                <a:cs typeface="Courier New"/>
              </a:rPr>
              <a:t>example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{</a:t>
            </a:r>
            <a:endParaRPr lang="en-US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dirty="0">
                <a:latin typeface="Courier New"/>
                <a:cs typeface="Courier New"/>
              </a:rPr>
              <a:t>"name": "</a:t>
            </a:r>
            <a:r>
              <a:rPr lang="en-US" dirty="0" smtClean="0">
                <a:latin typeface="Courier New"/>
                <a:cs typeface="Courier New"/>
              </a:rPr>
              <a:t>Michael”,</a:t>
            </a:r>
            <a:endParaRPr lang="en-US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dirty="0">
                <a:latin typeface="Courier New"/>
                <a:cs typeface="Courier New"/>
              </a:rPr>
              <a:t>"book":{"</a:t>
            </a:r>
            <a:r>
              <a:rPr lang="en-US" dirty="0" err="1">
                <a:latin typeface="Courier New"/>
                <a:cs typeface="Courier New"/>
              </a:rPr>
              <a:t>title":"Data</a:t>
            </a:r>
            <a:r>
              <a:rPr lang="en-US" dirty="0">
                <a:latin typeface="Courier New"/>
                <a:cs typeface="Courier New"/>
              </a:rPr>
              <a:t> Just Right","date":"</a:t>
            </a:r>
            <a:r>
              <a:rPr lang="en-US" dirty="0" smtClean="0">
                <a:latin typeface="Courier New"/>
                <a:cs typeface="Courier New"/>
              </a:rPr>
              <a:t>2013”}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5595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ASCII</a:t>
            </a:r>
          </a:p>
          <a:p>
            <a:r>
              <a:rPr lang="en-US" dirty="0" smtClean="0"/>
              <a:t>Unicode</a:t>
            </a:r>
          </a:p>
          <a:p>
            <a:pPr lvl="1"/>
            <a:r>
              <a:rPr lang="en-US" dirty="0" smtClean="0"/>
              <a:t>UTF-8</a:t>
            </a:r>
          </a:p>
          <a:p>
            <a:pPr lvl="1"/>
            <a:r>
              <a:rPr lang="en-US" dirty="0" smtClean="0"/>
              <a:t>UTF-16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If it’s not </a:t>
            </a:r>
            <a:r>
              <a:rPr lang="en-US" dirty="0" err="1" smtClean="0"/>
              <a:t>unicode</a:t>
            </a:r>
            <a:r>
              <a:rPr lang="en-US" dirty="0" smtClean="0"/>
              <a:t>, convert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057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Manipulations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you have annoying header information in your CSV file? Remove the first two lines </a:t>
            </a:r>
            <a:r>
              <a:rPr lang="en-US" dirty="0" smtClean="0"/>
              <a:t>of </a:t>
            </a:r>
            <a:r>
              <a:rPr lang="en-US" dirty="0"/>
              <a:t>a file and place the result in a new file:</a:t>
            </a:r>
          </a:p>
          <a:p>
            <a:pPr marL="0" indent="0" algn="ctr">
              <a:buNone/>
            </a:pPr>
            <a:r>
              <a:rPr lang="en-US" dirty="0" err="1" smtClean="0">
                <a:latin typeface="Courier New"/>
                <a:cs typeface="Courier New"/>
              </a:rPr>
              <a:t>sed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'1,2d' file &gt; </a:t>
            </a:r>
            <a:r>
              <a:rPr lang="en-US" dirty="0" err="1">
                <a:latin typeface="Courier New"/>
                <a:cs typeface="Courier New"/>
              </a:rPr>
              <a:t>newfile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97399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Manipulations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Is the data in your source file delimited by an odd character, such the caret (^)? </a:t>
            </a:r>
            <a:r>
              <a:rPr lang="en-US" sz="2800" dirty="0" smtClean="0"/>
              <a:t>Replace </a:t>
            </a:r>
            <a:r>
              <a:rPr lang="en-US" sz="2800" dirty="0"/>
              <a:t>those pesky characters with </a:t>
            </a:r>
            <a:r>
              <a:rPr lang="en-US" sz="2800" dirty="0" smtClean="0"/>
              <a:t>commas</a:t>
            </a:r>
            <a:r>
              <a:rPr lang="en-US" sz="2800" dirty="0"/>
              <a:t> </a:t>
            </a:r>
            <a:r>
              <a:rPr lang="en-US" sz="2800" dirty="0" smtClean="0"/>
              <a:t>via a regular expression.</a:t>
            </a:r>
            <a:endParaRPr lang="en-US" sz="2800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2400" dirty="0" err="1" smtClean="0">
                <a:latin typeface="Courier New"/>
                <a:cs typeface="Courier New"/>
              </a:rPr>
              <a:t>sed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>
                <a:latin typeface="Courier New"/>
                <a:cs typeface="Courier New"/>
              </a:rPr>
              <a:t>'s/\^/,/g' </a:t>
            </a:r>
            <a:r>
              <a:rPr lang="en-US" sz="2400" dirty="0" err="1">
                <a:latin typeface="Courier New"/>
                <a:cs typeface="Courier New"/>
              </a:rPr>
              <a:t>original_file</a:t>
            </a:r>
            <a:r>
              <a:rPr lang="en-US" sz="2400" dirty="0">
                <a:latin typeface="Courier New"/>
                <a:cs typeface="Courier New"/>
              </a:rPr>
              <a:t> &gt; </a:t>
            </a:r>
            <a:r>
              <a:rPr lang="en-US" sz="2400" dirty="0" err="1">
                <a:latin typeface="Courier New"/>
                <a:cs typeface="Courier New"/>
              </a:rPr>
              <a:t>new_file</a:t>
            </a:r>
            <a:endParaRPr lang="en-US"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60947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Manipulations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cs typeface="Courier New"/>
              </a:rPr>
              <a:t>When working with extremely large text files with millions of lines, it’s possible to have </a:t>
            </a:r>
            <a:r>
              <a:rPr lang="en-US" sz="2400" dirty="0" smtClean="0">
                <a:cs typeface="Courier New"/>
              </a:rPr>
              <a:t>a </a:t>
            </a:r>
            <a:r>
              <a:rPr lang="en-US" sz="2400" dirty="0">
                <a:cs typeface="Courier New"/>
              </a:rPr>
              <a:t>bad record on a particular line; but how can you display it? With </a:t>
            </a:r>
            <a:r>
              <a:rPr lang="en-US" sz="2400" b="1" i="1" dirty="0" err="1">
                <a:cs typeface="Courier New"/>
              </a:rPr>
              <a:t>sed</a:t>
            </a:r>
            <a:r>
              <a:rPr lang="en-US" sz="2400" dirty="0">
                <a:cs typeface="Courier New"/>
              </a:rPr>
              <a:t>, it’s easy to </a:t>
            </a:r>
            <a:r>
              <a:rPr lang="en-US" sz="2400" dirty="0" smtClean="0">
                <a:cs typeface="Courier New"/>
              </a:rPr>
              <a:t>print </a:t>
            </a:r>
            <a:r>
              <a:rPr lang="en-US" sz="2400" dirty="0">
                <a:cs typeface="Courier New"/>
              </a:rPr>
              <a:t>out a particular line number, such as line number 3,451,234:</a:t>
            </a: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  <a:p>
            <a:pPr marL="0" indent="0" algn="ctr">
              <a:buNone/>
            </a:pPr>
            <a:r>
              <a:rPr lang="en-US" sz="2400" dirty="0" err="1">
                <a:latin typeface="Courier New"/>
                <a:cs typeface="Courier New"/>
              </a:rPr>
              <a:t>sed</a:t>
            </a:r>
            <a:r>
              <a:rPr lang="en-US" sz="2400" dirty="0">
                <a:latin typeface="Courier New"/>
                <a:cs typeface="Courier New"/>
              </a:rPr>
              <a:t> '3451234q;d' </a:t>
            </a:r>
            <a:r>
              <a:rPr lang="en-US" sz="2400" dirty="0" err="1">
                <a:latin typeface="Courier New"/>
                <a:cs typeface="Courier New"/>
              </a:rPr>
              <a:t>your_large_file.csv</a:t>
            </a:r>
            <a:endParaRPr lang="en-US"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27987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Collecting and Sharing </a:t>
            </a:r>
          </a:p>
          <a:p>
            <a:r>
              <a:rPr lang="en-US" dirty="0" smtClean="0"/>
              <a:t>Lots of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583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Manipulations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cs typeface="Courier New"/>
              </a:rPr>
              <a:t>Another great utility for dealing with very large files is </a:t>
            </a:r>
            <a:r>
              <a:rPr lang="en-US" sz="2400" b="1" i="1" dirty="0">
                <a:solidFill>
                  <a:schemeClr val="tx1">
                    <a:lumMod val="85000"/>
                  </a:schemeClr>
                </a:solidFill>
                <a:cs typeface="Courier New"/>
              </a:rPr>
              <a:t>split</a:t>
            </a:r>
            <a:r>
              <a:rPr lang="en-US" sz="2400" dirty="0">
                <a:cs typeface="Courier New"/>
              </a:rPr>
              <a:t>, which, as the name </a:t>
            </a:r>
            <a:r>
              <a:rPr lang="en-US" sz="2400" dirty="0" smtClean="0">
                <a:cs typeface="Courier New"/>
              </a:rPr>
              <a:t>implies</a:t>
            </a:r>
            <a:r>
              <a:rPr lang="en-US" sz="2400" dirty="0">
                <a:cs typeface="Courier New"/>
              </a:rPr>
              <a:t>, splits large files into smaller ones. For example, if you have a very large file </a:t>
            </a:r>
            <a:r>
              <a:rPr lang="en-US" sz="2400" dirty="0" smtClean="0">
                <a:cs typeface="Courier New"/>
              </a:rPr>
              <a:t>that </a:t>
            </a:r>
            <a:r>
              <a:rPr lang="en-US" sz="2400" dirty="0">
                <a:cs typeface="Courier New"/>
              </a:rPr>
              <a:t>you need to split into chunks of 500 Mb at most while preserving the integrity of </a:t>
            </a:r>
            <a:r>
              <a:rPr lang="en-US" sz="2400" dirty="0" smtClean="0">
                <a:cs typeface="Courier New"/>
              </a:rPr>
              <a:t>line </a:t>
            </a:r>
            <a:r>
              <a:rPr lang="en-US" sz="2400" dirty="0">
                <a:cs typeface="Courier New"/>
              </a:rPr>
              <a:t>endings (avoiding broken lines), use this command:</a:t>
            </a:r>
          </a:p>
          <a:p>
            <a:endParaRPr lang="en-US" sz="2400" dirty="0">
              <a:cs typeface="Courier New"/>
            </a:endParaRPr>
          </a:p>
          <a:p>
            <a:pPr marL="0" indent="0" algn="ctr">
              <a:buNone/>
            </a:pPr>
            <a:r>
              <a:rPr lang="en-US" sz="2400" dirty="0">
                <a:latin typeface="Courier New"/>
                <a:cs typeface="Courier New"/>
              </a:rPr>
              <a:t>split -C 500m </a:t>
            </a:r>
            <a:r>
              <a:rPr lang="en-US" sz="2400" dirty="0" err="1">
                <a:latin typeface="Courier New"/>
                <a:cs typeface="Courier New"/>
              </a:rPr>
              <a:t>your_large_file.csv</a:t>
            </a:r>
            <a:endParaRPr lang="en-US"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1927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data format that can be moved and stored on multiple platforms</a:t>
            </a:r>
          </a:p>
          <a:p>
            <a:r>
              <a:rPr lang="en-US" dirty="0" smtClean="0"/>
              <a:t>Compact is important</a:t>
            </a:r>
          </a:p>
          <a:p>
            <a:r>
              <a:rPr lang="en-US" dirty="0" smtClean="0"/>
              <a:t>Possible to compress, responsible by developer</a:t>
            </a:r>
          </a:p>
          <a:p>
            <a:r>
              <a:rPr lang="en-US" dirty="0" smtClean="0"/>
              <a:t>Question:</a:t>
            </a:r>
          </a:p>
          <a:p>
            <a:pPr lvl="1"/>
            <a:r>
              <a:rPr lang="en-US" dirty="0" smtClean="0"/>
              <a:t>Passing data between languages (e.g. </a:t>
            </a:r>
            <a:r>
              <a:rPr lang="en-US" dirty="0" err="1" smtClean="0"/>
              <a:t>c++</a:t>
            </a:r>
            <a:r>
              <a:rPr lang="en-US" dirty="0" smtClean="0"/>
              <a:t> </a:t>
            </a:r>
            <a:r>
              <a:rPr lang="en-US" smtClean="0"/>
              <a:t>and python)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827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Data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it easy to share data with friends?</a:t>
            </a:r>
          </a:p>
          <a:p>
            <a:pPr lvl="1"/>
            <a:r>
              <a:rPr lang="en-US" dirty="0" smtClean="0"/>
              <a:t>What if it’s an image?</a:t>
            </a:r>
          </a:p>
          <a:p>
            <a:pPr lvl="1"/>
            <a:r>
              <a:rPr lang="en-US" dirty="0" smtClean="0"/>
              <a:t>What if it’s an mp3?</a:t>
            </a:r>
          </a:p>
          <a:p>
            <a:pPr lvl="1"/>
            <a:r>
              <a:rPr lang="en-US" dirty="0" smtClean="0"/>
              <a:t>What if it’s a 2GB movie?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424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Files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72417" r="-72417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3834458" y="6386408"/>
            <a:ext cx="141577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/>
              <a:t> http://</a:t>
            </a:r>
            <a:r>
              <a:rPr lang="en-US" sz="1050" dirty="0" err="1"/>
              <a:t>xkcd.com</a:t>
            </a:r>
            <a:r>
              <a:rPr lang="en-US" sz="1050" dirty="0"/>
              <a:t>/949/</a:t>
            </a:r>
          </a:p>
        </p:txBody>
      </p:sp>
    </p:spTree>
    <p:extLst>
      <p:ext uri="{BB962C8B-B14F-4D97-AF65-F5344CB8AC3E}">
        <p14:creationId xmlns:p14="http://schemas.microsoft.com/office/powerpoint/2010/main" val="2908610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Suffering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Choosing How to Store the </a:t>
            </a:r>
            <a:r>
              <a:rPr lang="en-US" dirty="0" smtClean="0"/>
              <a:t>Data</a:t>
            </a:r>
          </a:p>
          <a:p>
            <a:r>
              <a:rPr lang="en-US" dirty="0"/>
              <a:t>Choosing the Right Data </a:t>
            </a:r>
            <a:r>
              <a:rPr lang="en-US" dirty="0" smtClean="0"/>
              <a:t>Format</a:t>
            </a:r>
          </a:p>
          <a:p>
            <a:r>
              <a:rPr lang="en-US" dirty="0" smtClean="0"/>
              <a:t>How </a:t>
            </a:r>
            <a:r>
              <a:rPr lang="en-US" dirty="0"/>
              <a:t>to Present the Data</a:t>
            </a:r>
          </a:p>
        </p:txBody>
      </p:sp>
    </p:spTree>
    <p:extLst>
      <p:ext uri="{BB962C8B-B14F-4D97-AF65-F5344CB8AC3E}">
        <p14:creationId xmlns:p14="http://schemas.microsoft.com/office/powerpoint/2010/main" val="640437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Suffering from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Choosing How to Store the Data</a:t>
            </a:r>
          </a:p>
          <a:p>
            <a:pPr lvl="1"/>
            <a:r>
              <a:rPr lang="en-US" dirty="0" smtClean="0"/>
              <a:t>Physical storage</a:t>
            </a:r>
          </a:p>
          <a:p>
            <a:pPr lvl="1"/>
            <a:r>
              <a:rPr lang="en-US" dirty="0" smtClean="0"/>
              <a:t>Share in a scalable and economical manner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565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Suffering from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Choosing the Right Data Format</a:t>
            </a:r>
          </a:p>
          <a:p>
            <a:pPr lvl="1"/>
            <a:r>
              <a:rPr lang="en-US" dirty="0" smtClean="0"/>
              <a:t>Who’s your customer / audience?</a:t>
            </a:r>
          </a:p>
          <a:p>
            <a:pPr lvl="2"/>
            <a:r>
              <a:rPr lang="en-US" dirty="0" smtClean="0"/>
              <a:t>Programmers.</a:t>
            </a:r>
          </a:p>
          <a:p>
            <a:pPr lvl="2"/>
            <a:r>
              <a:rPr lang="en-US" dirty="0" smtClean="0"/>
              <a:t>Spreadsheet</a:t>
            </a:r>
            <a:r>
              <a:rPr lang="en-US" dirty="0"/>
              <a:t> </a:t>
            </a:r>
            <a:r>
              <a:rPr lang="en-US" dirty="0" smtClean="0"/>
              <a:t>users.</a:t>
            </a:r>
          </a:p>
          <a:p>
            <a:pPr lvl="2"/>
            <a:r>
              <a:rPr lang="en-US" dirty="0" smtClean="0"/>
              <a:t>Public</a:t>
            </a:r>
          </a:p>
          <a:p>
            <a:pPr lvl="1"/>
            <a:r>
              <a:rPr lang="en-US" dirty="0" smtClean="0"/>
              <a:t>Space</a:t>
            </a:r>
          </a:p>
          <a:p>
            <a:pPr lvl="2"/>
            <a:r>
              <a:rPr lang="en-US" dirty="0" smtClean="0"/>
              <a:t>Format using the most compact.</a:t>
            </a:r>
          </a:p>
          <a:p>
            <a:pPr lvl="2"/>
            <a:r>
              <a:rPr lang="en-US" dirty="0" smtClean="0"/>
              <a:t>Format using the most readable.</a:t>
            </a:r>
          </a:p>
          <a:p>
            <a:pPr lvl="2"/>
            <a:r>
              <a:rPr lang="en-US" dirty="0" smtClean="0"/>
              <a:t>Duplicate files in different formats?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427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Suffering from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Present the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File lists</a:t>
            </a:r>
          </a:p>
          <a:p>
            <a:pPr lvl="1"/>
            <a:r>
              <a:rPr lang="en-US" dirty="0" smtClean="0"/>
              <a:t>Data dashboards with visualizations</a:t>
            </a:r>
          </a:p>
          <a:p>
            <a:pPr lvl="1"/>
            <a:r>
              <a:rPr lang="en-US" dirty="0" smtClean="0"/>
              <a:t>Web API’s</a:t>
            </a:r>
          </a:p>
        </p:txBody>
      </p:sp>
    </p:spTree>
    <p:extLst>
      <p:ext uri="{BB962C8B-B14F-4D97-AF65-F5344CB8AC3E}">
        <p14:creationId xmlns:p14="http://schemas.microsoft.com/office/powerpoint/2010/main" val="2771045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69164"/>
            <a:ext cx="8229600" cy="23697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“Instead </a:t>
            </a:r>
            <a:r>
              <a:rPr lang="en-US" dirty="0"/>
              <a:t>of choosing a file format simply </a:t>
            </a:r>
            <a:r>
              <a:rPr lang="en-US" dirty="0" smtClean="0"/>
              <a:t>because </a:t>
            </a:r>
            <a:r>
              <a:rPr lang="en-US" dirty="0"/>
              <a:t>it is popular or familiar, let’s deploy our data in a format appropriate to </a:t>
            </a:r>
            <a:r>
              <a:rPr lang="en-US" dirty="0" smtClean="0"/>
              <a:t>our audience.”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521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3230</TotalTime>
  <Words>812</Words>
  <Application>Microsoft Macintosh PowerPoint</Application>
  <PresentationFormat>On-screen Show (4:3)</PresentationFormat>
  <Paragraphs>129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Black</vt:lpstr>
      <vt:lpstr>PowerPoint Presentation</vt:lpstr>
      <vt:lpstr>Chapter 2</vt:lpstr>
      <vt:lpstr>Large Data Files</vt:lpstr>
      <vt:lpstr>Large Data Files</vt:lpstr>
      <vt:lpstr>Suffering from Files</vt:lpstr>
      <vt:lpstr>Suffering from Files</vt:lpstr>
      <vt:lpstr>Suffering from Files</vt:lpstr>
      <vt:lpstr>Suffering from Files</vt:lpstr>
      <vt:lpstr>Solving the problem</vt:lpstr>
      <vt:lpstr>Storage: Infrastructure as a Service</vt:lpstr>
      <vt:lpstr>The Network is Slow</vt:lpstr>
      <vt:lpstr>Choosing the Right Data Format</vt:lpstr>
      <vt:lpstr>Choosing the Right Data Format</vt:lpstr>
      <vt:lpstr>Choosing the Right Data Format</vt:lpstr>
      <vt:lpstr>CSV, XML, JSON</vt:lpstr>
      <vt:lpstr>Character  Encoding</vt:lpstr>
      <vt:lpstr>Text Manipulations</vt:lpstr>
      <vt:lpstr>Text Manipulations</vt:lpstr>
      <vt:lpstr>Text Manipulations</vt:lpstr>
      <vt:lpstr>Text Manipulations</vt:lpstr>
      <vt:lpstr>Data Serialization</vt:lpstr>
    </vt:vector>
  </TitlesOfParts>
  <Company>Midwestern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Terry Griffin</dc:creator>
  <cp:lastModifiedBy>Terry Griffin</cp:lastModifiedBy>
  <cp:revision>25</cp:revision>
  <dcterms:created xsi:type="dcterms:W3CDTF">2014-09-02T18:11:10Z</dcterms:created>
  <dcterms:modified xsi:type="dcterms:W3CDTF">2014-09-09T22:21:42Z</dcterms:modified>
</cp:coreProperties>
</file>