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Slab" panose="020B060402020202020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799"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399"/>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5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0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8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0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899" cy="30788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899" cy="30788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0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7999"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899"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199" cy="1506299"/>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799"/>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099"/>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8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1" y="1188925"/>
            <a:ext cx="5783400" cy="1457399"/>
          </a:xfrm>
          <a:prstGeom prst="rect">
            <a:avLst/>
          </a:prstGeom>
        </p:spPr>
        <p:txBody>
          <a:bodyPr lIns="91425" tIns="91425" rIns="91425" bIns="91425" anchor="b" anchorCtr="0">
            <a:noAutofit/>
          </a:bodyPr>
          <a:lstStyle/>
          <a:p>
            <a:pPr lvl="0">
              <a:spcBef>
                <a:spcPts val="0"/>
              </a:spcBef>
              <a:buNone/>
            </a:pPr>
            <a:r>
              <a:rPr lang="en"/>
              <a:t>Chad’s C++ Tutorial</a:t>
            </a:r>
          </a:p>
        </p:txBody>
      </p:sp>
      <p:sp>
        <p:nvSpPr>
          <p:cNvPr id="64" name="Shape 64"/>
          <p:cNvSpPr txBox="1">
            <a:spLocks noGrp="1"/>
          </p:cNvSpPr>
          <p:nvPr>
            <p:ph type="subTitle" idx="1"/>
          </p:nvPr>
        </p:nvSpPr>
        <p:spPr>
          <a:xfrm>
            <a:off x="1680301" y="3049450"/>
            <a:ext cx="5783400" cy="909000"/>
          </a:xfrm>
          <a:prstGeom prst="rect">
            <a:avLst/>
          </a:prstGeom>
        </p:spPr>
        <p:txBody>
          <a:bodyPr lIns="91425" tIns="91425" rIns="91425" bIns="91425" anchor="t" anchorCtr="0">
            <a:noAutofit/>
          </a:bodyPr>
          <a:lstStyle/>
          <a:p>
            <a:pPr lvl="0">
              <a:spcBef>
                <a:spcPts val="0"/>
              </a:spcBef>
              <a:buNone/>
            </a:pPr>
            <a:r>
              <a:rPr lang="en"/>
              <a:t>Demo Outline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9. Compound Assignment Operator</a:t>
            </a:r>
          </a:p>
        </p:txBody>
      </p:sp>
      <p:sp>
        <p:nvSpPr>
          <p:cNvPr id="118" name="Shape 118"/>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marR="0" lvl="0" algn="l" rtl="0">
              <a:lnSpc>
                <a:spcPct val="156000"/>
              </a:lnSpc>
              <a:spcBef>
                <a:spcPts val="0"/>
              </a:spcBef>
              <a:spcAft>
                <a:spcPts val="0"/>
              </a:spcAft>
              <a:buNone/>
            </a:pPr>
            <a:r>
              <a:rPr lang="en"/>
              <a:t>Adding an = </a:t>
            </a:r>
            <a:r>
              <a:rPr lang="en" b="1"/>
              <a:t>after </a:t>
            </a:r>
            <a:r>
              <a:rPr lang="en"/>
              <a:t>an Arithmetic Operator will add/subtract/divide/multiply the defined value by itself.</a:t>
            </a:r>
          </a:p>
          <a:p>
            <a:pPr marR="0" lvl="0" algn="l" rtl="0">
              <a:lnSpc>
                <a:spcPct val="156000"/>
              </a:lnSpc>
              <a:spcBef>
                <a:spcPts val="0"/>
              </a:spcBef>
              <a:spcAft>
                <a:spcPts val="0"/>
              </a:spcAft>
              <a:buNone/>
            </a:pPr>
            <a:r>
              <a:rPr lang="en"/>
              <a:t>Syntax:</a:t>
            </a:r>
          </a:p>
          <a:p>
            <a:pPr lvl="0" indent="457200" rtl="0">
              <a:lnSpc>
                <a:spcPct val="156000"/>
              </a:lnSpc>
              <a:spcBef>
                <a:spcPts val="0"/>
              </a:spcBef>
              <a:spcAft>
                <a:spcPts val="0"/>
              </a:spcAft>
              <a:buNone/>
            </a:pPr>
            <a:r>
              <a:rPr lang="en"/>
              <a:t>int a = 5;</a:t>
            </a:r>
          </a:p>
          <a:p>
            <a:pPr lvl="0" indent="457200" rtl="0">
              <a:lnSpc>
                <a:spcPct val="156000"/>
              </a:lnSpc>
              <a:spcBef>
                <a:spcPts val="0"/>
              </a:spcBef>
              <a:spcAft>
                <a:spcPts val="0"/>
              </a:spcAft>
              <a:buNone/>
            </a:pPr>
            <a:r>
              <a:rPr lang="en"/>
              <a:t>a += 10;</a:t>
            </a:r>
          </a:p>
          <a:p>
            <a:pPr marR="0" lvl="0" algn="l" rtl="0">
              <a:lnSpc>
                <a:spcPct val="156000"/>
              </a:lnSpc>
              <a:spcBef>
                <a:spcPts val="0"/>
              </a:spcBef>
              <a:spcAft>
                <a:spcPts val="0"/>
              </a:spcAft>
              <a:buNone/>
            </a:pPr>
            <a:r>
              <a:rPr lang="en"/>
              <a:t>Output:</a:t>
            </a:r>
          </a:p>
          <a:p>
            <a:pPr marR="0" lvl="0" algn="l" rtl="0">
              <a:lnSpc>
                <a:spcPct val="156000"/>
              </a:lnSpc>
              <a:spcBef>
                <a:spcPts val="0"/>
              </a:spcBef>
              <a:spcAft>
                <a:spcPts val="0"/>
              </a:spcAft>
              <a:buNone/>
            </a:pPr>
            <a:r>
              <a:rPr lang="en"/>
              <a:t>	A would be equal to 15.</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10. Increment and Decrement Operators</a:t>
            </a:r>
          </a:p>
        </p:txBody>
      </p:sp>
      <p:sp>
        <p:nvSpPr>
          <p:cNvPr id="124" name="Shape 124"/>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rtl="0">
              <a:spcBef>
                <a:spcPts val="0"/>
              </a:spcBef>
              <a:buNone/>
            </a:pPr>
            <a:r>
              <a:rPr lang="en"/>
              <a:t>++ Adds 1 to a variable</a:t>
            </a:r>
          </a:p>
          <a:p>
            <a:pPr lvl="0" rtl="0">
              <a:spcBef>
                <a:spcPts val="0"/>
              </a:spcBef>
              <a:buNone/>
            </a:pPr>
            <a:r>
              <a:rPr lang="en"/>
              <a:t>-- Subtracts 1 from a variable</a:t>
            </a:r>
          </a:p>
          <a:p>
            <a:pPr lvl="0" rtl="0">
              <a:spcBef>
                <a:spcPts val="0"/>
              </a:spcBef>
              <a:buNone/>
            </a:pPr>
            <a:r>
              <a:rPr lang="en"/>
              <a:t>These can be placed before or after a variable’s name, though after is most common.</a:t>
            </a:r>
          </a:p>
          <a:p>
            <a:pPr lvl="0" rtl="0">
              <a:spcBef>
                <a:spcPts val="0"/>
              </a:spcBef>
              <a:buNone/>
            </a:pPr>
            <a:endParaRPr/>
          </a:p>
          <a:p>
            <a:pPr lvl="0">
              <a:spcBef>
                <a:spcPts val="0"/>
              </a:spcBef>
              <a:buNone/>
            </a:pPr>
            <a:r>
              <a:rPr lang="en" b="1" u="sng"/>
              <a:t>You Should be able to complete Chapter 1-1 now.</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11. Relation Operators</a:t>
            </a:r>
          </a:p>
        </p:txBody>
      </p:sp>
      <p:sp>
        <p:nvSpPr>
          <p:cNvPr id="130" name="Shape 130"/>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marL="0" marR="0" lvl="0" indent="0" algn="l" rtl="0">
              <a:lnSpc>
                <a:spcPct val="156000"/>
              </a:lnSpc>
              <a:spcBef>
                <a:spcPts val="0"/>
              </a:spcBef>
              <a:spcAft>
                <a:spcPts val="0"/>
              </a:spcAft>
              <a:buNone/>
            </a:pPr>
            <a:r>
              <a:rPr lang="en" dirty="0"/>
              <a:t>==  Is equal to</a:t>
            </a:r>
          </a:p>
          <a:p>
            <a:pPr marL="0" marR="0" lvl="0" indent="0" algn="l" rtl="0">
              <a:lnSpc>
                <a:spcPct val="156000"/>
              </a:lnSpc>
              <a:spcBef>
                <a:spcPts val="0"/>
              </a:spcBef>
              <a:spcAft>
                <a:spcPts val="0"/>
              </a:spcAft>
              <a:buNone/>
            </a:pPr>
            <a:r>
              <a:rPr lang="en" dirty="0"/>
              <a:t>!=  Is not equal to</a:t>
            </a:r>
          </a:p>
          <a:p>
            <a:pPr marL="0" marR="0" lvl="0" indent="0" algn="l" rtl="0">
              <a:lnSpc>
                <a:spcPct val="156000"/>
              </a:lnSpc>
              <a:spcBef>
                <a:spcPts val="0"/>
              </a:spcBef>
              <a:spcAft>
                <a:spcPts val="0"/>
              </a:spcAft>
              <a:buNone/>
            </a:pPr>
            <a:r>
              <a:rPr lang="en" dirty="0"/>
              <a:t>&lt;  Less than</a:t>
            </a:r>
          </a:p>
          <a:p>
            <a:pPr marL="0" marR="0" lvl="0" indent="0" algn="l" rtl="0">
              <a:lnSpc>
                <a:spcPct val="156000"/>
              </a:lnSpc>
              <a:spcBef>
                <a:spcPts val="0"/>
              </a:spcBef>
              <a:spcAft>
                <a:spcPts val="0"/>
              </a:spcAft>
              <a:buNone/>
            </a:pPr>
            <a:r>
              <a:rPr lang="en" dirty="0"/>
              <a:t>&gt; Greater than</a:t>
            </a:r>
          </a:p>
          <a:p>
            <a:pPr marL="0" marR="0" lvl="0" indent="0" algn="l" rtl="0">
              <a:lnSpc>
                <a:spcPct val="156000"/>
              </a:lnSpc>
              <a:spcBef>
                <a:spcPts val="0"/>
              </a:spcBef>
              <a:spcAft>
                <a:spcPts val="0"/>
              </a:spcAft>
              <a:buNone/>
            </a:pPr>
            <a:r>
              <a:rPr lang="en" dirty="0"/>
              <a:t>&lt;=  Less than or equal to</a:t>
            </a:r>
          </a:p>
          <a:p>
            <a:pPr marL="0" marR="0" lvl="0" indent="0" algn="l" rtl="0">
              <a:lnSpc>
                <a:spcPct val="156000"/>
              </a:lnSpc>
              <a:spcBef>
                <a:spcPts val="0"/>
              </a:spcBef>
              <a:spcAft>
                <a:spcPts val="0"/>
              </a:spcAft>
              <a:buNone/>
            </a:pPr>
            <a:r>
              <a:rPr lang="en" dirty="0"/>
              <a:t>&gt;=  Greater than or equal to</a:t>
            </a:r>
          </a:p>
          <a:p>
            <a:pPr marL="0" marR="0" lvl="0" indent="0" algn="l" rtl="0">
              <a:lnSpc>
                <a:spcPct val="156000"/>
              </a:lnSpc>
              <a:spcBef>
                <a:spcPts val="0"/>
              </a:spcBef>
              <a:spcAft>
                <a:spcPts val="0"/>
              </a:spcAft>
              <a:buNone/>
            </a:pPr>
            <a:endParaRPr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12. Logical Operators</a:t>
            </a:r>
          </a:p>
        </p:txBody>
      </p:sp>
      <p:sp>
        <p:nvSpPr>
          <p:cNvPr id="136" name="Shape 136"/>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marL="0" marR="0" lvl="0" indent="0" algn="l" rtl="0">
              <a:lnSpc>
                <a:spcPct val="156000"/>
              </a:lnSpc>
              <a:spcBef>
                <a:spcPts val="0"/>
              </a:spcBef>
              <a:spcAft>
                <a:spcPts val="0"/>
              </a:spcAft>
              <a:buNone/>
            </a:pPr>
            <a:r>
              <a:rPr lang="en"/>
              <a:t>!      Not operator(Goes before variable name)</a:t>
            </a:r>
          </a:p>
          <a:p>
            <a:pPr marL="0" marR="0" lvl="0" indent="0" algn="l" rtl="0">
              <a:lnSpc>
                <a:spcPct val="156000"/>
              </a:lnSpc>
              <a:spcBef>
                <a:spcPts val="0"/>
              </a:spcBef>
              <a:spcAft>
                <a:spcPts val="0"/>
              </a:spcAft>
              <a:buNone/>
            </a:pPr>
            <a:r>
              <a:rPr lang="en"/>
              <a:t>&amp;&amp;  And operator</a:t>
            </a:r>
          </a:p>
          <a:p>
            <a:pPr marL="0" marR="0" lvl="0" indent="0" algn="l" rtl="0">
              <a:lnSpc>
                <a:spcPct val="156000"/>
              </a:lnSpc>
              <a:spcBef>
                <a:spcPts val="0"/>
              </a:spcBef>
              <a:spcAft>
                <a:spcPts val="0"/>
              </a:spcAft>
              <a:buNone/>
            </a:pPr>
            <a:r>
              <a:rPr lang="en"/>
              <a:t>||     Or operator</a:t>
            </a:r>
          </a:p>
          <a:p>
            <a:pPr marL="0" marR="0" lvl="0" indent="457200" algn="l" rtl="0">
              <a:lnSpc>
                <a:spcPct val="156000"/>
              </a:lnSpc>
              <a:spcBef>
                <a:spcPts val="0"/>
              </a:spcBef>
              <a:spcAft>
                <a:spcPts val="0"/>
              </a:spcAft>
              <a:buNone/>
            </a:pP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13. Comma Operator</a:t>
            </a:r>
          </a:p>
        </p:txBody>
      </p:sp>
      <p:sp>
        <p:nvSpPr>
          <p:cNvPr id="142" name="Shape 142"/>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a:spcBef>
                <a:spcPts val="0"/>
              </a:spcBef>
              <a:buNone/>
            </a:pPr>
            <a:r>
              <a:rPr lang="en"/>
              <a:t>The Comma Operator can be use to separate two or more expressions.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14. sizeof Operator</a:t>
            </a:r>
          </a:p>
        </p:txBody>
      </p:sp>
      <p:sp>
        <p:nvSpPr>
          <p:cNvPr id="148" name="Shape 148"/>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marL="0" marR="0" lvl="0" indent="0" algn="l" rtl="0">
              <a:lnSpc>
                <a:spcPct val="156000"/>
              </a:lnSpc>
              <a:spcBef>
                <a:spcPts val="0"/>
              </a:spcBef>
              <a:spcAft>
                <a:spcPts val="0"/>
              </a:spcAft>
              <a:buNone/>
            </a:pPr>
            <a:r>
              <a:rPr lang="en"/>
              <a:t>Calling the “sizeof()” function will determine the size of a variable.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15. Conditional Statements</a:t>
            </a:r>
          </a:p>
        </p:txBody>
      </p:sp>
      <p:sp>
        <p:nvSpPr>
          <p:cNvPr id="154" name="Shape 154"/>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rtl="0">
              <a:spcBef>
                <a:spcPts val="0"/>
              </a:spcBef>
              <a:buNone/>
            </a:pPr>
            <a:r>
              <a:rPr lang="en" dirty="0"/>
              <a:t>You can use conditional statements to test certain </a:t>
            </a:r>
            <a:r>
              <a:rPr lang="en" dirty="0" smtClean="0"/>
              <a:t>conditions </a:t>
            </a:r>
            <a:r>
              <a:rPr lang="en" dirty="0"/>
              <a:t>using the Relation Operators we learned about earlier. “If” statements are used to execute code if  the condition(s) is/are true. “else” statements are used after an “if” statement to execute code if the condition is false. Alternatively if you wanted to test another condition you could use a “else if” statement.</a:t>
            </a:r>
          </a:p>
          <a:p>
            <a:pPr lvl="0" rtl="0">
              <a:spcBef>
                <a:spcPts val="0"/>
              </a:spcBef>
              <a:buNone/>
            </a:pPr>
            <a:endParaRPr dirty="0"/>
          </a:p>
          <a:p>
            <a:pPr lvl="0">
              <a:spcBef>
                <a:spcPts val="0"/>
              </a:spcBef>
              <a:buNone/>
            </a:pPr>
            <a:r>
              <a:rPr lang="en" b="1" u="sng" dirty="0"/>
              <a:t>You Should be able to complete Chapter 1-2 now.</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16. For Loop</a:t>
            </a:r>
          </a:p>
        </p:txBody>
      </p:sp>
      <p:sp>
        <p:nvSpPr>
          <p:cNvPr id="160" name="Shape 160"/>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rtl="0">
              <a:spcBef>
                <a:spcPts val="0"/>
              </a:spcBef>
              <a:buNone/>
            </a:pPr>
            <a:r>
              <a:rPr lang="en" sz="1400"/>
              <a:t>For Loops are most commonly used for executing the same code a specific number of times. A for loop’s parameters are divided into three parts. The first part which allows you to create a starting variable. The second part after the first “;” is where a condition, based off your starting variable is placed. The third part after the second “;” is where an increment statement is placed. You could do something simple like “x++” if you only wanted to execute the loop 9 times, or “x = x + 3” if you only wanted to execute the loop twice. This works because the condition is checked every time the loop is executed. When the condition is false, the code will be ignored by the compiler.</a:t>
            </a:r>
          </a:p>
          <a:p>
            <a:pPr lvl="0" rtl="0">
              <a:spcBef>
                <a:spcPts val="0"/>
              </a:spcBef>
              <a:buNone/>
            </a:pPr>
            <a:r>
              <a:rPr lang="en" sz="1400"/>
              <a:t>Syntax:</a:t>
            </a:r>
            <a:br>
              <a:rPr lang="en" sz="1400"/>
            </a:br>
            <a:r>
              <a:rPr lang="en" sz="1400"/>
              <a:t>for(int x = 1; x&lt;10; x++){</a:t>
            </a:r>
          </a:p>
          <a:p>
            <a:pPr lvl="0" rtl="0">
              <a:spcBef>
                <a:spcPts val="0"/>
              </a:spcBef>
              <a:buNone/>
            </a:pPr>
            <a:r>
              <a:rPr lang="en" sz="1400"/>
              <a:t>}</a:t>
            </a:r>
          </a:p>
          <a:p>
            <a:pPr lvl="0" rtl="0">
              <a:spcBef>
                <a:spcPts val="0"/>
              </a:spcBef>
              <a:buNone/>
            </a:pPr>
            <a:endParaRPr sz="1400"/>
          </a:p>
          <a:p>
            <a:pPr lvl="0">
              <a:spcBef>
                <a:spcPts val="0"/>
              </a:spcBef>
              <a:buNone/>
            </a:pPr>
            <a:endParaRPr sz="140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17. While Loop</a:t>
            </a:r>
          </a:p>
        </p:txBody>
      </p:sp>
      <p:sp>
        <p:nvSpPr>
          <p:cNvPr id="166" name="Shape 166"/>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a:spcBef>
                <a:spcPts val="0"/>
              </a:spcBef>
              <a:buNone/>
            </a:pPr>
            <a:r>
              <a:rPr lang="en"/>
              <a:t>A while loop can be used like an if statement. If the condition is true the code in the loop will execute until the condition becomes false. In most if not all cases, you’ll want to include some kind of increment statement in your while loop that will eventually make your condition false. This is important because If you make an infinite loop your program will end up crashing.</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18. Do While Loop</a:t>
            </a:r>
          </a:p>
        </p:txBody>
      </p:sp>
      <p:sp>
        <p:nvSpPr>
          <p:cNvPr id="172" name="Shape 172"/>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rtl="0">
              <a:spcBef>
                <a:spcPts val="0"/>
              </a:spcBef>
              <a:buNone/>
            </a:pPr>
            <a:r>
              <a:rPr lang="en"/>
              <a:t>Unlike “for” and “while” loops, a Do While Loop will execute its code one then check the condition to decide whether or not it will execute again. These are useful because they are guaranteed to execute at least once.</a:t>
            </a:r>
          </a:p>
          <a:p>
            <a:pPr lvl="0" rtl="0">
              <a:spcBef>
                <a:spcPts val="0"/>
              </a:spcBef>
              <a:buNone/>
            </a:pPr>
            <a:endParaRPr/>
          </a:p>
          <a:p>
            <a:pPr lvl="0" rtl="0">
              <a:spcBef>
                <a:spcPts val="0"/>
              </a:spcBef>
              <a:buNone/>
            </a:pPr>
            <a:endParaRPr/>
          </a:p>
          <a:p>
            <a:pPr lvl="0" rtl="0">
              <a:spcBef>
                <a:spcPts val="0"/>
              </a:spcBef>
              <a:buNone/>
            </a:pPr>
            <a:endParaRPr/>
          </a:p>
          <a:p>
            <a:pPr lvl="0">
              <a:spcBef>
                <a:spcPts val="0"/>
              </a:spcBef>
              <a:buNone/>
            </a:pPr>
            <a:r>
              <a:rPr lang="en" b="1" u="sng"/>
              <a:t>You Should be able to complete Chapter 1-3 now.</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marL="457200" lvl="0" indent="-228600">
              <a:spcBef>
                <a:spcPts val="0"/>
              </a:spcBef>
              <a:buAutoNum type="arabicPeriod"/>
            </a:pPr>
            <a:r>
              <a:rPr lang="en"/>
              <a:t>What is C++?</a:t>
            </a:r>
          </a:p>
        </p:txBody>
      </p:sp>
      <p:sp>
        <p:nvSpPr>
          <p:cNvPr id="70" name="Shape 70"/>
          <p:cNvSpPr txBox="1">
            <a:spLocks noGrp="1"/>
          </p:cNvSpPr>
          <p:nvPr>
            <p:ph type="body" idx="1"/>
          </p:nvPr>
        </p:nvSpPr>
        <p:spPr>
          <a:xfrm>
            <a:off x="387900" y="1355574"/>
            <a:ext cx="8368200" cy="3078899"/>
          </a:xfrm>
          <a:prstGeom prst="rect">
            <a:avLst/>
          </a:prstGeom>
        </p:spPr>
        <p:txBody>
          <a:bodyPr lIns="91425" tIns="91425" rIns="91425" bIns="91425" anchor="t" anchorCtr="0">
            <a:noAutofit/>
          </a:bodyPr>
          <a:lstStyle/>
          <a:p>
            <a:pPr marL="457200" lvl="0" indent="-228600" rtl="0">
              <a:spcBef>
                <a:spcPts val="0"/>
              </a:spcBef>
            </a:pPr>
            <a:r>
              <a:rPr lang="en" dirty="0"/>
              <a:t>C++ is an object-oriented programming (OOP) language that is viewed by many as the best language for creating large-scale applications. C++ is a superset of the C language. (Thanks Google)</a:t>
            </a:r>
          </a:p>
          <a:p>
            <a:pPr marL="457200" lvl="0" indent="-228600" rtl="0">
              <a:spcBef>
                <a:spcPts val="0"/>
              </a:spcBef>
            </a:pPr>
            <a:r>
              <a:rPr lang="en" dirty="0"/>
              <a:t>We use programing languages such as C++ because a computer can only understand machine, code consisting of ones and zeros. Programming in ones and zeros would be far too tedious. This is where the compiler comes in, it translates C++ into machine.</a:t>
            </a:r>
          </a:p>
          <a:p>
            <a:pPr marL="457200" lvl="0" indent="-228600">
              <a:spcBef>
                <a:spcPts val="0"/>
              </a:spcBef>
            </a:pPr>
            <a:r>
              <a:rPr lang="en" dirty="0"/>
              <a:t>It is also important to know that the compiler starts compiling </a:t>
            </a:r>
            <a:r>
              <a:rPr lang="en" b="1" dirty="0"/>
              <a:t>a </a:t>
            </a:r>
            <a:r>
              <a:rPr lang="en" dirty="0"/>
              <a:t>main.cpp file(This doesn’t mean it will always be called “main”) first, and code is always executed from top to bottom.</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19. Switch/Case Statements</a:t>
            </a:r>
          </a:p>
        </p:txBody>
      </p:sp>
      <p:sp>
        <p:nvSpPr>
          <p:cNvPr id="178" name="Shape 178"/>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rtl="0">
              <a:spcBef>
                <a:spcPts val="0"/>
              </a:spcBef>
              <a:buNone/>
            </a:pPr>
            <a:r>
              <a:rPr lang="en"/>
              <a:t>A switch statement allows you to test a list of values for one variable. The variable being tested is called the </a:t>
            </a:r>
            <a:r>
              <a:rPr lang="en" b="1"/>
              <a:t>Switch</a:t>
            </a:r>
            <a:r>
              <a:rPr lang="en"/>
              <a:t>, and the possible values being tested is called a </a:t>
            </a:r>
            <a:r>
              <a:rPr lang="en" b="1"/>
              <a:t>Case</a:t>
            </a:r>
            <a:r>
              <a:rPr lang="en"/>
              <a:t>. After a case is executed you’ll want to </a:t>
            </a:r>
            <a:r>
              <a:rPr lang="en" b="1"/>
              <a:t>Break</a:t>
            </a:r>
            <a:r>
              <a:rPr lang="en"/>
              <a:t>, telling your program to stop testing other values. You can also include the optional </a:t>
            </a:r>
            <a:r>
              <a:rPr lang="en" b="1"/>
              <a:t>Default </a:t>
            </a:r>
            <a:r>
              <a:rPr lang="en"/>
              <a:t>case which acts like an “else” statement and executes itself if all cases are false. Keep in mind that the default case can only appear at the end of a Switch statement and no “break” is needed.</a:t>
            </a:r>
          </a:p>
          <a:p>
            <a:pPr lvl="0">
              <a:spcBef>
                <a:spcPts val="0"/>
              </a:spcBef>
              <a:buNone/>
            </a:pPr>
            <a:r>
              <a:rPr lang="en" b="1" u="sng"/>
              <a:t>You Should be able to complete Chapter 1-4 now.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2. Console Out</a:t>
            </a:r>
          </a:p>
        </p:txBody>
      </p:sp>
      <p:sp>
        <p:nvSpPr>
          <p:cNvPr id="76" name="Shape 76"/>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a:spcBef>
                <a:spcPts val="0"/>
              </a:spcBef>
              <a:buNone/>
            </a:pPr>
            <a:r>
              <a:rPr lang="en"/>
              <a:t>Syntax: std::cout</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3. Data Types</a:t>
            </a:r>
          </a:p>
        </p:txBody>
      </p:sp>
      <p:sp>
        <p:nvSpPr>
          <p:cNvPr id="82" name="Shape 82"/>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marL="457200" lvl="0" indent="-228600" rtl="0">
              <a:lnSpc>
                <a:spcPct val="156000"/>
              </a:lnSpc>
              <a:spcBef>
                <a:spcPts val="0"/>
              </a:spcBef>
              <a:spcAft>
                <a:spcPts val="0"/>
              </a:spcAft>
            </a:pPr>
            <a:r>
              <a:rPr lang="en"/>
              <a:t>int = Whole Numbers</a:t>
            </a:r>
          </a:p>
          <a:p>
            <a:pPr marL="457200" lvl="0" indent="-228600" rtl="0">
              <a:lnSpc>
                <a:spcPct val="156000"/>
              </a:lnSpc>
              <a:spcBef>
                <a:spcPts val="0"/>
              </a:spcBef>
              <a:spcAft>
                <a:spcPts val="0"/>
              </a:spcAft>
            </a:pPr>
            <a:r>
              <a:rPr lang="en"/>
              <a:t>float = Decimal Numbers</a:t>
            </a:r>
          </a:p>
          <a:p>
            <a:pPr marL="457200" lvl="0" indent="-228600" rtl="0">
              <a:lnSpc>
                <a:spcPct val="156000"/>
              </a:lnSpc>
              <a:spcBef>
                <a:spcPts val="0"/>
              </a:spcBef>
              <a:spcAft>
                <a:spcPts val="0"/>
              </a:spcAft>
            </a:pPr>
            <a:r>
              <a:rPr lang="en"/>
              <a:t>double = More decimal places than a float</a:t>
            </a:r>
          </a:p>
          <a:p>
            <a:pPr marL="457200" lvl="0" indent="-228600" rtl="0">
              <a:lnSpc>
                <a:spcPct val="156000"/>
              </a:lnSpc>
              <a:spcBef>
                <a:spcPts val="0"/>
              </a:spcBef>
              <a:spcAft>
                <a:spcPts val="0"/>
              </a:spcAft>
            </a:pPr>
            <a:r>
              <a:rPr lang="en"/>
              <a:t>bool = true or false/1 or 0</a:t>
            </a:r>
          </a:p>
          <a:p>
            <a:pPr marL="457200" lvl="0" indent="-228600" rtl="0">
              <a:lnSpc>
                <a:spcPct val="156000"/>
              </a:lnSpc>
              <a:spcBef>
                <a:spcPts val="0"/>
              </a:spcBef>
              <a:spcAft>
                <a:spcPts val="0"/>
              </a:spcAft>
            </a:pPr>
            <a:r>
              <a:rPr lang="en"/>
              <a:t>char = A character, use ‘ not “(Ex: ‘c’)</a:t>
            </a:r>
          </a:p>
          <a:p>
            <a:pPr marL="457200" lvl="0" indent="-228600" rtl="0">
              <a:lnSpc>
                <a:spcPct val="156000"/>
              </a:lnSpc>
              <a:spcBef>
                <a:spcPts val="0"/>
              </a:spcBef>
              <a:spcAft>
                <a:spcPts val="0"/>
              </a:spcAft>
            </a:pPr>
            <a:r>
              <a:rPr lang="en"/>
              <a:t>string = “A set of characters”</a:t>
            </a: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4. Variables</a:t>
            </a:r>
          </a:p>
        </p:txBody>
      </p:sp>
      <p:sp>
        <p:nvSpPr>
          <p:cNvPr id="88" name="Shape 88"/>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a:spcBef>
                <a:spcPts val="0"/>
              </a:spcBef>
              <a:buNone/>
            </a:pPr>
            <a:r>
              <a:rPr lang="en"/>
              <a:t>Variables provide us with a named storage for all data types. Our programs will be able to manipulate these variables at any time(Unless they are constant).</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5. Console In</a:t>
            </a:r>
          </a:p>
        </p:txBody>
      </p:sp>
      <p:sp>
        <p:nvSpPr>
          <p:cNvPr id="94" name="Shape 94"/>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a:spcBef>
                <a:spcPts val="0"/>
              </a:spcBef>
              <a:buNone/>
            </a:pPr>
            <a:r>
              <a:rPr lang="en"/>
              <a:t>Syntax: std::cin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6. Strings</a:t>
            </a:r>
          </a:p>
        </p:txBody>
      </p:sp>
      <p:sp>
        <p:nvSpPr>
          <p:cNvPr id="100" name="Shape 100"/>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rtl="0">
              <a:spcBef>
                <a:spcPts val="0"/>
              </a:spcBef>
              <a:buNone/>
            </a:pPr>
            <a:r>
              <a:rPr lang="en"/>
              <a:t>A string is a data type containing a series of characters.</a:t>
            </a:r>
          </a:p>
          <a:p>
            <a:pPr lvl="0" rtl="0">
              <a:spcBef>
                <a:spcPts val="0"/>
              </a:spcBef>
              <a:buNone/>
            </a:pPr>
            <a:r>
              <a:rPr lang="en"/>
              <a:t>Must #include &lt;string&gt;</a:t>
            </a:r>
          </a:p>
          <a:p>
            <a:pPr lvl="0">
              <a:spcBef>
                <a:spcPts val="0"/>
              </a:spcBef>
              <a:buNone/>
            </a:pPr>
            <a:r>
              <a:rPr lang="en"/>
              <a:t>Show .length() function.</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7. Constants</a:t>
            </a:r>
          </a:p>
        </p:txBody>
      </p:sp>
      <p:sp>
        <p:nvSpPr>
          <p:cNvPr id="106" name="Shape 106"/>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lvl="0">
              <a:spcBef>
                <a:spcPts val="0"/>
              </a:spcBef>
              <a:buNone/>
            </a:pPr>
            <a:r>
              <a:rPr lang="en"/>
              <a:t>Adding the “const” operator before a Data Type or class(when creating an Object) will create a constant Variable or Object. This means the program will no longer be able to change the value of the Variable once it's been declared, doing so will result in an error when compiling.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87900" y="458025"/>
            <a:ext cx="8368200" cy="686099"/>
          </a:xfrm>
          <a:prstGeom prst="rect">
            <a:avLst/>
          </a:prstGeom>
        </p:spPr>
        <p:txBody>
          <a:bodyPr lIns="91425" tIns="91425" rIns="91425" bIns="91425" anchor="b" anchorCtr="0">
            <a:noAutofit/>
          </a:bodyPr>
          <a:lstStyle/>
          <a:p>
            <a:pPr lvl="0">
              <a:spcBef>
                <a:spcPts val="0"/>
              </a:spcBef>
              <a:buNone/>
            </a:pPr>
            <a:r>
              <a:rPr lang="en"/>
              <a:t>8. Arithmetic Operators</a:t>
            </a:r>
          </a:p>
        </p:txBody>
      </p:sp>
      <p:sp>
        <p:nvSpPr>
          <p:cNvPr id="112" name="Shape 112"/>
          <p:cNvSpPr txBox="1">
            <a:spLocks noGrp="1"/>
          </p:cNvSpPr>
          <p:nvPr>
            <p:ph type="body" idx="1"/>
          </p:nvPr>
        </p:nvSpPr>
        <p:spPr>
          <a:xfrm>
            <a:off x="387900" y="1489824"/>
            <a:ext cx="8368200" cy="3078899"/>
          </a:xfrm>
          <a:prstGeom prst="rect">
            <a:avLst/>
          </a:prstGeom>
        </p:spPr>
        <p:txBody>
          <a:bodyPr lIns="91425" tIns="91425" rIns="91425" bIns="91425" anchor="t" anchorCtr="0">
            <a:noAutofit/>
          </a:bodyPr>
          <a:lstStyle/>
          <a:p>
            <a:pPr marL="0" lvl="0" indent="0" rtl="0">
              <a:spcBef>
                <a:spcPts val="0"/>
              </a:spcBef>
              <a:buNone/>
            </a:pPr>
            <a:r>
              <a:rPr lang="en" dirty="0"/>
              <a:t>=  Assignment Operator</a:t>
            </a:r>
          </a:p>
          <a:p>
            <a:pPr lvl="0" rtl="0">
              <a:spcBef>
                <a:spcPts val="0"/>
              </a:spcBef>
              <a:buNone/>
            </a:pPr>
            <a:r>
              <a:rPr lang="en" dirty="0"/>
              <a:t>+  Addition Operator</a:t>
            </a:r>
          </a:p>
          <a:p>
            <a:pPr lvl="0" rtl="0">
              <a:spcBef>
                <a:spcPts val="0"/>
              </a:spcBef>
              <a:buNone/>
            </a:pPr>
            <a:r>
              <a:rPr lang="en" dirty="0"/>
              <a:t>-  Subtraction Operator</a:t>
            </a:r>
          </a:p>
          <a:p>
            <a:pPr lvl="0" rtl="0">
              <a:spcBef>
                <a:spcPts val="0"/>
              </a:spcBef>
              <a:buNone/>
            </a:pPr>
            <a:r>
              <a:rPr lang="en" dirty="0"/>
              <a:t>*  Multiplication Operator</a:t>
            </a:r>
          </a:p>
          <a:p>
            <a:pPr lvl="0" rtl="0">
              <a:spcBef>
                <a:spcPts val="0"/>
              </a:spcBef>
              <a:buNone/>
            </a:pPr>
            <a:r>
              <a:rPr lang="en" dirty="0"/>
              <a:t>/  Division Operator</a:t>
            </a:r>
          </a:p>
          <a:p>
            <a:pPr lvl="0">
              <a:spcBef>
                <a:spcPts val="0"/>
              </a:spcBef>
              <a:buNone/>
            </a:pPr>
            <a:r>
              <a:rPr lang="en" dirty="0"/>
              <a:t>% Modulo Operator</a:t>
            </a:r>
          </a:p>
        </p:txBody>
      </p:sp>
    </p:spTree>
  </p:cSld>
  <p:clrMapOvr>
    <a:masterClrMapping/>
  </p:clrMapOvr>
  <p:transition spd="slow">
    <p:cut/>
  </p:transition>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990</Words>
  <Application>Microsoft Office PowerPoint</Application>
  <PresentationFormat>On-screen Show (16:9)</PresentationFormat>
  <Paragraphs>79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Roboto Slab</vt:lpstr>
      <vt:lpstr>Roboto</vt:lpstr>
      <vt:lpstr>marina</vt:lpstr>
      <vt:lpstr>Chad’s C++ Tutorial</vt:lpstr>
      <vt:lpstr>What is C++?</vt:lpstr>
      <vt:lpstr>2. Console Out</vt:lpstr>
      <vt:lpstr>3. Data Types</vt:lpstr>
      <vt:lpstr>4. Variables</vt:lpstr>
      <vt:lpstr>5. Console In</vt:lpstr>
      <vt:lpstr>6. Strings</vt:lpstr>
      <vt:lpstr>7. Constants</vt:lpstr>
      <vt:lpstr>8. Arithmetic Operators</vt:lpstr>
      <vt:lpstr>9. Compound Assignment Operator</vt:lpstr>
      <vt:lpstr>10. Increment and Decrement Operators</vt:lpstr>
      <vt:lpstr>11. Relation Operators</vt:lpstr>
      <vt:lpstr>12. Logical Operators</vt:lpstr>
      <vt:lpstr>13. Comma Operator</vt:lpstr>
      <vt:lpstr>14. sizeof Operator</vt:lpstr>
      <vt:lpstr>15. Conditional Statements</vt:lpstr>
      <vt:lpstr>16. For Loop</vt:lpstr>
      <vt:lpstr>17. While Loop</vt:lpstr>
      <vt:lpstr>18. Do While Loop</vt:lpstr>
      <vt:lpstr>19. Switch/Case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Chad’s C++ Tutorial</dc:title>
  <cp:lastModifiedBy>Chad A.</cp:lastModifiedBy>
  <cp:revision>3</cp:revision>
  <dcterms:modified xsi:type="dcterms:W3CDTF">2016-01-16T20:09:37Z</dcterms:modified>
</cp:coreProperties>
</file>