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48" r:id="rId2"/>
    <p:sldMasterId id="2147483658" r:id="rId3"/>
    <p:sldMasterId id="2147483678" r:id="rId4"/>
    <p:sldMasterId id="2147483682" r:id="rId5"/>
    <p:sldMasterId id="2147483697" r:id="rId6"/>
  </p:sldMasterIdLst>
  <p:notesMasterIdLst>
    <p:notesMasterId r:id="rId29"/>
  </p:notesMasterIdLst>
  <p:handoutMasterIdLst>
    <p:handoutMasterId r:id="rId30"/>
  </p:handoutMasterIdLst>
  <p:sldIdLst>
    <p:sldId id="306" r:id="rId7"/>
    <p:sldId id="311" r:id="rId8"/>
    <p:sldId id="257" r:id="rId9"/>
    <p:sldId id="315" r:id="rId10"/>
    <p:sldId id="318" r:id="rId11"/>
    <p:sldId id="321" r:id="rId12"/>
    <p:sldId id="319" r:id="rId13"/>
    <p:sldId id="316" r:id="rId14"/>
    <p:sldId id="327" r:id="rId15"/>
    <p:sldId id="323" r:id="rId16"/>
    <p:sldId id="326" r:id="rId17"/>
    <p:sldId id="325" r:id="rId18"/>
    <p:sldId id="309" r:id="rId19"/>
    <p:sldId id="322" r:id="rId20"/>
    <p:sldId id="299" r:id="rId21"/>
    <p:sldId id="317" r:id="rId22"/>
    <p:sldId id="320" r:id="rId23"/>
    <p:sldId id="328" r:id="rId24"/>
    <p:sldId id="314" r:id="rId25"/>
    <p:sldId id="324" r:id="rId26"/>
    <p:sldId id="312" r:id="rId27"/>
    <p:sldId id="313" r:id="rId2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D83D6D-1FFC-4AF9-912A-B98402268987}">
          <p14:sldIdLst>
            <p14:sldId id="306"/>
            <p14:sldId id="311"/>
            <p14:sldId id="257"/>
            <p14:sldId id="315"/>
            <p14:sldId id="318"/>
            <p14:sldId id="321"/>
            <p14:sldId id="319"/>
            <p14:sldId id="316"/>
            <p14:sldId id="327"/>
            <p14:sldId id="323"/>
            <p14:sldId id="326"/>
            <p14:sldId id="325"/>
            <p14:sldId id="309"/>
            <p14:sldId id="322"/>
            <p14:sldId id="299"/>
            <p14:sldId id="317"/>
            <p14:sldId id="320"/>
            <p14:sldId id="328"/>
            <p14:sldId id="314"/>
            <p14:sldId id="324"/>
            <p14:sldId id="312"/>
            <p14:sldId id="313"/>
          </p14:sldIdLst>
        </p14:section>
      </p14:sectionLst>
    </p:ext>
    <p:ext uri="{EFAFB233-063F-42B5-8137-9DF3F51BA10A}">
      <p15:sldGuideLst xmlns:p15="http://schemas.microsoft.com/office/powerpoint/2012/main" xmlns="">
        <p15:guide id="1" orient="horz" pos="1801">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C458"/>
    <a:srgbClr val="F3C04A"/>
    <a:srgbClr val="F26D9A"/>
    <a:srgbClr val="76B1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Style à thème 2 - Accentuation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Style à thème 2 - Accentuation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4660"/>
  </p:normalViewPr>
  <p:slideViewPr>
    <p:cSldViewPr showGuides="1">
      <p:cViewPr>
        <p:scale>
          <a:sx n="102" d="100"/>
          <a:sy n="102" d="100"/>
        </p:scale>
        <p:origin x="-510" y="-72"/>
      </p:cViewPr>
      <p:guideLst>
        <p:guide orient="horz" pos="1801"/>
        <p:guide pos="2880"/>
      </p:guideLst>
    </p:cSldViewPr>
  </p:slideViewPr>
  <p:notesTextViewPr>
    <p:cViewPr>
      <p:scale>
        <a:sx n="1" d="1"/>
        <a:sy n="1" d="1"/>
      </p:scale>
      <p:origin x="0" y="0"/>
    </p:cViewPr>
  </p:notesTextViewPr>
  <p:sorterViewPr>
    <p:cViewPr varScale="1">
      <p:scale>
        <a:sx n="100" d="100"/>
        <a:sy n="100" d="100"/>
      </p:scale>
      <p:origin x="0" y="0"/>
    </p:cViewPr>
  </p:sorterViewPr>
  <p:notesViewPr>
    <p:cSldViewPr showGuides="1">
      <p:cViewPr varScale="1">
        <p:scale>
          <a:sx n="83" d="100"/>
          <a:sy n="83" d="100"/>
        </p:scale>
        <p:origin x="58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0387649-87BE-48A6-AB38-3A28AD0FAB86}" type="datetimeFigureOut">
              <a:rPr lang="ko-KR" altLang="en-US" smtClean="0"/>
              <a:t>2021-07-14</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DE6650-FA3D-4205-A4D4-AA0375A1773D}" type="slidenum">
              <a:rPr lang="ko-KR" altLang="en-US" smtClean="0"/>
              <a:t>‹N°›</a:t>
            </a:fld>
            <a:endParaRPr lang="ko-KR" altLang="en-US"/>
          </a:p>
        </p:txBody>
      </p:sp>
    </p:spTree>
    <p:extLst>
      <p:ext uri="{BB962C8B-B14F-4D97-AF65-F5344CB8AC3E}">
        <p14:creationId xmlns:p14="http://schemas.microsoft.com/office/powerpoint/2010/main" val="292911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04DDF7-921D-4AC8-B946-4DD615DDC886}" type="datetimeFigureOut">
              <a:rPr lang="ko-KR" altLang="en-US" smtClean="0"/>
              <a:t>2021-07-14</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042B24-5628-4EE2-A5C0-B4E095A44801}" type="slidenum">
              <a:rPr lang="ko-KR" altLang="en-US" smtClean="0"/>
              <a:t>‹N°›</a:t>
            </a:fld>
            <a:endParaRPr lang="ko-KR" altLang="en-US"/>
          </a:p>
        </p:txBody>
      </p:sp>
    </p:spTree>
    <p:extLst>
      <p:ext uri="{BB962C8B-B14F-4D97-AF65-F5344CB8AC3E}">
        <p14:creationId xmlns:p14="http://schemas.microsoft.com/office/powerpoint/2010/main" val="212544470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042B24-5628-4EE2-A5C0-B4E095A44801}" type="slidenum">
              <a:rPr lang="ko-KR" altLang="en-US" smtClean="0"/>
              <a:t>2</a:t>
            </a:fld>
            <a:endParaRPr lang="ko-KR" altLang="en-US"/>
          </a:p>
        </p:txBody>
      </p:sp>
    </p:spTree>
    <p:extLst>
      <p:ext uri="{BB962C8B-B14F-4D97-AF65-F5344CB8AC3E}">
        <p14:creationId xmlns:p14="http://schemas.microsoft.com/office/powerpoint/2010/main" val="2802431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A0042B24-5628-4EE2-A5C0-B4E095A44801}" type="slidenum">
              <a:rPr lang="ko-KR" altLang="en-US" smtClean="0"/>
              <a:t>20</a:t>
            </a:fld>
            <a:endParaRPr lang="ko-KR" altLang="en-US"/>
          </a:p>
        </p:txBody>
      </p:sp>
    </p:spTree>
    <p:extLst>
      <p:ext uri="{BB962C8B-B14F-4D97-AF65-F5344CB8AC3E}">
        <p14:creationId xmlns:p14="http://schemas.microsoft.com/office/powerpoint/2010/main" val="200742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A0042B24-5628-4EE2-A5C0-B4E095A44801}" type="slidenum">
              <a:rPr lang="ko-KR" altLang="en-US" smtClean="0"/>
              <a:t>21</a:t>
            </a:fld>
            <a:endParaRPr lang="ko-KR" altLang="en-US"/>
          </a:p>
        </p:txBody>
      </p:sp>
    </p:spTree>
    <p:extLst>
      <p:ext uri="{BB962C8B-B14F-4D97-AF65-F5344CB8AC3E}">
        <p14:creationId xmlns:p14="http://schemas.microsoft.com/office/powerpoint/2010/main" val="2341771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3</a:t>
            </a:fld>
            <a:endParaRPr lang="ko-KR" altLang="en-US"/>
          </a:p>
        </p:txBody>
      </p:sp>
    </p:spTree>
    <p:extLst>
      <p:ext uri="{BB962C8B-B14F-4D97-AF65-F5344CB8AC3E}">
        <p14:creationId xmlns:p14="http://schemas.microsoft.com/office/powerpoint/2010/main" val="3021824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1-Collecter, Nettoyer et Consolider les données de l’entreprise étendue. La collecte des données est une fonction remplie par une famille d’outils dénommée ETL pour </a:t>
            </a:r>
            <a:r>
              <a:rPr lang="fr-FR" dirty="0" err="1"/>
              <a:t>Extract</a:t>
            </a:r>
            <a:r>
              <a:rPr lang="fr-FR" dirty="0"/>
              <a:t> </a:t>
            </a:r>
            <a:r>
              <a:rPr lang="fr-FR" dirty="0" err="1"/>
              <a:t>Transform</a:t>
            </a:r>
            <a:r>
              <a:rPr lang="fr-FR" dirty="0"/>
              <a:t> </a:t>
            </a:r>
            <a:r>
              <a:rPr lang="fr-FR" dirty="0" err="1"/>
              <a:t>load</a:t>
            </a:r>
            <a:r>
              <a:rPr lang="fr-FR" dirty="0"/>
              <a:t>. </a:t>
            </a:r>
          </a:p>
          <a:p>
            <a:r>
              <a:rPr lang="fr-FR" dirty="0"/>
              <a:t>2-Les données, au préalable nettoyées et consolidées, seront stockées dans une base spécialisée : le data </a:t>
            </a:r>
            <a:r>
              <a:rPr lang="fr-FR" dirty="0" err="1"/>
              <a:t>warehouse</a:t>
            </a:r>
            <a:r>
              <a:rPr lang="fr-FR" dirty="0"/>
              <a:t> ou le datamart</a:t>
            </a:r>
          </a:p>
          <a:p>
            <a:r>
              <a:rPr lang="fr-FR" dirty="0"/>
              <a:t>3-distribuer Ou plutôt faciliter l’accessibilité des informations selon les fonctions et les types d’</a:t>
            </a:r>
            <a:r>
              <a:rPr lang="fr-FR" dirty="0" err="1"/>
              <a:t>utilisation,démocratise</a:t>
            </a:r>
            <a:r>
              <a:rPr lang="fr-FR" dirty="0"/>
              <a:t> très largement l’accès à l’information décisionnelle</a:t>
            </a:r>
          </a:p>
          <a:p>
            <a:r>
              <a:rPr lang="fr-FR" dirty="0"/>
              <a:t>4-Exploiter : Tableau de bord, analyse OLAP ,datamining,... Une fois les données stockées, nettoyées, consolidées et accessibles, elles sont utilisables. Selon les besoins, différents types d’outils d’extraction et d’exploitation seront envisagés</a:t>
            </a:r>
            <a:endParaRPr lang="en-US" dirty="0"/>
          </a:p>
        </p:txBody>
      </p:sp>
      <p:sp>
        <p:nvSpPr>
          <p:cNvPr id="4" name="Slide Number Placeholder 3"/>
          <p:cNvSpPr>
            <a:spLocks noGrp="1"/>
          </p:cNvSpPr>
          <p:nvPr>
            <p:ph type="sldNum" sz="quarter" idx="5"/>
          </p:nvPr>
        </p:nvSpPr>
        <p:spPr/>
        <p:txBody>
          <a:bodyPr/>
          <a:lstStyle/>
          <a:p>
            <a:fld id="{A0042B24-5628-4EE2-A5C0-B4E095A44801}" type="slidenum">
              <a:rPr lang="ko-KR" altLang="en-US" smtClean="0"/>
              <a:t>8</a:t>
            </a:fld>
            <a:endParaRPr lang="ko-KR" altLang="en-US"/>
          </a:p>
        </p:txBody>
      </p:sp>
    </p:spTree>
    <p:extLst>
      <p:ext uri="{BB962C8B-B14F-4D97-AF65-F5344CB8AC3E}">
        <p14:creationId xmlns:p14="http://schemas.microsoft.com/office/powerpoint/2010/main" val="644162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800" b="0" i="0" u="none" strike="noStrike" dirty="0">
                <a:solidFill>
                  <a:srgbClr val="000000"/>
                </a:solidFill>
                <a:effectLst/>
                <a:latin typeface="Arial" panose="020B0604020202020204" pitchFamily="34" charset="0"/>
              </a:rPr>
              <a:t>Dans un Data Warehouse (et au niveau de chaque Data </a:t>
            </a:r>
            <a:r>
              <a:rPr lang="fr-FR" sz="1800" b="0" i="0" u="none" strike="noStrike" dirty="0" err="1">
                <a:solidFill>
                  <a:srgbClr val="000000"/>
                </a:solidFill>
                <a:effectLst/>
                <a:latin typeface="Arial" panose="020B0604020202020204" pitchFamily="34" charset="0"/>
              </a:rPr>
              <a:t>mart</a:t>
            </a:r>
            <a:r>
              <a:rPr lang="fr-FR" sz="1800" b="0" i="0" u="none" strike="noStrike" dirty="0">
                <a:solidFill>
                  <a:srgbClr val="000000"/>
                </a:solidFill>
                <a:effectLst/>
                <a:latin typeface="Arial" panose="020B0604020202020204" pitchFamily="34" charset="0"/>
              </a:rPr>
              <a:t>), les données et leurs relations sont organisées suivant un modèle de données spécifique. Le choix du modèle de données structure et définit le design du Data Warehouse. Nous avons vu qu’il existait trois modélisations possibles :</a:t>
            </a:r>
            <a:endParaRPr lang="en-US" dirty="0"/>
          </a:p>
        </p:txBody>
      </p:sp>
      <p:sp>
        <p:nvSpPr>
          <p:cNvPr id="4" name="Slide Number Placeholder 3"/>
          <p:cNvSpPr>
            <a:spLocks noGrp="1"/>
          </p:cNvSpPr>
          <p:nvPr>
            <p:ph type="sldNum" sz="quarter" idx="5"/>
          </p:nvPr>
        </p:nvSpPr>
        <p:spPr/>
        <p:txBody>
          <a:bodyPr/>
          <a:lstStyle/>
          <a:p>
            <a:fld id="{A0042B24-5628-4EE2-A5C0-B4E095A44801}" type="slidenum">
              <a:rPr lang="ko-KR" altLang="en-US" smtClean="0"/>
              <a:t>10</a:t>
            </a:fld>
            <a:endParaRPr lang="ko-KR" altLang="en-US"/>
          </a:p>
        </p:txBody>
      </p:sp>
    </p:spTree>
    <p:extLst>
      <p:ext uri="{BB962C8B-B14F-4D97-AF65-F5344CB8AC3E}">
        <p14:creationId xmlns:p14="http://schemas.microsoft.com/office/powerpoint/2010/main" val="2895572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A0042B24-5628-4EE2-A5C0-B4E095A44801}"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13</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34" charset="-127"/>
              <a:cs typeface="+mn-cs"/>
            </a:endParaRPr>
          </a:p>
        </p:txBody>
      </p:sp>
    </p:spTree>
    <p:extLst>
      <p:ext uri="{BB962C8B-B14F-4D97-AF65-F5344CB8AC3E}">
        <p14:creationId xmlns:p14="http://schemas.microsoft.com/office/powerpoint/2010/main" val="314031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dirty="0"/>
          </a:p>
        </p:txBody>
      </p:sp>
      <p:sp>
        <p:nvSpPr>
          <p:cNvPr id="4" name="Espace réservé du numéro de diapositive 3"/>
          <p:cNvSpPr>
            <a:spLocks noGrp="1"/>
          </p:cNvSpPr>
          <p:nvPr>
            <p:ph type="sldNum" sz="quarter" idx="10"/>
          </p:nvPr>
        </p:nvSpPr>
        <p:spPr/>
        <p:txBody>
          <a:bodyPr/>
          <a:lstStyle/>
          <a:p>
            <a:fld id="{A0042B24-5628-4EE2-A5C0-B4E095A44801}" type="slidenum">
              <a:rPr lang="ko-KR" altLang="en-US" smtClean="0"/>
              <a:t>15</a:t>
            </a:fld>
            <a:endParaRPr lang="ko-KR" altLang="en-US"/>
          </a:p>
        </p:txBody>
      </p:sp>
    </p:spTree>
    <p:extLst>
      <p:ext uri="{BB962C8B-B14F-4D97-AF65-F5344CB8AC3E}">
        <p14:creationId xmlns:p14="http://schemas.microsoft.com/office/powerpoint/2010/main" val="501462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0042B24-5628-4EE2-A5C0-B4E095A44801}" type="slidenum">
              <a:rPr lang="ko-KR" altLang="en-US" smtClean="0"/>
              <a:t>16</a:t>
            </a:fld>
            <a:endParaRPr lang="ko-KR" altLang="en-US"/>
          </a:p>
        </p:txBody>
      </p:sp>
    </p:spTree>
    <p:extLst>
      <p:ext uri="{BB962C8B-B14F-4D97-AF65-F5344CB8AC3E}">
        <p14:creationId xmlns:p14="http://schemas.microsoft.com/office/powerpoint/2010/main" val="206279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800" b="1" i="0" u="none" strike="noStrike" dirty="0">
                <a:solidFill>
                  <a:srgbClr val="000000"/>
                </a:solidFill>
                <a:effectLst/>
                <a:latin typeface="Arial" panose="020B0604020202020204" pitchFamily="34" charset="0"/>
              </a:rPr>
              <a:t>ETL</a:t>
            </a:r>
            <a:r>
              <a:rPr lang="fr-FR" sz="1800" b="0" i="0" u="none" strike="noStrike" dirty="0">
                <a:solidFill>
                  <a:srgbClr val="000000"/>
                </a:solidFill>
                <a:effectLst/>
                <a:latin typeface="Arial" panose="020B0604020202020204" pitchFamily="34" charset="0"/>
              </a:rPr>
              <a:t> (</a:t>
            </a:r>
            <a:r>
              <a:rPr lang="fr-FR" sz="1800" b="0" i="0" u="none" strike="noStrike" dirty="0" err="1">
                <a:solidFill>
                  <a:srgbClr val="000000"/>
                </a:solidFill>
                <a:effectLst/>
                <a:latin typeface="Arial" panose="020B0604020202020204" pitchFamily="34" charset="0"/>
              </a:rPr>
              <a:t>Extract</a:t>
            </a:r>
            <a:r>
              <a:rPr lang="fr-FR" sz="1800" b="0" i="0" u="none" strike="noStrike" dirty="0">
                <a:solidFill>
                  <a:srgbClr val="000000"/>
                </a:solidFill>
                <a:effectLst/>
                <a:latin typeface="Arial" panose="020B0604020202020204" pitchFamily="34" charset="0"/>
              </a:rPr>
              <a:t>, </a:t>
            </a:r>
            <a:r>
              <a:rPr lang="fr-FR" sz="1800" b="0" i="0" u="none" strike="noStrike" dirty="0" err="1">
                <a:solidFill>
                  <a:srgbClr val="000000"/>
                </a:solidFill>
                <a:effectLst/>
                <a:latin typeface="Arial" panose="020B0604020202020204" pitchFamily="34" charset="0"/>
              </a:rPr>
              <a:t>Transform</a:t>
            </a:r>
            <a:r>
              <a:rPr lang="fr-FR" sz="1800" b="0" i="0" u="none" strike="noStrike" dirty="0">
                <a:solidFill>
                  <a:srgbClr val="000000"/>
                </a:solidFill>
                <a:effectLst/>
                <a:latin typeface="Arial" panose="020B0604020202020204" pitchFamily="34" charset="0"/>
              </a:rPr>
              <a:t>, </a:t>
            </a:r>
            <a:r>
              <a:rPr lang="fr-FR" sz="1800" b="0" i="0" u="none" strike="noStrike" dirty="0" err="1">
                <a:solidFill>
                  <a:srgbClr val="000000"/>
                </a:solidFill>
                <a:effectLst/>
                <a:latin typeface="Arial" panose="020B0604020202020204" pitchFamily="34" charset="0"/>
              </a:rPr>
              <a:t>Load</a:t>
            </a:r>
            <a:r>
              <a:rPr lang="fr-FR" sz="1800" b="0" i="0" u="none" strike="noStrike" dirty="0">
                <a:solidFill>
                  <a:srgbClr val="000000"/>
                </a:solidFill>
                <a:effectLst/>
                <a:latin typeface="Arial" panose="020B0604020202020204" pitchFamily="34" charset="0"/>
              </a:rPr>
              <a:t>) : il s'agit d'une technologie informatique intergicielle (comprendre middleware) permettant d'effectuer des synchronisations massives d'informations d'une base de données vers une autre.</a:t>
            </a:r>
            <a:endParaRPr lang="en-US" dirty="0"/>
          </a:p>
        </p:txBody>
      </p:sp>
      <p:sp>
        <p:nvSpPr>
          <p:cNvPr id="4" name="Slide Number Placeholder 3"/>
          <p:cNvSpPr>
            <a:spLocks noGrp="1"/>
          </p:cNvSpPr>
          <p:nvPr>
            <p:ph type="sldNum" sz="quarter" idx="5"/>
          </p:nvPr>
        </p:nvSpPr>
        <p:spPr/>
        <p:txBody>
          <a:bodyPr/>
          <a:lstStyle/>
          <a:p>
            <a:fld id="{A0042B24-5628-4EE2-A5C0-B4E095A44801}" type="slidenum">
              <a:rPr lang="ko-KR" altLang="en-US" smtClean="0"/>
              <a:t>17</a:t>
            </a:fld>
            <a:endParaRPr lang="ko-KR" altLang="en-US"/>
          </a:p>
        </p:txBody>
      </p:sp>
    </p:spTree>
    <p:extLst>
      <p:ext uri="{BB962C8B-B14F-4D97-AF65-F5344CB8AC3E}">
        <p14:creationId xmlns:p14="http://schemas.microsoft.com/office/powerpoint/2010/main" val="1483317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un cube OLAP est une base de données </a:t>
            </a:r>
            <a:r>
              <a:rPr lang="fr-FR" dirty="0" err="1"/>
              <a:t>multimensionnelle</a:t>
            </a:r>
            <a:r>
              <a:rPr lang="fr-FR" dirty="0"/>
              <a:t> optimisée pour les Data </a:t>
            </a:r>
            <a:r>
              <a:rPr lang="fr-FR" dirty="0" err="1"/>
              <a:t>Warehouses</a:t>
            </a:r>
            <a:r>
              <a:rPr lang="fr-FR" dirty="0"/>
              <a:t> et les applications OLAP. Il s’agit d’une méthode permettant de stocker les </a:t>
            </a:r>
          </a:p>
          <a:p>
            <a:r>
              <a:rPr lang="fr-FR" dirty="0"/>
              <a:t>données sous forme multidimensionnelle, notamment pour le </a:t>
            </a:r>
            <a:r>
              <a:rPr lang="fr-FR" dirty="0" err="1"/>
              <a:t>reporting</a:t>
            </a:r>
            <a:r>
              <a:rPr lang="fr-FR" dirty="0"/>
              <a:t>. En général, ces cubes sont </a:t>
            </a:r>
            <a:r>
              <a:rPr lang="fr-FR" dirty="0" err="1"/>
              <a:t>prérésumés</a:t>
            </a:r>
            <a:r>
              <a:rPr lang="fr-FR" dirty="0"/>
              <a:t> pour accélérer le temps de requête par rapport aux bases </a:t>
            </a:r>
            <a:r>
              <a:rPr lang="fr-FR" dirty="0" smtClean="0"/>
              <a:t>de</a:t>
            </a:r>
            <a:r>
              <a:rPr lang="fr-FR" baseline="0" dirty="0" smtClean="0"/>
              <a:t> </a:t>
            </a:r>
            <a:r>
              <a:rPr lang="fr-FR" dirty="0" smtClean="0"/>
              <a:t>données </a:t>
            </a:r>
            <a:r>
              <a:rPr lang="fr-FR" dirty="0"/>
              <a:t>relationnelles.</a:t>
            </a:r>
          </a:p>
        </p:txBody>
      </p:sp>
      <p:sp>
        <p:nvSpPr>
          <p:cNvPr id="4" name="Espace réservé du numéro de diapositive 3"/>
          <p:cNvSpPr>
            <a:spLocks noGrp="1"/>
          </p:cNvSpPr>
          <p:nvPr>
            <p:ph type="sldNum" sz="quarter" idx="10"/>
          </p:nvPr>
        </p:nvSpPr>
        <p:spPr/>
        <p:txBody>
          <a:bodyPr/>
          <a:lstStyle/>
          <a:p>
            <a:fld id="{A0042B24-5628-4EE2-A5C0-B4E095A44801}" type="slidenum">
              <a:rPr lang="ko-KR" altLang="en-US" smtClean="0"/>
              <a:t>19</a:t>
            </a:fld>
            <a:endParaRPr lang="ko-KR" altLang="en-US"/>
          </a:p>
        </p:txBody>
      </p:sp>
    </p:spTree>
    <p:extLst>
      <p:ext uri="{BB962C8B-B14F-4D97-AF65-F5344CB8AC3E}">
        <p14:creationId xmlns:p14="http://schemas.microsoft.com/office/powerpoint/2010/main" val="19774300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83637" y="646773"/>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2920519" y="744654"/>
            <a:ext cx="3146400" cy="1944000"/>
          </a:xfrm>
          <a:prstGeom prst="rect">
            <a:avLst/>
          </a:prstGeom>
          <a:solidFill>
            <a:schemeClr val="bg1">
              <a:lumMod val="95000"/>
            </a:schemeClr>
          </a:solidFill>
        </p:spPr>
        <p:txBody>
          <a:bodyPr anchor="ctr"/>
          <a:lstStyle>
            <a:lvl1pPr marL="0" indent="0" algn="ctr">
              <a:buNone/>
              <a:defRPr sz="2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Text Placeholder 9">
            <a:extLst>
              <a:ext uri="{FF2B5EF4-FFF2-40B4-BE49-F238E27FC236}">
                <a16:creationId xmlns:a16="http://schemas.microsoft.com/office/drawing/2014/main" xmlns="" id="{120A1E39-4EAE-4670-B341-E87651138888}"/>
              </a:ext>
            </a:extLst>
          </p:cNvPr>
          <p:cNvSpPr>
            <a:spLocks noGrp="1"/>
          </p:cNvSpPr>
          <p:nvPr>
            <p:ph type="body" sz="quarter" idx="11" hasCustomPrompt="1"/>
          </p:nvPr>
        </p:nvSpPr>
        <p:spPr>
          <a:xfrm>
            <a:off x="0" y="4203515"/>
            <a:ext cx="9143999" cy="207553"/>
          </a:xfrm>
          <a:prstGeom prst="rect">
            <a:avLst/>
          </a:prstGeom>
        </p:spPr>
        <p:txBody>
          <a:bodyPr lIns="108000" anchor="ctr"/>
          <a:lstStyle>
            <a:lvl1pPr marL="0" indent="0" algn="ctr">
              <a:buNone/>
              <a:defRPr sz="1200" b="1" baseline="0">
                <a:solidFill>
                  <a:schemeClr val="tx1"/>
                </a:solidFill>
                <a:effectLst/>
                <a:latin typeface="+mn-lt"/>
                <a:cs typeface="Arial" pitchFamily="34" charset="0"/>
              </a:defRPr>
            </a:lvl1pPr>
          </a:lstStyle>
          <a:p>
            <a:pPr lvl="0"/>
            <a:r>
              <a:rPr lang="en-US" altLang="ko-KR" dirty="0"/>
              <a:t>INSTERT THE TITLE OF YOUR PRESENTATION HERE</a:t>
            </a:r>
            <a:endParaRPr lang="ko-KR" altLang="en-US" dirty="0"/>
          </a:p>
        </p:txBody>
      </p:sp>
      <p:sp>
        <p:nvSpPr>
          <p:cNvPr id="8" name="제목 1">
            <a:extLst>
              <a:ext uri="{FF2B5EF4-FFF2-40B4-BE49-F238E27FC236}">
                <a16:creationId xmlns:a16="http://schemas.microsoft.com/office/drawing/2014/main" xmlns="" id="{3DAC9DBF-2FD4-4775-8F53-02C2F29CA84A}"/>
              </a:ext>
            </a:extLst>
          </p:cNvPr>
          <p:cNvSpPr>
            <a:spLocks noGrp="1"/>
          </p:cNvSpPr>
          <p:nvPr>
            <p:ph type="title" hasCustomPrompt="1"/>
          </p:nvPr>
        </p:nvSpPr>
        <p:spPr>
          <a:xfrm>
            <a:off x="0" y="3651870"/>
            <a:ext cx="9143998" cy="540000"/>
          </a:xfrm>
          <a:prstGeom prst="rect">
            <a:avLst/>
          </a:prstGeom>
        </p:spPr>
        <p:txBody>
          <a:bodyPr anchor="ctr">
            <a:noAutofit/>
          </a:bodyPr>
          <a:lstStyle>
            <a:lvl1pPr algn="ctr">
              <a:defRPr sz="3600" b="1" baseline="0">
                <a:solidFill>
                  <a:schemeClr val="tx1">
                    <a:lumMod val="75000"/>
                    <a:lumOff val="25000"/>
                  </a:schemeClr>
                </a:solidFill>
                <a:effectLst/>
                <a:latin typeface="+mj-lt"/>
                <a:cs typeface="Arial" pitchFamily="34" charset="0"/>
              </a:defRPr>
            </a:lvl1pPr>
          </a:lstStyle>
          <a:p>
            <a:r>
              <a:rPr lang="en-US" altLang="ko-KR" dirty="0"/>
              <a:t>FREE PPT TEMPLATES</a:t>
            </a:r>
            <a:endParaRPr lang="ko-KR" altLang="en-US" dirty="0"/>
          </a:p>
        </p:txBody>
      </p:sp>
    </p:spTree>
    <p:extLst>
      <p:ext uri="{BB962C8B-B14F-4D97-AF65-F5344CB8AC3E}">
        <p14:creationId xmlns:p14="http://schemas.microsoft.com/office/powerpoint/2010/main" val="1070206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39552" y="539550"/>
            <a:ext cx="3528392" cy="40680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46043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1" y="0"/>
            <a:ext cx="9138113" cy="2571750"/>
          </a:xfrm>
          <a:prstGeom prst="rect">
            <a:avLst/>
          </a:prstGeom>
          <a:solidFill>
            <a:schemeClr val="bg1">
              <a:lumMod val="7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4977152" y="1491630"/>
            <a:ext cx="1390030" cy="198443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6889704" y="1491630"/>
            <a:ext cx="1390030" cy="198443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426582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278777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903995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5143500"/>
          </a:xfrm>
          <a:prstGeom prst="rect">
            <a:avLst/>
          </a:prstGeom>
          <a:solidFill>
            <a:schemeClr val="bg1">
              <a:lumMod val="75000"/>
            </a:schemeClr>
          </a:solidFill>
        </p:spPr>
        <p:txBody>
          <a:bodyPr lIns="1260000" anchor="ctr"/>
          <a:lstStyle>
            <a:lvl1pPr marL="0" indent="0" algn="l">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85398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46042"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8" name="Picture Placeholder 2"/>
          <p:cNvSpPr>
            <a:spLocks noGrp="1"/>
          </p:cNvSpPr>
          <p:nvPr>
            <p:ph type="pic" idx="10" hasCustomPrompt="1"/>
          </p:nvPr>
        </p:nvSpPr>
        <p:spPr>
          <a:xfrm>
            <a:off x="546042"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546042" y="2217207"/>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0" name="Rectangle 9"/>
          <p:cNvSpPr/>
          <p:nvPr userDrawn="1"/>
        </p:nvSpPr>
        <p:spPr>
          <a:xfrm>
            <a:off x="546042" y="4085904"/>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1" name="Picture Placeholder 2"/>
          <p:cNvSpPr>
            <a:spLocks noGrp="1"/>
          </p:cNvSpPr>
          <p:nvPr>
            <p:ph type="pic" idx="11" hasCustomPrompt="1"/>
          </p:nvPr>
        </p:nvSpPr>
        <p:spPr>
          <a:xfrm>
            <a:off x="2583307"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Picture Placeholder 2"/>
          <p:cNvSpPr>
            <a:spLocks noGrp="1"/>
          </p:cNvSpPr>
          <p:nvPr>
            <p:ph type="pic" idx="12" hasCustomPrompt="1"/>
          </p:nvPr>
        </p:nvSpPr>
        <p:spPr>
          <a:xfrm>
            <a:off x="2582971"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Rectangle 12"/>
          <p:cNvSpPr/>
          <p:nvPr userDrawn="1"/>
        </p:nvSpPr>
        <p:spPr>
          <a:xfrm>
            <a:off x="2582971" y="2217207"/>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4" name="Rectangle 13"/>
          <p:cNvSpPr/>
          <p:nvPr userDrawn="1"/>
        </p:nvSpPr>
        <p:spPr>
          <a:xfrm>
            <a:off x="2582635" y="4085904"/>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5" name="Picture Placeholder 2"/>
          <p:cNvSpPr>
            <a:spLocks noGrp="1"/>
          </p:cNvSpPr>
          <p:nvPr>
            <p:ph type="pic" idx="13" hasCustomPrompt="1"/>
          </p:nvPr>
        </p:nvSpPr>
        <p:spPr>
          <a:xfrm>
            <a:off x="4619900"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Picture Placeholder 2"/>
          <p:cNvSpPr>
            <a:spLocks noGrp="1"/>
          </p:cNvSpPr>
          <p:nvPr>
            <p:ph type="pic" idx="14" hasCustomPrompt="1"/>
          </p:nvPr>
        </p:nvSpPr>
        <p:spPr>
          <a:xfrm>
            <a:off x="461956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Rectangle 16"/>
          <p:cNvSpPr/>
          <p:nvPr userDrawn="1"/>
        </p:nvSpPr>
        <p:spPr>
          <a:xfrm>
            <a:off x="4619564" y="2217207"/>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8" name="Rectangle 17"/>
          <p:cNvSpPr/>
          <p:nvPr userDrawn="1"/>
        </p:nvSpPr>
        <p:spPr>
          <a:xfrm>
            <a:off x="4619228" y="4085904"/>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9" name="Picture Placeholder 2"/>
          <p:cNvSpPr>
            <a:spLocks noGrp="1"/>
          </p:cNvSpPr>
          <p:nvPr>
            <p:ph type="pic" idx="15" hasCustomPrompt="1"/>
          </p:nvPr>
        </p:nvSpPr>
        <p:spPr>
          <a:xfrm>
            <a:off x="6656494"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0" name="Picture Placeholder 2"/>
          <p:cNvSpPr>
            <a:spLocks noGrp="1"/>
          </p:cNvSpPr>
          <p:nvPr>
            <p:ph type="pic" idx="16" hasCustomPrompt="1"/>
          </p:nvPr>
        </p:nvSpPr>
        <p:spPr>
          <a:xfrm>
            <a:off x="665649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1" name="Rectangle 20"/>
          <p:cNvSpPr/>
          <p:nvPr userDrawn="1"/>
        </p:nvSpPr>
        <p:spPr>
          <a:xfrm>
            <a:off x="6656494" y="2217207"/>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22" name="Rectangle 21"/>
          <p:cNvSpPr/>
          <p:nvPr userDrawn="1"/>
        </p:nvSpPr>
        <p:spPr>
          <a:xfrm>
            <a:off x="6656494" y="4085904"/>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Tree>
    <p:extLst>
      <p:ext uri="{BB962C8B-B14F-4D97-AF65-F5344CB8AC3E}">
        <p14:creationId xmlns:p14="http://schemas.microsoft.com/office/powerpoint/2010/main" val="2227712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Rectangle 2"/>
          <p:cNvSpPr/>
          <p:nvPr userDrawn="1"/>
        </p:nvSpPr>
        <p:spPr>
          <a:xfrm>
            <a:off x="0" y="1239542"/>
            <a:ext cx="9144000" cy="3348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098" name="Picture 2" descr="D:\KBM-정애\014-Fullppt\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6568" y="1419622"/>
            <a:ext cx="5760640" cy="29299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2" name="Picture Placeholder 2"/>
          <p:cNvSpPr>
            <a:spLocks noGrp="1"/>
          </p:cNvSpPr>
          <p:nvPr>
            <p:ph type="pic" idx="1" hasCustomPrompt="1"/>
          </p:nvPr>
        </p:nvSpPr>
        <p:spPr>
          <a:xfrm>
            <a:off x="1070504" y="1806558"/>
            <a:ext cx="2701398" cy="198941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349382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3075"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52"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3128"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17404"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3" name="Picture Placeholder 2"/>
          <p:cNvSpPr>
            <a:spLocks noGrp="1"/>
          </p:cNvSpPr>
          <p:nvPr>
            <p:ph type="pic" idx="1" hasCustomPrompt="1"/>
          </p:nvPr>
        </p:nvSpPr>
        <p:spPr>
          <a:xfrm>
            <a:off x="1351812"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Picture Placeholder 2"/>
          <p:cNvSpPr>
            <a:spLocks noGrp="1"/>
          </p:cNvSpPr>
          <p:nvPr>
            <p:ph type="pic" idx="10" hasCustomPrompt="1"/>
          </p:nvPr>
        </p:nvSpPr>
        <p:spPr>
          <a:xfrm>
            <a:off x="3841834"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4" name="Picture Placeholder 2"/>
          <p:cNvSpPr>
            <a:spLocks noGrp="1"/>
          </p:cNvSpPr>
          <p:nvPr>
            <p:ph type="pic" idx="11" hasCustomPrompt="1"/>
          </p:nvPr>
        </p:nvSpPr>
        <p:spPr>
          <a:xfrm>
            <a:off x="6331856"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849330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2" name="Rounded Rectangle 11"/>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ounded Rectangle 14"/>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lt"/>
            </a:endParaRPr>
          </a:p>
        </p:txBody>
      </p:sp>
      <p:sp>
        <p:nvSpPr>
          <p:cNvPr id="16" name="Half Frame 15"/>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n-lt"/>
            </a:endParaRPr>
          </a:p>
        </p:txBody>
      </p:sp>
    </p:spTree>
    <p:extLst>
      <p:ext uri="{BB962C8B-B14F-4D97-AF65-F5344CB8AC3E}">
        <p14:creationId xmlns:p14="http://schemas.microsoft.com/office/powerpoint/2010/main" val="174124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a16="http://schemas.microsoft.com/office/drawing/2014/main" xmlns=""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671505854"/>
      </p:ext>
    </p:extLst>
  </p:cSld>
  <p:clrMapOvr>
    <a:masterClrMapping/>
  </p:clrMapOvr>
  <p:extLst>
    <p:ext uri="{DCECCB84-F9BA-43D5-87BE-67443E8EF086}">
      <p15:sldGuideLst xmlns:p15="http://schemas.microsoft.com/office/powerpoint/2012/main" xmlns="">
        <p15:guide id="1" orient="horz" pos="1620" userDrawn="1">
          <p15:clr>
            <a:srgbClr val="FBAE40"/>
          </p15:clr>
        </p15:guide>
        <p15:guide id="2" pos="28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3637" y="646773"/>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2920519" y="744654"/>
            <a:ext cx="3146400" cy="1944000"/>
          </a:xfrm>
          <a:prstGeom prst="rect">
            <a:avLst/>
          </a:prstGeom>
          <a:solidFill>
            <a:schemeClr val="bg1">
              <a:lumMod val="95000"/>
            </a:schemeClr>
          </a:solidFill>
        </p:spPr>
        <p:txBody>
          <a:bodyPr anchor="ctr"/>
          <a:lstStyle>
            <a:lvl1pPr marL="0" indent="0" algn="ctr">
              <a:buNone/>
              <a:defRPr sz="2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Text Placeholder 9">
            <a:extLst>
              <a:ext uri="{FF2B5EF4-FFF2-40B4-BE49-F238E27FC236}">
                <a16:creationId xmlns:a16="http://schemas.microsoft.com/office/drawing/2014/main" xmlns="" id="{120A1E39-4EAE-4670-B341-E87651138888}"/>
              </a:ext>
            </a:extLst>
          </p:cNvPr>
          <p:cNvSpPr>
            <a:spLocks noGrp="1"/>
          </p:cNvSpPr>
          <p:nvPr>
            <p:ph type="body" sz="quarter" idx="11" hasCustomPrompt="1"/>
          </p:nvPr>
        </p:nvSpPr>
        <p:spPr>
          <a:xfrm>
            <a:off x="0" y="4203515"/>
            <a:ext cx="9143999" cy="207553"/>
          </a:xfrm>
          <a:prstGeom prst="rect">
            <a:avLst/>
          </a:prstGeom>
        </p:spPr>
        <p:txBody>
          <a:bodyPr lIns="108000" anchor="ctr"/>
          <a:lstStyle>
            <a:lvl1pPr marL="0" indent="0" algn="ctr">
              <a:buNone/>
              <a:defRPr sz="1200" b="1" baseline="0">
                <a:solidFill>
                  <a:schemeClr val="tx1"/>
                </a:solidFill>
                <a:effectLst/>
                <a:latin typeface="+mn-lt"/>
                <a:cs typeface="Arial" pitchFamily="34" charset="0"/>
              </a:defRPr>
            </a:lvl1pPr>
          </a:lstStyle>
          <a:p>
            <a:pPr lvl="0"/>
            <a:r>
              <a:rPr lang="en-US" altLang="ko-KR" dirty="0"/>
              <a:t>INSTERT THE TITLE OF YOUR PRESENTATION HERE</a:t>
            </a:r>
            <a:endParaRPr lang="ko-KR" altLang="en-US" dirty="0"/>
          </a:p>
        </p:txBody>
      </p:sp>
      <p:sp>
        <p:nvSpPr>
          <p:cNvPr id="8" name="제목 1">
            <a:extLst>
              <a:ext uri="{FF2B5EF4-FFF2-40B4-BE49-F238E27FC236}">
                <a16:creationId xmlns:a16="http://schemas.microsoft.com/office/drawing/2014/main" xmlns="" id="{3DAC9DBF-2FD4-4775-8F53-02C2F29CA84A}"/>
              </a:ext>
            </a:extLst>
          </p:cNvPr>
          <p:cNvSpPr>
            <a:spLocks noGrp="1"/>
          </p:cNvSpPr>
          <p:nvPr>
            <p:ph type="title" hasCustomPrompt="1"/>
          </p:nvPr>
        </p:nvSpPr>
        <p:spPr>
          <a:xfrm>
            <a:off x="0" y="3651870"/>
            <a:ext cx="9143998" cy="540000"/>
          </a:xfrm>
          <a:prstGeom prst="rect">
            <a:avLst/>
          </a:prstGeom>
        </p:spPr>
        <p:txBody>
          <a:bodyPr anchor="ctr">
            <a:noAutofit/>
          </a:bodyPr>
          <a:lstStyle>
            <a:lvl1pPr algn="ctr">
              <a:defRPr sz="3600" b="1" baseline="0">
                <a:solidFill>
                  <a:schemeClr val="tx1">
                    <a:lumMod val="75000"/>
                    <a:lumOff val="25000"/>
                  </a:schemeClr>
                </a:solidFill>
                <a:effectLst/>
                <a:latin typeface="+mj-lt"/>
                <a:cs typeface="Arial" pitchFamily="34" charset="0"/>
              </a:defRPr>
            </a:lvl1pPr>
          </a:lstStyle>
          <a:p>
            <a:r>
              <a:rPr lang="en-US" altLang="ko-KR" dirty="0"/>
              <a:t>FREE PPT TEMPLATES</a:t>
            </a:r>
            <a:endParaRPr lang="ko-KR" altLang="en-US" dirty="0"/>
          </a:p>
        </p:txBody>
      </p:sp>
    </p:spTree>
    <p:extLst>
      <p:ext uri="{BB962C8B-B14F-4D97-AF65-F5344CB8AC3E}">
        <p14:creationId xmlns:p14="http://schemas.microsoft.com/office/powerpoint/2010/main" val="156304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pic>
        <p:nvPicPr>
          <p:cNvPr id="5122" name="Picture 2" descr="D:\KBM-정애\014-Fullppt\PNG이미지\탭.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12052" y="483518"/>
            <a:ext cx="2049645" cy="2524422"/>
          </a:xfrm>
          <a:prstGeom prst="rect">
            <a:avLst/>
          </a:prstGeom>
          <a:noFill/>
          <a:extLst>
            <a:ext uri="{909E8E84-426E-40DD-AFC4-6F175D3DCCD1}">
              <a14:hiddenFill xmlns:a14="http://schemas.microsoft.com/office/drawing/2010/main">
                <a:solidFill>
                  <a:srgbClr val="FFFFFF"/>
                </a:solidFill>
              </a14:hiddenFill>
            </a:ext>
          </a:extLst>
        </p:spPr>
      </p:pic>
      <p:sp>
        <p:nvSpPr>
          <p:cNvPr id="2" name="Picture Placeholder 2"/>
          <p:cNvSpPr>
            <a:spLocks noGrp="1"/>
          </p:cNvSpPr>
          <p:nvPr>
            <p:ph type="pic" idx="1" hasCustomPrompt="1"/>
          </p:nvPr>
        </p:nvSpPr>
        <p:spPr>
          <a:xfrm>
            <a:off x="3836710" y="731206"/>
            <a:ext cx="1440672" cy="1803564"/>
          </a:xfrm>
          <a:prstGeom prst="rect">
            <a:avLst/>
          </a:prstGeom>
          <a:solidFill>
            <a:schemeClr val="bg1">
              <a:lumMod val="95000"/>
            </a:schemeClr>
          </a:solidFill>
          <a:ln w="38100">
            <a:noFill/>
          </a:ln>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3289933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pic>
        <p:nvPicPr>
          <p:cNvPr id="5122" name="Picture 2" descr="D:\KBM-정애\014-Fullppt\PNG이미지\탭.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12052" y="483518"/>
            <a:ext cx="2049645" cy="2524422"/>
          </a:xfrm>
          <a:prstGeom prst="rect">
            <a:avLst/>
          </a:prstGeom>
          <a:noFill/>
          <a:extLst>
            <a:ext uri="{909E8E84-426E-40DD-AFC4-6F175D3DCCD1}">
              <a14:hiddenFill xmlns:a14="http://schemas.microsoft.com/office/drawing/2010/main">
                <a:solidFill>
                  <a:srgbClr val="FFFFFF"/>
                </a:solidFill>
              </a14:hiddenFill>
            </a:ext>
          </a:extLst>
        </p:spPr>
      </p:pic>
      <p:sp>
        <p:nvSpPr>
          <p:cNvPr id="2" name="Picture Placeholder 2"/>
          <p:cNvSpPr>
            <a:spLocks noGrp="1"/>
          </p:cNvSpPr>
          <p:nvPr>
            <p:ph type="pic" idx="1" hasCustomPrompt="1"/>
          </p:nvPr>
        </p:nvSpPr>
        <p:spPr>
          <a:xfrm>
            <a:off x="3836710" y="731206"/>
            <a:ext cx="1440672" cy="1803564"/>
          </a:xfrm>
          <a:prstGeom prst="rect">
            <a:avLst/>
          </a:prstGeom>
          <a:solidFill>
            <a:schemeClr val="bg1">
              <a:lumMod val="95000"/>
            </a:schemeClr>
          </a:solidFill>
          <a:ln w="38100">
            <a:noFill/>
          </a:ln>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3679730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3637" y="646773"/>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 hasCustomPrompt="1"/>
          </p:nvPr>
        </p:nvSpPr>
        <p:spPr>
          <a:xfrm>
            <a:off x="2920519" y="744654"/>
            <a:ext cx="3146400" cy="1944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5011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622928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47664" y="25735"/>
            <a:ext cx="7596336"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19161077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Slide">
    <p:bg>
      <p:bgPr>
        <a:blipFill>
          <a:blip r:embed="rId2"/>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683568"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2710172"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4736776"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Picture Placeholder 2"/>
          <p:cNvSpPr>
            <a:spLocks noGrp="1"/>
          </p:cNvSpPr>
          <p:nvPr>
            <p:ph type="pic" idx="12" hasCustomPrompt="1"/>
          </p:nvPr>
        </p:nvSpPr>
        <p:spPr>
          <a:xfrm>
            <a:off x="6763380"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5803203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4572000" y="0"/>
            <a:ext cx="4572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Rectangle 2"/>
          <p:cNvSpPr/>
          <p:nvPr userDrawn="1"/>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 name="Picture Placeholder 2"/>
          <p:cNvSpPr>
            <a:spLocks noGrp="1"/>
          </p:cNvSpPr>
          <p:nvPr>
            <p:ph type="pic" idx="10" hasCustomPrompt="1"/>
          </p:nvPr>
        </p:nvSpPr>
        <p:spPr>
          <a:xfrm>
            <a:off x="3225800" y="1183642"/>
            <a:ext cx="3146400" cy="1944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0153110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1200786"/>
            <a:ext cx="4572000"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4" name="Picture Placeholder 2"/>
          <p:cNvSpPr>
            <a:spLocks noGrp="1"/>
          </p:cNvSpPr>
          <p:nvPr>
            <p:ph type="pic" idx="10" hasCustomPrompt="1"/>
          </p:nvPr>
        </p:nvSpPr>
        <p:spPr>
          <a:xfrm>
            <a:off x="4572000" y="2892706"/>
            <a:ext cx="4572000"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4568305" y="1200090"/>
            <a:ext cx="1416959" cy="16926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prstClr val="white"/>
              </a:solidFill>
            </a:endParaRPr>
          </a:p>
        </p:txBody>
      </p:sp>
      <p:sp>
        <p:nvSpPr>
          <p:cNvPr id="10" name="Rectangle 9"/>
          <p:cNvSpPr/>
          <p:nvPr userDrawn="1"/>
        </p:nvSpPr>
        <p:spPr>
          <a:xfrm>
            <a:off x="3156888" y="2892706"/>
            <a:ext cx="1416959" cy="16926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prstClr val="white"/>
              </a:solidFill>
            </a:endParaRPr>
          </a:p>
        </p:txBody>
      </p:sp>
    </p:spTree>
    <p:extLst>
      <p:ext uri="{BB962C8B-B14F-4D97-AF65-F5344CB8AC3E}">
        <p14:creationId xmlns:p14="http://schemas.microsoft.com/office/powerpoint/2010/main" val="32234614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41399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Picture Placeholder 2"/>
          <p:cNvSpPr>
            <a:spLocks noGrp="1"/>
          </p:cNvSpPr>
          <p:nvPr>
            <p:ph type="pic" idx="10" hasCustomPrompt="1"/>
          </p:nvPr>
        </p:nvSpPr>
        <p:spPr>
          <a:xfrm>
            <a:off x="23397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1" hasCustomPrompt="1"/>
          </p:nvPr>
        </p:nvSpPr>
        <p:spPr>
          <a:xfrm>
            <a:off x="5395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561921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39552" y="539550"/>
            <a:ext cx="3528392" cy="40680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8244154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1" y="0"/>
            <a:ext cx="9138113" cy="2571750"/>
          </a:xfrm>
          <a:prstGeom prst="rect">
            <a:avLst/>
          </a:prstGeom>
          <a:solidFill>
            <a:schemeClr val="bg1">
              <a:lumMod val="7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4977152" y="1491630"/>
            <a:ext cx="1390030" cy="198443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6889704" y="1491630"/>
            <a:ext cx="1390030" cy="198443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088077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83637" y="646773"/>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 hasCustomPrompt="1"/>
          </p:nvPr>
        </p:nvSpPr>
        <p:spPr>
          <a:xfrm>
            <a:off x="2920519" y="744654"/>
            <a:ext cx="3146400" cy="1944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8539708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278777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2873189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5143500"/>
          </a:xfrm>
          <a:prstGeom prst="rect">
            <a:avLst/>
          </a:prstGeom>
          <a:solidFill>
            <a:schemeClr val="bg1">
              <a:lumMod val="75000"/>
            </a:schemeClr>
          </a:solidFill>
        </p:spPr>
        <p:txBody>
          <a:bodyPr lIns="1260000" anchor="ctr"/>
          <a:lstStyle>
            <a:lvl1pPr marL="0" indent="0" algn="l">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6203245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46042"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8" name="Picture Placeholder 2"/>
          <p:cNvSpPr>
            <a:spLocks noGrp="1"/>
          </p:cNvSpPr>
          <p:nvPr>
            <p:ph type="pic" idx="10" hasCustomPrompt="1"/>
          </p:nvPr>
        </p:nvSpPr>
        <p:spPr>
          <a:xfrm>
            <a:off x="546042"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546042" y="2217207"/>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prstClr val="black">
                  <a:lumMod val="75000"/>
                  <a:lumOff val="25000"/>
                </a:prstClr>
              </a:solidFill>
            </a:endParaRPr>
          </a:p>
        </p:txBody>
      </p:sp>
      <p:sp>
        <p:nvSpPr>
          <p:cNvPr id="10" name="Rectangle 9"/>
          <p:cNvSpPr/>
          <p:nvPr userDrawn="1"/>
        </p:nvSpPr>
        <p:spPr>
          <a:xfrm>
            <a:off x="546042" y="4085904"/>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prstClr val="black">
                  <a:lumMod val="75000"/>
                  <a:lumOff val="25000"/>
                </a:prstClr>
              </a:solidFill>
            </a:endParaRPr>
          </a:p>
        </p:txBody>
      </p:sp>
      <p:sp>
        <p:nvSpPr>
          <p:cNvPr id="11" name="Picture Placeholder 2"/>
          <p:cNvSpPr>
            <a:spLocks noGrp="1"/>
          </p:cNvSpPr>
          <p:nvPr>
            <p:ph type="pic" idx="11" hasCustomPrompt="1"/>
          </p:nvPr>
        </p:nvSpPr>
        <p:spPr>
          <a:xfrm>
            <a:off x="2583307"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Picture Placeholder 2"/>
          <p:cNvSpPr>
            <a:spLocks noGrp="1"/>
          </p:cNvSpPr>
          <p:nvPr>
            <p:ph type="pic" idx="12" hasCustomPrompt="1"/>
          </p:nvPr>
        </p:nvSpPr>
        <p:spPr>
          <a:xfrm>
            <a:off x="2582971"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Rectangle 12"/>
          <p:cNvSpPr/>
          <p:nvPr userDrawn="1"/>
        </p:nvSpPr>
        <p:spPr>
          <a:xfrm>
            <a:off x="2582971" y="2217207"/>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prstClr val="black">
                  <a:lumMod val="75000"/>
                  <a:lumOff val="25000"/>
                </a:prstClr>
              </a:solidFill>
            </a:endParaRPr>
          </a:p>
        </p:txBody>
      </p:sp>
      <p:sp>
        <p:nvSpPr>
          <p:cNvPr id="14" name="Rectangle 13"/>
          <p:cNvSpPr/>
          <p:nvPr userDrawn="1"/>
        </p:nvSpPr>
        <p:spPr>
          <a:xfrm>
            <a:off x="2582635" y="4085904"/>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prstClr val="black">
                  <a:lumMod val="75000"/>
                  <a:lumOff val="25000"/>
                </a:prstClr>
              </a:solidFill>
            </a:endParaRPr>
          </a:p>
        </p:txBody>
      </p:sp>
      <p:sp>
        <p:nvSpPr>
          <p:cNvPr id="15" name="Picture Placeholder 2"/>
          <p:cNvSpPr>
            <a:spLocks noGrp="1"/>
          </p:cNvSpPr>
          <p:nvPr>
            <p:ph type="pic" idx="13" hasCustomPrompt="1"/>
          </p:nvPr>
        </p:nvSpPr>
        <p:spPr>
          <a:xfrm>
            <a:off x="4619900"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Picture Placeholder 2"/>
          <p:cNvSpPr>
            <a:spLocks noGrp="1"/>
          </p:cNvSpPr>
          <p:nvPr>
            <p:ph type="pic" idx="14" hasCustomPrompt="1"/>
          </p:nvPr>
        </p:nvSpPr>
        <p:spPr>
          <a:xfrm>
            <a:off x="461956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Rectangle 16"/>
          <p:cNvSpPr/>
          <p:nvPr userDrawn="1"/>
        </p:nvSpPr>
        <p:spPr>
          <a:xfrm>
            <a:off x="4619564" y="2217207"/>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prstClr val="black">
                  <a:lumMod val="75000"/>
                  <a:lumOff val="25000"/>
                </a:prstClr>
              </a:solidFill>
            </a:endParaRPr>
          </a:p>
        </p:txBody>
      </p:sp>
      <p:sp>
        <p:nvSpPr>
          <p:cNvPr id="18" name="Rectangle 17"/>
          <p:cNvSpPr/>
          <p:nvPr userDrawn="1"/>
        </p:nvSpPr>
        <p:spPr>
          <a:xfrm>
            <a:off x="4619228" y="4085904"/>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prstClr val="black">
                  <a:lumMod val="75000"/>
                  <a:lumOff val="25000"/>
                </a:prstClr>
              </a:solidFill>
            </a:endParaRPr>
          </a:p>
        </p:txBody>
      </p:sp>
      <p:sp>
        <p:nvSpPr>
          <p:cNvPr id="19" name="Picture Placeholder 2"/>
          <p:cNvSpPr>
            <a:spLocks noGrp="1"/>
          </p:cNvSpPr>
          <p:nvPr>
            <p:ph type="pic" idx="15" hasCustomPrompt="1"/>
          </p:nvPr>
        </p:nvSpPr>
        <p:spPr>
          <a:xfrm>
            <a:off x="6656494"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0" name="Picture Placeholder 2"/>
          <p:cNvSpPr>
            <a:spLocks noGrp="1"/>
          </p:cNvSpPr>
          <p:nvPr>
            <p:ph type="pic" idx="16" hasCustomPrompt="1"/>
          </p:nvPr>
        </p:nvSpPr>
        <p:spPr>
          <a:xfrm>
            <a:off x="665649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1" name="Rectangle 20"/>
          <p:cNvSpPr/>
          <p:nvPr userDrawn="1"/>
        </p:nvSpPr>
        <p:spPr>
          <a:xfrm>
            <a:off x="6656494" y="2217207"/>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prstClr val="black">
                  <a:lumMod val="75000"/>
                  <a:lumOff val="25000"/>
                </a:prstClr>
              </a:solidFill>
            </a:endParaRPr>
          </a:p>
        </p:txBody>
      </p:sp>
      <p:sp>
        <p:nvSpPr>
          <p:cNvPr id="22" name="Rectangle 21"/>
          <p:cNvSpPr/>
          <p:nvPr userDrawn="1"/>
        </p:nvSpPr>
        <p:spPr>
          <a:xfrm>
            <a:off x="6656494" y="4085904"/>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prstClr val="black">
                  <a:lumMod val="75000"/>
                  <a:lumOff val="25000"/>
                </a:prstClr>
              </a:solidFill>
            </a:endParaRPr>
          </a:p>
        </p:txBody>
      </p:sp>
    </p:spTree>
    <p:extLst>
      <p:ext uri="{BB962C8B-B14F-4D97-AF65-F5344CB8AC3E}">
        <p14:creationId xmlns:p14="http://schemas.microsoft.com/office/powerpoint/2010/main" val="3174581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Rectangle 2"/>
          <p:cNvSpPr/>
          <p:nvPr userDrawn="1"/>
        </p:nvSpPr>
        <p:spPr>
          <a:xfrm>
            <a:off x="0" y="1239542"/>
            <a:ext cx="9144000" cy="3348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prstClr val="white"/>
              </a:solidFill>
            </a:endParaRPr>
          </a:p>
        </p:txBody>
      </p:sp>
      <p:pic>
        <p:nvPicPr>
          <p:cNvPr id="4098" name="Picture 2" descr="D:\KBM-정애\014-Fullppt\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6568" y="1419622"/>
            <a:ext cx="5760640" cy="29299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2" name="Picture Placeholder 2"/>
          <p:cNvSpPr>
            <a:spLocks noGrp="1"/>
          </p:cNvSpPr>
          <p:nvPr>
            <p:ph type="pic" idx="1" hasCustomPrompt="1"/>
          </p:nvPr>
        </p:nvSpPr>
        <p:spPr>
          <a:xfrm>
            <a:off x="1070504" y="1806558"/>
            <a:ext cx="2701398" cy="198941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8863120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3075"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52"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3128"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17404"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3" name="Picture Placeholder 2"/>
          <p:cNvSpPr>
            <a:spLocks noGrp="1"/>
          </p:cNvSpPr>
          <p:nvPr>
            <p:ph type="pic" idx="1" hasCustomPrompt="1"/>
          </p:nvPr>
        </p:nvSpPr>
        <p:spPr>
          <a:xfrm>
            <a:off x="1351812"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Picture Placeholder 2"/>
          <p:cNvSpPr>
            <a:spLocks noGrp="1"/>
          </p:cNvSpPr>
          <p:nvPr>
            <p:ph type="pic" idx="10" hasCustomPrompt="1"/>
          </p:nvPr>
        </p:nvSpPr>
        <p:spPr>
          <a:xfrm>
            <a:off x="3841834"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4" name="Picture Placeholder 2"/>
          <p:cNvSpPr>
            <a:spLocks noGrp="1"/>
          </p:cNvSpPr>
          <p:nvPr>
            <p:ph type="pic" idx="11" hasCustomPrompt="1"/>
          </p:nvPr>
        </p:nvSpPr>
        <p:spPr>
          <a:xfrm>
            <a:off x="6331856"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2020489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2" name="Rounded Rectangle 11"/>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5" name="Rounded Rectangle 14"/>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6" name="Half Frame 15"/>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black"/>
              </a:solidFill>
            </a:endParaRPr>
          </a:p>
        </p:txBody>
      </p:sp>
    </p:spTree>
    <p:extLst>
      <p:ext uri="{BB962C8B-B14F-4D97-AF65-F5344CB8AC3E}">
        <p14:creationId xmlns:p14="http://schemas.microsoft.com/office/powerpoint/2010/main" val="12845933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a16="http://schemas.microsoft.com/office/drawing/2014/main" xmlns=""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407273806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1839054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7837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47664" y="25735"/>
            <a:ext cx="7596336"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75772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683568"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2710172"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4736776"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Picture Placeholder 2"/>
          <p:cNvSpPr>
            <a:spLocks noGrp="1"/>
          </p:cNvSpPr>
          <p:nvPr>
            <p:ph type="pic" idx="12" hasCustomPrompt="1"/>
          </p:nvPr>
        </p:nvSpPr>
        <p:spPr>
          <a:xfrm>
            <a:off x="6763380"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183958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4572000" y="0"/>
            <a:ext cx="4572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Rectangle 2"/>
          <p:cNvSpPr/>
          <p:nvPr userDrawn="1"/>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0" hasCustomPrompt="1"/>
          </p:nvPr>
        </p:nvSpPr>
        <p:spPr>
          <a:xfrm>
            <a:off x="3225800" y="1183642"/>
            <a:ext cx="3146400" cy="1944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0485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1200786"/>
            <a:ext cx="4572000"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4" name="Picture Placeholder 2"/>
          <p:cNvSpPr>
            <a:spLocks noGrp="1"/>
          </p:cNvSpPr>
          <p:nvPr>
            <p:ph type="pic" idx="10" hasCustomPrompt="1"/>
          </p:nvPr>
        </p:nvSpPr>
        <p:spPr>
          <a:xfrm>
            <a:off x="4572000" y="2892706"/>
            <a:ext cx="4572000"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4568305" y="1200090"/>
            <a:ext cx="1416959" cy="16926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Rectangle 9"/>
          <p:cNvSpPr/>
          <p:nvPr userDrawn="1"/>
        </p:nvSpPr>
        <p:spPr>
          <a:xfrm>
            <a:off x="3156888" y="2892706"/>
            <a:ext cx="1416959" cy="16926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86370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41399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Picture Placeholder 2"/>
          <p:cNvSpPr>
            <a:spLocks noGrp="1"/>
          </p:cNvSpPr>
          <p:nvPr>
            <p:ph type="pic" idx="10" hasCustomPrompt="1"/>
          </p:nvPr>
        </p:nvSpPr>
        <p:spPr>
          <a:xfrm>
            <a:off x="23397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1" hasCustomPrompt="1"/>
          </p:nvPr>
        </p:nvSpPr>
        <p:spPr>
          <a:xfrm>
            <a:off x="5395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3959970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theme" Target="../theme/theme2.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theme" Target="../theme/theme5.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37.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0478714"/>
      </p:ext>
    </p:extLst>
  </p:cSld>
  <p:clrMap bg1="lt1" tx1="dk1" bg2="lt2" tx2="dk2" accent1="accent1" accent2="accent2" accent3="accent3" accent4="accent4" accent5="accent5" accent6="accent6" hlink="hlink" folHlink="folHlink"/>
  <p:sldLayoutIdLst>
    <p:sldLayoutId id="2147483662" r:id="rId1"/>
    <p:sldLayoutId id="2147483673" r:id="rId2"/>
    <p:sldLayoutId id="2147483663"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281477"/>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8" r:id="rId3"/>
    <p:sldLayoutId id="2147483665" r:id="rId4"/>
    <p:sldLayoutId id="2147483667" r:id="rId5"/>
    <p:sldLayoutId id="2147483669" r:id="rId6"/>
    <p:sldLayoutId id="2147483670" r:id="rId7"/>
    <p:sldLayoutId id="2147483671" r:id="rId8"/>
    <p:sldLayoutId id="2147483672" r:id="rId9"/>
    <p:sldLayoutId id="2147483675" r:id="rId10"/>
    <p:sldLayoutId id="2147483674" r:id="rId11"/>
    <p:sldLayoutId id="2147483666" r:id="rId12"/>
    <p:sldLayoutId id="2147483657" r:id="rId13"/>
    <p:sldLayoutId id="2147483676" r:id="rId1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9947127"/>
      </p:ext>
    </p:extLst>
  </p:cSld>
  <p:clrMap bg1="lt1" tx1="dk1" bg2="lt2" tx2="dk2" accent1="accent1" accent2="accent2" accent3="accent3" accent4="accent4" accent5="accent5" accent6="accent6" hlink="hlink" folHlink="folHlink"/>
  <p:sldLayoutIdLst>
    <p:sldLayoutId id="2147483659"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962663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347209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8705051"/>
      </p:ext>
    </p:extLst>
  </p:cSld>
  <p:clrMap bg1="lt1" tx1="dk1" bg2="lt2" tx2="dk2" accent1="accent1" accent2="accent2" accent3="accent3" accent4="accent4" accent5="accent5" accent6="accent6" hlink="hlink" folHlink="folHlink"/>
  <p:sldLayoutIdLst>
    <p:sldLayoutId id="2147483698" r:id="rId1"/>
    <p:sldLayoutId id="2147483699"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6.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3.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3"/>
          <p:cNvSpPr txBox="1">
            <a:spLocks/>
          </p:cNvSpPr>
          <p:nvPr/>
        </p:nvSpPr>
        <p:spPr>
          <a:xfrm>
            <a:off x="2319319" y="3176516"/>
            <a:ext cx="4529562" cy="24912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fr-FR" altLang="ko-KR" sz="2000" b="1" dirty="0">
                <a:solidFill>
                  <a:srgbClr val="76B1D1"/>
                </a:solidFill>
                <a:cs typeface="Arial" pitchFamily="34" charset="0"/>
              </a:rPr>
              <a:t>Master Ingénierie de Données et</a:t>
            </a:r>
          </a:p>
          <a:p>
            <a:pPr marL="0" indent="0" algn="ctr">
              <a:buNone/>
            </a:pPr>
            <a:r>
              <a:rPr lang="fr-FR" altLang="ko-KR" sz="2000" b="1" dirty="0">
                <a:solidFill>
                  <a:srgbClr val="76B1D1"/>
                </a:solidFill>
                <a:cs typeface="Arial" pitchFamily="34" charset="0"/>
              </a:rPr>
              <a:t>Développement Logiciel</a:t>
            </a:r>
            <a:endParaRPr lang="ko-KR" altLang="en-US" sz="2000" b="1" dirty="0">
              <a:solidFill>
                <a:srgbClr val="76B1D1"/>
              </a:solidFill>
              <a:cs typeface="Arial" pitchFamily="34" charset="0"/>
            </a:endParaRPr>
          </a:p>
        </p:txBody>
      </p:sp>
      <p:grpSp>
        <p:nvGrpSpPr>
          <p:cNvPr id="13" name="Group 12"/>
          <p:cNvGrpSpPr/>
          <p:nvPr/>
        </p:nvGrpSpPr>
        <p:grpSpPr>
          <a:xfrm>
            <a:off x="1" y="1459394"/>
            <a:ext cx="1835696" cy="2209460"/>
            <a:chOff x="1" y="1321321"/>
            <a:chExt cx="2051719" cy="2469467"/>
          </a:xfrm>
        </p:grpSpPr>
        <p:sp>
          <p:nvSpPr>
            <p:cNvPr id="9" name="Rectangle 8"/>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11" name="Rectangle 10"/>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9" name="Group 18"/>
          <p:cNvGrpSpPr/>
          <p:nvPr/>
        </p:nvGrpSpPr>
        <p:grpSpPr>
          <a:xfrm>
            <a:off x="7308304" y="1459394"/>
            <a:ext cx="1835696" cy="2209460"/>
            <a:chOff x="1" y="1321321"/>
            <a:chExt cx="2051719" cy="2469467"/>
          </a:xfrm>
        </p:grpSpPr>
        <p:sp>
          <p:nvSpPr>
            <p:cNvPr id="20" name="Rectangle 19"/>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Rectangle 20"/>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22" name="Rectangle 21"/>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22"/>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6" name="Picture 6" descr="Semantic UI] 특수기호가 □로 표시되는 현상 해결하기"/>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2326" r="1232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xmlns="" id="{3BB3BEED-B22D-4899-93E8-FE8FD79233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3820" y="480948"/>
            <a:ext cx="5040561" cy="2376264"/>
          </a:xfrm>
          <a:prstGeom prst="rect">
            <a:avLst/>
          </a:prstGeom>
        </p:spPr>
      </p:pic>
      <p:sp>
        <p:nvSpPr>
          <p:cNvPr id="17" name="ZoneTexte 12">
            <a:extLst>
              <a:ext uri="{FF2B5EF4-FFF2-40B4-BE49-F238E27FC236}">
                <a16:creationId xmlns:a16="http://schemas.microsoft.com/office/drawing/2014/main" xmlns="" id="{21D743D1-C0FD-479F-A740-26768777F617}"/>
              </a:ext>
            </a:extLst>
          </p:cNvPr>
          <p:cNvSpPr txBox="1"/>
          <p:nvPr/>
        </p:nvSpPr>
        <p:spPr>
          <a:xfrm>
            <a:off x="5344165" y="4011910"/>
            <a:ext cx="3009431" cy="307777"/>
          </a:xfrm>
          <a:prstGeom prst="rect">
            <a:avLst/>
          </a:prstGeom>
          <a:solidFill>
            <a:schemeClr val="accent1">
              <a:lumMod val="40000"/>
              <a:lumOff val="60000"/>
            </a:schemeClr>
          </a:solidFill>
        </p:spPr>
        <p:txBody>
          <a:bodyPr wrap="square" rtlCol="0">
            <a:spAutoFit/>
          </a:bodyPr>
          <a:lstStyle/>
          <a:p>
            <a:r>
              <a:rPr lang="fr-FR" sz="1400" b="1" dirty="0">
                <a:solidFill>
                  <a:srgbClr val="0070C0"/>
                </a:solidFill>
              </a:rPr>
              <a:t>       </a:t>
            </a:r>
            <a:r>
              <a:rPr lang="fr-FR" sz="1400" b="1" dirty="0" smtClean="0">
                <a:solidFill>
                  <a:srgbClr val="0070C0"/>
                </a:solidFill>
              </a:rPr>
              <a:t>Mr: </a:t>
            </a:r>
            <a:r>
              <a:rPr lang="fr-FR" sz="1400" b="1" dirty="0" err="1" smtClean="0">
                <a:solidFill>
                  <a:srgbClr val="0070C0"/>
                </a:solidFill>
              </a:rPr>
              <a:t>Zayati</a:t>
            </a:r>
            <a:r>
              <a:rPr lang="fr-FR" sz="1400" b="1" dirty="0" smtClean="0">
                <a:solidFill>
                  <a:srgbClr val="0070C0"/>
                </a:solidFill>
              </a:rPr>
              <a:t>  </a:t>
            </a:r>
            <a:r>
              <a:rPr lang="fr-FR" sz="1400" b="1" dirty="0" err="1" smtClean="0">
                <a:solidFill>
                  <a:srgbClr val="0070C0"/>
                </a:solidFill>
              </a:rPr>
              <a:t>Elhousaine</a:t>
            </a:r>
            <a:endParaRPr lang="fr-FR" sz="1400" b="1" dirty="0">
              <a:solidFill>
                <a:srgbClr val="0070C0"/>
              </a:solidFill>
            </a:endParaRPr>
          </a:p>
        </p:txBody>
      </p:sp>
      <p:sp>
        <p:nvSpPr>
          <p:cNvPr id="25" name="TextBox 24">
            <a:extLst>
              <a:ext uri="{FF2B5EF4-FFF2-40B4-BE49-F238E27FC236}">
                <a16:creationId xmlns:a16="http://schemas.microsoft.com/office/drawing/2014/main" xmlns="" id="{A386E911-7B80-4A1C-9FD6-A9E21B7150DB}"/>
              </a:ext>
            </a:extLst>
          </p:cNvPr>
          <p:cNvSpPr txBox="1"/>
          <p:nvPr/>
        </p:nvSpPr>
        <p:spPr>
          <a:xfrm>
            <a:off x="2363271" y="3981132"/>
            <a:ext cx="3216841" cy="369332"/>
          </a:xfrm>
          <a:prstGeom prst="rect">
            <a:avLst/>
          </a:prstGeom>
          <a:noFill/>
        </p:spPr>
        <p:txBody>
          <a:bodyPr wrap="square">
            <a:spAutoFit/>
          </a:bodyPr>
          <a:lstStyle/>
          <a:p>
            <a:r>
              <a:rPr lang="fr-FR" b="1" dirty="0">
                <a:solidFill>
                  <a:srgbClr val="A0C458"/>
                </a:solidFill>
                <a:cs typeface="Arial" pitchFamily="34" charset="0"/>
              </a:rPr>
              <a:t>         Sous la présence de</a:t>
            </a:r>
            <a:endParaRPr lang="en-US" dirty="0">
              <a:solidFill>
                <a:srgbClr val="A0C458"/>
              </a:solidFill>
            </a:endParaRPr>
          </a:p>
        </p:txBody>
      </p:sp>
      <p:sp>
        <p:nvSpPr>
          <p:cNvPr id="26" name="TextBox 25">
            <a:extLst>
              <a:ext uri="{FF2B5EF4-FFF2-40B4-BE49-F238E27FC236}">
                <a16:creationId xmlns:a16="http://schemas.microsoft.com/office/drawing/2014/main" xmlns="" id="{C9AC580E-039C-4564-9532-D3396767671A}"/>
              </a:ext>
            </a:extLst>
          </p:cNvPr>
          <p:cNvSpPr txBox="1"/>
          <p:nvPr/>
        </p:nvSpPr>
        <p:spPr>
          <a:xfrm>
            <a:off x="5796136" y="4663109"/>
            <a:ext cx="4572000" cy="369332"/>
          </a:xfrm>
          <a:prstGeom prst="rect">
            <a:avLst/>
          </a:prstGeom>
          <a:noFill/>
        </p:spPr>
        <p:txBody>
          <a:bodyPr wrap="square">
            <a:spAutoFit/>
          </a:bodyPr>
          <a:lstStyle/>
          <a:p>
            <a:r>
              <a:rPr lang="fr-FR" b="1" dirty="0">
                <a:solidFill>
                  <a:srgbClr val="A0C458"/>
                </a:solidFill>
                <a:cs typeface="Arial" pitchFamily="34" charset="0"/>
              </a:rPr>
              <a:t>         </a:t>
            </a:r>
            <a:r>
              <a:rPr lang="fr-FR" sz="1400" b="1" dirty="0">
                <a:solidFill>
                  <a:srgbClr val="F26D9A"/>
                </a:solidFill>
                <a:cs typeface="Arial" pitchFamily="34" charset="0"/>
              </a:rPr>
              <a:t>Année universitaire 2020-2021</a:t>
            </a:r>
            <a:endParaRPr lang="en-US" sz="1400" dirty="0">
              <a:solidFill>
                <a:srgbClr val="F26D9A"/>
              </a:solidFill>
            </a:endParaRPr>
          </a:p>
        </p:txBody>
      </p:sp>
      <p:sp>
        <p:nvSpPr>
          <p:cNvPr id="28" name="TextBox 27">
            <a:extLst>
              <a:ext uri="{FF2B5EF4-FFF2-40B4-BE49-F238E27FC236}">
                <a16:creationId xmlns:a16="http://schemas.microsoft.com/office/drawing/2014/main" xmlns="" id="{371CAD44-C943-466A-BC25-F86974246D35}"/>
              </a:ext>
            </a:extLst>
          </p:cNvPr>
          <p:cNvSpPr txBox="1"/>
          <p:nvPr/>
        </p:nvSpPr>
        <p:spPr>
          <a:xfrm>
            <a:off x="4343585" y="4756380"/>
            <a:ext cx="300423" cy="369332"/>
          </a:xfrm>
          <a:prstGeom prst="rect">
            <a:avLst/>
          </a:prstGeom>
          <a:noFill/>
        </p:spPr>
        <p:txBody>
          <a:bodyPr wrap="square">
            <a:spAutoFit/>
          </a:bodyPr>
          <a:lstStyle/>
          <a:p>
            <a:r>
              <a:rPr lang="fr-FR" dirty="0">
                <a:solidFill>
                  <a:srgbClr val="F26D9A"/>
                </a:solidFill>
              </a:rPr>
              <a:t>1</a:t>
            </a:r>
            <a:endParaRPr lang="en-US" dirty="0">
              <a:solidFill>
                <a:srgbClr val="F26D9A"/>
              </a:solidFill>
            </a:endParaRPr>
          </a:p>
        </p:txBody>
      </p:sp>
      <p:sp>
        <p:nvSpPr>
          <p:cNvPr id="2" name="Rectangle 1"/>
          <p:cNvSpPr/>
          <p:nvPr/>
        </p:nvSpPr>
        <p:spPr>
          <a:xfrm>
            <a:off x="248435" y="4590089"/>
            <a:ext cx="1338828" cy="369332"/>
          </a:xfrm>
          <a:prstGeom prst="rect">
            <a:avLst/>
          </a:prstGeom>
        </p:spPr>
        <p:txBody>
          <a:bodyPr wrap="none">
            <a:spAutoFit/>
          </a:bodyPr>
          <a:lstStyle/>
          <a:p>
            <a:r>
              <a:rPr lang="fr-FR" b="1" dirty="0" smtClean="0">
                <a:solidFill>
                  <a:schemeClr val="accent4"/>
                </a:solidFill>
              </a:rPr>
              <a:t>14/07/2021</a:t>
            </a:r>
            <a:endParaRPr lang="fr-FR" b="1" dirty="0">
              <a:solidFill>
                <a:schemeClr val="accent4"/>
              </a:solidFill>
            </a:endParaRPr>
          </a:p>
        </p:txBody>
      </p:sp>
    </p:spTree>
    <p:extLst>
      <p:ext uri="{BB962C8B-B14F-4D97-AF65-F5344CB8AC3E}">
        <p14:creationId xmlns:p14="http://schemas.microsoft.com/office/powerpoint/2010/main" val="146333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6E06FA0-3F50-477E-ABB6-CB4FCF7C4F7F}"/>
              </a:ext>
            </a:extLst>
          </p:cNvPr>
          <p:cNvSpPr>
            <a:spLocks noGrp="1"/>
          </p:cNvSpPr>
          <p:nvPr>
            <p:ph type="title"/>
          </p:nvPr>
        </p:nvSpPr>
        <p:spPr>
          <a:xfrm>
            <a:off x="1691680" y="1275606"/>
            <a:ext cx="5472608" cy="542078"/>
          </a:xfrm>
        </p:spPr>
        <p:txBody>
          <a:bodyPr/>
          <a:lstStyle/>
          <a:p>
            <a:pPr marL="285750" indent="-285750">
              <a:buFont typeface="Wingdings" panose="05000000000000000000" pitchFamily="2" charset="2"/>
              <a:buChar char="v"/>
            </a:pPr>
            <a:r>
              <a:rPr lang="en-US" sz="1800" b="0" i="0" u="none" strike="noStrike" dirty="0">
                <a:solidFill>
                  <a:srgbClr val="261C43"/>
                </a:solidFill>
                <a:effectLst/>
                <a:latin typeface="Arial" panose="020B0604020202020204" pitchFamily="34" charset="0"/>
              </a:rPr>
              <a:t>La </a:t>
            </a:r>
            <a:r>
              <a:rPr lang="en-US" sz="1800" b="0" i="0" u="none" strike="noStrike" dirty="0" err="1">
                <a:solidFill>
                  <a:srgbClr val="261C43"/>
                </a:solidFill>
                <a:effectLst/>
                <a:latin typeface="Arial" panose="020B0604020202020204" pitchFamily="34" charset="0"/>
              </a:rPr>
              <a:t>modélisation</a:t>
            </a:r>
            <a:r>
              <a:rPr lang="en-US" sz="1800" b="0" i="0" u="none" strike="noStrike" dirty="0">
                <a:solidFill>
                  <a:srgbClr val="261C43"/>
                </a:solidFill>
                <a:effectLst/>
                <a:latin typeface="Arial" panose="020B0604020202020204" pitchFamily="34" charset="0"/>
              </a:rPr>
              <a:t> </a:t>
            </a:r>
            <a:r>
              <a:rPr lang="en-US" sz="1800" b="0" i="0" u="none" strike="noStrike" dirty="0" err="1">
                <a:solidFill>
                  <a:srgbClr val="261C43"/>
                </a:solidFill>
                <a:effectLst/>
                <a:latin typeface="Arial" panose="020B0604020202020204" pitchFamily="34" charset="0"/>
              </a:rPr>
              <a:t>en</a:t>
            </a:r>
            <a:r>
              <a:rPr lang="en-US" sz="1800" b="0" i="0" u="none" strike="noStrike" dirty="0">
                <a:solidFill>
                  <a:srgbClr val="261C43"/>
                </a:solidFill>
                <a:effectLst/>
                <a:latin typeface="Arial" panose="020B0604020202020204" pitchFamily="34" charset="0"/>
              </a:rPr>
              <a:t> étoile:</a:t>
            </a:r>
            <a:endParaRPr lang="en-US" dirty="0"/>
          </a:p>
        </p:txBody>
      </p:sp>
      <p:sp>
        <p:nvSpPr>
          <p:cNvPr id="5" name="TextBox 12">
            <a:extLst>
              <a:ext uri="{FF2B5EF4-FFF2-40B4-BE49-F238E27FC236}">
                <a16:creationId xmlns:a16="http://schemas.microsoft.com/office/drawing/2014/main" xmlns="" id="{38E948AF-A4E6-4113-83F6-6C9EAFD5438F}"/>
              </a:ext>
            </a:extLst>
          </p:cNvPr>
          <p:cNvSpPr txBox="1">
            <a:spLocks noGrp="1"/>
          </p:cNvSpPr>
          <p:nvPr>
            <p:ph type="body" sz="quarter" idx="11"/>
          </p:nvPr>
        </p:nvSpPr>
        <p:spPr bwMode="auto">
          <a:xfrm>
            <a:off x="1258888" y="125661"/>
            <a:ext cx="5473700" cy="769441"/>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fr-FR" sz="4400" b="1" dirty="0">
                <a:solidFill>
                  <a:srgbClr val="F3C04A"/>
                </a:solidFill>
              </a:rPr>
              <a:t>La modélisation:</a:t>
            </a:r>
            <a:endParaRPr lang="ko-KR" altLang="en-US" sz="4400" b="1" dirty="0">
              <a:solidFill>
                <a:srgbClr val="F3C04A"/>
              </a:solidFill>
              <a:latin typeface="Arial" pitchFamily="34" charset="0"/>
              <a:cs typeface="Arial" pitchFamily="34" charset="0"/>
            </a:endParaRPr>
          </a:p>
        </p:txBody>
      </p:sp>
      <p:sp>
        <p:nvSpPr>
          <p:cNvPr id="7" name="TextBox 6">
            <a:extLst>
              <a:ext uri="{FF2B5EF4-FFF2-40B4-BE49-F238E27FC236}">
                <a16:creationId xmlns:a16="http://schemas.microsoft.com/office/drawing/2014/main" xmlns="" id="{1455C992-6256-4D4A-BB29-5A5C63054352}"/>
              </a:ext>
            </a:extLst>
          </p:cNvPr>
          <p:cNvSpPr txBox="1"/>
          <p:nvPr/>
        </p:nvSpPr>
        <p:spPr>
          <a:xfrm>
            <a:off x="1475656" y="3705187"/>
            <a:ext cx="4572000" cy="369332"/>
          </a:xfrm>
          <a:prstGeom prst="rect">
            <a:avLst/>
          </a:prstGeom>
          <a:noFill/>
        </p:spPr>
        <p:txBody>
          <a:bodyPr wrap="square">
            <a:spAutoFit/>
          </a:bodyPr>
          <a:lstStyle/>
          <a:p>
            <a:pPr marL="285750" indent="-285750">
              <a:buFont typeface="Wingdings" panose="05000000000000000000" pitchFamily="2" charset="2"/>
              <a:buChar char="v"/>
            </a:pPr>
            <a:r>
              <a:rPr lang="fr-FR" sz="1800" b="0" i="0" u="none" strike="noStrike" dirty="0">
                <a:solidFill>
                  <a:srgbClr val="261C43"/>
                </a:solidFill>
                <a:effectLst/>
                <a:latin typeface="Arial" panose="020B0604020202020204" pitchFamily="34" charset="0"/>
              </a:rPr>
              <a:t>La modélisation en flocons de neige</a:t>
            </a:r>
            <a:r>
              <a:rPr lang="fr-FR" sz="1800" b="0" i="0" u="none" strike="noStrike" dirty="0">
                <a:solidFill>
                  <a:srgbClr val="000000"/>
                </a:solidFill>
                <a:effectLst/>
                <a:latin typeface="Arial" panose="020B0604020202020204" pitchFamily="34" charset="0"/>
              </a:rPr>
              <a:t>:</a:t>
            </a:r>
            <a:endParaRPr lang="en-US" dirty="0"/>
          </a:p>
        </p:txBody>
      </p:sp>
      <p:pic>
        <p:nvPicPr>
          <p:cNvPr id="9" name="Picture 8">
            <a:extLst>
              <a:ext uri="{FF2B5EF4-FFF2-40B4-BE49-F238E27FC236}">
                <a16:creationId xmlns:a16="http://schemas.microsoft.com/office/drawing/2014/main" xmlns="" id="{B735ED1A-9E7B-477E-85A7-BF03AB603D33}"/>
              </a:ext>
            </a:extLst>
          </p:cNvPr>
          <p:cNvPicPr>
            <a:picLocks noChangeAspect="1"/>
          </p:cNvPicPr>
          <p:nvPr/>
        </p:nvPicPr>
        <p:blipFill>
          <a:blip r:embed="rId3"/>
          <a:stretch>
            <a:fillRect/>
          </a:stretch>
        </p:blipFill>
        <p:spPr>
          <a:xfrm>
            <a:off x="5436096" y="1069908"/>
            <a:ext cx="3134162" cy="1357826"/>
          </a:xfrm>
          <a:prstGeom prst="rect">
            <a:avLst/>
          </a:prstGeom>
        </p:spPr>
      </p:pic>
      <p:pic>
        <p:nvPicPr>
          <p:cNvPr id="11" name="Picture 10">
            <a:extLst>
              <a:ext uri="{FF2B5EF4-FFF2-40B4-BE49-F238E27FC236}">
                <a16:creationId xmlns:a16="http://schemas.microsoft.com/office/drawing/2014/main" xmlns="" id="{241F8523-6340-4505-B42D-F32334666974}"/>
              </a:ext>
            </a:extLst>
          </p:cNvPr>
          <p:cNvPicPr>
            <a:picLocks noChangeAspect="1"/>
          </p:cNvPicPr>
          <p:nvPr/>
        </p:nvPicPr>
        <p:blipFill>
          <a:blip r:embed="rId4"/>
          <a:stretch>
            <a:fillRect/>
          </a:stretch>
        </p:blipFill>
        <p:spPr>
          <a:xfrm>
            <a:off x="5759436" y="2770765"/>
            <a:ext cx="3134162" cy="2065214"/>
          </a:xfrm>
          <a:prstGeom prst="rect">
            <a:avLst/>
          </a:prstGeom>
        </p:spPr>
      </p:pic>
    </p:spTree>
    <p:extLst>
      <p:ext uri="{BB962C8B-B14F-4D97-AF65-F5344CB8AC3E}">
        <p14:creationId xmlns:p14="http://schemas.microsoft.com/office/powerpoint/2010/main" val="348404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7664" y="269916"/>
            <a:ext cx="3820277" cy="369332"/>
          </a:xfrm>
          <a:prstGeom prst="rect">
            <a:avLst/>
          </a:prstGeom>
        </p:spPr>
        <p:txBody>
          <a:bodyPr wrap="none">
            <a:spAutoFit/>
          </a:bodyPr>
          <a:lstStyle/>
          <a:p>
            <a:pPr marL="285750" indent="-285750">
              <a:buFont typeface="Wingdings" pitchFamily="2" charset="2"/>
              <a:buChar char="v"/>
            </a:pPr>
            <a:r>
              <a:rPr lang="fr-FR" dirty="0"/>
              <a:t>La modélisation en constellation </a:t>
            </a:r>
            <a:endParaRPr lang="fr-FR" dirty="0"/>
          </a:p>
        </p:txBody>
      </p:sp>
      <p:pic>
        <p:nvPicPr>
          <p:cNvPr id="2050" name="Picture 2" descr="https://lh6.googleusercontent.com/ztXPWUczWPkdZj2x8RWwENLiRbAqfjBTMlhg9N1LO7T0Om6ZyIl4dxUKtA9yAA1J4YGQPajvZbHxnQ-9W1UqNvuFPHEp6L7hTeoXS8LFaHehjPZMm-eAFC8ta7W6ouVIfmXug_K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059582"/>
            <a:ext cx="5039469" cy="2410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60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fade">
                                      <p:cBhvr>
                                        <p:cTn id="14" dur="1000"/>
                                        <p:tgtEl>
                                          <p:spTgt spid="2050"/>
                                        </p:tgtEl>
                                      </p:cBhvr>
                                    </p:animEffect>
                                    <p:anim calcmode="lin" valueType="num">
                                      <p:cBhvr>
                                        <p:cTn id="15" dur="1000" fill="hold"/>
                                        <p:tgtEl>
                                          <p:spTgt spid="2050"/>
                                        </p:tgtEl>
                                        <p:attrNameLst>
                                          <p:attrName>ppt_x</p:attrName>
                                        </p:attrNameLst>
                                      </p:cBhvr>
                                      <p:tavLst>
                                        <p:tav tm="0">
                                          <p:val>
                                            <p:strVal val="#ppt_x"/>
                                          </p:val>
                                        </p:tav>
                                        <p:tav tm="100000">
                                          <p:val>
                                            <p:strVal val="#ppt_x"/>
                                          </p:val>
                                        </p:tav>
                                      </p:tavLst>
                                    </p:anim>
                                    <p:anim calcmode="lin" valueType="num">
                                      <p:cBhvr>
                                        <p:cTn id="16"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7" y="915566"/>
            <a:ext cx="7159327" cy="3604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843808" y="411510"/>
            <a:ext cx="4147289" cy="369332"/>
          </a:xfrm>
          <a:prstGeom prst="rect">
            <a:avLst/>
          </a:prstGeom>
        </p:spPr>
        <p:txBody>
          <a:bodyPr wrap="none">
            <a:spAutoFit/>
          </a:bodyPr>
          <a:lstStyle/>
          <a:p>
            <a:r>
              <a:rPr lang="en-US" b="1" dirty="0" err="1" smtClean="0">
                <a:solidFill>
                  <a:srgbClr val="A0C458"/>
                </a:solidFill>
                <a:latin typeface="Arial" panose="020B0604020202020204" pitchFamily="34" charset="0"/>
              </a:rPr>
              <a:t>Entrept</a:t>
            </a:r>
            <a:r>
              <a:rPr lang="en-US" b="1" dirty="0" smtClean="0">
                <a:solidFill>
                  <a:srgbClr val="A0C458"/>
                </a:solidFill>
                <a:latin typeface="Arial" panose="020B0604020202020204" pitchFamily="34" charset="0"/>
              </a:rPr>
              <a:t> de </a:t>
            </a:r>
            <a:r>
              <a:rPr lang="en-US" b="1" dirty="0" err="1" smtClean="0">
                <a:solidFill>
                  <a:srgbClr val="A0C458"/>
                </a:solidFill>
                <a:latin typeface="Arial" panose="020B0604020202020204" pitchFamily="34" charset="0"/>
              </a:rPr>
              <a:t>données</a:t>
            </a:r>
            <a:r>
              <a:rPr lang="en-US" b="1" dirty="0" smtClean="0">
                <a:solidFill>
                  <a:srgbClr val="A0C458"/>
                </a:solidFill>
                <a:latin typeface="Arial" panose="020B0604020202020204" pitchFamily="34" charset="0"/>
              </a:rPr>
              <a:t> </a:t>
            </a:r>
            <a:r>
              <a:rPr lang="en-US" b="1" dirty="0" err="1" smtClean="0">
                <a:solidFill>
                  <a:srgbClr val="A0C458"/>
                </a:solidFill>
                <a:latin typeface="Arial" panose="020B0604020202020204" pitchFamily="34" charset="0"/>
              </a:rPr>
              <a:t>sur</a:t>
            </a:r>
            <a:r>
              <a:rPr lang="en-US" b="1" dirty="0" smtClean="0">
                <a:solidFill>
                  <a:srgbClr val="A0C458"/>
                </a:solidFill>
                <a:latin typeface="Arial" panose="020B0604020202020204" pitchFamily="34" charset="0"/>
              </a:rPr>
              <a:t> BI Modeler:</a:t>
            </a:r>
            <a:r>
              <a:rPr lang="en-US" dirty="0" smtClean="0">
                <a:solidFill>
                  <a:srgbClr val="A0C458"/>
                </a:solidFill>
                <a:latin typeface="Arial" panose="020B0604020202020204" pitchFamily="34" charset="0"/>
              </a:rPr>
              <a:t> </a:t>
            </a:r>
            <a:endParaRPr lang="fr-FR" dirty="0"/>
          </a:p>
        </p:txBody>
      </p:sp>
    </p:spTree>
    <p:extLst>
      <p:ext uri="{BB962C8B-B14F-4D97-AF65-F5344CB8AC3E}">
        <p14:creationId xmlns:p14="http://schemas.microsoft.com/office/powerpoint/2010/main" val="4211127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z="2800" dirty="0" err="1">
                <a:solidFill>
                  <a:srgbClr val="A0C458"/>
                </a:solidFill>
                <a:latin typeface="Arial" panose="020B0604020202020204" pitchFamily="34" charset="0"/>
              </a:rPr>
              <a:t>S</a:t>
            </a:r>
            <a:r>
              <a:rPr lang="en-US" sz="2800" b="1" i="0" u="none" strike="noStrike" dirty="0" err="1">
                <a:solidFill>
                  <a:srgbClr val="A0C458"/>
                </a:solidFill>
                <a:effectLst/>
                <a:latin typeface="Arial" panose="020B0604020202020204" pitchFamily="34" charset="0"/>
              </a:rPr>
              <a:t>chéma</a:t>
            </a:r>
            <a:r>
              <a:rPr lang="en-US" sz="2800" b="1" i="0" u="none" strike="noStrike" dirty="0">
                <a:solidFill>
                  <a:srgbClr val="A0C458"/>
                </a:solidFill>
                <a:effectLst/>
                <a:latin typeface="Arial" panose="020B0604020202020204" pitchFamily="34" charset="0"/>
              </a:rPr>
              <a:t> en </a:t>
            </a:r>
            <a:r>
              <a:rPr lang="en-US" sz="2800" b="1" i="0" u="none" strike="noStrike" dirty="0" err="1" smtClean="0">
                <a:solidFill>
                  <a:srgbClr val="A0C458"/>
                </a:solidFill>
                <a:effectLst/>
                <a:latin typeface="Arial" panose="020B0604020202020204" pitchFamily="34" charset="0"/>
              </a:rPr>
              <a:t>etoile</a:t>
            </a:r>
            <a:r>
              <a:rPr lang="en-US" sz="2800" b="1" i="0" u="none" strike="noStrike" dirty="0" smtClean="0">
                <a:solidFill>
                  <a:srgbClr val="A0C458"/>
                </a:solidFill>
                <a:effectLst/>
                <a:latin typeface="Arial" panose="020B0604020202020204" pitchFamily="34" charset="0"/>
              </a:rPr>
              <a:t> </a:t>
            </a:r>
            <a:r>
              <a:rPr lang="en-US" sz="2800" b="1" i="0" u="none" strike="noStrike" dirty="0" err="1" smtClean="0">
                <a:solidFill>
                  <a:srgbClr val="A0C458"/>
                </a:solidFill>
                <a:effectLst/>
                <a:latin typeface="Arial" panose="020B0604020202020204" pitchFamily="34" charset="0"/>
              </a:rPr>
              <a:t>sur</a:t>
            </a:r>
            <a:r>
              <a:rPr lang="en-US" sz="2800" b="1" i="0" u="none" strike="noStrike" dirty="0" smtClean="0">
                <a:solidFill>
                  <a:srgbClr val="A0C458"/>
                </a:solidFill>
                <a:effectLst/>
                <a:latin typeface="Arial" panose="020B0604020202020204" pitchFamily="34" charset="0"/>
              </a:rPr>
              <a:t> Power BI:</a:t>
            </a:r>
            <a:r>
              <a:rPr lang="en-US" sz="2800" b="0" i="0" u="none" strike="noStrike" dirty="0" smtClean="0">
                <a:solidFill>
                  <a:srgbClr val="A0C458"/>
                </a:solidFill>
                <a:effectLst/>
                <a:latin typeface="Arial" panose="020B0604020202020204" pitchFamily="34" charset="0"/>
              </a:rPr>
              <a:t> </a:t>
            </a:r>
            <a:endParaRPr lang="fr-FR" sz="2800" dirty="0">
              <a:solidFill>
                <a:srgbClr val="A0C458"/>
              </a:solidFill>
            </a:endParaRPr>
          </a:p>
        </p:txBody>
      </p:sp>
      <p:sp>
        <p:nvSpPr>
          <p:cNvPr id="40" name="TextBox 24"/>
          <p:cNvSpPr txBox="1"/>
          <p:nvPr/>
        </p:nvSpPr>
        <p:spPr>
          <a:xfrm>
            <a:off x="214163" y="3282783"/>
            <a:ext cx="1796383" cy="261610"/>
          </a:xfrm>
          <a:prstGeom prst="rect">
            <a:avLst/>
          </a:prstGeom>
          <a:noFill/>
        </p:spPr>
        <p:txBody>
          <a:bodyPr wrap="square" rtlCol="0" anchor="ctr">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prstClr val="black"/>
                </a:solidFill>
                <a:effectLst/>
                <a:uLnTx/>
                <a:uFillTx/>
                <a:latin typeface="Arial"/>
                <a:cs typeface="+mn-cs"/>
              </a:rPr>
              <a:t> </a:t>
            </a:r>
          </a:p>
        </p:txBody>
      </p:sp>
      <p:sp>
        <p:nvSpPr>
          <p:cNvPr id="24" name="TextBox 23">
            <a:extLst>
              <a:ext uri="{FF2B5EF4-FFF2-40B4-BE49-F238E27FC236}">
                <a16:creationId xmlns:a16="http://schemas.microsoft.com/office/drawing/2014/main" xmlns="" id="{04EF65EB-268E-469A-BCB7-D67721B4EA8B}"/>
              </a:ext>
            </a:extLst>
          </p:cNvPr>
          <p:cNvSpPr txBox="1"/>
          <p:nvPr/>
        </p:nvSpPr>
        <p:spPr>
          <a:xfrm>
            <a:off x="4343585" y="4756380"/>
            <a:ext cx="300423" cy="369332"/>
          </a:xfrm>
          <a:prstGeom prst="rect">
            <a:avLst/>
          </a:prstGeom>
          <a:noFill/>
        </p:spPr>
        <p:txBody>
          <a:bodyPr wrap="square">
            <a:spAutoFit/>
          </a:bodyPr>
          <a:lstStyle/>
          <a:p>
            <a:r>
              <a:rPr lang="fr-FR" dirty="0">
                <a:solidFill>
                  <a:srgbClr val="F26D9A"/>
                </a:solidFill>
              </a:rPr>
              <a:t>6</a:t>
            </a:r>
            <a:endParaRPr lang="en-US" dirty="0">
              <a:solidFill>
                <a:srgbClr val="F26D9A"/>
              </a:solidFill>
            </a:endParaRPr>
          </a:p>
        </p:txBody>
      </p:sp>
      <p:pic>
        <p:nvPicPr>
          <p:cNvPr id="6" name="Picture 5">
            <a:extLst>
              <a:ext uri="{FF2B5EF4-FFF2-40B4-BE49-F238E27FC236}">
                <a16:creationId xmlns:a16="http://schemas.microsoft.com/office/drawing/2014/main" xmlns="" id="{DB1689C4-D496-4A8C-A8EA-5B2938A05F3A}"/>
              </a:ext>
            </a:extLst>
          </p:cNvPr>
          <p:cNvPicPr>
            <a:picLocks noChangeAspect="1"/>
          </p:cNvPicPr>
          <p:nvPr/>
        </p:nvPicPr>
        <p:blipFill>
          <a:blip r:embed="rId3"/>
          <a:stretch>
            <a:fillRect/>
          </a:stretch>
        </p:blipFill>
        <p:spPr>
          <a:xfrm>
            <a:off x="0" y="699541"/>
            <a:ext cx="9144000" cy="4021801"/>
          </a:xfrm>
          <a:prstGeom prst="rect">
            <a:avLst/>
          </a:prstGeom>
        </p:spPr>
      </p:pic>
    </p:spTree>
    <p:extLst>
      <p:ext uri="{BB962C8B-B14F-4D97-AF65-F5344CB8AC3E}">
        <p14:creationId xmlns:p14="http://schemas.microsoft.com/office/powerpoint/2010/main" val="154674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circle(in)">
                                      <p:cBhvr>
                                        <p:cTn id="7" dur="2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EFF91E6-7620-481B-9848-890B8FCAFED4}"/>
              </a:ext>
            </a:extLst>
          </p:cNvPr>
          <p:cNvPicPr>
            <a:picLocks noChangeAspect="1"/>
          </p:cNvPicPr>
          <p:nvPr/>
        </p:nvPicPr>
        <p:blipFill>
          <a:blip r:embed="rId2"/>
          <a:stretch>
            <a:fillRect/>
          </a:stretch>
        </p:blipFill>
        <p:spPr>
          <a:xfrm>
            <a:off x="0" y="514876"/>
            <a:ext cx="9144000" cy="4315127"/>
          </a:xfrm>
          <a:prstGeom prst="rect">
            <a:avLst/>
          </a:prstGeom>
        </p:spPr>
      </p:pic>
      <p:sp>
        <p:nvSpPr>
          <p:cNvPr id="2" name="Rectangle 1"/>
          <p:cNvSpPr/>
          <p:nvPr/>
        </p:nvSpPr>
        <p:spPr>
          <a:xfrm>
            <a:off x="2483768" y="145544"/>
            <a:ext cx="4248472" cy="400110"/>
          </a:xfrm>
          <a:prstGeom prst="rect">
            <a:avLst/>
          </a:prstGeom>
        </p:spPr>
        <p:txBody>
          <a:bodyPr wrap="square">
            <a:spAutoFit/>
          </a:bodyPr>
          <a:lstStyle/>
          <a:p>
            <a:r>
              <a:rPr lang="en-US" sz="2000" b="1" dirty="0" err="1">
                <a:solidFill>
                  <a:srgbClr val="A0C458"/>
                </a:solidFill>
                <a:latin typeface="Arial" panose="020B0604020202020204" pitchFamily="34" charset="0"/>
              </a:rPr>
              <a:t>Schéma</a:t>
            </a:r>
            <a:r>
              <a:rPr lang="en-US" sz="2000" b="1" dirty="0">
                <a:solidFill>
                  <a:srgbClr val="A0C458"/>
                </a:solidFill>
                <a:latin typeface="Arial" panose="020B0604020202020204" pitchFamily="34" charset="0"/>
              </a:rPr>
              <a:t> en </a:t>
            </a:r>
            <a:r>
              <a:rPr lang="en-US" sz="2000" b="1" dirty="0" err="1">
                <a:solidFill>
                  <a:srgbClr val="A0C458"/>
                </a:solidFill>
                <a:latin typeface="Arial" panose="020B0604020202020204" pitchFamily="34" charset="0"/>
              </a:rPr>
              <a:t>etoile</a:t>
            </a:r>
            <a:r>
              <a:rPr lang="en-US" sz="2000" b="1" dirty="0">
                <a:solidFill>
                  <a:srgbClr val="A0C458"/>
                </a:solidFill>
                <a:latin typeface="Arial" panose="020B0604020202020204" pitchFamily="34" charset="0"/>
              </a:rPr>
              <a:t> </a:t>
            </a:r>
            <a:r>
              <a:rPr lang="en-US" sz="2000" b="1" dirty="0" err="1">
                <a:solidFill>
                  <a:srgbClr val="A0C458"/>
                </a:solidFill>
                <a:latin typeface="Arial" panose="020B0604020202020204" pitchFamily="34" charset="0"/>
              </a:rPr>
              <a:t>sur</a:t>
            </a:r>
            <a:r>
              <a:rPr lang="en-US" sz="2000" b="1" dirty="0">
                <a:solidFill>
                  <a:srgbClr val="A0C458"/>
                </a:solidFill>
                <a:latin typeface="Arial" panose="020B0604020202020204" pitchFamily="34" charset="0"/>
              </a:rPr>
              <a:t> </a:t>
            </a:r>
            <a:r>
              <a:rPr lang="en-US" sz="2000" b="1" dirty="0" smtClean="0">
                <a:solidFill>
                  <a:srgbClr val="A0C458"/>
                </a:solidFill>
                <a:latin typeface="Arial" panose="020B0604020202020204" pitchFamily="34" charset="0"/>
              </a:rPr>
              <a:t>Oracle:</a:t>
            </a:r>
            <a:r>
              <a:rPr lang="en-US" sz="2000" dirty="0" smtClean="0">
                <a:solidFill>
                  <a:srgbClr val="A0C458"/>
                </a:solidFill>
                <a:latin typeface="Arial" panose="020B0604020202020204" pitchFamily="34" charset="0"/>
              </a:rPr>
              <a:t> </a:t>
            </a:r>
            <a:endParaRPr lang="fr-FR" sz="2000" dirty="0"/>
          </a:p>
        </p:txBody>
      </p:sp>
    </p:spTree>
    <p:extLst>
      <p:ext uri="{BB962C8B-B14F-4D97-AF65-F5344CB8AC3E}">
        <p14:creationId xmlns:p14="http://schemas.microsoft.com/office/powerpoint/2010/main" val="339631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Donut 26"/>
          <p:cNvSpPr/>
          <p:nvPr/>
        </p:nvSpPr>
        <p:spPr>
          <a:xfrm>
            <a:off x="1140492" y="1388994"/>
            <a:ext cx="3268680" cy="2782378"/>
          </a:xfrm>
          <a:prstGeom prst="donut">
            <a:avLst>
              <a:gd name="adj" fmla="val 29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 name="Title 1"/>
          <p:cNvSpPr>
            <a:spLocks noGrp="1"/>
          </p:cNvSpPr>
          <p:nvPr>
            <p:ph type="title"/>
          </p:nvPr>
        </p:nvSpPr>
        <p:spPr/>
        <p:txBody>
          <a:bodyPr/>
          <a:lstStyle/>
          <a:p>
            <a:pPr fontAlgn="auto">
              <a:spcBef>
                <a:spcPts val="0"/>
              </a:spcBef>
              <a:spcAft>
                <a:spcPts val="0"/>
              </a:spcAft>
              <a:defRPr/>
            </a:pPr>
            <a:r>
              <a:rPr lang="fr-FR" dirty="0">
                <a:solidFill>
                  <a:schemeClr val="accent3">
                    <a:lumMod val="75000"/>
                  </a:schemeClr>
                </a:solidFill>
              </a:rPr>
              <a:t>Enivrement de travaille</a:t>
            </a:r>
          </a:p>
        </p:txBody>
      </p:sp>
      <p:sp>
        <p:nvSpPr>
          <p:cNvPr id="7" name="Oval 6"/>
          <p:cNvSpPr/>
          <p:nvPr/>
        </p:nvSpPr>
        <p:spPr>
          <a:xfrm>
            <a:off x="2462025" y="1116525"/>
            <a:ext cx="691065" cy="69106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Oval 7"/>
          <p:cNvSpPr/>
          <p:nvPr/>
        </p:nvSpPr>
        <p:spPr>
          <a:xfrm>
            <a:off x="2359634" y="3742067"/>
            <a:ext cx="691065" cy="69106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917575" y="2272604"/>
            <a:ext cx="691065" cy="69106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3890123" y="2316554"/>
            <a:ext cx="691065" cy="6910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TextBox 15"/>
          <p:cNvSpPr txBox="1"/>
          <p:nvPr/>
        </p:nvSpPr>
        <p:spPr>
          <a:xfrm>
            <a:off x="51307" y="1927827"/>
            <a:ext cx="1320081" cy="461665"/>
          </a:xfrm>
          <a:prstGeom prst="rect">
            <a:avLst/>
          </a:prstGeom>
          <a:noFill/>
        </p:spPr>
        <p:txBody>
          <a:bodyPr wrap="square" rtlCol="0">
            <a:spAutoFit/>
          </a:bodyPr>
          <a:lstStyle/>
          <a:p>
            <a:pPr algn="r"/>
            <a:r>
              <a:rPr lang="fr-FR" altLang="ko-KR" sz="1200" b="1" dirty="0" err="1">
                <a:solidFill>
                  <a:schemeClr val="tx1">
                    <a:lumMod val="75000"/>
                    <a:lumOff val="25000"/>
                  </a:schemeClr>
                </a:solidFill>
                <a:cs typeface="Arial" pitchFamily="34" charset="0"/>
              </a:rPr>
              <a:t>Pentaho</a:t>
            </a:r>
            <a:r>
              <a:rPr lang="fr-FR" altLang="ko-KR" sz="1200" b="1" dirty="0">
                <a:solidFill>
                  <a:schemeClr val="tx1">
                    <a:lumMod val="75000"/>
                    <a:lumOff val="25000"/>
                  </a:schemeClr>
                </a:solidFill>
                <a:cs typeface="Arial" pitchFamily="34" charset="0"/>
              </a:rPr>
              <a:t>  data </a:t>
            </a:r>
            <a:r>
              <a:rPr lang="fr-FR" altLang="ko-KR" sz="1200" b="1" dirty="0" err="1">
                <a:solidFill>
                  <a:schemeClr val="tx1">
                    <a:lumMod val="75000"/>
                    <a:lumOff val="25000"/>
                  </a:schemeClr>
                </a:solidFill>
                <a:cs typeface="Arial" pitchFamily="34" charset="0"/>
              </a:rPr>
              <a:t>integration</a:t>
            </a:r>
            <a:endParaRPr lang="ko-KR" altLang="en-US" sz="1200" b="1" dirty="0">
              <a:solidFill>
                <a:schemeClr val="tx1">
                  <a:lumMod val="75000"/>
                  <a:lumOff val="25000"/>
                </a:schemeClr>
              </a:solidFill>
              <a:cs typeface="Arial" pitchFamily="34" charset="0"/>
            </a:endParaRPr>
          </a:p>
        </p:txBody>
      </p:sp>
      <p:sp>
        <p:nvSpPr>
          <p:cNvPr id="18" name="TextBox 17"/>
          <p:cNvSpPr txBox="1"/>
          <p:nvPr/>
        </p:nvSpPr>
        <p:spPr>
          <a:xfrm>
            <a:off x="3086695" y="1057997"/>
            <a:ext cx="946402" cy="461665"/>
          </a:xfrm>
          <a:prstGeom prst="rect">
            <a:avLst/>
          </a:prstGeom>
          <a:noFill/>
        </p:spPr>
        <p:txBody>
          <a:bodyPr wrap="square" rtlCol="0">
            <a:spAutoFit/>
          </a:bodyPr>
          <a:lstStyle/>
          <a:p>
            <a:pPr algn="r"/>
            <a:r>
              <a:rPr lang="fr-FR" altLang="ko-KR" sz="1200" b="1" dirty="0">
                <a:solidFill>
                  <a:schemeClr val="tx1">
                    <a:lumMod val="75000"/>
                    <a:lumOff val="25000"/>
                  </a:schemeClr>
                </a:solidFill>
              </a:rPr>
              <a:t>Oracle </a:t>
            </a:r>
            <a:r>
              <a:rPr lang="fr-FR" altLang="ko-KR" sz="1200" b="1" dirty="0" err="1" smtClean="0">
                <a:solidFill>
                  <a:schemeClr val="tx1">
                    <a:lumMod val="75000"/>
                    <a:lumOff val="25000"/>
                  </a:schemeClr>
                </a:solidFill>
              </a:rPr>
              <a:t>sql</a:t>
            </a:r>
            <a:r>
              <a:rPr lang="fr-FR" altLang="ko-KR" sz="1200" b="1" dirty="0" smtClean="0">
                <a:solidFill>
                  <a:schemeClr val="tx1">
                    <a:lumMod val="75000"/>
                    <a:lumOff val="25000"/>
                  </a:schemeClr>
                </a:solidFill>
              </a:rPr>
              <a:t> </a:t>
            </a:r>
            <a:r>
              <a:rPr lang="fr-FR" altLang="ko-KR" sz="1200" b="1" dirty="0" err="1" smtClean="0">
                <a:solidFill>
                  <a:schemeClr val="tx1">
                    <a:lumMod val="75000"/>
                    <a:lumOff val="25000"/>
                  </a:schemeClr>
                </a:solidFill>
              </a:rPr>
              <a:t>devloper</a:t>
            </a:r>
            <a:endParaRPr lang="en-US" altLang="ko-KR" sz="1200" dirty="0">
              <a:solidFill>
                <a:schemeClr val="tx1">
                  <a:lumMod val="75000"/>
                  <a:lumOff val="25000"/>
                </a:schemeClr>
              </a:solidFill>
              <a:cs typeface="Arial" pitchFamily="34" charset="0"/>
            </a:endParaRPr>
          </a:p>
        </p:txBody>
      </p:sp>
      <p:sp>
        <p:nvSpPr>
          <p:cNvPr id="22" name="TextBox 21"/>
          <p:cNvSpPr txBox="1"/>
          <p:nvPr/>
        </p:nvSpPr>
        <p:spPr>
          <a:xfrm>
            <a:off x="1842214" y="4348080"/>
            <a:ext cx="904686" cy="276999"/>
          </a:xfrm>
          <a:prstGeom prst="rect">
            <a:avLst/>
          </a:prstGeom>
          <a:noFill/>
        </p:spPr>
        <p:txBody>
          <a:bodyPr wrap="square" rtlCol="0">
            <a:spAutoFit/>
          </a:bodyPr>
          <a:lstStyle/>
          <a:p>
            <a:r>
              <a:rPr lang="fr-FR" altLang="ko-KR" sz="1200" b="1" dirty="0">
                <a:solidFill>
                  <a:schemeClr val="tx1">
                    <a:lumMod val="75000"/>
                    <a:lumOff val="25000"/>
                  </a:schemeClr>
                </a:solidFill>
                <a:cs typeface="Arial" pitchFamily="34" charset="0"/>
              </a:rPr>
              <a:t>Power BI</a:t>
            </a:r>
            <a:endParaRPr lang="ko-KR" altLang="en-US" sz="1200" b="1" dirty="0">
              <a:solidFill>
                <a:schemeClr val="tx1">
                  <a:lumMod val="75000"/>
                  <a:lumOff val="25000"/>
                </a:schemeClr>
              </a:solidFill>
              <a:cs typeface="Arial" pitchFamily="34" charset="0"/>
            </a:endParaRPr>
          </a:p>
        </p:txBody>
      </p:sp>
      <p:sp>
        <p:nvSpPr>
          <p:cNvPr id="3" name="AutoShape 4" descr="Angular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 name="AutoShape 6" descr="Angular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10" descr="React — Wikipédi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12" descr="React — Wikipédi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29" name="AutoShape 14" descr="React — Wikipédia"/>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0" name="AutoShape 16" descr="Apprendre Meteor | Grafikart"/>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23" name="TextBox 22">
            <a:extLst>
              <a:ext uri="{FF2B5EF4-FFF2-40B4-BE49-F238E27FC236}">
                <a16:creationId xmlns:a16="http://schemas.microsoft.com/office/drawing/2014/main" xmlns="" id="{9179E827-72BC-4600-9C1E-E3190E37263B}"/>
              </a:ext>
            </a:extLst>
          </p:cNvPr>
          <p:cNvSpPr txBox="1"/>
          <p:nvPr/>
        </p:nvSpPr>
        <p:spPr>
          <a:xfrm>
            <a:off x="4581188" y="4798908"/>
            <a:ext cx="300423" cy="369332"/>
          </a:xfrm>
          <a:prstGeom prst="rect">
            <a:avLst/>
          </a:prstGeom>
          <a:noFill/>
        </p:spPr>
        <p:txBody>
          <a:bodyPr wrap="square">
            <a:spAutoFit/>
          </a:bodyPr>
          <a:lstStyle/>
          <a:p>
            <a:r>
              <a:rPr lang="fr-FR" dirty="0">
                <a:solidFill>
                  <a:srgbClr val="F26D9A"/>
                </a:solidFill>
              </a:rPr>
              <a:t>8</a:t>
            </a:r>
            <a:endParaRPr lang="en-US" dirty="0">
              <a:solidFill>
                <a:srgbClr val="F26D9A"/>
              </a:solidFill>
            </a:endParaRPr>
          </a:p>
        </p:txBody>
      </p:sp>
      <p:pic>
        <p:nvPicPr>
          <p:cNvPr id="12" name="Picture 11">
            <a:extLst>
              <a:ext uri="{FF2B5EF4-FFF2-40B4-BE49-F238E27FC236}">
                <a16:creationId xmlns:a16="http://schemas.microsoft.com/office/drawing/2014/main" xmlns="" id="{A1D54D39-E6C8-441D-B4FA-7D6EF291DC56}"/>
              </a:ext>
            </a:extLst>
          </p:cNvPr>
          <p:cNvPicPr>
            <a:picLocks noChangeAspect="1"/>
          </p:cNvPicPr>
          <p:nvPr/>
        </p:nvPicPr>
        <p:blipFill>
          <a:blip r:embed="rId3"/>
          <a:stretch>
            <a:fillRect/>
          </a:stretch>
        </p:blipFill>
        <p:spPr>
          <a:xfrm>
            <a:off x="2634988" y="1200710"/>
            <a:ext cx="391148" cy="461665"/>
          </a:xfrm>
          <a:prstGeom prst="rect">
            <a:avLst/>
          </a:prstGeom>
        </p:spPr>
      </p:pic>
      <p:pic>
        <p:nvPicPr>
          <p:cNvPr id="15" name="Picture 14">
            <a:extLst>
              <a:ext uri="{FF2B5EF4-FFF2-40B4-BE49-F238E27FC236}">
                <a16:creationId xmlns:a16="http://schemas.microsoft.com/office/drawing/2014/main" xmlns="" id="{5A5E774A-F904-4F11-A00F-7B167787C7CC}"/>
              </a:ext>
            </a:extLst>
          </p:cNvPr>
          <p:cNvPicPr>
            <a:picLocks noChangeAspect="1"/>
          </p:cNvPicPr>
          <p:nvPr/>
        </p:nvPicPr>
        <p:blipFill>
          <a:blip r:embed="rId4"/>
          <a:stretch>
            <a:fillRect/>
          </a:stretch>
        </p:blipFill>
        <p:spPr>
          <a:xfrm>
            <a:off x="1039972" y="2419873"/>
            <a:ext cx="364805" cy="396526"/>
          </a:xfrm>
          <a:prstGeom prst="rect">
            <a:avLst/>
          </a:prstGeom>
        </p:spPr>
      </p:pic>
      <p:pic>
        <p:nvPicPr>
          <p:cNvPr id="19" name="Picture 18">
            <a:extLst>
              <a:ext uri="{FF2B5EF4-FFF2-40B4-BE49-F238E27FC236}">
                <a16:creationId xmlns:a16="http://schemas.microsoft.com/office/drawing/2014/main" xmlns="" id="{83DDB14C-FA9F-44F8-932F-665711CFDA5B}"/>
              </a:ext>
            </a:extLst>
          </p:cNvPr>
          <p:cNvPicPr>
            <a:picLocks noChangeAspect="1"/>
          </p:cNvPicPr>
          <p:nvPr/>
        </p:nvPicPr>
        <p:blipFill>
          <a:blip r:embed="rId5"/>
          <a:stretch>
            <a:fillRect/>
          </a:stretch>
        </p:blipFill>
        <p:spPr>
          <a:xfrm>
            <a:off x="2359633" y="3862025"/>
            <a:ext cx="691065" cy="464212"/>
          </a:xfrm>
          <a:prstGeom prst="rect">
            <a:avLst/>
          </a:prstGeom>
        </p:spPr>
      </p:pic>
      <p:pic>
        <p:nvPicPr>
          <p:cNvPr id="13" name="Picture 12">
            <a:extLst>
              <a:ext uri="{FF2B5EF4-FFF2-40B4-BE49-F238E27FC236}">
                <a16:creationId xmlns:a16="http://schemas.microsoft.com/office/drawing/2014/main" xmlns="" id="{83E60788-A320-4CCC-8944-5441466A7FDD}"/>
              </a:ext>
            </a:extLst>
          </p:cNvPr>
          <p:cNvPicPr>
            <a:picLocks noChangeAspect="1"/>
          </p:cNvPicPr>
          <p:nvPr/>
        </p:nvPicPr>
        <p:blipFill>
          <a:blip r:embed="rId6"/>
          <a:stretch>
            <a:fillRect/>
          </a:stretch>
        </p:blipFill>
        <p:spPr>
          <a:xfrm flipH="1">
            <a:off x="4027591" y="2462197"/>
            <a:ext cx="415803" cy="354202"/>
          </a:xfrm>
          <a:prstGeom prst="rect">
            <a:avLst/>
          </a:prstGeom>
        </p:spPr>
      </p:pic>
      <p:sp>
        <p:nvSpPr>
          <p:cNvPr id="31" name="TextBox 30">
            <a:extLst>
              <a:ext uri="{FF2B5EF4-FFF2-40B4-BE49-F238E27FC236}">
                <a16:creationId xmlns:a16="http://schemas.microsoft.com/office/drawing/2014/main" xmlns="" id="{1D47C73C-41A7-46A5-9CF5-3D7B54779554}"/>
              </a:ext>
            </a:extLst>
          </p:cNvPr>
          <p:cNvSpPr txBox="1"/>
          <p:nvPr/>
        </p:nvSpPr>
        <p:spPr>
          <a:xfrm>
            <a:off x="4563947" y="2338925"/>
            <a:ext cx="1537614" cy="707886"/>
          </a:xfrm>
          <a:prstGeom prst="rect">
            <a:avLst/>
          </a:prstGeom>
          <a:noFill/>
        </p:spPr>
        <p:txBody>
          <a:bodyPr wrap="square">
            <a:spAutoFit/>
          </a:bodyPr>
          <a:lstStyle/>
          <a:p>
            <a:r>
              <a:rPr lang="fr-FR" altLang="ko-KR" sz="1100" b="1" dirty="0" err="1">
                <a:solidFill>
                  <a:schemeClr val="tx1">
                    <a:lumMod val="75000"/>
                    <a:lumOff val="25000"/>
                  </a:schemeClr>
                </a:solidFill>
                <a:cs typeface="Arial" pitchFamily="34" charset="0"/>
              </a:rPr>
              <a:t>Pentaho</a:t>
            </a:r>
            <a:r>
              <a:rPr lang="fr-FR" altLang="ko-KR" sz="1100" b="1" dirty="0">
                <a:solidFill>
                  <a:schemeClr val="tx1">
                    <a:lumMod val="75000"/>
                    <a:lumOff val="25000"/>
                  </a:schemeClr>
                </a:solidFill>
                <a:cs typeface="Arial" pitchFamily="34" charset="0"/>
              </a:rPr>
              <a:t> </a:t>
            </a:r>
            <a:r>
              <a:rPr lang="en-US" sz="1100" b="1" dirty="0" smtClean="0">
                <a:solidFill>
                  <a:srgbClr val="414141"/>
                </a:solidFill>
                <a:effectLst/>
              </a:rPr>
              <a:t>Schema</a:t>
            </a:r>
          </a:p>
          <a:p>
            <a:r>
              <a:rPr lang="en-US" sz="1100" b="1" dirty="0" smtClean="0">
                <a:solidFill>
                  <a:srgbClr val="414141"/>
                </a:solidFill>
                <a:effectLst/>
              </a:rPr>
              <a:t> </a:t>
            </a:r>
            <a:r>
              <a:rPr lang="en-US" sz="1100" b="1" dirty="0">
                <a:solidFill>
                  <a:srgbClr val="414141"/>
                </a:solidFill>
                <a:effectLst/>
              </a:rPr>
              <a:t>Workbench</a:t>
            </a:r>
          </a:p>
          <a:p>
            <a:endParaRPr lang="en-US" dirty="0"/>
          </a:p>
        </p:txBody>
      </p:sp>
      <p:sp>
        <p:nvSpPr>
          <p:cNvPr id="17" name="Rectangle 16"/>
          <p:cNvSpPr/>
          <p:nvPr/>
        </p:nvSpPr>
        <p:spPr>
          <a:xfrm>
            <a:off x="6064218" y="1243450"/>
            <a:ext cx="3012363"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marL="285750" indent="-285750" algn="ctr">
              <a:buFont typeface="Wingdings" pitchFamily="2" charset="2"/>
              <a:buChar char="ü"/>
            </a:pPr>
            <a:r>
              <a:rPr lang="fr-FR" b="1" dirty="0"/>
              <a:t>Intégration de données</a:t>
            </a:r>
          </a:p>
        </p:txBody>
      </p:sp>
      <p:sp>
        <p:nvSpPr>
          <p:cNvPr id="20" name="Rectangle 19"/>
          <p:cNvSpPr/>
          <p:nvPr/>
        </p:nvSpPr>
        <p:spPr>
          <a:xfrm>
            <a:off x="6118802" y="2131888"/>
            <a:ext cx="2723823"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85750" indent="-285750">
              <a:buFont typeface="Wingdings" pitchFamily="2" charset="2"/>
              <a:buChar char="ü"/>
            </a:pPr>
            <a:r>
              <a:rPr lang="fr-FR" b="1" dirty="0" smtClean="0"/>
              <a:t> ETL</a:t>
            </a:r>
            <a:endParaRPr lang="fr-FR" b="1" dirty="0"/>
          </a:p>
        </p:txBody>
      </p:sp>
      <p:sp>
        <p:nvSpPr>
          <p:cNvPr id="21" name="Rectangle 20"/>
          <p:cNvSpPr/>
          <p:nvPr/>
        </p:nvSpPr>
        <p:spPr>
          <a:xfrm>
            <a:off x="6208489" y="3007619"/>
            <a:ext cx="2723823"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85750" indent="-285750">
              <a:buFont typeface="Wingdings" pitchFamily="2" charset="2"/>
              <a:buChar char="ü"/>
            </a:pPr>
            <a:r>
              <a:rPr lang="fr-FR" b="1" dirty="0" smtClean="0"/>
              <a:t>Reporting</a:t>
            </a:r>
            <a:endParaRPr lang="fr-FR" b="1" dirty="0"/>
          </a:p>
        </p:txBody>
      </p:sp>
      <p:sp>
        <p:nvSpPr>
          <p:cNvPr id="24" name="Rectangle 23"/>
          <p:cNvSpPr/>
          <p:nvPr/>
        </p:nvSpPr>
        <p:spPr>
          <a:xfrm>
            <a:off x="6173601" y="3811862"/>
            <a:ext cx="1755609"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marL="285750" indent="-285750">
              <a:buFont typeface="Wingdings" pitchFamily="2" charset="2"/>
              <a:buChar char="ü"/>
            </a:pPr>
            <a:r>
              <a:rPr lang="fr-FR" b="1" dirty="0" smtClean="0"/>
              <a:t>Cube OLAP</a:t>
            </a:r>
            <a:endParaRPr lang="fr-FR" dirty="0"/>
          </a:p>
        </p:txBody>
      </p:sp>
    </p:spTree>
    <p:extLst>
      <p:ext uri="{BB962C8B-B14F-4D97-AF65-F5344CB8AC3E}">
        <p14:creationId xmlns:p14="http://schemas.microsoft.com/office/powerpoint/2010/main" val="62892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circle(in)">
                                      <p:cBhvr>
                                        <p:cTn id="10" dur="20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ppt_x</p:attrName>
                                        </p:attrNameLst>
                                      </p:cBhvr>
                                      <p:tavLst>
                                        <p:tav tm="0">
                                          <p:val>
                                            <p:strVal val="#ppt_x"/>
                                          </p:val>
                                        </p:tav>
                                        <p:tav tm="100000">
                                          <p:val>
                                            <p:strVal val="#ppt_x"/>
                                          </p:val>
                                        </p:tav>
                                      </p:tavLst>
                                    </p:anim>
                                    <p:anim calcmode="lin" valueType="num">
                                      <p:cBhvr>
                                        <p:cTn id="1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anim calcmode="lin" valueType="num">
                                      <p:cBhvr>
                                        <p:cTn id="40" dur="1000" fill="hold"/>
                                        <p:tgtEl>
                                          <p:spTgt spid="20"/>
                                        </p:tgtEl>
                                        <p:attrNameLst>
                                          <p:attrName>ppt_x</p:attrName>
                                        </p:attrNameLst>
                                      </p:cBhvr>
                                      <p:tavLst>
                                        <p:tav tm="0">
                                          <p:val>
                                            <p:strVal val="#ppt_x"/>
                                          </p:val>
                                        </p:tav>
                                        <p:tav tm="100000">
                                          <p:val>
                                            <p:strVal val="#ppt_x"/>
                                          </p:val>
                                        </p:tav>
                                      </p:tavLst>
                                    </p:anim>
                                    <p:anim calcmode="lin" valueType="num">
                                      <p:cBhvr>
                                        <p:cTn id="4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1000"/>
                                        <p:tgtEl>
                                          <p:spTgt spid="19"/>
                                        </p:tgtEl>
                                      </p:cBhvr>
                                    </p:animEffect>
                                    <p:anim calcmode="lin" valueType="num">
                                      <p:cBhvr>
                                        <p:cTn id="52" dur="1000" fill="hold"/>
                                        <p:tgtEl>
                                          <p:spTgt spid="19"/>
                                        </p:tgtEl>
                                        <p:attrNameLst>
                                          <p:attrName>ppt_x</p:attrName>
                                        </p:attrNameLst>
                                      </p:cBhvr>
                                      <p:tavLst>
                                        <p:tav tm="0">
                                          <p:val>
                                            <p:strVal val="#ppt_x"/>
                                          </p:val>
                                        </p:tav>
                                        <p:tav tm="100000">
                                          <p:val>
                                            <p:strVal val="#ppt_x"/>
                                          </p:val>
                                        </p:tav>
                                      </p:tavLst>
                                    </p:anim>
                                    <p:anim calcmode="lin" valueType="num">
                                      <p:cBhvr>
                                        <p:cTn id="5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1000"/>
                                        <p:tgtEl>
                                          <p:spTgt spid="21"/>
                                        </p:tgtEl>
                                      </p:cBhvr>
                                    </p:animEffect>
                                    <p:anim calcmode="lin" valueType="num">
                                      <p:cBhvr>
                                        <p:cTn id="59" dur="1000" fill="hold"/>
                                        <p:tgtEl>
                                          <p:spTgt spid="21"/>
                                        </p:tgtEl>
                                        <p:attrNameLst>
                                          <p:attrName>ppt_x</p:attrName>
                                        </p:attrNameLst>
                                      </p:cBhvr>
                                      <p:tavLst>
                                        <p:tav tm="0">
                                          <p:val>
                                            <p:strVal val="#ppt_x"/>
                                          </p:val>
                                        </p:tav>
                                        <p:tav tm="100000">
                                          <p:val>
                                            <p:strVal val="#ppt_x"/>
                                          </p:val>
                                        </p:tav>
                                      </p:tavLst>
                                    </p:anim>
                                    <p:anim calcmode="lin" valueType="num">
                                      <p:cBhvr>
                                        <p:cTn id="6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ppt_x</p:attrName>
                                        </p:attrNameLst>
                                      </p:cBhvr>
                                      <p:tavLst>
                                        <p:tav tm="0">
                                          <p:val>
                                            <p:strVal val="#ppt_x"/>
                                          </p:val>
                                        </p:tav>
                                        <p:tav tm="100000">
                                          <p:val>
                                            <p:strVal val="#ppt_x"/>
                                          </p:val>
                                        </p:tav>
                                      </p:tavLst>
                                    </p:anim>
                                    <p:anim calcmode="lin" valueType="num">
                                      <p:cBhvr>
                                        <p:cTn id="67" dur="1000" fill="hold"/>
                                        <p:tgtEl>
                                          <p:spTgt spid="10"/>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fade">
                                      <p:cBhvr>
                                        <p:cTn id="70" dur="1000"/>
                                        <p:tgtEl>
                                          <p:spTgt spid="13"/>
                                        </p:tgtEl>
                                      </p:cBhvr>
                                    </p:animEffect>
                                    <p:anim calcmode="lin" valueType="num">
                                      <p:cBhvr>
                                        <p:cTn id="71" dur="1000" fill="hold"/>
                                        <p:tgtEl>
                                          <p:spTgt spid="13"/>
                                        </p:tgtEl>
                                        <p:attrNameLst>
                                          <p:attrName>ppt_x</p:attrName>
                                        </p:attrNameLst>
                                      </p:cBhvr>
                                      <p:tavLst>
                                        <p:tav tm="0">
                                          <p:val>
                                            <p:strVal val="#ppt_x"/>
                                          </p:val>
                                        </p:tav>
                                        <p:tav tm="100000">
                                          <p:val>
                                            <p:strVal val="#ppt_x"/>
                                          </p:val>
                                        </p:tav>
                                      </p:tavLst>
                                    </p:anim>
                                    <p:anim calcmode="lin" valueType="num">
                                      <p:cBhvr>
                                        <p:cTn id="7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anim calcmode="lin" valueType="num">
                                      <p:cBhvr>
                                        <p:cTn id="78" dur="1000" fill="hold"/>
                                        <p:tgtEl>
                                          <p:spTgt spid="24"/>
                                        </p:tgtEl>
                                        <p:attrNameLst>
                                          <p:attrName>ppt_x</p:attrName>
                                        </p:attrNameLst>
                                      </p:cBhvr>
                                      <p:tavLst>
                                        <p:tav tm="0">
                                          <p:val>
                                            <p:strVal val="#ppt_x"/>
                                          </p:val>
                                        </p:tav>
                                        <p:tav tm="100000">
                                          <p:val>
                                            <p:strVal val="#ppt_x"/>
                                          </p:val>
                                        </p:tav>
                                      </p:tavLst>
                                    </p:anim>
                                    <p:anim calcmode="lin" valueType="num">
                                      <p:cBhvr>
                                        <p:cTn id="7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6" grpId="0"/>
      <p:bldP spid="18" grpId="0"/>
      <p:bldP spid="17" grpId="0" animBg="1"/>
      <p:bldP spid="20" grpId="0" animBg="1"/>
      <p:bldP spid="21" grpId="0" animBg="1"/>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i="0" u="none" strike="noStrike" dirty="0">
                <a:solidFill>
                  <a:srgbClr val="0070C0"/>
                </a:solidFill>
                <a:effectLst/>
                <a:latin typeface="Arial" panose="020B0604020202020204" pitchFamily="34" charset="0"/>
              </a:rPr>
              <a:t>MANIPULATION DES DONNÉES</a:t>
            </a:r>
            <a:endParaRPr lang="en-US" sz="2400" dirty="0">
              <a:latin typeface="Times New Roman" panose="02020603050405020304" pitchFamily="18" charset="0"/>
              <a:cs typeface="Times New Roman" panose="02020603050405020304" pitchFamily="18" charset="0"/>
            </a:endParaRPr>
          </a:p>
        </p:txBody>
      </p:sp>
      <p:sp>
        <p:nvSpPr>
          <p:cNvPr id="8" name="Rectangle 7"/>
          <p:cNvSpPr/>
          <p:nvPr/>
        </p:nvSpPr>
        <p:spPr>
          <a:xfrm>
            <a:off x="-8038" y="3371665"/>
            <a:ext cx="4544433"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0" y="2651463"/>
            <a:ext cx="4068000"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0" y="1931261"/>
            <a:ext cx="3456000"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0" y="1211059"/>
            <a:ext cx="2844000"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4709122" y="3459261"/>
            <a:ext cx="3101459" cy="430887"/>
          </a:xfrm>
          <a:prstGeom prst="rect">
            <a:avLst/>
          </a:prstGeom>
          <a:noFill/>
        </p:spPr>
        <p:txBody>
          <a:bodyPr wrap="square" rtlCol="0">
            <a:spAutoFit/>
          </a:bodyPr>
          <a:lstStyle/>
          <a:p>
            <a:r>
              <a:rPr lang="en-US" sz="1100" b="1" dirty="0"/>
              <a:t>Transformation </a:t>
            </a:r>
            <a:r>
              <a:rPr lang="en-US" sz="1100" b="1" dirty="0" smtClean="0"/>
              <a:t>des dimensions ET </a:t>
            </a:r>
          </a:p>
          <a:p>
            <a:r>
              <a:rPr lang="en-US" sz="1100" b="1" dirty="0" smtClean="0"/>
              <a:t>Table de fait</a:t>
            </a:r>
            <a:endParaRPr lang="fr-FR" sz="1100" b="1" dirty="0">
              <a:latin typeface="Brush Script MT" panose="03060802040406070304" pitchFamily="66" charset="0"/>
            </a:endParaRPr>
          </a:p>
        </p:txBody>
      </p:sp>
      <p:sp>
        <p:nvSpPr>
          <p:cNvPr id="19" name="TextBox 18"/>
          <p:cNvSpPr txBox="1"/>
          <p:nvPr/>
        </p:nvSpPr>
        <p:spPr>
          <a:xfrm>
            <a:off x="4256057" y="2753159"/>
            <a:ext cx="3101459" cy="261610"/>
          </a:xfrm>
          <a:prstGeom prst="rect">
            <a:avLst/>
          </a:prstGeom>
          <a:noFill/>
        </p:spPr>
        <p:txBody>
          <a:bodyPr wrap="square" rtlCol="0">
            <a:spAutoFit/>
          </a:bodyPr>
          <a:lstStyle/>
          <a:p>
            <a:r>
              <a:rPr lang="en-US" sz="1100" b="1" dirty="0" err="1"/>
              <a:t>Extraire</a:t>
            </a:r>
            <a:r>
              <a:rPr lang="en-US" sz="1100" b="1" dirty="0"/>
              <a:t> les </a:t>
            </a:r>
            <a:r>
              <a:rPr lang="en-US" sz="1100" b="1" dirty="0" err="1"/>
              <a:t>données</a:t>
            </a:r>
            <a:r>
              <a:rPr lang="en-US" sz="1100" b="1" dirty="0"/>
              <a:t> </a:t>
            </a:r>
            <a:r>
              <a:rPr lang="en-US" sz="1100" b="1" dirty="0" smtClean="0"/>
              <a:t>CSV</a:t>
            </a:r>
            <a:endParaRPr lang="fr-FR" sz="1100" b="1" dirty="0"/>
          </a:p>
        </p:txBody>
      </p:sp>
      <p:sp>
        <p:nvSpPr>
          <p:cNvPr id="22" name="TextBox 21"/>
          <p:cNvSpPr txBox="1"/>
          <p:nvPr/>
        </p:nvSpPr>
        <p:spPr>
          <a:xfrm>
            <a:off x="3411210" y="1986069"/>
            <a:ext cx="4617174" cy="369332"/>
          </a:xfrm>
          <a:prstGeom prst="rect">
            <a:avLst/>
          </a:prstGeom>
          <a:noFill/>
        </p:spPr>
        <p:txBody>
          <a:bodyPr wrap="square" rtlCol="0">
            <a:spAutoFit/>
          </a:bodyPr>
          <a:lstStyle/>
          <a:p>
            <a:r>
              <a:rPr lang="fr-FR" dirty="0"/>
              <a:t> </a:t>
            </a:r>
            <a:r>
              <a:rPr lang="fr-FR" sz="1100" b="1" dirty="0"/>
              <a:t> créer  une connexion oracle dans PDI</a:t>
            </a:r>
            <a:endParaRPr lang="ko-KR" altLang="en-US" sz="1100" b="1" dirty="0">
              <a:cs typeface="Arial" pitchFamily="34" charset="0"/>
            </a:endParaRPr>
          </a:p>
        </p:txBody>
      </p:sp>
      <p:grpSp>
        <p:nvGrpSpPr>
          <p:cNvPr id="24" name="Group 23"/>
          <p:cNvGrpSpPr/>
          <p:nvPr/>
        </p:nvGrpSpPr>
        <p:grpSpPr>
          <a:xfrm>
            <a:off x="2998849" y="1059583"/>
            <a:ext cx="4358667" cy="509772"/>
            <a:chOff x="2543198" y="4388490"/>
            <a:chExt cx="3610729" cy="431222"/>
          </a:xfrm>
        </p:grpSpPr>
        <p:sp>
          <p:nvSpPr>
            <p:cNvPr id="25" name="TextBox 24"/>
            <p:cNvSpPr txBox="1"/>
            <p:nvPr/>
          </p:nvSpPr>
          <p:spPr>
            <a:xfrm>
              <a:off x="2551706" y="4598413"/>
              <a:ext cx="3602221" cy="221299"/>
            </a:xfrm>
            <a:prstGeom prst="rect">
              <a:avLst/>
            </a:prstGeom>
            <a:noFill/>
          </p:spPr>
          <p:txBody>
            <a:bodyPr wrap="square" rtlCol="0">
              <a:spAutoFit/>
            </a:bodyPr>
            <a:lstStyle/>
            <a:p>
              <a:r>
                <a:rPr lang="fr-FR" sz="1100" b="1" dirty="0"/>
                <a:t> créer une base de donnée dans oracle </a:t>
              </a:r>
              <a:r>
                <a:rPr lang="fr-FR" sz="1100" b="1" dirty="0" err="1"/>
                <a:t>sql</a:t>
              </a:r>
              <a:r>
                <a:rPr lang="fr-FR" sz="1100" b="1" dirty="0"/>
                <a:t> </a:t>
              </a:r>
              <a:r>
                <a:rPr lang="fr-FR" sz="1100" b="1" dirty="0" err="1"/>
                <a:t>déveloper</a:t>
              </a:r>
              <a:r>
                <a:rPr lang="fr-FR" sz="1100" b="1" dirty="0"/>
                <a:t> </a:t>
              </a:r>
              <a:endParaRPr lang="fr-FR" sz="1200" b="1" dirty="0"/>
            </a:p>
          </p:txBody>
        </p:sp>
        <p:sp>
          <p:nvSpPr>
            <p:cNvPr id="26" name="TextBox 25"/>
            <p:cNvSpPr txBox="1"/>
            <p:nvPr/>
          </p:nvSpPr>
          <p:spPr>
            <a:xfrm>
              <a:off x="2543198" y="4388490"/>
              <a:ext cx="2547414" cy="276999"/>
            </a:xfrm>
            <a:prstGeom prst="rect">
              <a:avLst/>
            </a:prstGeom>
            <a:noFill/>
          </p:spPr>
          <p:txBody>
            <a:bodyPr wrap="square" rtlCol="0">
              <a:spAutoFit/>
            </a:bodyPr>
            <a:lstStyle/>
            <a:p>
              <a:endParaRPr lang="ko-KR" altLang="en-US" sz="1200" b="1" dirty="0">
                <a:solidFill>
                  <a:schemeClr val="accent4"/>
                </a:solidFill>
                <a:cs typeface="Arial" pitchFamily="34" charset="0"/>
              </a:endParaRPr>
            </a:p>
          </p:txBody>
        </p:sp>
      </p:grpSp>
      <p:sp>
        <p:nvSpPr>
          <p:cNvPr id="32" name="TextBox 31"/>
          <p:cNvSpPr txBox="1"/>
          <p:nvPr/>
        </p:nvSpPr>
        <p:spPr>
          <a:xfrm>
            <a:off x="1010558" y="1299459"/>
            <a:ext cx="1208361"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Step A</a:t>
            </a:r>
            <a:endParaRPr lang="ko-KR" altLang="en-US" sz="1600" b="1" dirty="0">
              <a:solidFill>
                <a:schemeClr val="bg1"/>
              </a:solidFill>
              <a:cs typeface="Arial" pitchFamily="34" charset="0"/>
            </a:endParaRPr>
          </a:p>
        </p:txBody>
      </p:sp>
      <p:sp>
        <p:nvSpPr>
          <p:cNvPr id="33" name="TextBox 32"/>
          <p:cNvSpPr txBox="1"/>
          <p:nvPr/>
        </p:nvSpPr>
        <p:spPr>
          <a:xfrm>
            <a:off x="1558880" y="2019539"/>
            <a:ext cx="1208361"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Step B</a:t>
            </a:r>
            <a:endParaRPr lang="ko-KR" altLang="en-US" sz="1600" b="1" dirty="0">
              <a:solidFill>
                <a:schemeClr val="bg1"/>
              </a:solidFill>
              <a:cs typeface="Arial" pitchFamily="34" charset="0"/>
            </a:endParaRPr>
          </a:p>
        </p:txBody>
      </p:sp>
      <p:sp>
        <p:nvSpPr>
          <p:cNvPr id="34" name="TextBox 33"/>
          <p:cNvSpPr txBox="1"/>
          <p:nvPr/>
        </p:nvSpPr>
        <p:spPr>
          <a:xfrm>
            <a:off x="2107202" y="2739619"/>
            <a:ext cx="1208361"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Step C</a:t>
            </a:r>
            <a:endParaRPr lang="ko-KR" altLang="en-US" sz="1600" b="1" dirty="0">
              <a:solidFill>
                <a:schemeClr val="bg1"/>
              </a:solidFill>
              <a:cs typeface="Arial" pitchFamily="34" charset="0"/>
            </a:endParaRPr>
          </a:p>
        </p:txBody>
      </p:sp>
      <p:sp>
        <p:nvSpPr>
          <p:cNvPr id="35" name="TextBox 34"/>
          <p:cNvSpPr txBox="1"/>
          <p:nvPr/>
        </p:nvSpPr>
        <p:spPr>
          <a:xfrm>
            <a:off x="2655524" y="3459699"/>
            <a:ext cx="1208361"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Step D</a:t>
            </a:r>
            <a:endParaRPr lang="ko-KR" altLang="en-US" sz="1600" b="1" dirty="0">
              <a:solidFill>
                <a:schemeClr val="bg1"/>
              </a:solidFill>
              <a:cs typeface="Arial" pitchFamily="34" charset="0"/>
            </a:endParaRPr>
          </a:p>
        </p:txBody>
      </p:sp>
      <p:sp>
        <p:nvSpPr>
          <p:cNvPr id="36" name="TextBox 35"/>
          <p:cNvSpPr txBox="1"/>
          <p:nvPr/>
        </p:nvSpPr>
        <p:spPr>
          <a:xfrm>
            <a:off x="3203848" y="4179779"/>
            <a:ext cx="1208361"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Step E</a:t>
            </a:r>
            <a:endParaRPr lang="ko-KR" altLang="en-US" sz="1600" b="1" dirty="0">
              <a:solidFill>
                <a:schemeClr val="bg1"/>
              </a:solidFill>
              <a:cs typeface="Arial" pitchFamily="34" charset="0"/>
            </a:endParaRPr>
          </a:p>
        </p:txBody>
      </p:sp>
      <p:sp>
        <p:nvSpPr>
          <p:cNvPr id="20" name="TextBox 19">
            <a:extLst>
              <a:ext uri="{FF2B5EF4-FFF2-40B4-BE49-F238E27FC236}">
                <a16:creationId xmlns:a16="http://schemas.microsoft.com/office/drawing/2014/main" xmlns="" id="{2F6480D5-0B41-47A3-9906-EA36169738D3}"/>
              </a:ext>
            </a:extLst>
          </p:cNvPr>
          <p:cNvSpPr txBox="1"/>
          <p:nvPr/>
        </p:nvSpPr>
        <p:spPr>
          <a:xfrm>
            <a:off x="4343585" y="4756380"/>
            <a:ext cx="300423" cy="369332"/>
          </a:xfrm>
          <a:prstGeom prst="rect">
            <a:avLst/>
          </a:prstGeom>
          <a:noFill/>
        </p:spPr>
        <p:txBody>
          <a:bodyPr wrap="square">
            <a:spAutoFit/>
          </a:bodyPr>
          <a:lstStyle/>
          <a:p>
            <a:r>
              <a:rPr lang="fr-FR" dirty="0">
                <a:solidFill>
                  <a:srgbClr val="F26D9A"/>
                </a:solidFill>
              </a:rPr>
              <a:t>9</a:t>
            </a:r>
            <a:endParaRPr lang="en-US" dirty="0">
              <a:solidFill>
                <a:srgbClr val="F26D9A"/>
              </a:solidFill>
            </a:endParaRPr>
          </a:p>
        </p:txBody>
      </p:sp>
      <p:sp>
        <p:nvSpPr>
          <p:cNvPr id="21" name="Rectangle 20"/>
          <p:cNvSpPr/>
          <p:nvPr/>
        </p:nvSpPr>
        <p:spPr>
          <a:xfrm>
            <a:off x="29122" y="4176873"/>
            <a:ext cx="4974926" cy="504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solidFill>
                  <a:schemeClr val="bg1"/>
                </a:solidFill>
                <a:cs typeface="Arial" pitchFamily="34" charset="0"/>
              </a:rPr>
              <a:t>                                                     Step E</a:t>
            </a:r>
            <a:endParaRPr lang="ko-KR" altLang="en-US" b="1" dirty="0">
              <a:solidFill>
                <a:schemeClr val="bg1"/>
              </a:solidFill>
              <a:cs typeface="Arial" pitchFamily="34" charset="0"/>
            </a:endParaRPr>
          </a:p>
        </p:txBody>
      </p:sp>
      <p:sp>
        <p:nvSpPr>
          <p:cNvPr id="4" name="Rectangle 3"/>
          <p:cNvSpPr/>
          <p:nvPr/>
        </p:nvSpPr>
        <p:spPr>
          <a:xfrm>
            <a:off x="5004048" y="4209222"/>
            <a:ext cx="4037884" cy="461665"/>
          </a:xfrm>
          <a:prstGeom prst="rect">
            <a:avLst/>
          </a:prstGeom>
        </p:spPr>
        <p:txBody>
          <a:bodyPr wrap="square">
            <a:spAutoFit/>
          </a:bodyPr>
          <a:lstStyle/>
          <a:p>
            <a:r>
              <a:rPr lang="fr-FR" sz="1200" b="1" dirty="0" smtClean="0"/>
              <a:t>lancer les transformations pour remplir (</a:t>
            </a:r>
            <a:r>
              <a:rPr lang="fr-FR" sz="1200" b="1" dirty="0" err="1" smtClean="0"/>
              <a:t>loading</a:t>
            </a:r>
            <a:r>
              <a:rPr lang="fr-FR" sz="1200" b="1" dirty="0" smtClean="0"/>
              <a:t>) des tables dimensions et la table de fait sur oracle</a:t>
            </a:r>
          </a:p>
        </p:txBody>
      </p:sp>
    </p:spTree>
    <p:extLst>
      <p:ext uri="{BB962C8B-B14F-4D97-AF65-F5344CB8AC3E}">
        <p14:creationId xmlns:p14="http://schemas.microsoft.com/office/powerpoint/2010/main" val="105162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1000"/>
                                        <p:tgtEl>
                                          <p:spTgt spid="22"/>
                                        </p:tgtEl>
                                      </p:cBhvr>
                                    </p:animEffect>
                                    <p:anim calcmode="lin" valueType="num">
                                      <p:cBhvr>
                                        <p:cTn id="36" dur="1000" fill="hold"/>
                                        <p:tgtEl>
                                          <p:spTgt spid="22"/>
                                        </p:tgtEl>
                                        <p:attrNameLst>
                                          <p:attrName>ppt_x</p:attrName>
                                        </p:attrNameLst>
                                      </p:cBhvr>
                                      <p:tavLst>
                                        <p:tav tm="0">
                                          <p:val>
                                            <p:strVal val="#ppt_x"/>
                                          </p:val>
                                        </p:tav>
                                        <p:tav tm="100000">
                                          <p:val>
                                            <p:strVal val="#ppt_x"/>
                                          </p:val>
                                        </p:tav>
                                      </p:tavLst>
                                    </p:anim>
                                    <p:anim calcmode="lin" valueType="num">
                                      <p:cBhvr>
                                        <p:cTn id="3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anim calcmode="lin" valueType="num">
                                      <p:cBhvr>
                                        <p:cTn id="50" dur="1000" fill="hold"/>
                                        <p:tgtEl>
                                          <p:spTgt spid="19"/>
                                        </p:tgtEl>
                                        <p:attrNameLst>
                                          <p:attrName>ppt_x</p:attrName>
                                        </p:attrNameLst>
                                      </p:cBhvr>
                                      <p:tavLst>
                                        <p:tav tm="0">
                                          <p:val>
                                            <p:strVal val="#ppt_x"/>
                                          </p:val>
                                        </p:tav>
                                        <p:tav tm="100000">
                                          <p:val>
                                            <p:strVal val="#ppt_x"/>
                                          </p:val>
                                        </p:tav>
                                      </p:tavLst>
                                    </p:anim>
                                    <p:anim calcmode="lin" valueType="num">
                                      <p:cBhvr>
                                        <p:cTn id="5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1000"/>
                                        <p:tgtEl>
                                          <p:spTgt spid="8"/>
                                        </p:tgtEl>
                                      </p:cBhvr>
                                    </p:animEffect>
                                    <p:anim calcmode="lin" valueType="num">
                                      <p:cBhvr>
                                        <p:cTn id="57" dur="1000" fill="hold"/>
                                        <p:tgtEl>
                                          <p:spTgt spid="8"/>
                                        </p:tgtEl>
                                        <p:attrNameLst>
                                          <p:attrName>ppt_x</p:attrName>
                                        </p:attrNameLst>
                                      </p:cBhvr>
                                      <p:tavLst>
                                        <p:tav tm="0">
                                          <p:val>
                                            <p:strVal val="#ppt_x"/>
                                          </p:val>
                                        </p:tav>
                                        <p:tav tm="100000">
                                          <p:val>
                                            <p:strVal val="#ppt_x"/>
                                          </p:val>
                                        </p:tav>
                                      </p:tavLst>
                                    </p:anim>
                                    <p:anim calcmode="lin" valueType="num">
                                      <p:cBhvr>
                                        <p:cTn id="5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1000"/>
                                        <p:tgtEl>
                                          <p:spTgt spid="21"/>
                                        </p:tgtEl>
                                      </p:cBhvr>
                                    </p:animEffect>
                                    <p:anim calcmode="lin" valueType="num">
                                      <p:cBhvr>
                                        <p:cTn id="71" dur="1000" fill="hold"/>
                                        <p:tgtEl>
                                          <p:spTgt spid="21"/>
                                        </p:tgtEl>
                                        <p:attrNameLst>
                                          <p:attrName>ppt_x</p:attrName>
                                        </p:attrNameLst>
                                      </p:cBhvr>
                                      <p:tavLst>
                                        <p:tav tm="0">
                                          <p:val>
                                            <p:strVal val="#ppt_x"/>
                                          </p:val>
                                        </p:tav>
                                        <p:tav tm="100000">
                                          <p:val>
                                            <p:strVal val="#ppt_x"/>
                                          </p:val>
                                        </p:tav>
                                      </p:tavLst>
                                    </p:anim>
                                    <p:anim calcmode="lin" valueType="num">
                                      <p:cBhvr>
                                        <p:cTn id="7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fade">
                                      <p:cBhvr>
                                        <p:cTn id="77" dur="1000"/>
                                        <p:tgtEl>
                                          <p:spTgt spid="4"/>
                                        </p:tgtEl>
                                      </p:cBhvr>
                                    </p:animEffect>
                                    <p:anim calcmode="lin" valueType="num">
                                      <p:cBhvr>
                                        <p:cTn id="78" dur="1000" fill="hold"/>
                                        <p:tgtEl>
                                          <p:spTgt spid="4"/>
                                        </p:tgtEl>
                                        <p:attrNameLst>
                                          <p:attrName>ppt_x</p:attrName>
                                        </p:attrNameLst>
                                      </p:cBhvr>
                                      <p:tavLst>
                                        <p:tav tm="0">
                                          <p:val>
                                            <p:strVal val="#ppt_x"/>
                                          </p:val>
                                        </p:tav>
                                        <p:tav tm="100000">
                                          <p:val>
                                            <p:strVal val="#ppt_x"/>
                                          </p:val>
                                        </p:tav>
                                      </p:tavLst>
                                    </p:anim>
                                    <p:anim calcmode="lin" valueType="num">
                                      <p:cBhvr>
                                        <p:cTn id="7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0" grpId="0" animBg="1"/>
      <p:bldP spid="11" grpId="0" animBg="1"/>
      <p:bldP spid="16" grpId="0"/>
      <p:bldP spid="19" grpId="0"/>
      <p:bldP spid="22" grpId="0"/>
      <p:bldP spid="21" grpId="0" animBg="1"/>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DB9B6D-B3E0-4DA2-9472-596A5F4D2DDD}"/>
              </a:ext>
            </a:extLst>
          </p:cNvPr>
          <p:cNvSpPr>
            <a:spLocks noGrp="1"/>
          </p:cNvSpPr>
          <p:nvPr>
            <p:ph type="title"/>
          </p:nvPr>
        </p:nvSpPr>
        <p:spPr>
          <a:xfrm>
            <a:off x="899592" y="123478"/>
            <a:ext cx="7596336" cy="776530"/>
          </a:xfrm>
        </p:spPr>
        <p:txBody>
          <a:bodyPr/>
          <a:lstStyle/>
          <a:p>
            <a:r>
              <a:rPr lang="fr-FR" dirty="0">
                <a:solidFill>
                  <a:schemeClr val="accent3"/>
                </a:solidFill>
              </a:rPr>
              <a:t>ETL:</a:t>
            </a:r>
            <a:endParaRPr lang="en-US" dirty="0">
              <a:solidFill>
                <a:schemeClr val="accent3"/>
              </a:solidFill>
            </a:endParaRPr>
          </a:p>
        </p:txBody>
      </p:sp>
      <p:pic>
        <p:nvPicPr>
          <p:cNvPr id="5" name="Picture 4">
            <a:extLst>
              <a:ext uri="{FF2B5EF4-FFF2-40B4-BE49-F238E27FC236}">
                <a16:creationId xmlns:a16="http://schemas.microsoft.com/office/drawing/2014/main" xmlns="" id="{122D7F58-54A7-42A2-91BE-DF3DBCB37DC5}"/>
              </a:ext>
            </a:extLst>
          </p:cNvPr>
          <p:cNvPicPr>
            <a:picLocks noChangeAspect="1"/>
          </p:cNvPicPr>
          <p:nvPr/>
        </p:nvPicPr>
        <p:blipFill>
          <a:blip r:embed="rId3"/>
          <a:stretch>
            <a:fillRect/>
          </a:stretch>
        </p:blipFill>
        <p:spPr>
          <a:xfrm>
            <a:off x="3203848" y="843558"/>
            <a:ext cx="5939348" cy="3974841"/>
          </a:xfrm>
          <a:prstGeom prst="rect">
            <a:avLst/>
          </a:prstGeom>
        </p:spPr>
      </p:pic>
      <p:pic>
        <p:nvPicPr>
          <p:cNvPr id="4098" name="Picture 2" descr="https://lh3.googleusercontent.com/OsihLHvmAemYsQH3OOxrZ5Pf67Ez3O5D8m_KTO8o24L1bGmya1I5yt4JmQCe28btzrzIr6eY1ZdjWpqWXwIyc8KKcVBGaUWoTOrDtd_ALYVbBfwXjZVc7MiXNUwgeCxq2uwXsaV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19" y="869714"/>
            <a:ext cx="3178291" cy="39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49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fade">
                                      <p:cBhvr>
                                        <p:cTn id="12" dur="1000"/>
                                        <p:tgtEl>
                                          <p:spTgt spid="4098"/>
                                        </p:tgtEl>
                                      </p:cBhvr>
                                    </p:animEffect>
                                    <p:anim calcmode="lin" valueType="num">
                                      <p:cBhvr>
                                        <p:cTn id="13" dur="1000" fill="hold"/>
                                        <p:tgtEl>
                                          <p:spTgt spid="4098"/>
                                        </p:tgtEl>
                                        <p:attrNameLst>
                                          <p:attrName>ppt_x</p:attrName>
                                        </p:attrNameLst>
                                      </p:cBhvr>
                                      <p:tavLst>
                                        <p:tav tm="0">
                                          <p:val>
                                            <p:strVal val="#ppt_x"/>
                                          </p:val>
                                        </p:tav>
                                        <p:tav tm="100000">
                                          <p:val>
                                            <p:strVal val="#ppt_x"/>
                                          </p:val>
                                        </p:tav>
                                      </p:tavLst>
                                    </p:anim>
                                    <p:anim calcmode="lin" valueType="num">
                                      <p:cBhvr>
                                        <p:cTn id="14"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1600" dirty="0" smtClean="0">
                <a:solidFill>
                  <a:schemeClr val="accent3"/>
                </a:solidFill>
              </a:rPr>
              <a:t>Connexion Mondrian(</a:t>
            </a:r>
            <a:r>
              <a:rPr lang="fr-FR" sz="1600" dirty="0" err="1" smtClean="0">
                <a:solidFill>
                  <a:schemeClr val="accent3"/>
                </a:solidFill>
              </a:rPr>
              <a:t>Workbench</a:t>
            </a:r>
            <a:r>
              <a:rPr lang="fr-FR" sz="1600" dirty="0" smtClean="0">
                <a:solidFill>
                  <a:schemeClr val="accent3"/>
                </a:solidFill>
              </a:rPr>
              <a:t>) avec oracle</a:t>
            </a:r>
            <a:endParaRPr lang="fr-FR" sz="1600" dirty="0">
              <a:solidFill>
                <a:schemeClr val="accent3"/>
              </a:solidFill>
            </a:endParaRPr>
          </a:p>
        </p:txBody>
      </p:sp>
      <p:sp>
        <p:nvSpPr>
          <p:cNvPr id="3" name="AutoShape 2" descr="blob:https://web.whatsapp.com/6564a1fb-7550-4133-933d-866e06e931a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 name="AutoShape 4" descr="blob:https://web.whatsapp.com/6564a1fb-7550-4133-933d-866e06e931a5"/>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6" descr="blob:https://web.whatsapp.com/59b29725-c501-4f46-949f-80966be87d14"/>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8" descr="blob:https://web.whatsapp.com/59b29725-c501-4f46-949f-80966be87d14"/>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7" name="AutoShape 10" descr="blob:https://web.whatsapp.com/59b29725-c501-4f46-949f-80966be87d14"/>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 name="AutoShape 12" descr="blob:https://web.whatsapp.com/59b29725-c501-4f46-949f-80966be87d14"/>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5133"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3" y="1419622"/>
            <a:ext cx="6120680" cy="43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5134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75000"/>
                  </a:schemeClr>
                </a:solidFill>
              </a:rPr>
              <a:t>OLAP CUBE:</a:t>
            </a:r>
            <a:endParaRPr lang="ko-KR" altLang="en-US" dirty="0">
              <a:solidFill>
                <a:schemeClr val="accent3">
                  <a:lumMod val="75000"/>
                </a:schemeClr>
              </a:solidFill>
            </a:endParaRPr>
          </a:p>
        </p:txBody>
      </p:sp>
      <p:sp>
        <p:nvSpPr>
          <p:cNvPr id="7" name="TextBox 6">
            <a:extLst>
              <a:ext uri="{FF2B5EF4-FFF2-40B4-BE49-F238E27FC236}">
                <a16:creationId xmlns:a16="http://schemas.microsoft.com/office/drawing/2014/main" xmlns="" id="{3190D6E3-2D88-472C-AD62-8CB187F2ED9E}"/>
              </a:ext>
            </a:extLst>
          </p:cNvPr>
          <p:cNvSpPr txBox="1"/>
          <p:nvPr/>
        </p:nvSpPr>
        <p:spPr>
          <a:xfrm>
            <a:off x="4221688" y="4717037"/>
            <a:ext cx="516447" cy="369332"/>
          </a:xfrm>
          <a:prstGeom prst="rect">
            <a:avLst/>
          </a:prstGeom>
          <a:noFill/>
        </p:spPr>
        <p:txBody>
          <a:bodyPr wrap="square">
            <a:spAutoFit/>
          </a:bodyPr>
          <a:lstStyle/>
          <a:p>
            <a:r>
              <a:rPr lang="fr-FR" dirty="0">
                <a:solidFill>
                  <a:srgbClr val="F26D9A"/>
                </a:solidFill>
              </a:rPr>
              <a:t>12</a:t>
            </a:r>
            <a:endParaRPr lang="en-US" dirty="0">
              <a:solidFill>
                <a:srgbClr val="F26D9A"/>
              </a:solidFill>
            </a:endParaRPr>
          </a:p>
        </p:txBody>
      </p:sp>
      <p:pic>
        <p:nvPicPr>
          <p:cNvPr id="4" name="Picture 3">
            <a:extLst>
              <a:ext uri="{FF2B5EF4-FFF2-40B4-BE49-F238E27FC236}">
                <a16:creationId xmlns:a16="http://schemas.microsoft.com/office/drawing/2014/main" xmlns="" id="{2B7E3B33-18FB-4C8A-87DD-8882300A0F39}"/>
              </a:ext>
            </a:extLst>
          </p:cNvPr>
          <p:cNvPicPr>
            <a:picLocks noChangeAspect="1"/>
          </p:cNvPicPr>
          <p:nvPr/>
        </p:nvPicPr>
        <p:blipFill>
          <a:blip r:embed="rId3"/>
          <a:stretch>
            <a:fillRect/>
          </a:stretch>
        </p:blipFill>
        <p:spPr>
          <a:xfrm>
            <a:off x="1785700" y="987574"/>
            <a:ext cx="2943224" cy="3777669"/>
          </a:xfrm>
          <a:prstGeom prst="rect">
            <a:avLst/>
          </a:prstGeom>
        </p:spPr>
      </p:pic>
      <p:pic>
        <p:nvPicPr>
          <p:cNvPr id="8" name="Picture 7">
            <a:extLst>
              <a:ext uri="{FF2B5EF4-FFF2-40B4-BE49-F238E27FC236}">
                <a16:creationId xmlns:a16="http://schemas.microsoft.com/office/drawing/2014/main" xmlns="" id="{EF5F56DE-1DFE-4CDC-BAC6-C8E4C69B8AA7}"/>
              </a:ext>
            </a:extLst>
          </p:cNvPr>
          <p:cNvPicPr>
            <a:picLocks noChangeAspect="1"/>
          </p:cNvPicPr>
          <p:nvPr/>
        </p:nvPicPr>
        <p:blipFill>
          <a:blip r:embed="rId4"/>
          <a:stretch>
            <a:fillRect/>
          </a:stretch>
        </p:blipFill>
        <p:spPr>
          <a:xfrm>
            <a:off x="5148063" y="1176195"/>
            <a:ext cx="2943225" cy="3400425"/>
          </a:xfrm>
          <a:prstGeom prst="rect">
            <a:avLst/>
          </a:prstGeom>
        </p:spPr>
      </p:pic>
    </p:spTree>
    <p:extLst>
      <p:ext uri="{BB962C8B-B14F-4D97-AF65-F5344CB8AC3E}">
        <p14:creationId xmlns:p14="http://schemas.microsoft.com/office/powerpoint/2010/main" val="18684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758" y="3531058"/>
            <a:ext cx="9143998" cy="540000"/>
          </a:xfrm>
          <a:prstGeom prst="rect">
            <a:avLst/>
          </a:prstGeom>
        </p:spPr>
        <p:txBody>
          <a:bodyPr/>
          <a:lstStyle/>
          <a:p>
            <a:r>
              <a:rPr lang="fr-FR" dirty="0">
                <a:solidFill>
                  <a:schemeClr val="accent1">
                    <a:lumMod val="50000"/>
                  </a:schemeClr>
                </a:solidFill>
                <a:latin typeface="Times New Roman" panose="02020603050405020304" pitchFamily="18" charset="0"/>
                <a:cs typeface="Times New Roman" panose="02020603050405020304" pitchFamily="18" charset="0"/>
              </a:rPr>
              <a:t/>
            </a:r>
            <a:br>
              <a:rPr lang="fr-FR" dirty="0">
                <a:solidFill>
                  <a:schemeClr val="accent1">
                    <a:lumMod val="50000"/>
                  </a:schemeClr>
                </a:solidFill>
                <a:latin typeface="Times New Roman" panose="02020603050405020304" pitchFamily="18" charset="0"/>
                <a:cs typeface="Times New Roman" panose="02020603050405020304" pitchFamily="18" charset="0"/>
              </a:rPr>
            </a:br>
            <a:endParaRPr lang="ko-KR" altLang="en-US" dirty="0"/>
          </a:p>
        </p:txBody>
      </p:sp>
      <p:sp>
        <p:nvSpPr>
          <p:cNvPr id="2" name="Espace réservé du texte 1"/>
          <p:cNvSpPr>
            <a:spLocks noGrp="1"/>
          </p:cNvSpPr>
          <p:nvPr>
            <p:ph type="body" sz="quarter" idx="11"/>
          </p:nvPr>
        </p:nvSpPr>
        <p:spPr>
          <a:xfrm>
            <a:off x="-1034958" y="1203598"/>
            <a:ext cx="9143999" cy="207553"/>
          </a:xfrm>
        </p:spPr>
        <p:txBody>
          <a:bodyPr/>
          <a:lstStyle/>
          <a:p>
            <a:r>
              <a:rPr lang="en-US" sz="1600" dirty="0" err="1">
                <a:solidFill>
                  <a:srgbClr val="F26D9A"/>
                </a:solidFill>
              </a:rPr>
              <a:t>Réalisé</a:t>
            </a:r>
            <a:r>
              <a:rPr lang="en-US" sz="1600" dirty="0">
                <a:solidFill>
                  <a:srgbClr val="F26D9A"/>
                </a:solidFill>
              </a:rPr>
              <a:t> par :</a:t>
            </a:r>
            <a:endParaRPr lang="fr-FR" sz="1600" dirty="0">
              <a:solidFill>
                <a:srgbClr val="F26D9A"/>
              </a:solidFill>
            </a:endParaRPr>
          </a:p>
          <a:p>
            <a:endParaRPr lang="fr-FR" dirty="0"/>
          </a:p>
        </p:txBody>
      </p:sp>
      <p:sp>
        <p:nvSpPr>
          <p:cNvPr id="12" name="ZoneTexte 11"/>
          <p:cNvSpPr txBox="1"/>
          <p:nvPr/>
        </p:nvSpPr>
        <p:spPr>
          <a:xfrm>
            <a:off x="3119449" y="1411151"/>
            <a:ext cx="2448272" cy="307777"/>
          </a:xfrm>
          <a:prstGeom prst="rect">
            <a:avLst/>
          </a:prstGeom>
          <a:solidFill>
            <a:schemeClr val="accent1">
              <a:lumMod val="40000"/>
              <a:lumOff val="60000"/>
            </a:schemeClr>
          </a:solidFill>
        </p:spPr>
        <p:txBody>
          <a:bodyPr wrap="square" rtlCol="0">
            <a:spAutoFit/>
          </a:bodyPr>
          <a:lstStyle/>
          <a:p>
            <a:r>
              <a:rPr lang="fr-FR" sz="1400" dirty="0">
                <a:solidFill>
                  <a:srgbClr val="0070C0"/>
                </a:solidFill>
              </a:rPr>
              <a:t>              </a:t>
            </a:r>
            <a:r>
              <a:rPr lang="fr-FR" sz="1400" b="1" dirty="0">
                <a:solidFill>
                  <a:srgbClr val="0070C0"/>
                </a:solidFill>
              </a:rPr>
              <a:t>BOUYA FATIMA </a:t>
            </a:r>
          </a:p>
        </p:txBody>
      </p:sp>
      <p:sp>
        <p:nvSpPr>
          <p:cNvPr id="13" name="ZoneTexte 12"/>
          <p:cNvSpPr txBox="1"/>
          <p:nvPr/>
        </p:nvSpPr>
        <p:spPr>
          <a:xfrm>
            <a:off x="3290657" y="1753811"/>
            <a:ext cx="2562685" cy="307777"/>
          </a:xfrm>
          <a:prstGeom prst="rect">
            <a:avLst/>
          </a:prstGeom>
          <a:solidFill>
            <a:schemeClr val="accent1">
              <a:lumMod val="40000"/>
              <a:lumOff val="60000"/>
            </a:schemeClr>
          </a:solidFill>
        </p:spPr>
        <p:txBody>
          <a:bodyPr wrap="square" rtlCol="0">
            <a:spAutoFit/>
          </a:bodyPr>
          <a:lstStyle/>
          <a:p>
            <a:r>
              <a:rPr lang="fr-FR" sz="1400" b="1" dirty="0">
                <a:solidFill>
                  <a:srgbClr val="0070C0"/>
                </a:solidFill>
              </a:rPr>
              <a:t>                   BAHIDA HALA</a:t>
            </a:r>
          </a:p>
        </p:txBody>
      </p:sp>
      <p:sp>
        <p:nvSpPr>
          <p:cNvPr id="11" name="TextBox 10">
            <a:extLst>
              <a:ext uri="{FF2B5EF4-FFF2-40B4-BE49-F238E27FC236}">
                <a16:creationId xmlns:a16="http://schemas.microsoft.com/office/drawing/2014/main" xmlns="" id="{7E20375C-7735-4147-8D22-F6E52924DC2D}"/>
              </a:ext>
            </a:extLst>
          </p:cNvPr>
          <p:cNvSpPr txBox="1"/>
          <p:nvPr/>
        </p:nvSpPr>
        <p:spPr>
          <a:xfrm>
            <a:off x="4343585" y="4756380"/>
            <a:ext cx="300423" cy="369332"/>
          </a:xfrm>
          <a:prstGeom prst="rect">
            <a:avLst/>
          </a:prstGeom>
          <a:noFill/>
        </p:spPr>
        <p:txBody>
          <a:bodyPr wrap="square">
            <a:spAutoFit/>
          </a:bodyPr>
          <a:lstStyle/>
          <a:p>
            <a:r>
              <a:rPr lang="fr-FR" dirty="0">
                <a:solidFill>
                  <a:srgbClr val="F26D9A"/>
                </a:solidFill>
              </a:rPr>
              <a:t>2</a:t>
            </a:r>
            <a:endParaRPr lang="en-US" dirty="0">
              <a:solidFill>
                <a:srgbClr val="F26D9A"/>
              </a:solidFill>
            </a:endParaRPr>
          </a:p>
        </p:txBody>
      </p:sp>
    </p:spTree>
    <p:extLst>
      <p:ext uri="{BB962C8B-B14F-4D97-AF65-F5344CB8AC3E}">
        <p14:creationId xmlns:p14="http://schemas.microsoft.com/office/powerpoint/2010/main" val="417025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25735"/>
            <a:ext cx="7596336" cy="558310"/>
          </a:xfrm>
        </p:spPr>
        <p:txBody>
          <a:bodyPr/>
          <a:lstStyle/>
          <a:p>
            <a:r>
              <a:rPr lang="en-US" sz="2000" dirty="0">
                <a:solidFill>
                  <a:schemeClr val="accent3">
                    <a:lumMod val="75000"/>
                  </a:schemeClr>
                </a:solidFill>
              </a:rPr>
              <a:t>VISUALISATION SUR POWER BI</a:t>
            </a:r>
            <a:endParaRPr lang="ko-KR" altLang="en-US" sz="2000" dirty="0">
              <a:solidFill>
                <a:schemeClr val="accent3">
                  <a:lumMod val="75000"/>
                </a:schemeClr>
              </a:solidFill>
            </a:endParaRPr>
          </a:p>
        </p:txBody>
      </p:sp>
      <p:sp>
        <p:nvSpPr>
          <p:cNvPr id="7" name="TextBox 6">
            <a:extLst>
              <a:ext uri="{FF2B5EF4-FFF2-40B4-BE49-F238E27FC236}">
                <a16:creationId xmlns:a16="http://schemas.microsoft.com/office/drawing/2014/main" xmlns="" id="{3190D6E3-2D88-472C-AD62-8CB187F2ED9E}"/>
              </a:ext>
            </a:extLst>
          </p:cNvPr>
          <p:cNvSpPr txBox="1"/>
          <p:nvPr/>
        </p:nvSpPr>
        <p:spPr>
          <a:xfrm>
            <a:off x="4221688" y="4717037"/>
            <a:ext cx="516447" cy="369332"/>
          </a:xfrm>
          <a:prstGeom prst="rect">
            <a:avLst/>
          </a:prstGeom>
          <a:noFill/>
        </p:spPr>
        <p:txBody>
          <a:bodyPr wrap="square">
            <a:spAutoFit/>
          </a:bodyPr>
          <a:lstStyle/>
          <a:p>
            <a:r>
              <a:rPr lang="fr-FR" dirty="0">
                <a:solidFill>
                  <a:srgbClr val="F26D9A"/>
                </a:solidFill>
              </a:rPr>
              <a:t>12</a:t>
            </a:r>
            <a:endParaRPr lang="en-US" dirty="0">
              <a:solidFill>
                <a:srgbClr val="F26D9A"/>
              </a:solidFill>
            </a:endParaRPr>
          </a:p>
        </p:txBody>
      </p:sp>
      <p:pic>
        <p:nvPicPr>
          <p:cNvPr id="4" name="Picture 3">
            <a:extLst>
              <a:ext uri="{FF2B5EF4-FFF2-40B4-BE49-F238E27FC236}">
                <a16:creationId xmlns:a16="http://schemas.microsoft.com/office/drawing/2014/main" xmlns="" id="{2431B7E2-C160-4A8C-A4DE-13C88382CEF9}"/>
              </a:ext>
            </a:extLst>
          </p:cNvPr>
          <p:cNvPicPr>
            <a:picLocks noChangeAspect="1"/>
          </p:cNvPicPr>
          <p:nvPr/>
        </p:nvPicPr>
        <p:blipFill>
          <a:blip r:embed="rId3"/>
          <a:stretch>
            <a:fillRect/>
          </a:stretch>
        </p:blipFill>
        <p:spPr>
          <a:xfrm>
            <a:off x="1403648" y="584045"/>
            <a:ext cx="7740352" cy="4166933"/>
          </a:xfrm>
          <a:prstGeom prst="rect">
            <a:avLst/>
          </a:prstGeom>
        </p:spPr>
      </p:pic>
    </p:spTree>
    <p:extLst>
      <p:ext uri="{BB962C8B-B14F-4D97-AF65-F5344CB8AC3E}">
        <p14:creationId xmlns:p14="http://schemas.microsoft.com/office/powerpoint/2010/main" val="302287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27"/>
          <p:cNvSpPr/>
          <p:nvPr/>
        </p:nvSpPr>
        <p:spPr>
          <a:xfrm>
            <a:off x="4243897" y="2139702"/>
            <a:ext cx="656206" cy="50405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prstClr val="white"/>
              </a:solidFill>
            </a:endParaRPr>
          </a:p>
        </p:txBody>
      </p:sp>
      <p:sp>
        <p:nvSpPr>
          <p:cNvPr id="11" name="TextBox 10"/>
          <p:cNvSpPr txBox="1"/>
          <p:nvPr/>
        </p:nvSpPr>
        <p:spPr>
          <a:xfrm>
            <a:off x="3465496" y="2787774"/>
            <a:ext cx="2189605" cy="295466"/>
          </a:xfrm>
          <a:prstGeom prst="rect">
            <a:avLst/>
          </a:prstGeom>
          <a:noFill/>
        </p:spPr>
        <p:txBody>
          <a:bodyPr wrap="square" rtlCol="0">
            <a:spAutoFit/>
          </a:bodyPr>
          <a:lstStyle/>
          <a:p>
            <a:pPr algn="ctr">
              <a:lnSpc>
                <a:spcPct val="110000"/>
              </a:lnSpc>
            </a:pPr>
            <a:r>
              <a:rPr lang="en-US" altLang="ko-KR" sz="1200" dirty="0">
                <a:solidFill>
                  <a:prstClr val="white"/>
                </a:solidFill>
                <a:cs typeface="Arial" pitchFamily="34" charset="0"/>
              </a:rPr>
              <a:t>Presentation Designed</a:t>
            </a:r>
          </a:p>
        </p:txBody>
      </p:sp>
      <p:sp>
        <p:nvSpPr>
          <p:cNvPr id="12" name="Text Placeholder 13"/>
          <p:cNvSpPr txBox="1">
            <a:spLocks/>
          </p:cNvSpPr>
          <p:nvPr/>
        </p:nvSpPr>
        <p:spPr>
          <a:xfrm>
            <a:off x="2915816" y="3132633"/>
            <a:ext cx="3288966" cy="87227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Font typeface="Arial" pitchFamily="34" charset="0"/>
              <a:buNone/>
            </a:pPr>
            <a:r>
              <a:rPr lang="en-US" sz="2800" b="1" dirty="0">
                <a:solidFill>
                  <a:prstClr val="white"/>
                </a:solidFill>
                <a:cs typeface="Arial" pitchFamily="34" charset="0"/>
              </a:rPr>
              <a:t>Simple </a:t>
            </a:r>
            <a:r>
              <a:rPr lang="en-US" altLang="ko-KR" sz="2800" b="1" dirty="0">
                <a:solidFill>
                  <a:prstClr val="white"/>
                </a:solidFill>
                <a:cs typeface="Arial" pitchFamily="34" charset="0"/>
              </a:rPr>
              <a:t>Portfolio Presentation</a:t>
            </a:r>
          </a:p>
        </p:txBody>
      </p:sp>
      <p:sp>
        <p:nvSpPr>
          <p:cNvPr id="13" name="TextBox 12"/>
          <p:cNvSpPr txBox="1"/>
          <p:nvPr/>
        </p:nvSpPr>
        <p:spPr>
          <a:xfrm>
            <a:off x="2207887" y="4054301"/>
            <a:ext cx="4728226" cy="461665"/>
          </a:xfrm>
          <a:prstGeom prst="rect">
            <a:avLst/>
          </a:prstGeom>
          <a:noFill/>
        </p:spPr>
        <p:txBody>
          <a:bodyPr wrap="square" rtlCol="0">
            <a:spAutoFit/>
          </a:bodyPr>
          <a:lstStyle/>
          <a:p>
            <a:pPr algn="ctr"/>
            <a:r>
              <a:rPr lang="en-US" altLang="ko-KR" sz="1200" dirty="0">
                <a:solidFill>
                  <a:prstClr val="white"/>
                </a:solidFill>
                <a:cs typeface="Arial" pitchFamily="34" charset="0"/>
              </a:rPr>
              <a:t>This PowerPoint Template has clean and neutral design that can be adapted to any content and meets various market segments. </a:t>
            </a:r>
            <a:endParaRPr lang="ko-KR" altLang="en-US" sz="1200" dirty="0">
              <a:solidFill>
                <a:prstClr val="white"/>
              </a:solidFill>
              <a:cs typeface="Arial" pitchFamily="34" charset="0"/>
            </a:endParaRPr>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3999" cy="523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xmlns="" id="{D1349FA5-81FA-45F0-932F-054C047C8050}"/>
              </a:ext>
            </a:extLst>
          </p:cNvPr>
          <p:cNvSpPr txBox="1"/>
          <p:nvPr/>
        </p:nvSpPr>
        <p:spPr>
          <a:xfrm>
            <a:off x="4383656" y="4774168"/>
            <a:ext cx="516447" cy="369332"/>
          </a:xfrm>
          <a:prstGeom prst="rect">
            <a:avLst/>
          </a:prstGeom>
          <a:noFill/>
        </p:spPr>
        <p:txBody>
          <a:bodyPr wrap="square">
            <a:spAutoFit/>
          </a:bodyPr>
          <a:lstStyle/>
          <a:p>
            <a:r>
              <a:rPr lang="fr-FR" dirty="0">
                <a:solidFill>
                  <a:srgbClr val="F26D9A"/>
                </a:solidFill>
              </a:rPr>
              <a:t>19</a:t>
            </a:r>
            <a:endParaRPr lang="en-US" dirty="0">
              <a:solidFill>
                <a:srgbClr val="F26D9A"/>
              </a:solidFill>
            </a:endParaRPr>
          </a:p>
        </p:txBody>
      </p:sp>
    </p:spTree>
    <p:extLst>
      <p:ext uri="{BB962C8B-B14F-4D97-AF65-F5344CB8AC3E}">
        <p14:creationId xmlns:p14="http://schemas.microsoft.com/office/powerpoint/2010/main" val="29332704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915815" y="771550"/>
            <a:ext cx="3168353" cy="1800200"/>
            <a:chOff x="152400" y="152400"/>
            <a:chExt cx="9126287" cy="5143500"/>
          </a:xfrm>
        </p:grpSpPr>
        <p:sp>
          <p:nvSpPr>
            <p:cNvPr id="12" name="Rectangle 11"/>
            <p:cNvSpPr/>
            <p:nvPr/>
          </p:nvSpPr>
          <p:spPr>
            <a:xfrm>
              <a:off x="152400" y="152400"/>
              <a:ext cx="228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prstClr val="white"/>
                </a:solidFill>
              </a:endParaRPr>
            </a:p>
          </p:txBody>
        </p:sp>
        <p:sp>
          <p:nvSpPr>
            <p:cNvPr id="13" name="Rectangle 12"/>
            <p:cNvSpPr/>
            <p:nvPr/>
          </p:nvSpPr>
          <p:spPr>
            <a:xfrm>
              <a:off x="2436046" y="152400"/>
              <a:ext cx="2286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prstClr val="white"/>
                </a:solidFill>
              </a:endParaRPr>
            </a:p>
          </p:txBody>
        </p:sp>
        <p:sp>
          <p:nvSpPr>
            <p:cNvPr id="14" name="Rectangle 13"/>
            <p:cNvSpPr/>
            <p:nvPr/>
          </p:nvSpPr>
          <p:spPr>
            <a:xfrm>
              <a:off x="4722046" y="152400"/>
              <a:ext cx="2286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prstClr val="white"/>
                </a:solidFill>
              </a:endParaRPr>
            </a:p>
          </p:txBody>
        </p:sp>
        <p:sp>
          <p:nvSpPr>
            <p:cNvPr id="15" name="Rectangle 14"/>
            <p:cNvSpPr/>
            <p:nvPr/>
          </p:nvSpPr>
          <p:spPr>
            <a:xfrm>
              <a:off x="6992687" y="152400"/>
              <a:ext cx="2286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prstClr val="white"/>
                </a:solidFill>
              </a:endParaRPr>
            </a:p>
          </p:txBody>
        </p:sp>
      </p:grpSp>
      <p:sp>
        <p:nvSpPr>
          <p:cNvPr id="3" name="Title 1"/>
          <p:cNvSpPr txBox="1">
            <a:spLocks/>
          </p:cNvSpPr>
          <p:nvPr/>
        </p:nvSpPr>
        <p:spPr>
          <a:xfrm>
            <a:off x="1835415" y="1131591"/>
            <a:ext cx="5472608" cy="1152128"/>
          </a:xfrm>
          <a:prstGeom prst="rect">
            <a:avLst/>
          </a:prstGeom>
        </p:spPr>
        <p:txBody>
          <a:bodyPr anchor="ctr"/>
          <a:lstStyle>
            <a:lvl1pPr algn="ctr"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r>
              <a:rPr lang="en-US" altLang="ko-KR" dirty="0">
                <a:solidFill>
                  <a:prstClr val="white"/>
                </a:solidFill>
                <a:latin typeface="Arial"/>
              </a:rPr>
              <a:t>Thank you</a:t>
            </a:r>
            <a:endParaRPr lang="ko-KR" altLang="en-US" dirty="0">
              <a:solidFill>
                <a:prstClr val="white"/>
              </a:solidFill>
              <a:latin typeface="Arial"/>
            </a:endParaRPr>
          </a:p>
        </p:txBody>
      </p:sp>
      <p:sp>
        <p:nvSpPr>
          <p:cNvPr id="17" name="TextBox 16">
            <a:extLst>
              <a:ext uri="{FF2B5EF4-FFF2-40B4-BE49-F238E27FC236}">
                <a16:creationId xmlns:a16="http://schemas.microsoft.com/office/drawing/2014/main" xmlns="" id="{39DB3880-2796-4B5F-B3BD-4DF066187E43}"/>
              </a:ext>
            </a:extLst>
          </p:cNvPr>
          <p:cNvSpPr txBox="1"/>
          <p:nvPr/>
        </p:nvSpPr>
        <p:spPr>
          <a:xfrm>
            <a:off x="4383656" y="4774168"/>
            <a:ext cx="516447" cy="369332"/>
          </a:xfrm>
          <a:prstGeom prst="rect">
            <a:avLst/>
          </a:prstGeom>
          <a:noFill/>
        </p:spPr>
        <p:txBody>
          <a:bodyPr wrap="square">
            <a:spAutoFit/>
          </a:bodyPr>
          <a:lstStyle/>
          <a:p>
            <a:r>
              <a:rPr lang="fr-FR" dirty="0">
                <a:solidFill>
                  <a:schemeClr val="accent4">
                    <a:lumMod val="50000"/>
                  </a:schemeClr>
                </a:solidFill>
              </a:rPr>
              <a:t>20</a:t>
            </a:r>
            <a:endParaRPr lang="en-US" dirty="0">
              <a:solidFill>
                <a:schemeClr val="accent4">
                  <a:lumMod val="50000"/>
                </a:schemeClr>
              </a:solidFill>
            </a:endParaRPr>
          </a:p>
        </p:txBody>
      </p:sp>
    </p:spTree>
    <p:extLst>
      <p:ext uri="{BB962C8B-B14F-4D97-AF65-F5344CB8AC3E}">
        <p14:creationId xmlns:p14="http://schemas.microsoft.com/office/powerpoint/2010/main" val="146404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i="1" dirty="0">
                <a:latin typeface="Times New Roman" panose="02020603050405020304" pitchFamily="18" charset="0"/>
                <a:cs typeface="Times New Roman" panose="02020603050405020304" pitchFamily="18" charset="0"/>
              </a:rPr>
              <a:t/>
            </a:r>
            <a:br>
              <a:rPr lang="fr-FR" i="1" dirty="0">
                <a:latin typeface="Times New Roman" panose="02020603050405020304" pitchFamily="18" charset="0"/>
                <a:cs typeface="Times New Roman" panose="02020603050405020304" pitchFamily="18" charset="0"/>
              </a:rPr>
            </a:br>
            <a:r>
              <a:rPr lang="fr-FR" i="1" dirty="0">
                <a:latin typeface="Times New Roman" panose="02020603050405020304" pitchFamily="18" charset="0"/>
                <a:cs typeface="Times New Roman" panose="02020603050405020304" pitchFamily="18" charset="0"/>
              </a:rPr>
              <a:t>Le Plan</a:t>
            </a:r>
            <a:r>
              <a:rPr lang="en-US" i="1" dirty="0">
                <a:latin typeface="Times New Roman" panose="02020603050405020304" pitchFamily="18" charset="0"/>
                <a:cs typeface="Times New Roman" panose="02020603050405020304" pitchFamily="18" charset="0"/>
              </a:rPr>
              <a:t/>
            </a:r>
            <a:br>
              <a:rPr lang="en-US" i="1" dirty="0">
                <a:latin typeface="Times New Roman" panose="02020603050405020304" pitchFamily="18" charset="0"/>
                <a:cs typeface="Times New Roman" panose="02020603050405020304" pitchFamily="18" charset="0"/>
              </a:rPr>
            </a:br>
            <a:endParaRPr lang="ko-KR" altLang="en-US" dirty="0"/>
          </a:p>
        </p:txBody>
      </p:sp>
      <p:sp>
        <p:nvSpPr>
          <p:cNvPr id="9" name="Rectangle 8"/>
          <p:cNvSpPr/>
          <p:nvPr/>
        </p:nvSpPr>
        <p:spPr>
          <a:xfrm>
            <a:off x="1527165" y="1182355"/>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2327140" y="1254355"/>
            <a:ext cx="6116031"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619505" y="1254355"/>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1626224" y="1275523"/>
            <a:ext cx="605282" cy="461665"/>
          </a:xfrm>
          <a:prstGeom prst="rect">
            <a:avLst/>
          </a:prstGeom>
          <a:noFill/>
        </p:spPr>
        <p:txBody>
          <a:bodyPr wrap="square" rtlCol="0" anchor="ctr">
            <a:spAutoFit/>
          </a:bodyPr>
          <a:lstStyle/>
          <a:p>
            <a:pPr algn="ctr"/>
            <a:r>
              <a:rPr lang="en-US" altLang="ko-KR" sz="2400" b="1" dirty="0">
                <a:solidFill>
                  <a:schemeClr val="accent1"/>
                </a:solidFill>
                <a:latin typeface="Arial" pitchFamily="34" charset="0"/>
                <a:cs typeface="Arial" pitchFamily="34" charset="0"/>
              </a:rPr>
              <a:t>01</a:t>
            </a:r>
            <a:endParaRPr lang="ko-KR" altLang="en-US" sz="2400" b="1" dirty="0">
              <a:solidFill>
                <a:schemeClr val="accent1"/>
              </a:solidFill>
              <a:latin typeface="Arial" pitchFamily="34" charset="0"/>
              <a:cs typeface="Arial" pitchFamily="34" charset="0"/>
            </a:endParaRPr>
          </a:p>
        </p:txBody>
      </p:sp>
      <p:sp>
        <p:nvSpPr>
          <p:cNvPr id="19" name="TextBox 12"/>
          <p:cNvSpPr txBox="1"/>
          <p:nvPr/>
        </p:nvSpPr>
        <p:spPr bwMode="auto">
          <a:xfrm>
            <a:off x="2622010" y="1404690"/>
            <a:ext cx="5821161"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sz="1400" b="1" dirty="0" smtClean="0">
                <a:solidFill>
                  <a:schemeClr val="bg1"/>
                </a:solidFill>
              </a:rPr>
              <a:t>La </a:t>
            </a:r>
            <a:r>
              <a:rPr lang="en-US" sz="1400" b="1" dirty="0">
                <a:solidFill>
                  <a:schemeClr val="bg1"/>
                </a:solidFill>
              </a:rPr>
              <a:t>Business Intelligence et le </a:t>
            </a:r>
            <a:r>
              <a:rPr lang="en-US" sz="1400" b="1" dirty="0" err="1">
                <a:solidFill>
                  <a:schemeClr val="bg1"/>
                </a:solidFill>
              </a:rPr>
              <a:t>projet</a:t>
            </a:r>
            <a:r>
              <a:rPr lang="en-US" sz="1400" b="1" dirty="0">
                <a:solidFill>
                  <a:schemeClr val="bg1"/>
                </a:solidFill>
              </a:rPr>
              <a:t> </a:t>
            </a:r>
            <a:r>
              <a:rPr lang="en-US" sz="1400" b="1" dirty="0" err="1">
                <a:solidFill>
                  <a:schemeClr val="bg1"/>
                </a:solidFill>
              </a:rPr>
              <a:t>décisionnel</a:t>
            </a:r>
            <a:endParaRPr lang="ko-KR" altLang="en-US" sz="1400" b="1" dirty="0">
              <a:solidFill>
                <a:schemeClr val="bg1"/>
              </a:solidFill>
              <a:cs typeface="Arial" pitchFamily="34" charset="0"/>
            </a:endParaRPr>
          </a:p>
        </p:txBody>
      </p:sp>
      <p:sp>
        <p:nvSpPr>
          <p:cNvPr id="27" name="Rectangle 26"/>
          <p:cNvSpPr/>
          <p:nvPr/>
        </p:nvSpPr>
        <p:spPr>
          <a:xfrm>
            <a:off x="1527165" y="2089104"/>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27"/>
          <p:cNvSpPr/>
          <p:nvPr/>
        </p:nvSpPr>
        <p:spPr>
          <a:xfrm>
            <a:off x="2327140" y="2161104"/>
            <a:ext cx="6116031"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29" name="Rectangle 28"/>
          <p:cNvSpPr/>
          <p:nvPr/>
        </p:nvSpPr>
        <p:spPr>
          <a:xfrm>
            <a:off x="1619505" y="2161104"/>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26224" y="2182272"/>
            <a:ext cx="605282" cy="461665"/>
          </a:xfrm>
          <a:prstGeom prst="rect">
            <a:avLst/>
          </a:prstGeom>
          <a:noFill/>
        </p:spPr>
        <p:txBody>
          <a:bodyPr wrap="square" rtlCol="0" anchor="ctr">
            <a:spAutoFit/>
          </a:bodyPr>
          <a:lstStyle/>
          <a:p>
            <a:pPr algn="ctr"/>
            <a:r>
              <a:rPr lang="en-US" altLang="ko-KR" sz="2400" b="1" dirty="0">
                <a:solidFill>
                  <a:schemeClr val="accent2"/>
                </a:solidFill>
                <a:latin typeface="Arial" pitchFamily="34" charset="0"/>
                <a:cs typeface="Arial" pitchFamily="34" charset="0"/>
              </a:rPr>
              <a:t>02</a:t>
            </a:r>
            <a:endParaRPr lang="ko-KR" altLang="en-US" sz="2400" b="1" dirty="0">
              <a:solidFill>
                <a:schemeClr val="accent2"/>
              </a:solidFill>
              <a:latin typeface="Arial" pitchFamily="34" charset="0"/>
              <a:cs typeface="Arial" pitchFamily="34" charset="0"/>
            </a:endParaRPr>
          </a:p>
        </p:txBody>
      </p:sp>
      <p:sp>
        <p:nvSpPr>
          <p:cNvPr id="31" name="TextBox 12"/>
          <p:cNvSpPr txBox="1"/>
          <p:nvPr/>
        </p:nvSpPr>
        <p:spPr bwMode="auto">
          <a:xfrm>
            <a:off x="2639271" y="2263973"/>
            <a:ext cx="4813049"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fr-FR" sz="1400" b="1" dirty="0">
                <a:solidFill>
                  <a:schemeClr val="bg1"/>
                </a:solidFill>
              </a:rPr>
              <a:t>La modélisation</a:t>
            </a:r>
            <a:endParaRPr lang="ko-KR" altLang="en-US" sz="1400" b="1" dirty="0">
              <a:solidFill>
                <a:schemeClr val="bg1"/>
              </a:solidFill>
              <a:latin typeface="Arial" pitchFamily="34" charset="0"/>
              <a:cs typeface="Arial" pitchFamily="34" charset="0"/>
            </a:endParaRPr>
          </a:p>
        </p:txBody>
      </p:sp>
      <p:sp>
        <p:nvSpPr>
          <p:cNvPr id="34" name="Rectangle 33"/>
          <p:cNvSpPr/>
          <p:nvPr/>
        </p:nvSpPr>
        <p:spPr>
          <a:xfrm>
            <a:off x="1539776" y="3004415"/>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ectangle 34"/>
          <p:cNvSpPr/>
          <p:nvPr/>
        </p:nvSpPr>
        <p:spPr>
          <a:xfrm>
            <a:off x="2238224" y="3067853"/>
            <a:ext cx="6116031"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Rectangle 35"/>
          <p:cNvSpPr/>
          <p:nvPr/>
        </p:nvSpPr>
        <p:spPr>
          <a:xfrm>
            <a:off x="1619505" y="3067853"/>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p:cNvSpPr txBox="1"/>
          <p:nvPr/>
        </p:nvSpPr>
        <p:spPr>
          <a:xfrm>
            <a:off x="1626224" y="3089021"/>
            <a:ext cx="605282" cy="461665"/>
          </a:xfrm>
          <a:prstGeom prst="rect">
            <a:avLst/>
          </a:prstGeom>
          <a:noFill/>
        </p:spPr>
        <p:txBody>
          <a:bodyPr wrap="square" rtlCol="0" anchor="ctr">
            <a:spAutoFit/>
          </a:bodyPr>
          <a:lstStyle/>
          <a:p>
            <a:pPr algn="ctr"/>
            <a:r>
              <a:rPr lang="en-US" altLang="ko-KR" sz="2400" b="1" dirty="0">
                <a:solidFill>
                  <a:schemeClr val="accent3"/>
                </a:solidFill>
                <a:latin typeface="Arial" pitchFamily="34" charset="0"/>
                <a:cs typeface="Arial" pitchFamily="34" charset="0"/>
              </a:rPr>
              <a:t>03</a:t>
            </a:r>
            <a:endParaRPr lang="ko-KR" altLang="en-US" sz="2400" b="1" dirty="0">
              <a:solidFill>
                <a:schemeClr val="accent3"/>
              </a:solidFill>
              <a:latin typeface="Arial" pitchFamily="34" charset="0"/>
              <a:cs typeface="Arial" pitchFamily="34" charset="0"/>
            </a:endParaRPr>
          </a:p>
        </p:txBody>
      </p:sp>
      <p:sp>
        <p:nvSpPr>
          <p:cNvPr id="38" name="TextBox 12"/>
          <p:cNvSpPr txBox="1"/>
          <p:nvPr/>
        </p:nvSpPr>
        <p:spPr bwMode="auto">
          <a:xfrm>
            <a:off x="2354276" y="3180546"/>
            <a:ext cx="5550392"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fr-FR" altLang="ko-KR" sz="1400" b="1" dirty="0">
                <a:solidFill>
                  <a:schemeClr val="bg1"/>
                </a:solidFill>
                <a:latin typeface="Arial" pitchFamily="34" charset="0"/>
                <a:cs typeface="Arial" pitchFamily="34" charset="0"/>
              </a:rPr>
              <a:t>L’intégration des données</a:t>
            </a:r>
            <a:endParaRPr lang="ko-KR" altLang="en-US" sz="1400" b="1" dirty="0">
              <a:solidFill>
                <a:schemeClr val="bg1"/>
              </a:solidFill>
              <a:latin typeface="Arial" pitchFamily="34" charset="0"/>
              <a:cs typeface="Arial" pitchFamily="34" charset="0"/>
            </a:endParaRPr>
          </a:p>
        </p:txBody>
      </p:sp>
      <p:sp>
        <p:nvSpPr>
          <p:cNvPr id="40" name="Rectangle 39"/>
          <p:cNvSpPr/>
          <p:nvPr/>
        </p:nvSpPr>
        <p:spPr>
          <a:xfrm>
            <a:off x="1527165" y="3902601"/>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Rectangle 40"/>
          <p:cNvSpPr/>
          <p:nvPr/>
        </p:nvSpPr>
        <p:spPr>
          <a:xfrm>
            <a:off x="2323845" y="3985871"/>
            <a:ext cx="6002436"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2" name="Rectangle 41"/>
          <p:cNvSpPr/>
          <p:nvPr/>
        </p:nvSpPr>
        <p:spPr>
          <a:xfrm>
            <a:off x="1619505" y="3974601"/>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TextBox 42"/>
          <p:cNvSpPr txBox="1"/>
          <p:nvPr/>
        </p:nvSpPr>
        <p:spPr>
          <a:xfrm>
            <a:off x="1626224" y="3995769"/>
            <a:ext cx="605282" cy="461665"/>
          </a:xfrm>
          <a:prstGeom prst="rect">
            <a:avLst/>
          </a:prstGeom>
          <a:noFill/>
        </p:spPr>
        <p:txBody>
          <a:bodyPr wrap="square" rtlCol="0" anchor="ctr">
            <a:spAutoFit/>
          </a:bodyPr>
          <a:lstStyle/>
          <a:p>
            <a:pPr algn="ctr"/>
            <a:r>
              <a:rPr lang="en-US" altLang="ko-KR" sz="2400" b="1" dirty="0">
                <a:solidFill>
                  <a:schemeClr val="accent4"/>
                </a:solidFill>
                <a:latin typeface="Arial" pitchFamily="34" charset="0"/>
                <a:cs typeface="Arial" pitchFamily="34" charset="0"/>
              </a:rPr>
              <a:t>04</a:t>
            </a:r>
            <a:endParaRPr lang="ko-KR" altLang="en-US" sz="2400" b="1" dirty="0">
              <a:solidFill>
                <a:schemeClr val="accent4"/>
              </a:solidFill>
              <a:latin typeface="Arial" pitchFamily="34" charset="0"/>
              <a:cs typeface="Arial" pitchFamily="34" charset="0"/>
            </a:endParaRPr>
          </a:p>
        </p:txBody>
      </p:sp>
      <p:sp>
        <p:nvSpPr>
          <p:cNvPr id="23" name="TextBox 22">
            <a:extLst>
              <a:ext uri="{FF2B5EF4-FFF2-40B4-BE49-F238E27FC236}">
                <a16:creationId xmlns:a16="http://schemas.microsoft.com/office/drawing/2014/main" xmlns="" id="{F335326B-ADF7-4869-9349-37CC42762C49}"/>
              </a:ext>
            </a:extLst>
          </p:cNvPr>
          <p:cNvSpPr txBox="1"/>
          <p:nvPr/>
        </p:nvSpPr>
        <p:spPr>
          <a:xfrm>
            <a:off x="4343585" y="4756380"/>
            <a:ext cx="300423" cy="369332"/>
          </a:xfrm>
          <a:prstGeom prst="rect">
            <a:avLst/>
          </a:prstGeom>
          <a:noFill/>
        </p:spPr>
        <p:txBody>
          <a:bodyPr wrap="square">
            <a:spAutoFit/>
          </a:bodyPr>
          <a:lstStyle/>
          <a:p>
            <a:r>
              <a:rPr lang="fr-FR" dirty="0">
                <a:solidFill>
                  <a:srgbClr val="F26D9A"/>
                </a:solidFill>
              </a:rPr>
              <a:t>3</a:t>
            </a:r>
            <a:endParaRPr lang="en-US" dirty="0">
              <a:solidFill>
                <a:srgbClr val="F26D9A"/>
              </a:solidFill>
            </a:endParaRPr>
          </a:p>
        </p:txBody>
      </p:sp>
      <p:sp>
        <p:nvSpPr>
          <p:cNvPr id="24" name="TextBox 12">
            <a:extLst>
              <a:ext uri="{FF2B5EF4-FFF2-40B4-BE49-F238E27FC236}">
                <a16:creationId xmlns:a16="http://schemas.microsoft.com/office/drawing/2014/main" xmlns="" id="{54B3270F-2425-4637-BC0B-85A8E2535E15}"/>
              </a:ext>
            </a:extLst>
          </p:cNvPr>
          <p:cNvSpPr txBox="1"/>
          <p:nvPr/>
        </p:nvSpPr>
        <p:spPr bwMode="auto">
          <a:xfrm>
            <a:off x="2521043" y="4119301"/>
            <a:ext cx="5550392"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fr-FR" altLang="ko-KR" sz="1400" b="1" dirty="0">
                <a:solidFill>
                  <a:schemeClr val="bg1"/>
                </a:solidFill>
                <a:latin typeface="Arial" pitchFamily="34" charset="0"/>
                <a:cs typeface="Arial" pitchFamily="34" charset="0"/>
              </a:rPr>
              <a:t>Les cube et les restitution des données</a:t>
            </a:r>
            <a:endParaRPr lang="ko-KR" altLang="en-US" sz="14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70344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ircle(in)">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circle(in)">
                                      <p:cBhvr>
                                        <p:cTn id="12" dur="20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circle(in)">
                                      <p:cBhvr>
                                        <p:cTn id="17" dur="20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circle(in)">
                                      <p:cBhvr>
                                        <p:cTn id="22"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1" grpId="0"/>
      <p:bldP spid="38"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9984" y="1491630"/>
            <a:ext cx="6656513" cy="2304256"/>
          </a:xfrm>
        </p:spPr>
        <p:txBody>
          <a:bodyPr/>
          <a:lstStyle/>
          <a:p>
            <a:r>
              <a:rPr lang="fr-FR" altLang="ko-KR" sz="1400" dirty="0">
                <a:solidFill>
                  <a:schemeClr val="tx1">
                    <a:lumMod val="75000"/>
                    <a:lumOff val="25000"/>
                  </a:schemeClr>
                </a:solidFill>
              </a:rPr>
              <a:t>L’informatique décisionnelle désigne les moyens, les outils et les méthodes qui permettent de collecter ,consolider, modéliser restituer les données, matérielles ou immatérielles à la décision et de permettre aux responsables de la stratégie d’entreprise d’avoir une vue d’ensemble de l’activité.</a:t>
            </a:r>
            <a:endParaRPr lang="ko-KR" altLang="en-US" sz="1400" dirty="0">
              <a:solidFill>
                <a:schemeClr val="tx1">
                  <a:lumMod val="75000"/>
                  <a:lumOff val="25000"/>
                </a:schemeClr>
              </a:solidFill>
            </a:endParaRPr>
          </a:p>
        </p:txBody>
      </p:sp>
      <p:grpSp>
        <p:nvGrpSpPr>
          <p:cNvPr id="6" name="Group 5"/>
          <p:cNvGrpSpPr/>
          <p:nvPr/>
        </p:nvGrpSpPr>
        <p:grpSpPr>
          <a:xfrm>
            <a:off x="2237394" y="2305451"/>
            <a:ext cx="142590" cy="676613"/>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cs typeface="+mn-cs"/>
              </a:endParaRPr>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srgbClr val="A0C458"/>
                </a:solidFill>
                <a:effectLst/>
                <a:uLnTx/>
                <a:uFillTx/>
                <a:latin typeface="Arial"/>
                <a:cs typeface="+mn-cs"/>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grpSp>
      <p:sp>
        <p:nvSpPr>
          <p:cNvPr id="11" name="TextBox 10">
            <a:extLst>
              <a:ext uri="{FF2B5EF4-FFF2-40B4-BE49-F238E27FC236}">
                <a16:creationId xmlns:a16="http://schemas.microsoft.com/office/drawing/2014/main" xmlns="" id="{DF4B8036-695C-432E-A6BC-532D12AE962B}"/>
              </a:ext>
            </a:extLst>
          </p:cNvPr>
          <p:cNvSpPr txBox="1"/>
          <p:nvPr/>
        </p:nvSpPr>
        <p:spPr>
          <a:xfrm>
            <a:off x="4343585" y="4756380"/>
            <a:ext cx="300423" cy="369332"/>
          </a:xfrm>
          <a:prstGeom prst="rect">
            <a:avLst/>
          </a:prstGeom>
          <a:noFill/>
        </p:spPr>
        <p:txBody>
          <a:bodyPr wrap="square">
            <a:spAutoFit/>
          </a:bodyPr>
          <a:lstStyle/>
          <a:p>
            <a:r>
              <a:rPr lang="fr-FR" dirty="0">
                <a:solidFill>
                  <a:srgbClr val="F26D9A"/>
                </a:solidFill>
              </a:rPr>
              <a:t>4</a:t>
            </a:r>
            <a:endParaRPr lang="en-US" dirty="0">
              <a:solidFill>
                <a:srgbClr val="F26D9A"/>
              </a:solidFill>
            </a:endParaRPr>
          </a:p>
        </p:txBody>
      </p:sp>
      <p:sp>
        <p:nvSpPr>
          <p:cNvPr id="2" name="Rectangle 1">
            <a:extLst>
              <a:ext uri="{FF2B5EF4-FFF2-40B4-BE49-F238E27FC236}">
                <a16:creationId xmlns:a16="http://schemas.microsoft.com/office/drawing/2014/main" xmlns="" id="{8EBE768C-84CF-4E0C-A2E8-8962914BBF90}"/>
              </a:ext>
            </a:extLst>
          </p:cNvPr>
          <p:cNvSpPr/>
          <p:nvPr/>
        </p:nvSpPr>
        <p:spPr>
          <a:xfrm>
            <a:off x="1475656" y="512052"/>
            <a:ext cx="4968552"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76B1D1"/>
                </a:solidFill>
              </a:rPr>
              <a:t>QU’EST-CE QUE LA BI ?</a:t>
            </a:r>
            <a:endParaRPr lang="en-US" sz="2800" b="1" dirty="0">
              <a:solidFill>
                <a:srgbClr val="76B1D1"/>
              </a:solidFill>
            </a:endParaRPr>
          </a:p>
        </p:txBody>
      </p:sp>
    </p:spTree>
    <p:extLst>
      <p:ext uri="{BB962C8B-B14F-4D97-AF65-F5344CB8AC3E}">
        <p14:creationId xmlns:p14="http://schemas.microsoft.com/office/powerpoint/2010/main" val="97190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05EA0AD-5795-47A0-8C76-6970F0816B38}"/>
              </a:ext>
            </a:extLst>
          </p:cNvPr>
          <p:cNvSpPr>
            <a:spLocks noGrp="1"/>
          </p:cNvSpPr>
          <p:nvPr>
            <p:ph type="title"/>
          </p:nvPr>
        </p:nvSpPr>
        <p:spPr>
          <a:xfrm>
            <a:off x="1403648" y="987574"/>
            <a:ext cx="7884368" cy="1008112"/>
          </a:xfrm>
        </p:spPr>
        <p:txBody>
          <a:bodyPr/>
          <a:lstStyle/>
          <a:p>
            <a:pPr marL="285750" indent="-285750">
              <a:buFont typeface="Wingdings" panose="05000000000000000000" pitchFamily="2" charset="2"/>
              <a:buChar char="v"/>
            </a:pPr>
            <a:r>
              <a:rPr lang="fr-FR" sz="1800" dirty="0">
                <a:solidFill>
                  <a:schemeClr val="tx1">
                    <a:lumMod val="95000"/>
                    <a:lumOff val="5000"/>
                  </a:schemeClr>
                </a:solidFill>
              </a:rPr>
              <a:t>Transformer les données de l’entreprise en décisions.  </a:t>
            </a:r>
            <a:endParaRPr lang="en-US" sz="1800" dirty="0">
              <a:solidFill>
                <a:schemeClr val="tx1">
                  <a:lumMod val="95000"/>
                  <a:lumOff val="5000"/>
                </a:schemeClr>
              </a:solidFill>
            </a:endParaRPr>
          </a:p>
        </p:txBody>
      </p:sp>
      <p:sp>
        <p:nvSpPr>
          <p:cNvPr id="6" name="TextBox 5">
            <a:extLst>
              <a:ext uri="{FF2B5EF4-FFF2-40B4-BE49-F238E27FC236}">
                <a16:creationId xmlns:a16="http://schemas.microsoft.com/office/drawing/2014/main" xmlns="" id="{C734C431-F3E7-4062-9950-4B7BF93C1331}"/>
              </a:ext>
            </a:extLst>
          </p:cNvPr>
          <p:cNvSpPr txBox="1"/>
          <p:nvPr/>
        </p:nvSpPr>
        <p:spPr>
          <a:xfrm>
            <a:off x="1403648" y="1752269"/>
            <a:ext cx="5819520" cy="646331"/>
          </a:xfrm>
          <a:prstGeom prst="rect">
            <a:avLst/>
          </a:prstGeom>
          <a:noFill/>
        </p:spPr>
        <p:txBody>
          <a:bodyPr wrap="square">
            <a:spAutoFit/>
          </a:bodyPr>
          <a:lstStyle/>
          <a:p>
            <a:pPr marL="285750" indent="-285750">
              <a:buFont typeface="Wingdings" panose="05000000000000000000" pitchFamily="2" charset="2"/>
              <a:buChar char="v"/>
            </a:pPr>
            <a:r>
              <a:rPr lang="fr-FR" sz="1800" dirty="0">
                <a:solidFill>
                  <a:schemeClr val="tx1">
                    <a:lumMod val="95000"/>
                    <a:lumOff val="5000"/>
                  </a:schemeClr>
                </a:solidFill>
              </a:rPr>
              <a:t>Analyse de l’activité, des réussites et des échecs</a:t>
            </a:r>
            <a:br>
              <a:rPr lang="fr-FR" sz="1800" dirty="0">
                <a:solidFill>
                  <a:schemeClr val="tx1">
                    <a:lumMod val="95000"/>
                    <a:lumOff val="5000"/>
                  </a:schemeClr>
                </a:solidFill>
              </a:rPr>
            </a:br>
            <a:endParaRPr lang="en-US" dirty="0"/>
          </a:p>
        </p:txBody>
      </p:sp>
      <p:sp>
        <p:nvSpPr>
          <p:cNvPr id="8" name="TextBox 7">
            <a:extLst>
              <a:ext uri="{FF2B5EF4-FFF2-40B4-BE49-F238E27FC236}">
                <a16:creationId xmlns:a16="http://schemas.microsoft.com/office/drawing/2014/main" xmlns="" id="{22A889A3-F1C0-4352-A4FC-72B38BA0C072}"/>
              </a:ext>
            </a:extLst>
          </p:cNvPr>
          <p:cNvSpPr txBox="1"/>
          <p:nvPr/>
        </p:nvSpPr>
        <p:spPr>
          <a:xfrm>
            <a:off x="1416776" y="2249914"/>
            <a:ext cx="5552866" cy="646331"/>
          </a:xfrm>
          <a:prstGeom prst="rect">
            <a:avLst/>
          </a:prstGeom>
          <a:noFill/>
        </p:spPr>
        <p:txBody>
          <a:bodyPr wrap="square">
            <a:spAutoFit/>
          </a:bodyPr>
          <a:lstStyle/>
          <a:p>
            <a:pPr marL="285750" indent="-285750">
              <a:buFont typeface="Wingdings" panose="05000000000000000000" pitchFamily="2" charset="2"/>
              <a:buChar char="v"/>
            </a:pPr>
            <a:r>
              <a:rPr lang="fr-FR" sz="1800" dirty="0">
                <a:solidFill>
                  <a:schemeClr val="tx1">
                    <a:lumMod val="95000"/>
                    <a:lumOff val="5000"/>
                  </a:schemeClr>
                </a:solidFill>
              </a:rPr>
              <a:t>Outil de pilotage de la performance</a:t>
            </a:r>
            <a:br>
              <a:rPr lang="fr-FR" sz="1800" dirty="0">
                <a:solidFill>
                  <a:schemeClr val="tx1">
                    <a:lumMod val="95000"/>
                    <a:lumOff val="5000"/>
                  </a:schemeClr>
                </a:solidFill>
              </a:rPr>
            </a:br>
            <a:endParaRPr lang="en-US" dirty="0"/>
          </a:p>
        </p:txBody>
      </p:sp>
      <p:sp>
        <p:nvSpPr>
          <p:cNvPr id="10" name="TextBox 9">
            <a:extLst>
              <a:ext uri="{FF2B5EF4-FFF2-40B4-BE49-F238E27FC236}">
                <a16:creationId xmlns:a16="http://schemas.microsoft.com/office/drawing/2014/main" xmlns="" id="{50C37751-85A8-464B-BAB4-AC649F38B892}"/>
              </a:ext>
            </a:extLst>
          </p:cNvPr>
          <p:cNvSpPr txBox="1"/>
          <p:nvPr/>
        </p:nvSpPr>
        <p:spPr>
          <a:xfrm>
            <a:off x="1417879" y="2793963"/>
            <a:ext cx="4790444" cy="369332"/>
          </a:xfrm>
          <a:prstGeom prst="rect">
            <a:avLst/>
          </a:prstGeom>
          <a:noFill/>
        </p:spPr>
        <p:txBody>
          <a:bodyPr wrap="square">
            <a:spAutoFit/>
          </a:bodyPr>
          <a:lstStyle/>
          <a:p>
            <a:pPr marL="285750" indent="-285750">
              <a:buFont typeface="Wingdings" panose="05000000000000000000" pitchFamily="2" charset="2"/>
              <a:buChar char="v"/>
            </a:pPr>
            <a:r>
              <a:rPr lang="fr-FR" dirty="0">
                <a:solidFill>
                  <a:schemeClr val="tx1">
                    <a:lumMod val="95000"/>
                    <a:lumOff val="5000"/>
                  </a:schemeClr>
                </a:solidFill>
              </a:rPr>
              <a:t>Planifier</a:t>
            </a:r>
            <a:endParaRPr lang="en-US" dirty="0"/>
          </a:p>
        </p:txBody>
      </p:sp>
    </p:spTree>
    <p:extLst>
      <p:ext uri="{BB962C8B-B14F-4D97-AF65-F5344CB8AC3E}">
        <p14:creationId xmlns:p14="http://schemas.microsoft.com/office/powerpoint/2010/main" val="152243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EF23D69-2C01-417F-8219-A474623712B8}"/>
              </a:ext>
            </a:extLst>
          </p:cNvPr>
          <p:cNvSpPr>
            <a:spLocks noGrp="1"/>
          </p:cNvSpPr>
          <p:nvPr>
            <p:ph type="title"/>
          </p:nvPr>
        </p:nvSpPr>
        <p:spPr>
          <a:xfrm>
            <a:off x="1259632" y="777198"/>
            <a:ext cx="7560840" cy="3090695"/>
          </a:xfrm>
        </p:spPr>
        <p:txBody>
          <a:bodyPr/>
          <a:lstStyle/>
          <a:p>
            <a:pPr marL="285750" indent="-285750" defTabSz="842963"/>
            <a:r>
              <a:rPr lang="fr-FR" altLang="en-US" sz="1600" b="1" dirty="0"/>
              <a:t>   Un SID (système d’information décisionnel), c’est : </a:t>
            </a:r>
            <a:r>
              <a:rPr lang="fr-FR" altLang="en-US" sz="1600" dirty="0"/>
              <a:t>« un système permettant </a:t>
            </a:r>
            <a:br>
              <a:rPr lang="fr-FR" altLang="en-US" sz="1600" dirty="0"/>
            </a:br>
            <a:r>
              <a:rPr lang="fr-FR" altLang="en-US" sz="1600" dirty="0"/>
              <a:t>aux utilisateurs de l’entreprise de disposer d’informations pertinentes et d’outils d’analyse puissants pour les aider à prendre les bonnes décisions au bon </a:t>
            </a:r>
            <a:br>
              <a:rPr lang="fr-FR" altLang="en-US" sz="1600" dirty="0"/>
            </a:br>
            <a:r>
              <a:rPr lang="fr-FR" altLang="en-US" sz="1600" dirty="0"/>
              <a:t>moment » (Bill </a:t>
            </a:r>
            <a:r>
              <a:rPr lang="fr-FR" altLang="en-US" sz="1600" dirty="0" err="1"/>
              <a:t>Inmon</a:t>
            </a:r>
            <a:r>
              <a:rPr lang="fr-FR" altLang="en-US" sz="1600" dirty="0"/>
              <a:t>)</a:t>
            </a:r>
            <a:br>
              <a:rPr lang="fr-FR" altLang="en-US" sz="1600" dirty="0"/>
            </a:br>
            <a:r>
              <a:rPr lang="fr-FR" altLang="en-US" sz="1600" dirty="0"/>
              <a:t/>
            </a:r>
            <a:br>
              <a:rPr lang="fr-FR" altLang="en-US" sz="1600" dirty="0"/>
            </a:br>
            <a:r>
              <a:rPr lang="fr-FR" altLang="en-US" sz="1600" b="1" dirty="0"/>
              <a:t>Un projet décisionnel est réussi quand l’utilisateur dit : </a:t>
            </a:r>
            <a:r>
              <a:rPr lang="fr-FR" altLang="en-US" sz="1600" dirty="0"/>
              <a:t>« J’ai l’information, elle est sûre, je la comprends, donc je l’utilise »</a:t>
            </a:r>
            <a:br>
              <a:rPr lang="fr-FR" altLang="en-US" sz="1600" dirty="0"/>
            </a:br>
            <a:endParaRPr lang="en-US" dirty="0"/>
          </a:p>
        </p:txBody>
      </p:sp>
      <p:sp>
        <p:nvSpPr>
          <p:cNvPr id="4" name="Text Placeholder 3">
            <a:extLst>
              <a:ext uri="{FF2B5EF4-FFF2-40B4-BE49-F238E27FC236}">
                <a16:creationId xmlns:a16="http://schemas.microsoft.com/office/drawing/2014/main" xmlns="" id="{376FC4D0-4F87-409C-85F2-4ACD718B2102}"/>
              </a:ext>
            </a:extLst>
          </p:cNvPr>
          <p:cNvSpPr>
            <a:spLocks noGrp="1"/>
          </p:cNvSpPr>
          <p:nvPr>
            <p:ph type="body" sz="quarter" idx="11"/>
          </p:nvPr>
        </p:nvSpPr>
        <p:spPr>
          <a:xfrm>
            <a:off x="1331640" y="123478"/>
            <a:ext cx="7272808" cy="653720"/>
          </a:xfrm>
        </p:spPr>
        <p:txBody>
          <a:bodyPr/>
          <a:lstStyle/>
          <a:p>
            <a:r>
              <a:rPr lang="fr-FR" sz="2400" b="1" dirty="0">
                <a:solidFill>
                  <a:srgbClr val="F3C04A"/>
                </a:solidFill>
              </a:rPr>
              <a:t>Typologie et périmètre des projets décisionnels</a:t>
            </a:r>
            <a:endParaRPr lang="en-US" sz="2400" b="1" dirty="0">
              <a:solidFill>
                <a:srgbClr val="F3C04A"/>
              </a:solidFill>
            </a:endParaRPr>
          </a:p>
        </p:txBody>
      </p:sp>
    </p:spTree>
    <p:extLst>
      <p:ext uri="{BB962C8B-B14F-4D97-AF65-F5344CB8AC3E}">
        <p14:creationId xmlns:p14="http://schemas.microsoft.com/office/powerpoint/2010/main" val="118959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3DB6B6C-9230-452D-88B6-93323360AE75}"/>
              </a:ext>
            </a:extLst>
          </p:cNvPr>
          <p:cNvPicPr>
            <a:picLocks noChangeAspect="1"/>
          </p:cNvPicPr>
          <p:nvPr/>
        </p:nvPicPr>
        <p:blipFill>
          <a:blip r:embed="rId2"/>
          <a:stretch>
            <a:fillRect/>
          </a:stretch>
        </p:blipFill>
        <p:spPr>
          <a:xfrm>
            <a:off x="1018114" y="339642"/>
            <a:ext cx="7107771" cy="4464215"/>
          </a:xfrm>
          <a:prstGeom prst="rect">
            <a:avLst/>
          </a:prstGeom>
        </p:spPr>
      </p:pic>
    </p:spTree>
    <p:extLst>
      <p:ext uri="{BB962C8B-B14F-4D97-AF65-F5344CB8AC3E}">
        <p14:creationId xmlns:p14="http://schemas.microsoft.com/office/powerpoint/2010/main" val="144084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131839" y="1491630"/>
            <a:ext cx="5904657" cy="2304256"/>
          </a:xfrm>
        </p:spPr>
        <p:txBody>
          <a:bodyPr/>
          <a:lstStyle/>
          <a:p>
            <a:r>
              <a:rPr lang="fr-FR" sz="1400" dirty="0">
                <a:latin typeface="Times New Roman" pitchFamily="18" charset="0"/>
                <a:cs typeface="Times New Roman" pitchFamily="18" charset="0"/>
              </a:rPr>
              <a:t/>
            </a:r>
            <a:br>
              <a:rPr lang="fr-FR" sz="1400" dirty="0">
                <a:latin typeface="Times New Roman" pitchFamily="18" charset="0"/>
                <a:cs typeface="Times New Roman" pitchFamily="18" charset="0"/>
              </a:rPr>
            </a:br>
            <a:endParaRPr lang="ko-KR" altLang="en-US" sz="1400" dirty="0">
              <a:solidFill>
                <a:schemeClr val="tx1">
                  <a:lumMod val="75000"/>
                  <a:lumOff val="25000"/>
                </a:schemeClr>
              </a:solidFill>
            </a:endParaRPr>
          </a:p>
        </p:txBody>
      </p:sp>
      <p:sp>
        <p:nvSpPr>
          <p:cNvPr id="11" name="TextBox 10">
            <a:extLst>
              <a:ext uri="{FF2B5EF4-FFF2-40B4-BE49-F238E27FC236}">
                <a16:creationId xmlns:a16="http://schemas.microsoft.com/office/drawing/2014/main" xmlns="" id="{1C2C0269-6A71-46AA-A2AB-FF573006A27E}"/>
              </a:ext>
            </a:extLst>
          </p:cNvPr>
          <p:cNvSpPr txBox="1"/>
          <p:nvPr/>
        </p:nvSpPr>
        <p:spPr>
          <a:xfrm>
            <a:off x="4343585" y="4756380"/>
            <a:ext cx="300423" cy="369332"/>
          </a:xfrm>
          <a:prstGeom prst="rect">
            <a:avLst/>
          </a:prstGeom>
          <a:noFill/>
        </p:spPr>
        <p:txBody>
          <a:bodyPr wrap="square">
            <a:spAutoFit/>
          </a:bodyPr>
          <a:lstStyle/>
          <a:p>
            <a:r>
              <a:rPr lang="fr-FR" dirty="0">
                <a:solidFill>
                  <a:srgbClr val="F26D9A"/>
                </a:solidFill>
              </a:rPr>
              <a:t>5</a:t>
            </a:r>
            <a:endParaRPr lang="en-US" dirty="0">
              <a:solidFill>
                <a:srgbClr val="F26D9A"/>
              </a:solidFill>
            </a:endParaRPr>
          </a:p>
        </p:txBody>
      </p:sp>
      <p:pic>
        <p:nvPicPr>
          <p:cNvPr id="1026" name="Picture 2">
            <a:extLst>
              <a:ext uri="{FF2B5EF4-FFF2-40B4-BE49-F238E27FC236}">
                <a16:creationId xmlns:a16="http://schemas.microsoft.com/office/drawing/2014/main" xmlns="" id="{AC392CCC-FC97-4C79-B8CD-074BAAC735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974" y="1347788"/>
            <a:ext cx="6683449" cy="309617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xmlns="" id="{5889C562-BB9B-4E2D-A997-678B81AB4F95}"/>
              </a:ext>
            </a:extLst>
          </p:cNvPr>
          <p:cNvSpPr txBox="1"/>
          <p:nvPr/>
        </p:nvSpPr>
        <p:spPr>
          <a:xfrm>
            <a:off x="2207796" y="597932"/>
            <a:ext cx="5604564" cy="461665"/>
          </a:xfrm>
          <a:prstGeom prst="rect">
            <a:avLst/>
          </a:prstGeom>
          <a:noFill/>
        </p:spPr>
        <p:txBody>
          <a:bodyPr wrap="square">
            <a:spAutoFit/>
          </a:bodyPr>
          <a:lstStyle/>
          <a:p>
            <a:pPr>
              <a:defRPr/>
            </a:pPr>
            <a:r>
              <a:rPr lang="fr-FR" sz="2400" b="1" dirty="0">
                <a:solidFill>
                  <a:srgbClr val="F26D9A"/>
                </a:solidFill>
              </a:rPr>
              <a:t>Les étapes de processus de la BI</a:t>
            </a:r>
            <a:endParaRPr lang="ko-KR" altLang="en-US" sz="2400" b="1" dirty="0">
              <a:solidFill>
                <a:srgbClr val="F26D9A"/>
              </a:solidFill>
              <a:latin typeface="Arial" pitchFamily="34" charset="0"/>
              <a:cs typeface="Arial" pitchFamily="34" charset="0"/>
            </a:endParaRPr>
          </a:p>
        </p:txBody>
      </p:sp>
    </p:spTree>
    <p:extLst>
      <p:ext uri="{BB962C8B-B14F-4D97-AF65-F5344CB8AC3E}">
        <p14:creationId xmlns:p14="http://schemas.microsoft.com/office/powerpoint/2010/main" val="376025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1000"/>
                                        <p:tgtEl>
                                          <p:spTgt spid="1026"/>
                                        </p:tgtEl>
                                      </p:cBhvr>
                                    </p:animEffect>
                                    <p:anim calcmode="lin" valueType="num">
                                      <p:cBhvr>
                                        <p:cTn id="22" dur="1000" fill="hold"/>
                                        <p:tgtEl>
                                          <p:spTgt spid="1026"/>
                                        </p:tgtEl>
                                        <p:attrNameLst>
                                          <p:attrName>ppt_x</p:attrName>
                                        </p:attrNameLst>
                                      </p:cBhvr>
                                      <p:tavLst>
                                        <p:tav tm="0">
                                          <p:val>
                                            <p:strVal val="#ppt_x"/>
                                          </p:val>
                                        </p:tav>
                                        <p:tav tm="100000">
                                          <p:val>
                                            <p:strVal val="#ppt_x"/>
                                          </p:val>
                                        </p:tav>
                                      </p:tavLst>
                                    </p:anim>
                                    <p:anim calcmode="lin" valueType="num">
                                      <p:cBhvr>
                                        <p:cTn id="23"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619672" y="564818"/>
            <a:ext cx="7200800" cy="989528"/>
          </a:xfrm>
        </p:spPr>
        <p:style>
          <a:lnRef idx="1">
            <a:schemeClr val="accent3"/>
          </a:lnRef>
          <a:fillRef idx="2">
            <a:schemeClr val="accent3"/>
          </a:fillRef>
          <a:effectRef idx="1">
            <a:schemeClr val="accent3"/>
          </a:effectRef>
          <a:fontRef idx="minor">
            <a:schemeClr val="dk1"/>
          </a:fontRef>
        </p:style>
        <p:txBody>
          <a:bodyPr/>
          <a:lstStyle/>
          <a:p>
            <a:r>
              <a:rPr lang="fr-FR" sz="1200" dirty="0"/>
              <a:t>Une société de </a:t>
            </a:r>
            <a:r>
              <a:rPr lang="fr-FR" sz="1200" dirty="0" smtClean="0"/>
              <a:t>vente en USA </a:t>
            </a:r>
            <a:r>
              <a:rPr lang="fr-FR" sz="1200" dirty="0"/>
              <a:t>voulait déployer un entrepôt de données pour </a:t>
            </a:r>
            <a:r>
              <a:rPr lang="fr-FR" sz="1200" dirty="0" smtClean="0">
                <a:solidFill>
                  <a:schemeClr val="tx1"/>
                </a:solidFill>
              </a:rPr>
              <a:t>analyser</a:t>
            </a:r>
            <a:r>
              <a:rPr lang="fr-FR" sz="1200" dirty="0">
                <a:solidFill>
                  <a:schemeClr val="accent4"/>
                </a:solidFill>
              </a:rPr>
              <a:t> </a:t>
            </a:r>
            <a:r>
              <a:rPr lang="fr-FR" sz="1200" dirty="0" smtClean="0">
                <a:solidFill>
                  <a:schemeClr val="accent4"/>
                </a:solidFill>
              </a:rPr>
              <a:t>les </a:t>
            </a:r>
            <a:r>
              <a:rPr lang="fr-FR" sz="1200" dirty="0">
                <a:solidFill>
                  <a:schemeClr val="accent4"/>
                </a:solidFill>
              </a:rPr>
              <a:t>montant de ventes </a:t>
            </a:r>
            <a:r>
              <a:rPr lang="fr-FR" sz="1200" dirty="0"/>
              <a:t>par </a:t>
            </a:r>
            <a:r>
              <a:rPr lang="fr-FR" sz="1200" dirty="0" smtClean="0">
                <a:solidFill>
                  <a:schemeClr val="accent4"/>
                </a:solidFill>
              </a:rPr>
              <a:t>temps, clients, produits et par régions</a:t>
            </a:r>
            <a:r>
              <a:rPr lang="fr-FR" sz="1200" dirty="0" smtClean="0"/>
              <a:t>, </a:t>
            </a:r>
            <a:r>
              <a:rPr lang="fr-FR" sz="1200" dirty="0"/>
              <a:t>sachant que toutes </a:t>
            </a:r>
            <a:r>
              <a:rPr lang="fr-FR" sz="1200" dirty="0" smtClean="0"/>
              <a:t>les </a:t>
            </a:r>
            <a:r>
              <a:rPr lang="fr-FR" sz="1200" dirty="0"/>
              <a:t>informations sont stockées sous forme </a:t>
            </a:r>
            <a:r>
              <a:rPr lang="fr-FR" sz="1200" dirty="0" smtClean="0"/>
              <a:t>d’un </a:t>
            </a:r>
            <a:r>
              <a:rPr lang="fr-FR" sz="1200" dirty="0"/>
              <a:t>fichier CSV </a:t>
            </a:r>
            <a:r>
              <a:rPr lang="fr-FR" sz="1200" dirty="0" smtClean="0"/>
              <a:t/>
            </a:r>
            <a:br>
              <a:rPr lang="fr-FR" sz="1200" dirty="0" smtClean="0"/>
            </a:br>
            <a:endParaRPr lang="fr-FR" sz="1200" dirty="0"/>
          </a:p>
        </p:txBody>
      </p:sp>
      <p:sp>
        <p:nvSpPr>
          <p:cNvPr id="5" name="Rectangle 4"/>
          <p:cNvSpPr/>
          <p:nvPr/>
        </p:nvSpPr>
        <p:spPr>
          <a:xfrm>
            <a:off x="1619672" y="195486"/>
            <a:ext cx="4572000" cy="369332"/>
          </a:xfrm>
          <a:prstGeom prst="rect">
            <a:avLst/>
          </a:prstGeom>
        </p:spPr>
        <p:txBody>
          <a:bodyPr>
            <a:spAutoFit/>
          </a:bodyPr>
          <a:lstStyle/>
          <a:p>
            <a:r>
              <a:rPr lang="fr-FR" dirty="0" smtClean="0"/>
              <a:t>Sujet de notre projet:</a:t>
            </a:r>
            <a:endParaRPr lang="fr-FR" dirty="0"/>
          </a:p>
        </p:txBody>
      </p:sp>
      <p:pic>
        <p:nvPicPr>
          <p:cNvPr id="3074" name="Picture 2" descr="https://lh3.googleusercontent.com/MjfxsWT30gQYETrGK7bDPZDOrSI03tpB_5fVZcUTnXulBCTcAB6_zxBB2tFZs2OvCeaExEWevPfqRiVJTpdjicXYbSW4dzKpJWgM9tsH2LUMSUKD7NoXFt-3PP5BKqygnTwhkhJ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4617" y="1851670"/>
            <a:ext cx="2880320" cy="265003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4.googleusercontent.com/wMCQ6K6pHcM__qydairktUFSxA1l-51csnRDtBvMaXsUlloc-LEPCs1G1JC_5xCWFErqXOjNlLvDg7sKCZpaK8g2gKqJcSK_GBsP33gvjONFi50WXD6S7i3ZvZHtzLnta_uKITZ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851670"/>
            <a:ext cx="4581922" cy="2650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48195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1_Cover and End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Contents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6.xml><?xml version="1.0" encoding="utf-8"?>
<a:theme xmlns:a="http://schemas.openxmlformats.org/drawingml/2006/main" name="1_Section Break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5400</TotalTime>
  <Words>637</Words>
  <Application>Microsoft Office PowerPoint</Application>
  <PresentationFormat>Affichage à l'écran (16:9)</PresentationFormat>
  <Paragraphs>102</Paragraphs>
  <Slides>22</Slides>
  <Notes>11</Notes>
  <HiddenSlides>0</HiddenSlides>
  <MMClips>0</MMClips>
  <ScaleCrop>false</ScaleCrop>
  <HeadingPairs>
    <vt:vector size="4" baseType="variant">
      <vt:variant>
        <vt:lpstr>Thème</vt:lpstr>
      </vt:variant>
      <vt:variant>
        <vt:i4>6</vt:i4>
      </vt:variant>
      <vt:variant>
        <vt:lpstr>Titres des diapositives</vt:lpstr>
      </vt:variant>
      <vt:variant>
        <vt:i4>22</vt:i4>
      </vt:variant>
    </vt:vector>
  </HeadingPairs>
  <TitlesOfParts>
    <vt:vector size="28" baseType="lpstr">
      <vt:lpstr>Cover and End Slide Master</vt:lpstr>
      <vt:lpstr>Contents Slide Master</vt:lpstr>
      <vt:lpstr>Section Break Slide Master</vt:lpstr>
      <vt:lpstr>1_Cover and End Slide Master</vt:lpstr>
      <vt:lpstr>1_Contents Slide Master</vt:lpstr>
      <vt:lpstr>1_Section Break Slide Master</vt:lpstr>
      <vt:lpstr>Présentation PowerPoint</vt:lpstr>
      <vt:lpstr> </vt:lpstr>
      <vt:lpstr> Le Plan </vt:lpstr>
      <vt:lpstr>L’informatique décisionnelle désigne les moyens, les outils et les méthodes qui permettent de collecter ,consolider, modéliser restituer les données, matérielles ou immatérielles à la décision et de permettre aux responsables de la stratégie d’entreprise d’avoir une vue d’ensemble de l’activité.</vt:lpstr>
      <vt:lpstr>Transformer les données de l’entreprise en décisions.  </vt:lpstr>
      <vt:lpstr>   Un SID (système d’information décisionnel), c’est : « un système permettant  aux utilisateurs de l’entreprise de disposer d’informations pertinentes et d’outils d’analyse puissants pour les aider à prendre les bonnes décisions au bon  moment » (Bill Inmon)  Un projet décisionnel est réussi quand l’utilisateur dit : « J’ai l’information, elle est sûre, je la comprends, donc je l’utilise » </vt:lpstr>
      <vt:lpstr>Présentation PowerPoint</vt:lpstr>
      <vt:lpstr> </vt:lpstr>
      <vt:lpstr>Une société de vente en USA voulait déployer un entrepôt de données pour analyser les montant de ventes par temps, clients, produits et par régions, sachant que toutes les informations sont stockées sous forme d’un fichier CSV  </vt:lpstr>
      <vt:lpstr>La modélisation en étoile:</vt:lpstr>
      <vt:lpstr>Présentation PowerPoint</vt:lpstr>
      <vt:lpstr>Présentation PowerPoint</vt:lpstr>
      <vt:lpstr>Schéma en etoile sur Power BI: </vt:lpstr>
      <vt:lpstr>Présentation PowerPoint</vt:lpstr>
      <vt:lpstr>Enivrement de travaille</vt:lpstr>
      <vt:lpstr>MANIPULATION DES DONNÉES</vt:lpstr>
      <vt:lpstr>ETL:</vt:lpstr>
      <vt:lpstr>Connexion Mondrian(Workbench) avec oracle</vt:lpstr>
      <vt:lpstr>OLAP CUBE:</vt:lpstr>
      <vt:lpstr>VISUALISATION SUR POWER BI</vt:lpstr>
      <vt:lpstr>Présentation PowerPoint</vt:lpstr>
      <vt:lpstr>Présentation PowerPoint</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Googlesliesppt.com;allppt.com</dc:creator>
  <cp:lastModifiedBy>Fatima</cp:lastModifiedBy>
  <cp:revision>295</cp:revision>
  <dcterms:created xsi:type="dcterms:W3CDTF">2016-11-15T01:04:21Z</dcterms:created>
  <dcterms:modified xsi:type="dcterms:W3CDTF">2021-07-14T11:38:29Z</dcterms:modified>
</cp:coreProperties>
</file>