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 id="2147483678" r:id="rId4"/>
    <p:sldMasterId id="2147483682" r:id="rId5"/>
    <p:sldMasterId id="2147483697" r:id="rId6"/>
  </p:sldMasterIdLst>
  <p:notesMasterIdLst>
    <p:notesMasterId r:id="rId27"/>
  </p:notesMasterIdLst>
  <p:handoutMasterIdLst>
    <p:handoutMasterId r:id="rId28"/>
  </p:handoutMasterIdLst>
  <p:sldIdLst>
    <p:sldId id="306" r:id="rId7"/>
    <p:sldId id="311" r:id="rId8"/>
    <p:sldId id="257" r:id="rId9"/>
    <p:sldId id="315" r:id="rId10"/>
    <p:sldId id="316" r:id="rId11"/>
    <p:sldId id="309" r:id="rId12"/>
    <p:sldId id="260" r:id="rId13"/>
    <p:sldId id="299" r:id="rId14"/>
    <p:sldId id="317" r:id="rId15"/>
    <p:sldId id="296" r:id="rId16"/>
    <p:sldId id="301" r:id="rId17"/>
    <p:sldId id="314" r:id="rId18"/>
    <p:sldId id="303" r:id="rId19"/>
    <p:sldId id="304" r:id="rId20"/>
    <p:sldId id="308" r:id="rId21"/>
    <p:sldId id="307" r:id="rId22"/>
    <p:sldId id="295" r:id="rId23"/>
    <p:sldId id="310" r:id="rId24"/>
    <p:sldId id="312" r:id="rId25"/>
    <p:sldId id="313"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F3C04A"/>
    <a:srgbClr val="76B1D1"/>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howGuides="1">
      <p:cViewPr varScale="1">
        <p:scale>
          <a:sx n="90" d="100"/>
          <a:sy n="90" d="100"/>
        </p:scale>
        <p:origin x="858" y="66"/>
      </p:cViewPr>
      <p:guideLst>
        <p:guide orient="horz" pos="1801"/>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602826958620737E-2"/>
          <c:y val="2.108241251963135E-2"/>
          <c:w val="0.90152633558416406"/>
          <c:h val="0.9978366707337496"/>
        </c:manualLayout>
      </c:layout>
      <c:doughnutChart>
        <c:varyColors val="1"/>
        <c:ser>
          <c:idx val="0"/>
          <c:order val="0"/>
          <c:tx>
            <c:strRef>
              <c:f>Sheet1!$B$1</c:f>
              <c:strCache>
                <c:ptCount val="1"/>
                <c:pt idx="0">
                  <c:v>Sales</c:v>
                </c:pt>
              </c:strCache>
            </c:strRef>
          </c:tx>
          <c:explosion val="3"/>
          <c:dPt>
            <c:idx val="0"/>
            <c:bubble3D val="0"/>
            <c:spPr>
              <a:solidFill>
                <a:schemeClr val="accent2"/>
              </a:solidFill>
            </c:spPr>
            <c:extLst>
              <c:ext xmlns:c16="http://schemas.microsoft.com/office/drawing/2014/chart" uri="{C3380CC4-5D6E-409C-BE32-E72D297353CC}">
                <c16:uniqueId val="{00000001-9FE3-4714-8E45-DC49758226BE}"/>
              </c:ext>
            </c:extLst>
          </c:dPt>
          <c:dPt>
            <c:idx val="1"/>
            <c:bubble3D val="0"/>
            <c:spPr>
              <a:noFill/>
            </c:spPr>
            <c:extLst>
              <c:ext xmlns:c16="http://schemas.microsoft.com/office/drawing/2014/chart" uri="{C3380CC4-5D6E-409C-BE32-E72D297353CC}">
                <c16:uniqueId val="{00000003-9FE3-4714-8E45-DC49758226BE}"/>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9FE3-4714-8E45-DC49758226B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17909014136579E-2"/>
          <c:y val="4.0377754563625572E-2"/>
          <c:w val="0.90152633558416406"/>
          <c:h val="0.9978366707337496"/>
        </c:manualLayout>
      </c:layout>
      <c:doughnutChart>
        <c:varyColors val="1"/>
        <c:ser>
          <c:idx val="0"/>
          <c:order val="0"/>
          <c:tx>
            <c:strRef>
              <c:f>Sheet1!$B$1</c:f>
              <c:strCache>
                <c:ptCount val="1"/>
                <c:pt idx="0">
                  <c:v>Sales</c:v>
                </c:pt>
              </c:strCache>
            </c:strRef>
          </c:tx>
          <c:explosion val="9"/>
          <c:dPt>
            <c:idx val="0"/>
            <c:bubble3D val="0"/>
            <c:spPr>
              <a:solidFill>
                <a:schemeClr val="accent3"/>
              </a:solidFill>
            </c:spPr>
            <c:extLst>
              <c:ext xmlns:c16="http://schemas.microsoft.com/office/drawing/2014/chart" uri="{C3380CC4-5D6E-409C-BE32-E72D297353CC}">
                <c16:uniqueId val="{00000001-E6B0-4C73-A4D4-770BF8E3665F}"/>
              </c:ext>
            </c:extLst>
          </c:dPt>
          <c:dPt>
            <c:idx val="1"/>
            <c:bubble3D val="0"/>
            <c:spPr>
              <a:noFill/>
            </c:spPr>
            <c:extLst>
              <c:ext xmlns:c16="http://schemas.microsoft.com/office/drawing/2014/chart" uri="{C3380CC4-5D6E-409C-BE32-E72D297353CC}">
                <c16:uniqueId val="{00000003-E6B0-4C73-A4D4-770BF8E3665F}"/>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E6B0-4C73-A4D4-770BF8E3665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2021-12-02</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2021-12-02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280243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13</a:t>
            </a:fld>
            <a:endParaRPr lang="ko-KR" altLang="en-US"/>
          </a:p>
        </p:txBody>
      </p:sp>
    </p:spTree>
    <p:extLst>
      <p:ext uri="{BB962C8B-B14F-4D97-AF65-F5344CB8AC3E}">
        <p14:creationId xmlns:p14="http://schemas.microsoft.com/office/powerpoint/2010/main" val="3974592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14</a:t>
            </a:fld>
            <a:endParaRPr lang="ko-KR" altLang="en-US"/>
          </a:p>
        </p:txBody>
      </p:sp>
    </p:spTree>
    <p:extLst>
      <p:ext uri="{BB962C8B-B14F-4D97-AF65-F5344CB8AC3E}">
        <p14:creationId xmlns:p14="http://schemas.microsoft.com/office/powerpoint/2010/main" val="397459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0042B24-5628-4EE2-A5C0-B4E095A44801}" type="slidenum">
              <a:rPr lang="ko-KR" altLang="en-US" smtClean="0"/>
              <a:t>15</a:t>
            </a:fld>
            <a:endParaRPr lang="ko-KR" altLang="en-US"/>
          </a:p>
        </p:txBody>
      </p:sp>
    </p:spTree>
    <p:extLst>
      <p:ext uri="{BB962C8B-B14F-4D97-AF65-F5344CB8AC3E}">
        <p14:creationId xmlns:p14="http://schemas.microsoft.com/office/powerpoint/2010/main" val="78922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fontAlgn="base" latinLnBrk="0">
              <a:spcBef>
                <a:spcPct val="0"/>
              </a:spcBef>
              <a:spcAft>
                <a:spcPct val="0"/>
              </a:spcAft>
            </a:pPr>
            <a:r>
              <a:rPr lang="fr-FR" sz="4000" dirty="0"/>
              <a:t>Dans cet exemple, aucun des champs de texte ne peut être vide, le mot de passe doit contenir au moins 6 caractères, il doit y avoir au moins 2 compétences sélectionnées et la case des termes doit être cochée pour que le formulaire soit valide et soumis à travaille correctement.</a:t>
            </a:r>
            <a:endParaRPr kumimoji="0" lang="fr-FR" sz="4000" b="0" i="0" u="none" strike="noStrike" cap="none" normalizeH="0" baseline="0" dirty="0">
              <a:ln>
                <a:noFill/>
              </a:ln>
              <a:solidFill>
                <a:schemeClr val="tx1"/>
              </a:solidFill>
              <a:effectLst/>
              <a:latin typeface="Arial" pitchFamily="34" charset="0"/>
              <a:cs typeface="Arial" pitchFamily="34" charset="0"/>
            </a:endParaRPr>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16</a:t>
            </a:fld>
            <a:endParaRPr lang="ko-KR" altLang="en-US"/>
          </a:p>
        </p:txBody>
      </p:sp>
    </p:spTree>
    <p:extLst>
      <p:ext uri="{BB962C8B-B14F-4D97-AF65-F5344CB8AC3E}">
        <p14:creationId xmlns:p14="http://schemas.microsoft.com/office/powerpoint/2010/main" val="1932007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18</a:t>
            </a:fld>
            <a:endParaRPr lang="ko-KR" altLang="en-US"/>
          </a:p>
        </p:txBody>
      </p:sp>
    </p:spTree>
    <p:extLst>
      <p:ext uri="{BB962C8B-B14F-4D97-AF65-F5344CB8AC3E}">
        <p14:creationId xmlns:p14="http://schemas.microsoft.com/office/powerpoint/2010/main" val="345786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fr-FR" sz="1200" b="0" i="0" kern="1200" dirty="0" err="1">
                <a:solidFill>
                  <a:schemeClr val="tx1"/>
                </a:solidFill>
                <a:effectLst/>
                <a:latin typeface="+mn-lt"/>
                <a:ea typeface="+mn-ea"/>
                <a:cs typeface="+mn-cs"/>
              </a:rPr>
              <a:t>Semantic</a:t>
            </a:r>
            <a:r>
              <a:rPr lang="fr-FR" sz="1200" b="0" i="0" kern="1200" baseline="0" dirty="0">
                <a:solidFill>
                  <a:schemeClr val="tx1"/>
                </a:solidFill>
                <a:effectLst/>
                <a:latin typeface="+mn-lt"/>
                <a:ea typeface="+mn-ea"/>
                <a:cs typeface="+mn-cs"/>
              </a:rPr>
              <a:t> </a:t>
            </a:r>
            <a:r>
              <a:rPr lang="fr-FR" sz="1200" b="0" i="0" kern="1200" baseline="0" dirty="0" err="1">
                <a:solidFill>
                  <a:schemeClr val="tx1"/>
                </a:solidFill>
                <a:effectLst/>
                <a:latin typeface="+mn-lt"/>
                <a:ea typeface="+mn-ea"/>
                <a:cs typeface="+mn-cs"/>
              </a:rPr>
              <a:t>ui</a:t>
            </a:r>
            <a:r>
              <a:rPr lang="fr-FR" sz="1200" b="0"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a une documentation complète et très bien organisée qui vous permettra d'être opérationnel en un rien de temps. Les liens suivants vous seront </a:t>
            </a:r>
          </a:p>
          <a:p>
            <a:pPr marL="0" marR="0" indent="0" algn="l" defTabSz="914400" rtl="0" eaLnBrk="1" fontAlgn="auto" latinLnBrk="1"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utiles dans votre parcours d'interface utilisateur sémantique.</a:t>
            </a:r>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19</a:t>
            </a:fld>
            <a:endParaRPr lang="ko-KR" altLang="en-US"/>
          </a:p>
        </p:txBody>
      </p:sp>
    </p:spTree>
    <p:extLst>
      <p:ext uri="{BB962C8B-B14F-4D97-AF65-F5344CB8AC3E}">
        <p14:creationId xmlns:p14="http://schemas.microsoft.com/office/powerpoint/2010/main" val="234177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3</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A0042B24-5628-4EE2-A5C0-B4E095A44801}"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314031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La version en </a:t>
            </a:r>
            <a:r>
              <a:rPr lang="fr-FR" dirty="0"/>
              <a:t>2.2.x</a:t>
            </a:r>
            <a:r>
              <a:rPr lang="fr-FR" sz="1200" b="0" i="0" kern="1200" dirty="0">
                <a:solidFill>
                  <a:schemeClr val="tx1"/>
                </a:solidFill>
                <a:effectLst/>
                <a:latin typeface="+mn-lt"/>
                <a:ea typeface="+mn-ea"/>
                <a:cs typeface="+mn-cs"/>
              </a:rPr>
              <a:t>charge les navigateurs suivants</a:t>
            </a:r>
            <a:endParaRPr lang="ko-KR" altLang="en-US" b="0" dirty="0"/>
          </a:p>
        </p:txBody>
      </p:sp>
      <p:sp>
        <p:nvSpPr>
          <p:cNvPr id="4" name="슬라이드 번호 개체 틀 3"/>
          <p:cNvSpPr>
            <a:spLocks noGrp="1"/>
          </p:cNvSpPr>
          <p:nvPr>
            <p:ph type="sldNum" sz="quarter" idx="10"/>
          </p:nvPr>
        </p:nvSpPr>
        <p:spPr/>
        <p:txBody>
          <a:bodyPr/>
          <a:lstStyle/>
          <a:p>
            <a:fld id="{A0042B24-5628-4EE2-A5C0-B4E095A44801}" type="slidenum">
              <a:rPr lang="ko-KR" altLang="en-US" smtClean="0"/>
              <a:t>7</a:t>
            </a:fld>
            <a:endParaRPr lang="ko-KR" altLang="en-US"/>
          </a:p>
        </p:txBody>
      </p:sp>
    </p:spTree>
    <p:extLst>
      <p:ext uri="{BB962C8B-B14F-4D97-AF65-F5344CB8AC3E}">
        <p14:creationId xmlns:p14="http://schemas.microsoft.com/office/powerpoint/2010/main" val="397666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Et il s'intègre à </a:t>
            </a:r>
            <a:r>
              <a:rPr lang="fr-FR" sz="1200" b="0" i="0" kern="1200" dirty="0" err="1">
                <a:solidFill>
                  <a:schemeClr val="tx1"/>
                </a:solidFill>
                <a:effectLst/>
                <a:latin typeface="+mn-lt"/>
                <a:ea typeface="+mn-ea"/>
                <a:cs typeface="+mn-cs"/>
              </a:rPr>
              <a:t>React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Angular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Meteor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Ember</a:t>
            </a:r>
            <a:r>
              <a:rPr lang="fr-FR" sz="1200" b="0" i="0" kern="1200" dirty="0">
                <a:solidFill>
                  <a:schemeClr val="tx1"/>
                </a:solidFill>
                <a:effectLst/>
                <a:latin typeface="+mn-lt"/>
                <a:ea typeface="+mn-ea"/>
                <a:cs typeface="+mn-cs"/>
              </a:rPr>
              <a:t> et de nombreux autres </a:t>
            </a:r>
            <a:r>
              <a:rPr lang="fr-FR" sz="1200" b="0" i="0" kern="1200" dirty="0" err="1">
                <a:solidFill>
                  <a:schemeClr val="tx1"/>
                </a:solidFill>
                <a:effectLst/>
                <a:latin typeface="+mn-lt"/>
                <a:ea typeface="+mn-ea"/>
                <a:cs typeface="+mn-cs"/>
              </a:rPr>
              <a:t>frameworks</a:t>
            </a:r>
            <a:r>
              <a:rPr lang="fr-FR" sz="1200" b="0" i="0" kern="1200" dirty="0">
                <a:solidFill>
                  <a:schemeClr val="tx1"/>
                </a:solidFill>
                <a:effectLst/>
                <a:latin typeface="+mn-lt"/>
                <a:ea typeface="+mn-ea"/>
                <a:cs typeface="+mn-cs"/>
              </a:rPr>
              <a:t> pour aider à organiser la couche d'interface utilisateur avec la logique d'application.</a:t>
            </a:r>
            <a:endParaRPr lang="ko-KR" altLang="en-US"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8</a:t>
            </a:fld>
            <a:endParaRPr lang="ko-KR" altLang="en-US"/>
          </a:p>
        </p:txBody>
      </p:sp>
    </p:spTree>
    <p:extLst>
      <p:ext uri="{BB962C8B-B14F-4D97-AF65-F5344CB8AC3E}">
        <p14:creationId xmlns:p14="http://schemas.microsoft.com/office/powerpoint/2010/main" val="50146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Il existe plusieurs façons d'installer </a:t>
            </a:r>
            <a:r>
              <a:rPr lang="fr-FR" sz="1200" b="0" i="0" kern="1200" dirty="0" err="1">
                <a:solidFill>
                  <a:schemeClr val="tx1"/>
                </a:solidFill>
                <a:effectLst/>
                <a:latin typeface="+mn-lt"/>
                <a:ea typeface="+mn-ea"/>
                <a:cs typeface="+mn-cs"/>
              </a:rPr>
              <a:t>semantic</a:t>
            </a:r>
            <a:r>
              <a:rPr lang="fr-FR" sz="1200" b="0" i="0" kern="1200" baseline="0" dirty="0">
                <a:solidFill>
                  <a:schemeClr val="tx1"/>
                </a:solidFill>
                <a:effectLst/>
                <a:latin typeface="+mn-lt"/>
                <a:ea typeface="+mn-ea"/>
                <a:cs typeface="+mn-cs"/>
              </a:rPr>
              <a:t> </a:t>
            </a:r>
            <a:r>
              <a:rPr lang="fr-FR" sz="1200" b="0" i="0" kern="1200" baseline="0" dirty="0" err="1">
                <a:solidFill>
                  <a:schemeClr val="tx1"/>
                </a:solidFill>
                <a:effectLst/>
                <a:latin typeface="+mn-lt"/>
                <a:ea typeface="+mn-ea"/>
                <a:cs typeface="+mn-cs"/>
              </a:rPr>
              <a:t>ui</a:t>
            </a:r>
            <a:r>
              <a:rPr lang="fr-FR" sz="1200" b="0" i="0" kern="1200" baseline="0" dirty="0">
                <a:solidFill>
                  <a:schemeClr val="tx1"/>
                </a:solidFill>
                <a:effectLst/>
                <a:latin typeface="+mn-lt"/>
                <a:ea typeface="+mn-ea"/>
                <a:cs typeface="+mn-cs"/>
              </a:rPr>
              <a:t>.</a:t>
            </a:r>
            <a:r>
              <a:rPr lang="fr-FR" sz="1200" b="0" i="0" kern="1200" dirty="0">
                <a:solidFill>
                  <a:schemeClr val="tx1"/>
                </a:solidFill>
                <a:effectLst/>
                <a:latin typeface="+mn-lt"/>
                <a:ea typeface="+mn-ea"/>
                <a:cs typeface="+mn-cs"/>
              </a:rPr>
              <a:t> certaines des méthodes les plus simples sont les suivantes:</a:t>
            </a:r>
          </a:p>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9</a:t>
            </a:fld>
            <a:endParaRPr lang="ko-KR" altLang="en-US"/>
          </a:p>
        </p:txBody>
      </p:sp>
    </p:spTree>
    <p:extLst>
      <p:ext uri="{BB962C8B-B14F-4D97-AF65-F5344CB8AC3E}">
        <p14:creationId xmlns:p14="http://schemas.microsoft.com/office/powerpoint/2010/main" val="206279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Créez un fichier HTML  . la ligne 5 inclura tous les composants disponibles dans </a:t>
            </a:r>
            <a:r>
              <a:rPr lang="fr-FR" sz="1200" b="0" i="0" kern="1200" dirty="0" err="1">
                <a:solidFill>
                  <a:schemeClr val="tx1"/>
                </a:solidFill>
                <a:effectLst/>
                <a:latin typeface="+mn-lt"/>
                <a:ea typeface="+mn-ea"/>
                <a:cs typeface="+mn-cs"/>
              </a:rPr>
              <a:t>semantic</a:t>
            </a:r>
            <a:r>
              <a:rPr lang="fr-FR" sz="1200" b="0" i="0" kern="1200" baseline="0" dirty="0">
                <a:solidFill>
                  <a:schemeClr val="tx1"/>
                </a:solidFill>
                <a:effectLst/>
                <a:latin typeface="+mn-lt"/>
                <a:ea typeface="+mn-ea"/>
                <a:cs typeface="+mn-cs"/>
              </a:rPr>
              <a:t> </a:t>
            </a:r>
            <a:r>
              <a:rPr lang="fr-FR" sz="1200" b="0" i="0" kern="1200" baseline="0" dirty="0" err="1">
                <a:solidFill>
                  <a:schemeClr val="tx1"/>
                </a:solidFill>
                <a:effectLst/>
                <a:latin typeface="+mn-lt"/>
                <a:ea typeface="+mn-ea"/>
                <a:cs typeface="+mn-cs"/>
              </a:rPr>
              <a:t>ui</a:t>
            </a:r>
            <a:r>
              <a:rPr lang="fr-FR" sz="1200" b="0" i="0" kern="1200" dirty="0">
                <a:solidFill>
                  <a:schemeClr val="tx1"/>
                </a:solidFill>
                <a:effectLst/>
                <a:latin typeface="+mn-lt"/>
                <a:ea typeface="+mn-ea"/>
                <a:cs typeface="+mn-cs"/>
              </a:rPr>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10</a:t>
            </a:fld>
            <a:endParaRPr lang="ko-KR" altLang="en-US"/>
          </a:p>
        </p:txBody>
      </p:sp>
    </p:spTree>
    <p:extLst>
      <p:ext uri="{BB962C8B-B14F-4D97-AF65-F5344CB8AC3E}">
        <p14:creationId xmlns:p14="http://schemas.microsoft.com/office/powerpoint/2010/main" val="406928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vous utilisez </a:t>
            </a:r>
            <a:r>
              <a:rPr lang="fr-FR" sz="1200" b="0" i="0" kern="1200" dirty="0" err="1">
                <a:solidFill>
                  <a:schemeClr val="tx1"/>
                </a:solidFill>
                <a:effectLst/>
                <a:latin typeface="+mn-lt"/>
                <a:ea typeface="+mn-ea"/>
                <a:cs typeface="+mn-cs"/>
              </a:rPr>
              <a:t>Ubuntu</a:t>
            </a:r>
            <a:r>
              <a:rPr lang="fr-FR" sz="1200" b="0" i="0" kern="1200" dirty="0">
                <a:solidFill>
                  <a:schemeClr val="tx1"/>
                </a:solidFill>
                <a:effectLst/>
                <a:latin typeface="+mn-lt"/>
                <a:ea typeface="+mn-ea"/>
                <a:cs typeface="+mn-cs"/>
              </a:rPr>
              <a:t> Linux OS avec </a:t>
            </a:r>
            <a:r>
              <a:rPr lang="fr-FR" dirty="0" err="1"/>
              <a:t>node</a:t>
            </a:r>
            <a:r>
              <a:rPr lang="fr-FR" sz="1200" b="0" i="0" kern="1200" dirty="0" err="1">
                <a:solidFill>
                  <a:schemeClr val="tx1"/>
                </a:solidFill>
                <a:effectLst/>
                <a:latin typeface="+mn-lt"/>
                <a:ea typeface="+mn-ea"/>
                <a:cs typeface="+mn-cs"/>
              </a:rPr>
              <a:t>et</a:t>
            </a:r>
            <a:r>
              <a:rPr lang="fr-FR" sz="1200" b="0" i="0" kern="1200" dirty="0">
                <a:solidFill>
                  <a:schemeClr val="tx1"/>
                </a:solidFill>
                <a:effectLst/>
                <a:latin typeface="+mn-lt"/>
                <a:ea typeface="+mn-ea"/>
                <a:cs typeface="+mn-cs"/>
              </a:rPr>
              <a:t> </a:t>
            </a:r>
            <a:r>
              <a:rPr lang="fr-FR" dirty="0" err="1"/>
              <a:t>npm</a:t>
            </a:r>
            <a:r>
              <a:rPr lang="fr-FR" dirty="0"/>
              <a:t> </a:t>
            </a:r>
            <a:r>
              <a:rPr lang="fr-FR" sz="1200" b="0" i="0" kern="1200" dirty="0">
                <a:solidFill>
                  <a:schemeClr val="tx1"/>
                </a:solidFill>
                <a:effectLst/>
                <a:latin typeface="+mn-lt"/>
                <a:ea typeface="+mn-ea"/>
                <a:cs typeface="+mn-cs"/>
              </a:rPr>
              <a:t>installé</a:t>
            </a:r>
          </a:p>
          <a:p>
            <a:r>
              <a:rPr lang="fr-FR" sz="1200" b="0" i="0" kern="1200" dirty="0">
                <a:solidFill>
                  <a:schemeClr val="tx1"/>
                </a:solidFill>
                <a:effectLst/>
                <a:latin typeface="+mn-lt"/>
                <a:ea typeface="+mn-ea"/>
                <a:cs typeface="+mn-cs"/>
              </a:rPr>
              <a:t>Dans le répertoire de votre projet, installez </a:t>
            </a:r>
            <a:r>
              <a:rPr lang="fr-FR" sz="1200" b="0" i="0" kern="1200" dirty="0" err="1">
                <a:solidFill>
                  <a:schemeClr val="tx1"/>
                </a:solidFill>
                <a:effectLst/>
                <a:latin typeface="+mn-lt"/>
                <a:ea typeface="+mn-ea"/>
                <a:cs typeface="+mn-cs"/>
              </a:rPr>
              <a:t>gulp</a:t>
            </a:r>
            <a:r>
              <a:rPr lang="fr-FR" sz="1200" b="0" i="0" kern="1200" dirty="0">
                <a:solidFill>
                  <a:schemeClr val="tx1"/>
                </a:solidFill>
                <a:effectLst/>
                <a:latin typeface="+mn-lt"/>
                <a:ea typeface="+mn-ea"/>
                <a:cs typeface="+mn-cs"/>
              </a:rPr>
              <a:t> globalement à l'aide de </a:t>
            </a:r>
            <a:r>
              <a:rPr lang="fr-FR" sz="1200" b="0" i="0" kern="1200" dirty="0" err="1">
                <a:solidFill>
                  <a:schemeClr val="tx1"/>
                </a:solidFill>
                <a:effectLst/>
                <a:latin typeface="+mn-lt"/>
                <a:ea typeface="+mn-ea"/>
                <a:cs typeface="+mn-cs"/>
              </a:rPr>
              <a:t>npm</a:t>
            </a:r>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Step2:Installer l'interface utilisateur sémantique.</a:t>
            </a:r>
          </a:p>
          <a:p>
            <a:r>
              <a:rPr lang="fr-FR" sz="1200" b="0" i="0" kern="1200" dirty="0">
                <a:solidFill>
                  <a:schemeClr val="tx1"/>
                </a:solidFill>
                <a:effectLst/>
                <a:latin typeface="+mn-lt"/>
                <a:ea typeface="+mn-ea"/>
                <a:cs typeface="+mn-cs"/>
              </a:rPr>
              <a:t>step4:Mettre à jour via </a:t>
            </a:r>
            <a:r>
              <a:rPr lang="fr-FR" sz="1200" b="0" i="0" kern="1200" dirty="0" err="1">
                <a:solidFill>
                  <a:schemeClr val="tx1"/>
                </a:solidFill>
                <a:effectLst/>
                <a:latin typeface="+mn-lt"/>
                <a:ea typeface="+mn-ea"/>
                <a:cs typeface="+mn-cs"/>
              </a:rPr>
              <a:t>npm</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11</a:t>
            </a:fld>
            <a:endParaRPr lang="ko-KR" altLang="en-US"/>
          </a:p>
        </p:txBody>
      </p:sp>
    </p:spTree>
    <p:extLst>
      <p:ext uri="{BB962C8B-B14F-4D97-AF65-F5344CB8AC3E}">
        <p14:creationId xmlns:p14="http://schemas.microsoft.com/office/powerpoint/2010/main" val="1751304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fr-FR" altLang="ko-KR" sz="1200" dirty="0">
                <a:solidFill>
                  <a:schemeClr val="tx1">
                    <a:lumMod val="75000"/>
                    <a:lumOff val="25000"/>
                  </a:schemeClr>
                </a:solidFill>
                <a:cs typeface="Arial" pitchFamily="34" charset="0"/>
              </a:rPr>
              <a:t>Lorsque vous téléchargez </a:t>
            </a:r>
            <a:r>
              <a:rPr lang="fr-FR" altLang="ko-KR" sz="1200" dirty="0" err="1">
                <a:solidFill>
                  <a:schemeClr val="tx1">
                    <a:lumMod val="75000"/>
                    <a:lumOff val="25000"/>
                  </a:schemeClr>
                </a:solidFill>
                <a:cs typeface="Arial" pitchFamily="34" charset="0"/>
              </a:rPr>
              <a:t>semantic</a:t>
            </a:r>
            <a:r>
              <a:rPr lang="fr-FR" altLang="ko-KR" sz="1200" dirty="0">
                <a:solidFill>
                  <a:schemeClr val="tx1">
                    <a:lumMod val="75000"/>
                    <a:lumOff val="25000"/>
                  </a:schemeClr>
                </a:solidFill>
                <a:cs typeface="Arial" pitchFamily="34" charset="0"/>
              </a:rPr>
              <a:t> </a:t>
            </a:r>
            <a:r>
              <a:rPr lang="fr-FR" altLang="ko-KR" sz="1200" dirty="0" err="1">
                <a:solidFill>
                  <a:schemeClr val="tx1">
                    <a:lumMod val="75000"/>
                    <a:lumOff val="25000"/>
                  </a:schemeClr>
                </a:solidFill>
                <a:cs typeface="Arial" pitchFamily="34" charset="0"/>
              </a:rPr>
              <a:t>ui</a:t>
            </a:r>
            <a:r>
              <a:rPr lang="fr-FR" altLang="ko-KR" sz="1200" dirty="0">
                <a:solidFill>
                  <a:schemeClr val="tx1">
                    <a:lumMod val="75000"/>
                    <a:lumOff val="25000"/>
                  </a:schemeClr>
                </a:solidFill>
                <a:cs typeface="Arial" pitchFamily="34" charset="0"/>
              </a:rPr>
              <a:t>, tous les composants seront configurés pour utiliser le thème par défaut. </a:t>
            </a:r>
            <a:r>
              <a:rPr lang="fr-FR" altLang="ko-KR" sz="1200" dirty="0" err="1">
                <a:solidFill>
                  <a:schemeClr val="tx1">
                    <a:lumMod val="75000"/>
                    <a:lumOff val="25000"/>
                  </a:schemeClr>
                </a:solidFill>
                <a:cs typeface="Arial" pitchFamily="34" charset="0"/>
              </a:rPr>
              <a:t>Semantic</a:t>
            </a:r>
            <a:r>
              <a:rPr lang="fr-FR" altLang="ko-KR" sz="1200" dirty="0">
                <a:solidFill>
                  <a:schemeClr val="tx1">
                    <a:lumMod val="75000"/>
                    <a:lumOff val="25000"/>
                  </a:schemeClr>
                </a:solidFill>
                <a:cs typeface="Arial" pitchFamily="34" charset="0"/>
              </a:rPr>
              <a:t> utilise un fichier spécial </a:t>
            </a:r>
            <a:r>
              <a:rPr lang="fr-FR" altLang="ko-KR" sz="1200" dirty="0" err="1">
                <a:solidFill>
                  <a:schemeClr val="tx1">
                    <a:lumMod val="75000"/>
                    <a:lumOff val="25000"/>
                  </a:schemeClr>
                </a:solidFill>
                <a:cs typeface="Arial" pitchFamily="34" charset="0"/>
              </a:rPr>
              <a:t>theme.config</a:t>
            </a:r>
            <a:r>
              <a:rPr lang="fr-FR" altLang="ko-KR" sz="1200" dirty="0">
                <a:solidFill>
                  <a:schemeClr val="tx1">
                    <a:lumMod val="75000"/>
                    <a:lumOff val="25000"/>
                  </a:schemeClr>
                </a:solidFill>
                <a:cs typeface="Arial" pitchFamily="34" charset="0"/>
              </a:rPr>
              <a:t> pour contrôler la </a:t>
            </a:r>
            <a:r>
              <a:rPr lang="fr-FR" altLang="ko-KR" sz="1200" noProof="0" dirty="0">
                <a:solidFill>
                  <a:schemeClr val="tx1">
                    <a:lumMod val="75000"/>
                    <a:lumOff val="25000"/>
                  </a:schemeClr>
                </a:solidFill>
                <a:cs typeface="Arial" pitchFamily="34" charset="0"/>
              </a:rPr>
              <a:t>configuration</a:t>
            </a:r>
            <a:r>
              <a:rPr lang="fr-FR" altLang="ko-KR" sz="1200" dirty="0">
                <a:solidFill>
                  <a:schemeClr val="tx1">
                    <a:lumMod val="75000"/>
                    <a:lumOff val="25000"/>
                  </a:schemeClr>
                </a:solidFill>
                <a:cs typeface="Arial" pitchFamily="34" charset="0"/>
              </a:rPr>
              <a:t> de thème packagée de votre projet.</a:t>
            </a:r>
            <a:endParaRPr lang="en-US" altLang="ko-KR" sz="1200" dirty="0">
              <a:solidFill>
                <a:schemeClr val="tx1">
                  <a:lumMod val="75000"/>
                  <a:lumOff val="25000"/>
                </a:schemeClr>
              </a:solidFill>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12</a:t>
            </a:fld>
            <a:endParaRPr lang="ko-KR" altLang="en-US"/>
          </a:p>
        </p:txBody>
      </p:sp>
    </p:spTree>
    <p:extLst>
      <p:ext uri="{BB962C8B-B14F-4D97-AF65-F5344CB8AC3E}">
        <p14:creationId xmlns:p14="http://schemas.microsoft.com/office/powerpoint/2010/main" val="1977430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56304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67973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5011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622928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916107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580320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015311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Tree>
    <p:extLst>
      <p:ext uri="{BB962C8B-B14F-4D97-AF65-F5344CB8AC3E}">
        <p14:creationId xmlns:p14="http://schemas.microsoft.com/office/powerpoint/2010/main" val="3223461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56192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824415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08807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287318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620324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Tree>
    <p:extLst>
      <p:ext uri="{BB962C8B-B14F-4D97-AF65-F5344CB8AC3E}">
        <p14:creationId xmlns:p14="http://schemas.microsoft.com/office/powerpoint/2010/main" val="317458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863120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02048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Tree>
    <p:extLst>
      <p:ext uri="{BB962C8B-B14F-4D97-AF65-F5344CB8AC3E}">
        <p14:creationId xmlns:p14="http://schemas.microsoft.com/office/powerpoint/2010/main" val="1284593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0727380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05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5.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266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47209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705051"/>
      </p:ext>
    </p:extLst>
  </p:cSld>
  <p:clrMap bg1="lt1" tx1="dk1" bg2="lt2" tx2="dk2" accent1="accent1" accent2="accent2" accent3="accent3" accent4="accent4" accent5="accent5" accent6="accent6" hlink="hlink" folHlink="folHlink"/>
  <p:sldLayoutIdLst>
    <p:sldLayoutId id="2147483698" r:id="rId1"/>
    <p:sldLayoutId id="2147483699"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semantic-ui.com/elements/icon.html"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1.xml"/><Relationship Id="rId5" Type="http://schemas.openxmlformats.org/officeDocument/2006/relationships/hyperlink" Target="https://semantic-ui.com/introduction/getting-started.html" TargetMode="External"/><Relationship Id="rId4" Type="http://schemas.openxmlformats.org/officeDocument/2006/relationships/hyperlink" Target="https://semantic-ui.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3"/>
          <p:cNvSpPr txBox="1">
            <a:spLocks/>
          </p:cNvSpPr>
          <p:nvPr/>
        </p:nvSpPr>
        <p:spPr>
          <a:xfrm>
            <a:off x="2319319" y="3176516"/>
            <a:ext cx="4529562" cy="24912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fr-FR" altLang="ko-KR" sz="2000" b="1" dirty="0">
                <a:solidFill>
                  <a:srgbClr val="76B1D1"/>
                </a:solidFill>
                <a:cs typeface="Arial" pitchFamily="34" charset="0"/>
              </a:rPr>
              <a:t>Master Ingénierie de Données et</a:t>
            </a:r>
          </a:p>
          <a:p>
            <a:pPr marL="0" indent="0" algn="ctr">
              <a:buNone/>
            </a:pPr>
            <a:r>
              <a:rPr lang="fr-FR" altLang="ko-KR" sz="2000" b="1" dirty="0">
                <a:solidFill>
                  <a:srgbClr val="76B1D1"/>
                </a:solidFill>
                <a:cs typeface="Arial" pitchFamily="34" charset="0"/>
              </a:rPr>
              <a:t>Développement Logiciel</a:t>
            </a:r>
            <a:endParaRPr lang="ko-KR" altLang="en-US" sz="2000" b="1" dirty="0">
              <a:solidFill>
                <a:srgbClr val="76B1D1"/>
              </a:solidFill>
              <a:cs typeface="Arial" pitchFamily="34" charset="0"/>
            </a:endParaRPr>
          </a:p>
        </p:txBody>
      </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6" name="Picture 6" descr="Semantic UI] 특수기호가 □로 표시되는 현상 해결하기"/>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2326" r="123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BB3BEED-B22D-4899-93E8-FE8FD79233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820" y="480948"/>
            <a:ext cx="5040561" cy="2376264"/>
          </a:xfrm>
          <a:prstGeom prst="rect">
            <a:avLst/>
          </a:prstGeom>
        </p:spPr>
      </p:pic>
      <p:sp>
        <p:nvSpPr>
          <p:cNvPr id="17" name="ZoneTexte 12">
            <a:extLst>
              <a:ext uri="{FF2B5EF4-FFF2-40B4-BE49-F238E27FC236}">
                <a16:creationId xmlns:a16="http://schemas.microsoft.com/office/drawing/2014/main" id="{21D743D1-C0FD-479F-A740-26768777F617}"/>
              </a:ext>
            </a:extLst>
          </p:cNvPr>
          <p:cNvSpPr txBox="1"/>
          <p:nvPr/>
        </p:nvSpPr>
        <p:spPr>
          <a:xfrm>
            <a:off x="5344165" y="4011910"/>
            <a:ext cx="3009431" cy="307777"/>
          </a:xfrm>
          <a:prstGeom prst="rect">
            <a:avLst/>
          </a:prstGeom>
          <a:solidFill>
            <a:schemeClr val="accent1">
              <a:lumMod val="40000"/>
              <a:lumOff val="60000"/>
            </a:schemeClr>
          </a:solidFill>
        </p:spPr>
        <p:txBody>
          <a:bodyPr wrap="square" rtlCol="0">
            <a:spAutoFit/>
          </a:bodyPr>
          <a:lstStyle/>
          <a:p>
            <a:r>
              <a:rPr lang="fr-FR" sz="1400" b="1" dirty="0">
                <a:solidFill>
                  <a:srgbClr val="0070C0"/>
                </a:solidFill>
              </a:rPr>
              <a:t>       Mr:      MOUJAHIDI CHOUAIB</a:t>
            </a:r>
          </a:p>
        </p:txBody>
      </p:sp>
      <p:sp>
        <p:nvSpPr>
          <p:cNvPr id="25" name="TextBox 24">
            <a:extLst>
              <a:ext uri="{FF2B5EF4-FFF2-40B4-BE49-F238E27FC236}">
                <a16:creationId xmlns:a16="http://schemas.microsoft.com/office/drawing/2014/main" id="{A386E911-7B80-4A1C-9FD6-A9E21B7150DB}"/>
              </a:ext>
            </a:extLst>
          </p:cNvPr>
          <p:cNvSpPr txBox="1"/>
          <p:nvPr/>
        </p:nvSpPr>
        <p:spPr>
          <a:xfrm>
            <a:off x="2363271" y="3981132"/>
            <a:ext cx="4572000" cy="369332"/>
          </a:xfrm>
          <a:prstGeom prst="rect">
            <a:avLst/>
          </a:prstGeom>
          <a:noFill/>
        </p:spPr>
        <p:txBody>
          <a:bodyPr wrap="square">
            <a:spAutoFit/>
          </a:bodyPr>
          <a:lstStyle/>
          <a:p>
            <a:r>
              <a:rPr lang="fr-FR" b="1" dirty="0">
                <a:solidFill>
                  <a:srgbClr val="A0C458"/>
                </a:solidFill>
                <a:cs typeface="Arial" pitchFamily="34" charset="0"/>
              </a:rPr>
              <a:t>         Sous la présence de</a:t>
            </a:r>
            <a:endParaRPr lang="en-US" dirty="0">
              <a:solidFill>
                <a:srgbClr val="A0C458"/>
              </a:solidFill>
            </a:endParaRPr>
          </a:p>
        </p:txBody>
      </p:sp>
      <p:sp>
        <p:nvSpPr>
          <p:cNvPr id="26" name="TextBox 25">
            <a:extLst>
              <a:ext uri="{FF2B5EF4-FFF2-40B4-BE49-F238E27FC236}">
                <a16:creationId xmlns:a16="http://schemas.microsoft.com/office/drawing/2014/main" id="{C9AC580E-039C-4564-9532-D3396767671A}"/>
              </a:ext>
            </a:extLst>
          </p:cNvPr>
          <p:cNvSpPr txBox="1"/>
          <p:nvPr/>
        </p:nvSpPr>
        <p:spPr>
          <a:xfrm>
            <a:off x="5796136" y="4663109"/>
            <a:ext cx="4572000" cy="369332"/>
          </a:xfrm>
          <a:prstGeom prst="rect">
            <a:avLst/>
          </a:prstGeom>
          <a:noFill/>
        </p:spPr>
        <p:txBody>
          <a:bodyPr wrap="square">
            <a:spAutoFit/>
          </a:bodyPr>
          <a:lstStyle/>
          <a:p>
            <a:r>
              <a:rPr lang="fr-FR" b="1" dirty="0">
                <a:solidFill>
                  <a:srgbClr val="A0C458"/>
                </a:solidFill>
                <a:cs typeface="Arial" pitchFamily="34" charset="0"/>
              </a:rPr>
              <a:t>         </a:t>
            </a:r>
            <a:r>
              <a:rPr lang="fr-FR" sz="1400" b="1" dirty="0">
                <a:solidFill>
                  <a:srgbClr val="F26D9A"/>
                </a:solidFill>
                <a:cs typeface="Arial" pitchFamily="34" charset="0"/>
              </a:rPr>
              <a:t>Année universitaire 2020-2021</a:t>
            </a:r>
            <a:endParaRPr lang="en-US" sz="1400" dirty="0">
              <a:solidFill>
                <a:srgbClr val="F26D9A"/>
              </a:solidFill>
            </a:endParaRPr>
          </a:p>
        </p:txBody>
      </p:sp>
      <p:sp>
        <p:nvSpPr>
          <p:cNvPr id="28" name="TextBox 27">
            <a:extLst>
              <a:ext uri="{FF2B5EF4-FFF2-40B4-BE49-F238E27FC236}">
                <a16:creationId xmlns:a16="http://schemas.microsoft.com/office/drawing/2014/main" id="{371CAD44-C943-466A-BC25-F86974246D35}"/>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1</a:t>
            </a:r>
            <a:endParaRPr lang="en-US" dirty="0">
              <a:solidFill>
                <a:srgbClr val="F26D9A"/>
              </a:solidFill>
            </a:endParaRPr>
          </a:p>
        </p:txBody>
      </p:sp>
    </p:spTree>
    <p:extLst>
      <p:ext uri="{BB962C8B-B14F-4D97-AF65-F5344CB8AC3E}">
        <p14:creationId xmlns:p14="http://schemas.microsoft.com/office/powerpoint/2010/main" val="146333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60" y="339502"/>
            <a:ext cx="7596336" cy="776530"/>
          </a:xfrm>
        </p:spPr>
        <p:txBody>
          <a:bodyPr/>
          <a:lstStyle/>
          <a:p>
            <a:r>
              <a:rPr lang="fr-FR" dirty="0">
                <a:latin typeface="Times New Roman" panose="02020603050405020304" pitchFamily="18" charset="0"/>
                <a:cs typeface="Times New Roman" panose="02020603050405020304" pitchFamily="18" charset="0"/>
              </a:rPr>
              <a:t>Comment installer </a:t>
            </a:r>
            <a:r>
              <a:rPr lang="fr-FR" dirty="0">
                <a:solidFill>
                  <a:schemeClr val="accent3">
                    <a:lumMod val="75000"/>
                  </a:schemeClr>
                </a:solidFill>
                <a:latin typeface="Times New Roman" panose="02020603050405020304" pitchFamily="18" charset="0"/>
                <a:cs typeface="Times New Roman" panose="02020603050405020304" pitchFamily="18" charset="0"/>
              </a:rPr>
              <a:t>Semantic</a:t>
            </a:r>
            <a:r>
              <a:rPr lang="fr-FR" dirty="0">
                <a:latin typeface="Times New Roman" panose="02020603050405020304" pitchFamily="18" charset="0"/>
                <a:cs typeface="Times New Roman" panose="02020603050405020304" pitchFamily="18" charset="0"/>
              </a:rPr>
              <a:t> UI</a:t>
            </a:r>
            <a:endParaRPr lang="ko-KR" altLang="en-US" dirty="0"/>
          </a:p>
        </p:txBody>
      </p:sp>
      <p:sp>
        <p:nvSpPr>
          <p:cNvPr id="3" name="Rectangle 2"/>
          <p:cNvSpPr/>
          <p:nvPr/>
        </p:nvSpPr>
        <p:spPr>
          <a:xfrm>
            <a:off x="2173632" y="1563638"/>
            <a:ext cx="1728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ectangle 3"/>
          <p:cNvSpPr/>
          <p:nvPr/>
        </p:nvSpPr>
        <p:spPr>
          <a:xfrm>
            <a:off x="4283968" y="1563638"/>
            <a:ext cx="1728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p:cNvSpPr/>
          <p:nvPr/>
        </p:nvSpPr>
        <p:spPr>
          <a:xfrm>
            <a:off x="6394490" y="1563638"/>
            <a:ext cx="1728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251520" y="2245710"/>
            <a:ext cx="3650112" cy="892552"/>
          </a:xfrm>
          <a:prstGeom prst="rect">
            <a:avLst/>
          </a:prstGeom>
          <a:noFill/>
        </p:spPr>
        <p:txBody>
          <a:bodyPr wrap="square" rtlCol="0">
            <a:spAutoFit/>
          </a:bodyPr>
          <a:lstStyle/>
          <a:p>
            <a:r>
              <a:rPr lang="fr-FR" sz="2000" b="1" dirty="0">
                <a:solidFill>
                  <a:schemeClr val="tx2">
                    <a:lumMod val="60000"/>
                    <a:lumOff val="40000"/>
                  </a:schemeClr>
                </a:solidFill>
              </a:rPr>
              <a:t>Via le réseau de diffusion </a:t>
            </a:r>
          </a:p>
          <a:p>
            <a:r>
              <a:rPr lang="fr-FR" sz="2000" b="1" dirty="0">
                <a:solidFill>
                  <a:schemeClr val="tx2">
                    <a:lumMod val="60000"/>
                    <a:lumOff val="40000"/>
                  </a:schemeClr>
                </a:solidFill>
              </a:rPr>
              <a:t>de contenu (CDN)</a:t>
            </a:r>
          </a:p>
          <a:p>
            <a:endParaRPr lang="en-US" altLang="ko-KR" sz="1200" dirty="0">
              <a:solidFill>
                <a:schemeClr val="tx1">
                  <a:lumMod val="75000"/>
                  <a:lumOff val="25000"/>
                </a:schemeClr>
              </a:solidFill>
              <a:cs typeface="Arial" pitchFamily="34" charset="0"/>
            </a:endParaRPr>
          </a:p>
        </p:txBody>
      </p:sp>
      <p:sp>
        <p:nvSpPr>
          <p:cNvPr id="10" name="TextBox 9"/>
          <p:cNvSpPr txBox="1"/>
          <p:nvPr/>
        </p:nvSpPr>
        <p:spPr>
          <a:xfrm>
            <a:off x="3901632" y="1790194"/>
            <a:ext cx="5134864"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latinLnBrk="0">
              <a:spcBef>
                <a:spcPct val="0"/>
              </a:spcBef>
              <a:spcAft>
                <a:spcPct val="0"/>
              </a:spcAft>
            </a:pPr>
            <a:r>
              <a:rPr lang="fr-FR" sz="1200" dirty="0">
                <a:solidFill>
                  <a:srgbClr val="708090"/>
                </a:solidFill>
                <a:latin typeface="inherit"/>
                <a:cs typeface="Arial" pitchFamily="34" charset="0"/>
              </a:rPr>
              <a:t>&lt;!DOCTYPE html&gt;</a:t>
            </a:r>
            <a:r>
              <a:rPr lang="fr-FR" sz="1200" dirty="0">
                <a:solidFill>
                  <a:srgbClr val="000000"/>
                </a:solidFill>
                <a:latin typeface="Consolas" pitchFamily="49" charset="0"/>
                <a:cs typeface="Arial" pitchFamily="34" charset="0"/>
              </a:rPr>
              <a:t> </a:t>
            </a:r>
          </a:p>
          <a:p>
            <a:pPr lvl="0" fontAlgn="base" latinLnBrk="0">
              <a:spcBef>
                <a:spcPct val="0"/>
              </a:spcBef>
              <a:spcAft>
                <a:spcPct val="0"/>
              </a:spcAft>
            </a:pPr>
            <a:r>
              <a:rPr lang="fr-FR" sz="1200" dirty="0">
                <a:solidFill>
                  <a:srgbClr val="999999"/>
                </a:solidFill>
                <a:latin typeface="inherit"/>
                <a:cs typeface="Arial" pitchFamily="34" charset="0"/>
              </a:rPr>
              <a:t>&lt;</a:t>
            </a:r>
            <a:r>
              <a:rPr lang="fr-FR" sz="1200" dirty="0">
                <a:solidFill>
                  <a:srgbClr val="990055"/>
                </a:solidFill>
                <a:latin typeface="inherit"/>
                <a:cs typeface="Arial" pitchFamily="34" charset="0"/>
              </a:rPr>
              <a:t>html</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p>
          <a:p>
            <a:pPr lvl="0" fontAlgn="base" latinLnBrk="0">
              <a:spcBef>
                <a:spcPct val="0"/>
              </a:spcBef>
              <a:spcAft>
                <a:spcPct val="0"/>
              </a:spcAft>
            </a:pPr>
            <a:r>
              <a:rPr lang="fr-FR" sz="1200" dirty="0">
                <a:solidFill>
                  <a:srgbClr val="999999"/>
                </a:solidFill>
                <a:latin typeface="inherit"/>
                <a:cs typeface="Arial" pitchFamily="34" charset="0"/>
              </a:rPr>
              <a:t>    &lt;</a:t>
            </a:r>
            <a:r>
              <a:rPr lang="fr-FR" sz="1200" dirty="0" err="1">
                <a:solidFill>
                  <a:srgbClr val="990055"/>
                </a:solidFill>
                <a:latin typeface="inherit"/>
                <a:cs typeface="Arial" pitchFamily="34" charset="0"/>
              </a:rPr>
              <a:t>head</a:t>
            </a:r>
            <a:r>
              <a:rPr lang="fr-FR" sz="1200" dirty="0">
                <a:solidFill>
                  <a:srgbClr val="999999"/>
                </a:solidFill>
                <a:latin typeface="inherit"/>
                <a:cs typeface="Arial" pitchFamily="34" charset="0"/>
              </a:rPr>
              <a:t>&gt;</a:t>
            </a:r>
          </a:p>
          <a:p>
            <a:pPr lvl="0" fontAlgn="base" latinLnBrk="0">
              <a:spcBef>
                <a:spcPct val="0"/>
              </a:spcBef>
              <a:spcAft>
                <a:spcPct val="0"/>
              </a:spcAft>
            </a:pPr>
            <a:r>
              <a:rPr lang="fr-FR" sz="1200" dirty="0">
                <a:solidFill>
                  <a:srgbClr val="000000"/>
                </a:solidFill>
                <a:latin typeface="Consolas" pitchFamily="49" charset="0"/>
                <a:cs typeface="Arial" pitchFamily="34" charset="0"/>
              </a:rPr>
              <a:t>        </a:t>
            </a:r>
            <a:r>
              <a:rPr lang="fr-FR" sz="1200" dirty="0">
                <a:solidFill>
                  <a:srgbClr val="999999"/>
                </a:solidFill>
                <a:latin typeface="inherit"/>
                <a:cs typeface="Arial" pitchFamily="34" charset="0"/>
              </a:rPr>
              <a:t>&lt;</a:t>
            </a:r>
            <a:r>
              <a:rPr lang="fr-FR" sz="1200" dirty="0" err="1">
                <a:solidFill>
                  <a:srgbClr val="990055"/>
                </a:solidFill>
                <a:latin typeface="inherit"/>
                <a:cs typeface="Arial" pitchFamily="34" charset="0"/>
              </a:rPr>
              <a:t>title</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Semantic UI</a:t>
            </a:r>
            <a:r>
              <a:rPr lang="fr-FR" sz="1200" dirty="0">
                <a:solidFill>
                  <a:srgbClr val="999999"/>
                </a:solidFill>
                <a:latin typeface="inherit"/>
                <a:cs typeface="Arial" pitchFamily="34" charset="0"/>
              </a:rPr>
              <a:t>&lt;/</a:t>
            </a:r>
            <a:r>
              <a:rPr lang="fr-FR" sz="1200" dirty="0" err="1">
                <a:solidFill>
                  <a:srgbClr val="990055"/>
                </a:solidFill>
                <a:latin typeface="inherit"/>
                <a:cs typeface="Arial" pitchFamily="34" charset="0"/>
              </a:rPr>
              <a:t>title</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p>
          <a:p>
            <a:pPr lvl="0" algn="ctr" fontAlgn="base" latinLnBrk="0">
              <a:spcBef>
                <a:spcPct val="0"/>
              </a:spcBef>
              <a:spcAft>
                <a:spcPct val="0"/>
              </a:spcAft>
            </a:pPr>
            <a:r>
              <a:rPr lang="fr-FR" sz="1200" dirty="0">
                <a:solidFill>
                  <a:srgbClr val="999999"/>
                </a:solidFill>
                <a:latin typeface="inherit"/>
                <a:cs typeface="Arial" pitchFamily="34" charset="0"/>
              </a:rPr>
              <a:t>       &lt;</a:t>
            </a:r>
            <a:r>
              <a:rPr lang="fr-FR" sz="1200" dirty="0" err="1">
                <a:solidFill>
                  <a:srgbClr val="990055"/>
                </a:solidFill>
                <a:latin typeface="inherit"/>
                <a:cs typeface="Arial" pitchFamily="34" charset="0"/>
              </a:rPr>
              <a:t>link</a:t>
            </a:r>
            <a:r>
              <a:rPr lang="fr-FR" sz="1200" dirty="0">
                <a:solidFill>
                  <a:srgbClr val="990055"/>
                </a:solidFill>
                <a:latin typeface="inherit"/>
                <a:cs typeface="Arial" pitchFamily="34" charset="0"/>
              </a:rPr>
              <a:t> </a:t>
            </a:r>
            <a:r>
              <a:rPr lang="fr-FR" sz="1200" dirty="0" err="1">
                <a:solidFill>
                  <a:srgbClr val="669900"/>
                </a:solidFill>
                <a:latin typeface="inherit"/>
                <a:cs typeface="Arial" pitchFamily="34" charset="0"/>
              </a:rPr>
              <a:t>rel</a:t>
            </a:r>
            <a:r>
              <a:rPr lang="fr-FR" sz="1200" dirty="0">
                <a:solidFill>
                  <a:srgbClr val="999999"/>
                </a:solidFill>
                <a:latin typeface="inherit"/>
                <a:cs typeface="Arial" pitchFamily="34" charset="0"/>
              </a:rPr>
              <a:t>="</a:t>
            </a:r>
            <a:r>
              <a:rPr lang="fr-FR" sz="1200" dirty="0" err="1">
                <a:solidFill>
                  <a:srgbClr val="0077AA"/>
                </a:solidFill>
                <a:latin typeface="inherit"/>
                <a:cs typeface="Arial" pitchFamily="34" charset="0"/>
              </a:rPr>
              <a:t>stylesheet</a:t>
            </a:r>
            <a:r>
              <a:rPr lang="fr-FR" sz="1200" dirty="0">
                <a:solidFill>
                  <a:srgbClr val="999999"/>
                </a:solidFill>
                <a:latin typeface="inherit"/>
                <a:cs typeface="Arial" pitchFamily="34" charset="0"/>
              </a:rPr>
              <a:t>"</a:t>
            </a:r>
            <a:r>
              <a:rPr lang="fr-FR" sz="1200" dirty="0">
                <a:solidFill>
                  <a:srgbClr val="990055"/>
                </a:solidFill>
                <a:latin typeface="inherit"/>
                <a:cs typeface="Arial" pitchFamily="34" charset="0"/>
              </a:rPr>
              <a:t> </a:t>
            </a:r>
            <a:r>
              <a:rPr lang="fr-FR" sz="1200" dirty="0" err="1">
                <a:solidFill>
                  <a:srgbClr val="669900"/>
                </a:solidFill>
                <a:latin typeface="inherit"/>
                <a:cs typeface="Arial" pitchFamily="34" charset="0"/>
              </a:rPr>
              <a:t>href</a:t>
            </a:r>
            <a:r>
              <a:rPr lang="fr-FR" sz="1200" dirty="0">
                <a:solidFill>
                  <a:srgbClr val="999999"/>
                </a:solidFill>
                <a:latin typeface="inherit"/>
                <a:cs typeface="Arial" pitchFamily="34" charset="0"/>
              </a:rPr>
              <a:t>="</a:t>
            </a:r>
            <a:r>
              <a:rPr lang="fr-FR" sz="1200" dirty="0">
                <a:solidFill>
                  <a:srgbClr val="0077AA"/>
                </a:solidFill>
                <a:latin typeface="inherit"/>
                <a:cs typeface="Arial" pitchFamily="34" charset="0"/>
              </a:rPr>
              <a:t>https://cdnjs.cloudflare.com/ajax/libs/semantic-            </a:t>
            </a:r>
            <a:r>
              <a:rPr lang="fr-FR" sz="1200" dirty="0" err="1">
                <a:solidFill>
                  <a:srgbClr val="0077AA"/>
                </a:solidFill>
                <a:latin typeface="inherit"/>
                <a:cs typeface="Arial" pitchFamily="34" charset="0"/>
              </a:rPr>
              <a:t>ui</a:t>
            </a:r>
            <a:r>
              <a:rPr lang="fr-FR" sz="1200" dirty="0">
                <a:solidFill>
                  <a:srgbClr val="0077AA"/>
                </a:solidFill>
                <a:latin typeface="inherit"/>
                <a:cs typeface="Arial" pitchFamily="34" charset="0"/>
              </a:rPr>
              <a:t>/2.2.13/semantic.min.css</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r>
              <a:rPr lang="fr-FR" sz="1200" dirty="0">
                <a:solidFill>
                  <a:srgbClr val="708090"/>
                </a:solidFill>
                <a:latin typeface="inherit"/>
                <a:cs typeface="Arial" pitchFamily="34" charset="0"/>
              </a:rPr>
              <a:t>&lt;!-- </a:t>
            </a:r>
            <a:r>
              <a:rPr lang="fr-FR" sz="1200" dirty="0" err="1">
                <a:solidFill>
                  <a:srgbClr val="708090"/>
                </a:solidFill>
                <a:latin typeface="inherit"/>
                <a:cs typeface="Arial" pitchFamily="34" charset="0"/>
              </a:rPr>
              <a:t>Add</a:t>
            </a:r>
            <a:r>
              <a:rPr lang="fr-FR" sz="1200" dirty="0">
                <a:solidFill>
                  <a:srgbClr val="708090"/>
                </a:solidFill>
                <a:latin typeface="inherit"/>
                <a:cs typeface="Arial" pitchFamily="34" charset="0"/>
              </a:rPr>
              <a:t> custom </a:t>
            </a:r>
            <a:r>
              <a:rPr lang="fr-FR" sz="1200" dirty="0" err="1">
                <a:solidFill>
                  <a:srgbClr val="708090"/>
                </a:solidFill>
                <a:latin typeface="inherit"/>
                <a:cs typeface="Arial" pitchFamily="34" charset="0"/>
              </a:rPr>
              <a:t>stylesheet</a:t>
            </a:r>
            <a:r>
              <a:rPr lang="fr-FR" sz="1200" dirty="0">
                <a:solidFill>
                  <a:srgbClr val="708090"/>
                </a:solidFill>
                <a:latin typeface="inherit"/>
                <a:cs typeface="Arial" pitchFamily="34" charset="0"/>
              </a:rPr>
              <a:t> </a:t>
            </a:r>
            <a:r>
              <a:rPr lang="fr-FR" sz="1200" dirty="0" err="1">
                <a:solidFill>
                  <a:srgbClr val="708090"/>
                </a:solidFill>
                <a:latin typeface="inherit"/>
                <a:cs typeface="Arial" pitchFamily="34" charset="0"/>
              </a:rPr>
              <a:t>here</a:t>
            </a:r>
            <a:r>
              <a:rPr lang="fr-FR" sz="1200" dirty="0">
                <a:solidFill>
                  <a:srgbClr val="708090"/>
                </a:solidFill>
                <a:latin typeface="inherit"/>
                <a:cs typeface="Arial" pitchFamily="34" charset="0"/>
              </a:rPr>
              <a:t> --&gt;</a:t>
            </a:r>
            <a:r>
              <a:rPr lang="fr-FR" sz="1200" dirty="0">
                <a:solidFill>
                  <a:srgbClr val="000000"/>
                </a:solidFill>
                <a:latin typeface="Consolas" pitchFamily="49" charset="0"/>
                <a:cs typeface="Arial" pitchFamily="34" charset="0"/>
              </a:rPr>
              <a:t> </a:t>
            </a:r>
          </a:p>
          <a:p>
            <a:pPr lvl="0" fontAlgn="base" latinLnBrk="0">
              <a:spcBef>
                <a:spcPct val="0"/>
              </a:spcBef>
              <a:spcAft>
                <a:spcPct val="0"/>
              </a:spcAft>
            </a:pPr>
            <a:r>
              <a:rPr lang="fr-FR" sz="1200" dirty="0">
                <a:solidFill>
                  <a:srgbClr val="999999"/>
                </a:solidFill>
                <a:latin typeface="inherit"/>
                <a:cs typeface="Arial" pitchFamily="34" charset="0"/>
              </a:rPr>
              <a:t>       &lt;/</a:t>
            </a:r>
            <a:r>
              <a:rPr lang="fr-FR" sz="1200" dirty="0" err="1">
                <a:solidFill>
                  <a:srgbClr val="990055"/>
                </a:solidFill>
                <a:latin typeface="inherit"/>
                <a:cs typeface="Arial" pitchFamily="34" charset="0"/>
              </a:rPr>
              <a:t>head</a:t>
            </a:r>
            <a:r>
              <a:rPr lang="fr-FR" sz="1200" dirty="0">
                <a:solidFill>
                  <a:srgbClr val="999999"/>
                </a:solidFill>
                <a:latin typeface="inherit"/>
                <a:cs typeface="Arial" pitchFamily="34" charset="0"/>
              </a:rPr>
              <a:t>&gt;</a:t>
            </a:r>
          </a:p>
          <a:p>
            <a:pPr lvl="0" fontAlgn="base" latinLnBrk="0">
              <a:spcBef>
                <a:spcPct val="0"/>
              </a:spcBef>
              <a:spcAft>
                <a:spcPct val="0"/>
              </a:spcAft>
            </a:pPr>
            <a:r>
              <a:rPr lang="fr-FR" sz="1200" dirty="0">
                <a:solidFill>
                  <a:srgbClr val="000000"/>
                </a:solidFill>
                <a:latin typeface="Consolas" pitchFamily="49" charset="0"/>
                <a:cs typeface="Arial" pitchFamily="34" charset="0"/>
              </a:rPr>
              <a:t> </a:t>
            </a:r>
            <a:r>
              <a:rPr lang="fr-FR" sz="1200" dirty="0">
                <a:solidFill>
                  <a:srgbClr val="999999"/>
                </a:solidFill>
                <a:latin typeface="inherit"/>
                <a:cs typeface="Arial" pitchFamily="34" charset="0"/>
              </a:rPr>
              <a:t>&lt;</a:t>
            </a:r>
            <a:r>
              <a:rPr lang="fr-FR" sz="1200" dirty="0">
                <a:solidFill>
                  <a:srgbClr val="990055"/>
                </a:solidFill>
                <a:latin typeface="inherit"/>
                <a:cs typeface="Arial" pitchFamily="34" charset="0"/>
              </a:rPr>
              <a:t>body</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r>
              <a:rPr lang="fr-FR" sz="1200" dirty="0">
                <a:solidFill>
                  <a:srgbClr val="708090"/>
                </a:solidFill>
                <a:latin typeface="inherit"/>
                <a:cs typeface="Arial" pitchFamily="34" charset="0"/>
              </a:rPr>
              <a:t>&lt;!-- </a:t>
            </a:r>
            <a:r>
              <a:rPr lang="fr-FR" sz="1200" dirty="0" err="1">
                <a:solidFill>
                  <a:srgbClr val="708090"/>
                </a:solidFill>
                <a:latin typeface="inherit"/>
                <a:cs typeface="Arial" pitchFamily="34" charset="0"/>
              </a:rPr>
              <a:t>Write</a:t>
            </a:r>
            <a:r>
              <a:rPr lang="fr-FR" sz="1200" dirty="0">
                <a:solidFill>
                  <a:srgbClr val="708090"/>
                </a:solidFill>
                <a:latin typeface="inherit"/>
                <a:cs typeface="Arial" pitchFamily="34" charset="0"/>
              </a:rPr>
              <a:t> </a:t>
            </a:r>
            <a:r>
              <a:rPr lang="fr-FR" sz="1200" dirty="0" err="1">
                <a:solidFill>
                  <a:srgbClr val="708090"/>
                </a:solidFill>
                <a:latin typeface="inherit"/>
                <a:cs typeface="Arial" pitchFamily="34" charset="0"/>
              </a:rPr>
              <a:t>your</a:t>
            </a:r>
            <a:r>
              <a:rPr lang="fr-FR" sz="1200" dirty="0">
                <a:solidFill>
                  <a:srgbClr val="708090"/>
                </a:solidFill>
                <a:latin typeface="inherit"/>
                <a:cs typeface="Arial" pitchFamily="34" charset="0"/>
              </a:rPr>
              <a:t> html code </a:t>
            </a:r>
            <a:r>
              <a:rPr lang="fr-FR" sz="1200" dirty="0" err="1">
                <a:solidFill>
                  <a:srgbClr val="708090"/>
                </a:solidFill>
                <a:latin typeface="inherit"/>
                <a:cs typeface="Arial" pitchFamily="34" charset="0"/>
              </a:rPr>
              <a:t>here</a:t>
            </a:r>
            <a:r>
              <a:rPr lang="fr-FR" sz="1200" dirty="0">
                <a:solidFill>
                  <a:srgbClr val="708090"/>
                </a:solidFill>
                <a:latin typeface="inherit"/>
                <a:cs typeface="Arial" pitchFamily="34" charset="0"/>
              </a:rPr>
              <a:t> --&gt;</a:t>
            </a:r>
            <a:r>
              <a:rPr lang="fr-FR" sz="1200" dirty="0">
                <a:solidFill>
                  <a:srgbClr val="000000"/>
                </a:solidFill>
                <a:latin typeface="Consolas" pitchFamily="49" charset="0"/>
                <a:cs typeface="Arial" pitchFamily="34" charset="0"/>
              </a:rPr>
              <a:t> </a:t>
            </a:r>
          </a:p>
          <a:p>
            <a:pPr lvl="0" algn="ctr" fontAlgn="base" latinLnBrk="0">
              <a:spcBef>
                <a:spcPct val="0"/>
              </a:spcBef>
              <a:spcAft>
                <a:spcPct val="0"/>
              </a:spcAft>
            </a:pPr>
            <a:r>
              <a:rPr lang="fr-FR" sz="1200" dirty="0">
                <a:solidFill>
                  <a:srgbClr val="999999"/>
                </a:solidFill>
                <a:latin typeface="inherit"/>
                <a:cs typeface="Arial" pitchFamily="34" charset="0"/>
              </a:rPr>
              <a:t>     &lt;</a:t>
            </a:r>
            <a:r>
              <a:rPr lang="fr-FR" sz="1200" dirty="0">
                <a:solidFill>
                  <a:srgbClr val="990055"/>
                </a:solidFill>
                <a:latin typeface="inherit"/>
                <a:cs typeface="Arial" pitchFamily="34" charset="0"/>
              </a:rPr>
              <a:t>script </a:t>
            </a:r>
            <a:r>
              <a:rPr lang="fr-FR" sz="1200" dirty="0" err="1">
                <a:solidFill>
                  <a:srgbClr val="669900"/>
                </a:solidFill>
                <a:latin typeface="inherit"/>
                <a:cs typeface="Arial" pitchFamily="34" charset="0"/>
              </a:rPr>
              <a:t>src</a:t>
            </a:r>
            <a:r>
              <a:rPr lang="fr-FR" sz="1200" dirty="0">
                <a:solidFill>
                  <a:srgbClr val="999999"/>
                </a:solidFill>
                <a:latin typeface="inherit"/>
                <a:cs typeface="Arial" pitchFamily="34" charset="0"/>
              </a:rPr>
              <a:t>="</a:t>
            </a:r>
            <a:r>
              <a:rPr lang="fr-FR" sz="1200" dirty="0">
                <a:solidFill>
                  <a:srgbClr val="0077AA"/>
                </a:solidFill>
                <a:latin typeface="inherit"/>
                <a:cs typeface="Arial" pitchFamily="34" charset="0"/>
              </a:rPr>
              <a:t>https://cdnjs.cloudflare.com/ajax/libs/jquery/3.2.1/jquery.min.js</a:t>
            </a:r>
            <a:r>
              <a:rPr lang="fr-FR" sz="1200" dirty="0">
                <a:solidFill>
                  <a:srgbClr val="999999"/>
                </a:solidFill>
                <a:latin typeface="inherit"/>
                <a:cs typeface="Arial" pitchFamily="34" charset="0"/>
              </a:rPr>
              <a:t>"&gt;</a:t>
            </a:r>
          </a:p>
          <a:p>
            <a:pPr lvl="0" algn="ctr" fontAlgn="base" latinLnBrk="0">
              <a:spcBef>
                <a:spcPct val="0"/>
              </a:spcBef>
              <a:spcAft>
                <a:spcPct val="0"/>
              </a:spcAft>
            </a:pPr>
            <a:r>
              <a:rPr lang="fr-FR" sz="1200" dirty="0">
                <a:solidFill>
                  <a:srgbClr val="999999"/>
                </a:solidFill>
                <a:latin typeface="inherit"/>
                <a:cs typeface="Arial" pitchFamily="34" charset="0"/>
              </a:rPr>
              <a:t>&lt;/</a:t>
            </a:r>
            <a:r>
              <a:rPr lang="fr-FR" sz="1200" dirty="0">
                <a:solidFill>
                  <a:srgbClr val="990055"/>
                </a:solidFill>
                <a:latin typeface="inherit"/>
                <a:cs typeface="Arial" pitchFamily="34" charset="0"/>
              </a:rPr>
              <a:t>script</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r>
              <a:rPr lang="fr-FR" sz="1200" dirty="0">
                <a:solidFill>
                  <a:srgbClr val="999999"/>
                </a:solidFill>
                <a:latin typeface="inherit"/>
                <a:cs typeface="Arial" pitchFamily="34" charset="0"/>
              </a:rPr>
              <a:t>&lt;</a:t>
            </a:r>
            <a:r>
              <a:rPr lang="fr-FR" sz="1200" dirty="0">
                <a:solidFill>
                  <a:srgbClr val="990055"/>
                </a:solidFill>
                <a:latin typeface="inherit"/>
                <a:cs typeface="Arial" pitchFamily="34" charset="0"/>
              </a:rPr>
              <a:t>script </a:t>
            </a:r>
            <a:r>
              <a:rPr lang="fr-FR" sz="1200" dirty="0" err="1">
                <a:solidFill>
                  <a:srgbClr val="669900"/>
                </a:solidFill>
                <a:latin typeface="inherit"/>
                <a:cs typeface="Arial" pitchFamily="34" charset="0"/>
              </a:rPr>
              <a:t>src</a:t>
            </a:r>
            <a:r>
              <a:rPr lang="fr-FR" sz="1200" dirty="0">
                <a:solidFill>
                  <a:srgbClr val="999999"/>
                </a:solidFill>
                <a:latin typeface="inherit"/>
                <a:cs typeface="Arial" pitchFamily="34" charset="0"/>
              </a:rPr>
              <a:t>="</a:t>
            </a:r>
            <a:r>
              <a:rPr lang="fr-FR" sz="1200" dirty="0">
                <a:solidFill>
                  <a:srgbClr val="0077AA"/>
                </a:solidFill>
                <a:latin typeface="inherit"/>
                <a:cs typeface="Arial" pitchFamily="34" charset="0"/>
              </a:rPr>
              <a:t>https://cdnjs.cloudflare.com/ajax/libs/semantic-ui/2.2.13/semantic.min.js</a:t>
            </a:r>
            <a:r>
              <a:rPr lang="fr-FR" sz="1200" dirty="0">
                <a:solidFill>
                  <a:srgbClr val="999999"/>
                </a:solidFill>
                <a:latin typeface="inherit"/>
                <a:cs typeface="Arial" pitchFamily="34" charset="0"/>
              </a:rPr>
              <a:t>"&gt;</a:t>
            </a:r>
          </a:p>
          <a:p>
            <a:pPr lvl="0" fontAlgn="base" latinLnBrk="0">
              <a:spcBef>
                <a:spcPct val="0"/>
              </a:spcBef>
              <a:spcAft>
                <a:spcPct val="0"/>
              </a:spcAft>
            </a:pPr>
            <a:r>
              <a:rPr lang="fr-FR" sz="1200" dirty="0">
                <a:solidFill>
                  <a:srgbClr val="999999"/>
                </a:solidFill>
                <a:latin typeface="inherit"/>
                <a:cs typeface="Arial" pitchFamily="34" charset="0"/>
              </a:rPr>
              <a:t>      &lt;/</a:t>
            </a:r>
            <a:r>
              <a:rPr lang="fr-FR" sz="1200" dirty="0">
                <a:solidFill>
                  <a:srgbClr val="990055"/>
                </a:solidFill>
                <a:latin typeface="inherit"/>
                <a:cs typeface="Arial" pitchFamily="34" charset="0"/>
              </a:rPr>
              <a:t>script</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p>
          <a:p>
            <a:pPr lvl="0" fontAlgn="base" latinLnBrk="0">
              <a:spcBef>
                <a:spcPct val="0"/>
              </a:spcBef>
              <a:spcAft>
                <a:spcPct val="0"/>
              </a:spcAft>
            </a:pPr>
            <a:r>
              <a:rPr lang="fr-FR" sz="1200" dirty="0">
                <a:solidFill>
                  <a:srgbClr val="999999"/>
                </a:solidFill>
                <a:latin typeface="inherit"/>
                <a:cs typeface="Arial" pitchFamily="34" charset="0"/>
              </a:rPr>
              <a:t>   &lt;/</a:t>
            </a:r>
            <a:r>
              <a:rPr lang="fr-FR" sz="1200" dirty="0">
                <a:solidFill>
                  <a:srgbClr val="990055"/>
                </a:solidFill>
                <a:latin typeface="inherit"/>
                <a:cs typeface="Arial" pitchFamily="34" charset="0"/>
              </a:rPr>
              <a:t>body</a:t>
            </a:r>
            <a:r>
              <a:rPr lang="fr-FR" sz="1200" dirty="0">
                <a:solidFill>
                  <a:srgbClr val="999999"/>
                </a:solidFill>
                <a:latin typeface="inherit"/>
                <a:cs typeface="Arial" pitchFamily="34" charset="0"/>
              </a:rPr>
              <a:t>&gt;</a:t>
            </a:r>
            <a:r>
              <a:rPr lang="fr-FR" sz="1200" dirty="0">
                <a:solidFill>
                  <a:srgbClr val="000000"/>
                </a:solidFill>
                <a:latin typeface="Consolas" pitchFamily="49" charset="0"/>
                <a:cs typeface="Arial" pitchFamily="34" charset="0"/>
              </a:rPr>
              <a:t> </a:t>
            </a:r>
          </a:p>
          <a:p>
            <a:pPr lvl="0" fontAlgn="base" latinLnBrk="0">
              <a:spcBef>
                <a:spcPct val="0"/>
              </a:spcBef>
              <a:spcAft>
                <a:spcPct val="0"/>
              </a:spcAft>
            </a:pPr>
            <a:r>
              <a:rPr lang="fr-FR" sz="1200" dirty="0">
                <a:solidFill>
                  <a:srgbClr val="999999"/>
                </a:solidFill>
                <a:latin typeface="inherit"/>
                <a:cs typeface="Arial" pitchFamily="34" charset="0"/>
              </a:rPr>
              <a:t>&lt;/</a:t>
            </a:r>
            <a:r>
              <a:rPr lang="fr-FR" sz="1200" dirty="0">
                <a:solidFill>
                  <a:srgbClr val="990055"/>
                </a:solidFill>
                <a:latin typeface="inherit"/>
                <a:cs typeface="Arial" pitchFamily="34" charset="0"/>
              </a:rPr>
              <a:t>html</a:t>
            </a:r>
            <a:r>
              <a:rPr lang="fr-FR" sz="1200" dirty="0">
                <a:solidFill>
                  <a:srgbClr val="999999"/>
                </a:solidFill>
                <a:latin typeface="inherit"/>
                <a:cs typeface="Arial" pitchFamily="34" charset="0"/>
              </a:rPr>
              <a:t>&gt;</a:t>
            </a:r>
            <a:r>
              <a:rPr lang="fr-FR" sz="1200" dirty="0">
                <a:latin typeface="Arial" pitchFamily="34" charset="0"/>
                <a:cs typeface="Arial" pitchFamily="34" charset="0"/>
              </a:rPr>
              <a:t> </a:t>
            </a:r>
          </a:p>
          <a:p>
            <a:endParaRPr lang="en-US" altLang="ko-KR"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3A914BBB-B873-4380-B725-74766C8E941C}"/>
              </a:ext>
            </a:extLst>
          </p:cNvPr>
          <p:cNvSpPr txBox="1"/>
          <p:nvPr/>
        </p:nvSpPr>
        <p:spPr>
          <a:xfrm>
            <a:off x="3401610" y="4750985"/>
            <a:ext cx="516447" cy="369332"/>
          </a:xfrm>
          <a:prstGeom prst="rect">
            <a:avLst/>
          </a:prstGeom>
          <a:noFill/>
        </p:spPr>
        <p:txBody>
          <a:bodyPr wrap="square">
            <a:spAutoFit/>
          </a:bodyPr>
          <a:lstStyle/>
          <a:p>
            <a:r>
              <a:rPr lang="fr-FR" dirty="0">
                <a:solidFill>
                  <a:srgbClr val="F26D9A"/>
                </a:solidFill>
              </a:rPr>
              <a:t>10</a:t>
            </a:r>
            <a:endParaRPr lang="en-US" dirty="0">
              <a:solidFill>
                <a:srgbClr val="F26D9A"/>
              </a:solidFill>
            </a:endParaRPr>
          </a:p>
        </p:txBody>
      </p:sp>
    </p:spTree>
    <p:extLst>
      <p:ext uri="{BB962C8B-B14F-4D97-AF65-F5344CB8AC3E}">
        <p14:creationId xmlns:p14="http://schemas.microsoft.com/office/powerpoint/2010/main" val="7143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299"/>
            <a:ext cx="9144000" cy="776530"/>
          </a:xfrm>
        </p:spPr>
        <p:txBody>
          <a:bodyPr/>
          <a:lstStyle/>
          <a:p>
            <a:r>
              <a:rPr lang="fr-FR" sz="2400" dirty="0">
                <a:latin typeface="Times New Roman" panose="02020603050405020304" pitchFamily="18" charset="0"/>
                <a:cs typeface="Times New Roman" panose="02020603050405020304" pitchFamily="18" charset="0"/>
              </a:rPr>
              <a:t>Comment installer </a:t>
            </a:r>
            <a:r>
              <a:rPr lang="fr-FR" sz="2400" dirty="0">
                <a:solidFill>
                  <a:schemeClr val="accent3">
                    <a:lumMod val="75000"/>
                  </a:schemeClr>
                </a:solidFill>
                <a:latin typeface="Times New Roman" panose="02020603050405020304" pitchFamily="18" charset="0"/>
                <a:cs typeface="Times New Roman" panose="02020603050405020304" pitchFamily="18" charset="0"/>
              </a:rPr>
              <a:t>Semantic UI </a:t>
            </a:r>
            <a:r>
              <a:rPr lang="fr-FR" sz="2400" dirty="0">
                <a:latin typeface="Times New Roman" panose="02020603050405020304" pitchFamily="18" charset="0"/>
                <a:cs typeface="Times New Roman" panose="02020603050405020304" pitchFamily="18" charset="0"/>
              </a:rPr>
              <a:t>sous </a:t>
            </a:r>
            <a:r>
              <a:rPr lang="fr-FR" sz="2400" dirty="0" err="1">
                <a:latin typeface="Times New Roman" panose="02020603050405020304" pitchFamily="18" charset="0"/>
                <a:cs typeface="Times New Roman" panose="02020603050405020304" pitchFamily="18" charset="0"/>
              </a:rPr>
              <a:t>ubuntu</a:t>
            </a:r>
            <a:endParaRPr lang="en-US" sz="2400" dirty="0">
              <a:latin typeface="Times New Roman" panose="02020603050405020304" pitchFamily="18" charset="0"/>
              <a:cs typeface="Times New Roman" panose="02020603050405020304" pitchFamily="18" charset="0"/>
            </a:endParaRPr>
          </a:p>
        </p:txBody>
      </p:sp>
      <p:sp>
        <p:nvSpPr>
          <p:cNvPr id="40" name="Rectangle 18"/>
          <p:cNvSpPr/>
          <p:nvPr/>
        </p:nvSpPr>
        <p:spPr>
          <a:xfrm>
            <a:off x="3536232" y="1167086"/>
            <a:ext cx="703383" cy="558852"/>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21666" y="3081232"/>
            <a:ext cx="2664296" cy="2067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2555776" y="3075806"/>
            <a:ext cx="2664296" cy="2067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076056" y="3081232"/>
            <a:ext cx="2664296" cy="20676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8" name="Group 57"/>
          <p:cNvGrpSpPr/>
          <p:nvPr/>
        </p:nvGrpSpPr>
        <p:grpSpPr>
          <a:xfrm>
            <a:off x="519106" y="1741335"/>
            <a:ext cx="6700678" cy="800797"/>
            <a:chOff x="1907834" y="1781092"/>
            <a:chExt cx="5311949" cy="271030"/>
          </a:xfrm>
        </p:grpSpPr>
        <p:sp>
          <p:nvSpPr>
            <p:cNvPr id="55" name="Freeform 54"/>
            <p:cNvSpPr/>
            <p:nvPr/>
          </p:nvSpPr>
          <p:spPr>
            <a:xfrm>
              <a:off x="1907834" y="1896284"/>
              <a:ext cx="5311949" cy="155838"/>
            </a:xfrm>
            <a:custGeom>
              <a:avLst/>
              <a:gdLst>
                <a:gd name="connsiteX0" fmla="*/ 7951 w 5311471"/>
                <a:gd name="connsiteY0" fmla="*/ 159026 h 159026"/>
                <a:gd name="connsiteX1" fmla="*/ 0 w 5311471"/>
                <a:gd name="connsiteY1" fmla="*/ 0 h 159026"/>
                <a:gd name="connsiteX2" fmla="*/ 5311471 w 5311471"/>
                <a:gd name="connsiteY2" fmla="*/ 15903 h 159026"/>
                <a:gd name="connsiteX3" fmla="*/ 5303520 w 5311471"/>
                <a:gd name="connsiteY3" fmla="*/ 151075 h 159026"/>
                <a:gd name="connsiteX0" fmla="*/ 0 w 5327374"/>
                <a:gd name="connsiteY0" fmla="*/ 159026 h 159026"/>
                <a:gd name="connsiteX1" fmla="*/ 15903 w 5327374"/>
                <a:gd name="connsiteY1" fmla="*/ 0 h 159026"/>
                <a:gd name="connsiteX2" fmla="*/ 5327374 w 5327374"/>
                <a:gd name="connsiteY2" fmla="*/ 15903 h 159026"/>
                <a:gd name="connsiteX3" fmla="*/ 5319423 w 5327374"/>
                <a:gd name="connsiteY3" fmla="*/ 151075 h 159026"/>
                <a:gd name="connsiteX0" fmla="*/ 15902 w 5311471"/>
                <a:gd name="connsiteY0" fmla="*/ 159026 h 159026"/>
                <a:gd name="connsiteX1" fmla="*/ 0 w 5311471"/>
                <a:gd name="connsiteY1" fmla="*/ 0 h 159026"/>
                <a:gd name="connsiteX2" fmla="*/ 5311471 w 5311471"/>
                <a:gd name="connsiteY2" fmla="*/ 15903 h 159026"/>
                <a:gd name="connsiteX3" fmla="*/ 5303520 w 5311471"/>
                <a:gd name="connsiteY3" fmla="*/ 151075 h 159026"/>
                <a:gd name="connsiteX0" fmla="*/ 18604 w 5314173"/>
                <a:gd name="connsiteY0" fmla="*/ 159026 h 159026"/>
                <a:gd name="connsiteX1" fmla="*/ 0 w 5314173"/>
                <a:gd name="connsiteY1" fmla="*/ 140999 h 159026"/>
                <a:gd name="connsiteX2" fmla="*/ 2702 w 5314173"/>
                <a:gd name="connsiteY2" fmla="*/ 0 h 159026"/>
                <a:gd name="connsiteX3" fmla="*/ 5314173 w 5314173"/>
                <a:gd name="connsiteY3" fmla="*/ 15903 h 159026"/>
                <a:gd name="connsiteX4" fmla="*/ 5306222 w 5314173"/>
                <a:gd name="connsiteY4" fmla="*/ 151075 h 159026"/>
                <a:gd name="connsiteX0" fmla="*/ 0 w 5314173"/>
                <a:gd name="connsiteY0" fmla="*/ 140999 h 151075"/>
                <a:gd name="connsiteX1" fmla="*/ 2702 w 5314173"/>
                <a:gd name="connsiteY1" fmla="*/ 0 h 151075"/>
                <a:gd name="connsiteX2" fmla="*/ 5314173 w 5314173"/>
                <a:gd name="connsiteY2" fmla="*/ 15903 h 151075"/>
                <a:gd name="connsiteX3" fmla="*/ 5306222 w 5314173"/>
                <a:gd name="connsiteY3" fmla="*/ 151075 h 151075"/>
                <a:gd name="connsiteX0" fmla="*/ 8328 w 5311529"/>
                <a:gd name="connsiteY0" fmla="*/ 140999 h 151075"/>
                <a:gd name="connsiteX1" fmla="*/ 58 w 5311529"/>
                <a:gd name="connsiteY1" fmla="*/ 0 h 151075"/>
                <a:gd name="connsiteX2" fmla="*/ 5311529 w 5311529"/>
                <a:gd name="connsiteY2" fmla="*/ 15903 h 151075"/>
                <a:gd name="connsiteX3" fmla="*/ 5303578 w 5311529"/>
                <a:gd name="connsiteY3" fmla="*/ 151075 h 151075"/>
                <a:gd name="connsiteX0" fmla="*/ 0 w 5314174"/>
                <a:gd name="connsiteY0" fmla="*/ 140999 h 151075"/>
                <a:gd name="connsiteX1" fmla="*/ 2703 w 5314174"/>
                <a:gd name="connsiteY1" fmla="*/ 0 h 151075"/>
                <a:gd name="connsiteX2" fmla="*/ 5314174 w 5314174"/>
                <a:gd name="connsiteY2" fmla="*/ 15903 h 151075"/>
                <a:gd name="connsiteX3" fmla="*/ 5306223 w 5314174"/>
                <a:gd name="connsiteY3" fmla="*/ 151075 h 151075"/>
                <a:gd name="connsiteX0" fmla="*/ 874 w 5315048"/>
                <a:gd name="connsiteY0" fmla="*/ 140999 h 151075"/>
                <a:gd name="connsiteX1" fmla="*/ 3577 w 5315048"/>
                <a:gd name="connsiteY1" fmla="*/ 0 h 151075"/>
                <a:gd name="connsiteX2" fmla="*/ 5315048 w 5315048"/>
                <a:gd name="connsiteY2" fmla="*/ 15903 h 151075"/>
                <a:gd name="connsiteX3" fmla="*/ 5307097 w 5315048"/>
                <a:gd name="connsiteY3" fmla="*/ 151075 h 151075"/>
                <a:gd name="connsiteX0" fmla="*/ 8356 w 5311557"/>
                <a:gd name="connsiteY0" fmla="*/ 144656 h 151075"/>
                <a:gd name="connsiteX1" fmla="*/ 86 w 5311557"/>
                <a:gd name="connsiteY1" fmla="*/ 0 h 151075"/>
                <a:gd name="connsiteX2" fmla="*/ 5311557 w 5311557"/>
                <a:gd name="connsiteY2" fmla="*/ 15903 h 151075"/>
                <a:gd name="connsiteX3" fmla="*/ 5303606 w 5311557"/>
                <a:gd name="connsiteY3" fmla="*/ 151075 h 151075"/>
                <a:gd name="connsiteX0" fmla="*/ 8436 w 5311637"/>
                <a:gd name="connsiteY0" fmla="*/ 144656 h 151075"/>
                <a:gd name="connsiteX1" fmla="*/ 166 w 5311637"/>
                <a:gd name="connsiteY1" fmla="*/ 0 h 151075"/>
                <a:gd name="connsiteX2" fmla="*/ 5311637 w 5311637"/>
                <a:gd name="connsiteY2" fmla="*/ 15903 h 151075"/>
                <a:gd name="connsiteX3" fmla="*/ 5303686 w 5311637"/>
                <a:gd name="connsiteY3" fmla="*/ 151075 h 151075"/>
                <a:gd name="connsiteX0" fmla="*/ 3427 w 5313772"/>
                <a:gd name="connsiteY0" fmla="*/ 149419 h 151075"/>
                <a:gd name="connsiteX1" fmla="*/ 2301 w 5313772"/>
                <a:gd name="connsiteY1" fmla="*/ 0 h 151075"/>
                <a:gd name="connsiteX2" fmla="*/ 5313772 w 5313772"/>
                <a:gd name="connsiteY2" fmla="*/ 15903 h 151075"/>
                <a:gd name="connsiteX3" fmla="*/ 5305821 w 5313772"/>
                <a:gd name="connsiteY3" fmla="*/ 151075 h 151075"/>
                <a:gd name="connsiteX0" fmla="*/ 1604 w 5311949"/>
                <a:gd name="connsiteY0" fmla="*/ 149419 h 151075"/>
                <a:gd name="connsiteX1" fmla="*/ 478 w 5311949"/>
                <a:gd name="connsiteY1" fmla="*/ 0 h 151075"/>
                <a:gd name="connsiteX2" fmla="*/ 5311949 w 5311949"/>
                <a:gd name="connsiteY2" fmla="*/ 15903 h 151075"/>
                <a:gd name="connsiteX3" fmla="*/ 5303998 w 5311949"/>
                <a:gd name="connsiteY3" fmla="*/ 151075 h 151075"/>
                <a:gd name="connsiteX0" fmla="*/ 1604 w 5311949"/>
                <a:gd name="connsiteY0" fmla="*/ 149419 h 155838"/>
                <a:gd name="connsiteX1" fmla="*/ 478 w 5311949"/>
                <a:gd name="connsiteY1" fmla="*/ 0 h 155838"/>
                <a:gd name="connsiteX2" fmla="*/ 5311949 w 5311949"/>
                <a:gd name="connsiteY2" fmla="*/ 15903 h 155838"/>
                <a:gd name="connsiteX3" fmla="*/ 5311142 w 5311949"/>
                <a:gd name="connsiteY3" fmla="*/ 155838 h 155838"/>
                <a:gd name="connsiteX0" fmla="*/ 1604 w 5311949"/>
                <a:gd name="connsiteY0" fmla="*/ 149419 h 155838"/>
                <a:gd name="connsiteX1" fmla="*/ 478 w 5311949"/>
                <a:gd name="connsiteY1" fmla="*/ 0 h 155838"/>
                <a:gd name="connsiteX2" fmla="*/ 5311949 w 5311949"/>
                <a:gd name="connsiteY2" fmla="*/ 15903 h 155838"/>
                <a:gd name="connsiteX3" fmla="*/ 5311142 w 5311949"/>
                <a:gd name="connsiteY3" fmla="*/ 155838 h 155838"/>
              </a:gdLst>
              <a:ahLst/>
              <a:cxnLst>
                <a:cxn ang="0">
                  <a:pos x="connsiteX0" y="connsiteY0"/>
                </a:cxn>
                <a:cxn ang="0">
                  <a:pos x="connsiteX1" y="connsiteY1"/>
                </a:cxn>
                <a:cxn ang="0">
                  <a:pos x="connsiteX2" y="connsiteY2"/>
                </a:cxn>
                <a:cxn ang="0">
                  <a:pos x="connsiteX3" y="connsiteY3"/>
                </a:cxn>
              </a:cxnLst>
              <a:rect l="l" t="t" r="r" b="b"/>
              <a:pathLst>
                <a:path w="5311949" h="155838">
                  <a:moveTo>
                    <a:pt x="1604" y="149419"/>
                  </a:moveTo>
                  <a:cubicBezTo>
                    <a:pt x="-49" y="-4985"/>
                    <a:pt x="-423" y="47000"/>
                    <a:pt x="478" y="0"/>
                  </a:cubicBezTo>
                  <a:lnTo>
                    <a:pt x="5311949" y="15903"/>
                  </a:lnTo>
                  <a:cubicBezTo>
                    <a:pt x="5311680" y="62548"/>
                    <a:pt x="5309030" y="68712"/>
                    <a:pt x="5311142" y="155838"/>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6" name="Freeform 55"/>
            <p:cNvSpPr/>
            <p:nvPr/>
          </p:nvSpPr>
          <p:spPr>
            <a:xfrm>
              <a:off x="4564049" y="1781092"/>
              <a:ext cx="0" cy="254442"/>
            </a:xfrm>
            <a:custGeom>
              <a:avLst/>
              <a:gdLst>
                <a:gd name="connsiteX0" fmla="*/ 0 w 0"/>
                <a:gd name="connsiteY0" fmla="*/ 0 h 254442"/>
                <a:gd name="connsiteX1" fmla="*/ 0 w 0"/>
                <a:gd name="connsiteY1" fmla="*/ 254442 h 254442"/>
              </a:gdLst>
              <a:ahLst/>
              <a:cxnLst>
                <a:cxn ang="0">
                  <a:pos x="connsiteX0" y="connsiteY0"/>
                </a:cxn>
                <a:cxn ang="0">
                  <a:pos x="connsiteX1" y="connsiteY1"/>
                </a:cxn>
              </a:cxnLst>
              <a:rect l="l" t="t" r="r" b="b"/>
              <a:pathLst>
                <a:path h="254442">
                  <a:moveTo>
                    <a:pt x="0" y="0"/>
                  </a:moveTo>
                  <a:lnTo>
                    <a:pt x="0" y="254442"/>
                  </a:ln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60" name="TextBox 59"/>
          <p:cNvSpPr txBox="1"/>
          <p:nvPr/>
        </p:nvSpPr>
        <p:spPr>
          <a:xfrm>
            <a:off x="2922211" y="2557521"/>
            <a:ext cx="1931425" cy="307777"/>
          </a:xfrm>
          <a:prstGeom prst="rect">
            <a:avLst/>
          </a:prstGeom>
          <a:noFill/>
        </p:spPr>
        <p:txBody>
          <a:bodyPr wrap="square" rtlCol="0">
            <a:spAutoFit/>
          </a:bodyPr>
          <a:lstStyle/>
          <a:p>
            <a:pPr algn="ctr"/>
            <a:r>
              <a:rPr lang="fr-FR" altLang="ko-KR" sz="1400" b="1" dirty="0">
                <a:solidFill>
                  <a:schemeClr val="accent2">
                    <a:lumMod val="75000"/>
                  </a:schemeClr>
                </a:solidFill>
                <a:cs typeface="Arial" pitchFamily="34" charset="0"/>
              </a:rPr>
              <a:t>Step2</a:t>
            </a:r>
            <a:endParaRPr lang="ko-KR" altLang="en-US" sz="1400" b="1" dirty="0">
              <a:solidFill>
                <a:schemeClr val="accent2">
                  <a:lumMod val="75000"/>
                </a:schemeClr>
              </a:solidFill>
              <a:cs typeface="Arial" pitchFamily="34" charset="0"/>
            </a:endParaRPr>
          </a:p>
        </p:txBody>
      </p:sp>
      <p:sp>
        <p:nvSpPr>
          <p:cNvPr id="66" name="TextBox 65"/>
          <p:cNvSpPr txBox="1"/>
          <p:nvPr/>
        </p:nvSpPr>
        <p:spPr>
          <a:xfrm>
            <a:off x="6156176" y="2493120"/>
            <a:ext cx="1931425" cy="307777"/>
          </a:xfrm>
          <a:prstGeom prst="rect">
            <a:avLst/>
          </a:prstGeom>
          <a:noFill/>
        </p:spPr>
        <p:txBody>
          <a:bodyPr wrap="square" rtlCol="0">
            <a:spAutoFit/>
          </a:bodyPr>
          <a:lstStyle/>
          <a:p>
            <a:pPr algn="ctr"/>
            <a:r>
              <a:rPr lang="fr-FR" altLang="ko-KR" sz="1400" b="1" dirty="0">
                <a:solidFill>
                  <a:schemeClr val="accent3">
                    <a:lumMod val="75000"/>
                  </a:schemeClr>
                </a:solidFill>
                <a:cs typeface="Arial" pitchFamily="34" charset="0"/>
              </a:rPr>
              <a:t>Step3</a:t>
            </a:r>
            <a:endParaRPr lang="ko-KR" altLang="en-US" sz="1400" b="1" dirty="0">
              <a:solidFill>
                <a:schemeClr val="accent3">
                  <a:lumMod val="75000"/>
                </a:schemeClr>
              </a:solidFill>
              <a:cs typeface="Arial" pitchFamily="34" charset="0"/>
            </a:endParaRPr>
          </a:p>
        </p:txBody>
      </p:sp>
      <p:grpSp>
        <p:nvGrpSpPr>
          <p:cNvPr id="68" name="Group 67"/>
          <p:cNvGrpSpPr/>
          <p:nvPr/>
        </p:nvGrpSpPr>
        <p:grpSpPr>
          <a:xfrm>
            <a:off x="-198494" y="3444978"/>
            <a:ext cx="2844533" cy="931967"/>
            <a:chOff x="1877199" y="4306397"/>
            <a:chExt cx="2356592" cy="503168"/>
          </a:xfrm>
        </p:grpSpPr>
        <p:sp>
          <p:nvSpPr>
            <p:cNvPr id="69" name="TextBox 68"/>
            <p:cNvSpPr txBox="1"/>
            <p:nvPr/>
          </p:nvSpPr>
          <p:spPr>
            <a:xfrm>
              <a:off x="2113657" y="4560313"/>
              <a:ext cx="2120134" cy="249252"/>
            </a:xfrm>
            <a:prstGeom prst="rect">
              <a:avLst/>
            </a:prstGeom>
            <a:noFill/>
          </p:spPr>
          <p:txBody>
            <a:bodyPr wrap="square" rtlCol="0">
              <a:spAutoFit/>
            </a:bodyPr>
            <a:lstStyle/>
            <a:p>
              <a:r>
                <a:rPr lang="fr-FR" sz="1200" dirty="0" err="1"/>
                <a:t>npm</a:t>
              </a:r>
              <a:r>
                <a:rPr lang="fr-FR" sz="1200" dirty="0"/>
                <a:t> </a:t>
              </a:r>
              <a:r>
                <a:rPr lang="fr-FR" sz="1200" dirty="0" err="1"/>
                <a:t>install</a:t>
              </a:r>
              <a:r>
                <a:rPr lang="fr-FR" sz="1200" dirty="0"/>
                <a:t> -g </a:t>
              </a:r>
              <a:r>
                <a:rPr lang="fr-FR" sz="1200" dirty="0" err="1"/>
                <a:t>gulp</a:t>
              </a:r>
              <a:endParaRPr lang="fr-FR" sz="1200" dirty="0"/>
            </a:p>
            <a:p>
              <a:pPr algn="ctr"/>
              <a:endParaRPr lang="ko-KR" altLang="en-US" sz="1200" b="1" dirty="0">
                <a:solidFill>
                  <a:schemeClr val="accent2">
                    <a:lumMod val="75000"/>
                  </a:schemeClr>
                </a:solidFill>
                <a:cs typeface="Arial" pitchFamily="34" charset="0"/>
              </a:endParaRPr>
            </a:p>
          </p:txBody>
        </p:sp>
        <p:sp>
          <p:nvSpPr>
            <p:cNvPr id="70" name="TextBox 69"/>
            <p:cNvSpPr txBox="1"/>
            <p:nvPr/>
          </p:nvSpPr>
          <p:spPr>
            <a:xfrm>
              <a:off x="1877199" y="4306397"/>
              <a:ext cx="2120134" cy="132934"/>
            </a:xfrm>
            <a:prstGeom prst="rect">
              <a:avLst/>
            </a:prstGeom>
            <a:noFill/>
          </p:spPr>
          <p:txBody>
            <a:bodyPr wrap="square" rtlCol="0">
              <a:spAutoFit/>
            </a:bodyPr>
            <a:lstStyle/>
            <a:p>
              <a:r>
                <a:rPr lang="fr-FR" sz="1000" b="1" dirty="0">
                  <a:solidFill>
                    <a:schemeClr val="tx2">
                      <a:lumMod val="75000"/>
                    </a:schemeClr>
                  </a:solidFill>
                </a:rPr>
                <a:t>     #</a:t>
              </a:r>
              <a:r>
                <a:rPr lang="en-US" sz="1000" b="1" dirty="0">
                  <a:solidFill>
                    <a:schemeClr val="tx2">
                      <a:lumMod val="75000"/>
                    </a:schemeClr>
                  </a:solidFill>
                </a:rPr>
                <a:t>install gulp </a:t>
              </a:r>
              <a:r>
                <a:rPr lang="en-US" sz="1000" b="1" dirty="0" err="1">
                  <a:solidFill>
                    <a:schemeClr val="tx2">
                      <a:lumMod val="75000"/>
                    </a:schemeClr>
                  </a:solidFill>
                </a:rPr>
                <a:t>globallyusing</a:t>
              </a:r>
              <a:r>
                <a:rPr lang="en-US" sz="1000" b="1" dirty="0">
                  <a:solidFill>
                    <a:schemeClr val="tx2">
                      <a:lumMod val="75000"/>
                    </a:schemeClr>
                  </a:solidFill>
                </a:rPr>
                <a:t> </a:t>
              </a:r>
              <a:r>
                <a:rPr lang="en-US" sz="1000" b="1" dirty="0" err="1">
                  <a:solidFill>
                    <a:schemeClr val="tx2">
                      <a:lumMod val="75000"/>
                    </a:schemeClr>
                  </a:solidFill>
                </a:rPr>
                <a:t>npm</a:t>
              </a:r>
              <a:endParaRPr lang="ko-KR" altLang="en-US" sz="1000" b="1" dirty="0">
                <a:solidFill>
                  <a:schemeClr val="tx2">
                    <a:lumMod val="75000"/>
                  </a:schemeClr>
                </a:solidFill>
                <a:cs typeface="Arial" pitchFamily="34" charset="0"/>
              </a:endParaRPr>
            </a:p>
          </p:txBody>
        </p:sp>
      </p:grpSp>
      <p:sp>
        <p:nvSpPr>
          <p:cNvPr id="72" name="TextBox 71"/>
          <p:cNvSpPr txBox="1"/>
          <p:nvPr/>
        </p:nvSpPr>
        <p:spPr>
          <a:xfrm>
            <a:off x="2555777" y="3682804"/>
            <a:ext cx="2520279" cy="830997"/>
          </a:xfrm>
          <a:prstGeom prst="rect">
            <a:avLst/>
          </a:prstGeom>
          <a:noFill/>
        </p:spPr>
        <p:txBody>
          <a:bodyPr wrap="square" rtlCol="0">
            <a:spAutoFit/>
          </a:bodyPr>
          <a:lstStyle/>
          <a:p>
            <a:r>
              <a:rPr lang="en-US" sz="1200" b="1" dirty="0" err="1"/>
              <a:t>npm</a:t>
            </a:r>
            <a:r>
              <a:rPr lang="en-US" sz="1200" b="1" dirty="0"/>
              <a:t> install semantic-</a:t>
            </a:r>
            <a:r>
              <a:rPr lang="en-US" sz="1200" b="1" dirty="0" err="1"/>
              <a:t>ui</a:t>
            </a:r>
            <a:r>
              <a:rPr lang="en-US" sz="1200" b="1" dirty="0"/>
              <a:t> --save </a:t>
            </a:r>
          </a:p>
          <a:p>
            <a:r>
              <a:rPr lang="en-US" sz="1200" b="1" dirty="0"/>
              <a:t>cd semantic/</a:t>
            </a:r>
          </a:p>
          <a:p>
            <a:r>
              <a:rPr lang="en-US" sz="1200" b="1" dirty="0"/>
              <a:t> gulp build</a:t>
            </a:r>
            <a:endParaRPr lang="fr-FR" sz="1200" b="1" dirty="0">
              <a:latin typeface="Times New Roman" pitchFamily="18" charset="0"/>
              <a:cs typeface="Times New Roman" pitchFamily="18" charset="0"/>
            </a:endParaRPr>
          </a:p>
        </p:txBody>
      </p:sp>
      <p:grpSp>
        <p:nvGrpSpPr>
          <p:cNvPr id="74" name="Group 73"/>
          <p:cNvGrpSpPr/>
          <p:nvPr/>
        </p:nvGrpSpPr>
        <p:grpSpPr>
          <a:xfrm>
            <a:off x="4988628" y="3201037"/>
            <a:ext cx="2888444" cy="1480664"/>
            <a:chOff x="1957198" y="4322362"/>
            <a:chExt cx="2300949" cy="1480664"/>
          </a:xfrm>
        </p:grpSpPr>
        <p:sp>
          <p:nvSpPr>
            <p:cNvPr id="75" name="TextBox 74"/>
            <p:cNvSpPr txBox="1"/>
            <p:nvPr/>
          </p:nvSpPr>
          <p:spPr>
            <a:xfrm>
              <a:off x="2072876" y="4602697"/>
              <a:ext cx="2185271" cy="1200329"/>
            </a:xfrm>
            <a:prstGeom prst="rect">
              <a:avLst/>
            </a:prstGeom>
            <a:noFill/>
          </p:spPr>
          <p:txBody>
            <a:bodyPr wrap="square" rtlCol="0">
              <a:spAutoFit/>
            </a:bodyPr>
            <a:lstStyle/>
            <a:p>
              <a:pPr lvl="0" fontAlgn="base" latinLnBrk="0">
                <a:spcBef>
                  <a:spcPct val="0"/>
                </a:spcBef>
                <a:spcAft>
                  <a:spcPct val="0"/>
                </a:spcAft>
              </a:pPr>
              <a:r>
                <a:rPr lang="fr-FR" sz="900" b="1" dirty="0">
                  <a:solidFill>
                    <a:srgbClr val="999999"/>
                  </a:solidFill>
                  <a:latin typeface="inherit"/>
                  <a:cs typeface="Arial" pitchFamily="34" charset="0"/>
                </a:rPr>
                <a:t>&lt;</a:t>
              </a:r>
              <a:r>
                <a:rPr lang="fr-FR" sz="900" b="1" dirty="0" err="1">
                  <a:solidFill>
                    <a:srgbClr val="990055"/>
                  </a:solidFill>
                  <a:latin typeface="inherit"/>
                  <a:cs typeface="Arial" pitchFamily="34" charset="0"/>
                </a:rPr>
                <a:t>link</a:t>
              </a:r>
              <a:r>
                <a:rPr lang="fr-FR" sz="900" b="1" dirty="0">
                  <a:solidFill>
                    <a:srgbClr val="990055"/>
                  </a:solidFill>
                  <a:latin typeface="inherit"/>
                  <a:cs typeface="Arial" pitchFamily="34" charset="0"/>
                </a:rPr>
                <a:t> </a:t>
              </a:r>
              <a:r>
                <a:rPr lang="fr-FR" sz="900" b="1" dirty="0" err="1">
                  <a:solidFill>
                    <a:srgbClr val="669900"/>
                  </a:solidFill>
                  <a:latin typeface="inherit"/>
                  <a:cs typeface="Arial" pitchFamily="34" charset="0"/>
                </a:rPr>
                <a:t>rel</a:t>
              </a:r>
              <a:r>
                <a:rPr lang="fr-FR" sz="900" b="1" dirty="0">
                  <a:solidFill>
                    <a:srgbClr val="999999"/>
                  </a:solidFill>
                  <a:latin typeface="inherit"/>
                  <a:cs typeface="Arial" pitchFamily="34" charset="0"/>
                </a:rPr>
                <a:t>="</a:t>
              </a:r>
              <a:r>
                <a:rPr lang="fr-FR" sz="900" b="1" dirty="0" err="1">
                  <a:solidFill>
                    <a:srgbClr val="0077AA"/>
                  </a:solidFill>
                  <a:latin typeface="inherit"/>
                  <a:cs typeface="Arial" pitchFamily="34" charset="0"/>
                </a:rPr>
                <a:t>stylesheet</a:t>
              </a:r>
              <a:r>
                <a:rPr lang="fr-FR" sz="900" b="1" dirty="0">
                  <a:solidFill>
                    <a:srgbClr val="999999"/>
                  </a:solidFill>
                  <a:latin typeface="inherit"/>
                  <a:cs typeface="Arial" pitchFamily="34" charset="0"/>
                </a:rPr>
                <a:t>"</a:t>
              </a:r>
              <a:r>
                <a:rPr lang="fr-FR" sz="900" b="1" dirty="0">
                  <a:solidFill>
                    <a:srgbClr val="990055"/>
                  </a:solidFill>
                  <a:latin typeface="inherit"/>
                  <a:cs typeface="Arial" pitchFamily="34" charset="0"/>
                </a:rPr>
                <a:t> </a:t>
              </a:r>
              <a:r>
                <a:rPr lang="fr-FR" sz="900" b="1" dirty="0">
                  <a:solidFill>
                    <a:srgbClr val="669900"/>
                  </a:solidFill>
                  <a:latin typeface="inherit"/>
                  <a:cs typeface="Arial" pitchFamily="34" charset="0"/>
                </a:rPr>
                <a:t>type</a:t>
              </a:r>
              <a:r>
                <a:rPr lang="fr-FR" sz="900" b="1" dirty="0">
                  <a:solidFill>
                    <a:srgbClr val="999999"/>
                  </a:solidFill>
                  <a:latin typeface="inherit"/>
                  <a:cs typeface="Arial" pitchFamily="34" charset="0"/>
                </a:rPr>
                <a:t>="</a:t>
              </a:r>
              <a:r>
                <a:rPr lang="fr-FR" sz="900" b="1" dirty="0" err="1">
                  <a:solidFill>
                    <a:srgbClr val="0077AA"/>
                  </a:solidFill>
                  <a:latin typeface="inherit"/>
                  <a:cs typeface="Arial" pitchFamily="34" charset="0"/>
                </a:rPr>
                <a:t>text</a:t>
              </a:r>
              <a:r>
                <a:rPr lang="fr-FR" sz="900" b="1" dirty="0">
                  <a:solidFill>
                    <a:srgbClr val="0077AA"/>
                  </a:solidFill>
                  <a:latin typeface="inherit"/>
                  <a:cs typeface="Arial" pitchFamily="34" charset="0"/>
                </a:rPr>
                <a:t>/</a:t>
              </a:r>
              <a:r>
                <a:rPr lang="fr-FR" sz="900" b="1" dirty="0" err="1">
                  <a:solidFill>
                    <a:srgbClr val="0077AA"/>
                  </a:solidFill>
                  <a:latin typeface="inherit"/>
                  <a:cs typeface="Arial" pitchFamily="34" charset="0"/>
                </a:rPr>
                <a:t>css</a:t>
              </a:r>
              <a:r>
                <a:rPr lang="fr-FR" sz="900" b="1" dirty="0">
                  <a:solidFill>
                    <a:srgbClr val="999999"/>
                  </a:solidFill>
                  <a:latin typeface="inherit"/>
                  <a:cs typeface="Arial" pitchFamily="34" charset="0"/>
                </a:rPr>
                <a:t>"</a:t>
              </a:r>
              <a:r>
                <a:rPr lang="fr-FR" sz="900" b="1" dirty="0">
                  <a:solidFill>
                    <a:srgbClr val="990055"/>
                  </a:solidFill>
                  <a:latin typeface="inherit"/>
                  <a:cs typeface="Arial" pitchFamily="34" charset="0"/>
                </a:rPr>
                <a:t> </a:t>
              </a:r>
              <a:r>
                <a:rPr lang="fr-FR" sz="900" b="1" dirty="0" err="1">
                  <a:solidFill>
                    <a:srgbClr val="669900"/>
                  </a:solidFill>
                  <a:latin typeface="inherit"/>
                  <a:cs typeface="Arial" pitchFamily="34" charset="0"/>
                </a:rPr>
                <a:t>href</a:t>
              </a:r>
              <a:r>
                <a:rPr lang="fr-FR" sz="900" b="1" dirty="0">
                  <a:solidFill>
                    <a:srgbClr val="999999"/>
                  </a:solidFill>
                  <a:latin typeface="inherit"/>
                  <a:cs typeface="Arial" pitchFamily="34" charset="0"/>
                </a:rPr>
                <a:t>="</a:t>
              </a:r>
              <a:r>
                <a:rPr lang="fr-FR" sz="900" b="1" dirty="0" err="1">
                  <a:solidFill>
                    <a:srgbClr val="0077AA"/>
                  </a:solidFill>
                  <a:latin typeface="inherit"/>
                  <a:cs typeface="Arial" pitchFamily="34" charset="0"/>
                </a:rPr>
                <a:t>semantic</a:t>
              </a:r>
              <a:r>
                <a:rPr lang="fr-FR" sz="900" b="1" dirty="0">
                  <a:solidFill>
                    <a:srgbClr val="0077AA"/>
                  </a:solidFill>
                  <a:latin typeface="inherit"/>
                  <a:cs typeface="Arial" pitchFamily="34" charset="0"/>
                </a:rPr>
                <a:t>/</a:t>
              </a:r>
              <a:r>
                <a:rPr lang="fr-FR" sz="900" b="1" dirty="0" err="1">
                  <a:solidFill>
                    <a:srgbClr val="0077AA"/>
                  </a:solidFill>
                  <a:latin typeface="inherit"/>
                  <a:cs typeface="Arial" pitchFamily="34" charset="0"/>
                </a:rPr>
                <a:t>dist</a:t>
              </a:r>
              <a:r>
                <a:rPr lang="fr-FR" sz="900" b="1" dirty="0">
                  <a:solidFill>
                    <a:srgbClr val="0077AA"/>
                  </a:solidFill>
                  <a:latin typeface="inherit"/>
                  <a:cs typeface="Arial" pitchFamily="34" charset="0"/>
                </a:rPr>
                <a:t>/semantic.min.css</a:t>
              </a:r>
              <a:r>
                <a:rPr lang="fr-FR" sz="900" b="1" dirty="0">
                  <a:solidFill>
                    <a:srgbClr val="999999"/>
                  </a:solidFill>
                  <a:latin typeface="inherit"/>
                  <a:cs typeface="Arial" pitchFamily="34" charset="0"/>
                </a:rPr>
                <a:t>"&gt;</a:t>
              </a:r>
              <a:r>
                <a:rPr lang="fr-FR" sz="900" b="1" dirty="0">
                  <a:solidFill>
                    <a:srgbClr val="000000"/>
                  </a:solidFill>
                  <a:latin typeface="Consolas" pitchFamily="49" charset="0"/>
                  <a:cs typeface="Arial" pitchFamily="34" charset="0"/>
                </a:rPr>
                <a:t> </a:t>
              </a:r>
            </a:p>
            <a:p>
              <a:pPr lvl="0" fontAlgn="base" latinLnBrk="0">
                <a:spcBef>
                  <a:spcPct val="0"/>
                </a:spcBef>
                <a:spcAft>
                  <a:spcPct val="0"/>
                </a:spcAft>
              </a:pPr>
              <a:r>
                <a:rPr lang="fr-FR" sz="900" b="1" dirty="0">
                  <a:solidFill>
                    <a:srgbClr val="999999"/>
                  </a:solidFill>
                  <a:latin typeface="inherit"/>
                  <a:cs typeface="Arial" pitchFamily="34" charset="0"/>
                </a:rPr>
                <a:t>&lt;</a:t>
              </a:r>
              <a:r>
                <a:rPr lang="fr-FR" sz="900" b="1" dirty="0">
                  <a:solidFill>
                    <a:srgbClr val="990055"/>
                  </a:solidFill>
                  <a:latin typeface="inherit"/>
                  <a:cs typeface="Arial" pitchFamily="34" charset="0"/>
                </a:rPr>
                <a:t>script </a:t>
              </a:r>
              <a:r>
                <a:rPr lang="fr-FR" sz="900" b="1" dirty="0" err="1">
                  <a:solidFill>
                    <a:srgbClr val="669900"/>
                  </a:solidFill>
                  <a:latin typeface="inherit"/>
                  <a:cs typeface="Arial" pitchFamily="34" charset="0"/>
                </a:rPr>
                <a:t>src</a:t>
              </a:r>
              <a:r>
                <a:rPr lang="fr-FR" sz="900" b="1" dirty="0">
                  <a:solidFill>
                    <a:srgbClr val="999999"/>
                  </a:solidFill>
                  <a:latin typeface="inherit"/>
                  <a:cs typeface="Arial" pitchFamily="34" charset="0"/>
                </a:rPr>
                <a:t>="</a:t>
              </a:r>
              <a:r>
                <a:rPr lang="fr-FR" sz="900" b="1" dirty="0">
                  <a:solidFill>
                    <a:srgbClr val="0077AA"/>
                  </a:solidFill>
                  <a:latin typeface="inherit"/>
                  <a:cs typeface="Arial" pitchFamily="34" charset="0"/>
                </a:rPr>
                <a:t>https://code.jquery.com/jquery-3.1.1.min.js</a:t>
              </a:r>
              <a:r>
                <a:rPr lang="fr-FR" sz="900" b="1" dirty="0">
                  <a:solidFill>
                    <a:srgbClr val="999999"/>
                  </a:solidFill>
                  <a:latin typeface="inherit"/>
                  <a:cs typeface="Arial" pitchFamily="34" charset="0"/>
                </a:rPr>
                <a:t>"</a:t>
              </a:r>
              <a:r>
                <a:rPr lang="fr-FR" sz="900" b="1" dirty="0">
                  <a:solidFill>
                    <a:srgbClr val="990055"/>
                  </a:solidFill>
                  <a:latin typeface="inherit"/>
                  <a:cs typeface="Arial" pitchFamily="34" charset="0"/>
                </a:rPr>
                <a:t> </a:t>
              </a:r>
              <a:r>
                <a:rPr lang="fr-FR" sz="900" b="1" dirty="0" err="1">
                  <a:solidFill>
                    <a:srgbClr val="669900"/>
                  </a:solidFill>
                  <a:latin typeface="inherit"/>
                  <a:cs typeface="Arial" pitchFamily="34" charset="0"/>
                </a:rPr>
                <a:t>integrity</a:t>
              </a:r>
              <a:r>
                <a:rPr lang="fr-FR" sz="900" b="1" dirty="0">
                  <a:solidFill>
                    <a:srgbClr val="999999"/>
                  </a:solidFill>
                  <a:latin typeface="inherit"/>
                  <a:cs typeface="Arial" pitchFamily="34" charset="0"/>
                </a:rPr>
                <a:t>="</a:t>
              </a:r>
              <a:r>
                <a:rPr lang="fr-FR" sz="900" b="1" dirty="0">
                  <a:solidFill>
                    <a:srgbClr val="0077AA"/>
                  </a:solidFill>
                  <a:latin typeface="inherit"/>
                  <a:cs typeface="Arial" pitchFamily="34" charset="0"/>
                </a:rPr>
                <a:t>sha256-hVVnYaiADRTO2PzUGmuLJr8BLUSjGIZsDYGmIJLv2b8=</a:t>
              </a:r>
              <a:r>
                <a:rPr lang="fr-FR" sz="900" b="1" dirty="0">
                  <a:solidFill>
                    <a:srgbClr val="999999"/>
                  </a:solidFill>
                  <a:latin typeface="inherit"/>
                  <a:cs typeface="Arial" pitchFamily="34" charset="0"/>
                </a:rPr>
                <a:t>"</a:t>
              </a:r>
              <a:r>
                <a:rPr lang="fr-FR" sz="900" b="1" dirty="0">
                  <a:solidFill>
                    <a:srgbClr val="990055"/>
                  </a:solidFill>
                  <a:latin typeface="inherit"/>
                  <a:cs typeface="Arial" pitchFamily="34" charset="0"/>
                </a:rPr>
                <a:t> </a:t>
              </a:r>
              <a:r>
                <a:rPr lang="fr-FR" sz="900" b="1" dirty="0" err="1">
                  <a:solidFill>
                    <a:srgbClr val="669900"/>
                  </a:solidFill>
                  <a:latin typeface="inherit"/>
                  <a:cs typeface="Arial" pitchFamily="34" charset="0"/>
                </a:rPr>
                <a:t>crossorigin</a:t>
              </a:r>
              <a:r>
                <a:rPr lang="fr-FR" sz="900" b="1" dirty="0">
                  <a:solidFill>
                    <a:srgbClr val="999999"/>
                  </a:solidFill>
                  <a:latin typeface="inherit"/>
                  <a:cs typeface="Arial" pitchFamily="34" charset="0"/>
                </a:rPr>
                <a:t>="</a:t>
              </a:r>
              <a:r>
                <a:rPr lang="fr-FR" sz="900" b="1" dirty="0" err="1">
                  <a:solidFill>
                    <a:srgbClr val="0077AA"/>
                  </a:solidFill>
                  <a:latin typeface="inherit"/>
                  <a:cs typeface="Arial" pitchFamily="34" charset="0"/>
                </a:rPr>
                <a:t>anonymous</a:t>
              </a:r>
              <a:r>
                <a:rPr lang="fr-FR" sz="900" b="1" dirty="0">
                  <a:solidFill>
                    <a:srgbClr val="999999"/>
                  </a:solidFill>
                  <a:latin typeface="inherit"/>
                  <a:cs typeface="Arial" pitchFamily="34" charset="0"/>
                </a:rPr>
                <a:t>"&gt;&lt;/</a:t>
              </a:r>
              <a:r>
                <a:rPr lang="fr-FR" sz="900" b="1" dirty="0">
                  <a:solidFill>
                    <a:srgbClr val="990055"/>
                  </a:solidFill>
                  <a:latin typeface="inherit"/>
                  <a:cs typeface="Arial" pitchFamily="34" charset="0"/>
                </a:rPr>
                <a:t>script</a:t>
              </a:r>
              <a:r>
                <a:rPr lang="fr-FR" sz="900" b="1" dirty="0">
                  <a:solidFill>
                    <a:srgbClr val="999999"/>
                  </a:solidFill>
                  <a:latin typeface="inherit"/>
                  <a:cs typeface="Arial" pitchFamily="34" charset="0"/>
                </a:rPr>
                <a:t>&gt;</a:t>
              </a:r>
              <a:r>
                <a:rPr lang="fr-FR" sz="900" b="1" dirty="0">
                  <a:solidFill>
                    <a:srgbClr val="000000"/>
                  </a:solidFill>
                  <a:latin typeface="Consolas" pitchFamily="49" charset="0"/>
                  <a:cs typeface="Arial" pitchFamily="34" charset="0"/>
                </a:rPr>
                <a:t> </a:t>
              </a:r>
              <a:r>
                <a:rPr lang="fr-FR" sz="900" b="1" dirty="0">
                  <a:solidFill>
                    <a:srgbClr val="999999"/>
                  </a:solidFill>
                  <a:latin typeface="inherit"/>
                  <a:cs typeface="Arial" pitchFamily="34" charset="0"/>
                </a:rPr>
                <a:t>&lt;</a:t>
              </a:r>
              <a:r>
                <a:rPr lang="fr-FR" sz="900" b="1" dirty="0">
                  <a:solidFill>
                    <a:srgbClr val="990055"/>
                  </a:solidFill>
                  <a:latin typeface="inherit"/>
                  <a:cs typeface="Arial" pitchFamily="34" charset="0"/>
                </a:rPr>
                <a:t>script </a:t>
              </a:r>
              <a:r>
                <a:rPr lang="fr-FR" sz="900" b="1" dirty="0" err="1">
                  <a:solidFill>
                    <a:srgbClr val="669900"/>
                  </a:solidFill>
                  <a:latin typeface="inherit"/>
                  <a:cs typeface="Arial" pitchFamily="34" charset="0"/>
                </a:rPr>
                <a:t>src</a:t>
              </a:r>
              <a:r>
                <a:rPr lang="fr-FR" sz="900" b="1" dirty="0">
                  <a:solidFill>
                    <a:srgbClr val="999999"/>
                  </a:solidFill>
                  <a:latin typeface="inherit"/>
                  <a:cs typeface="Arial" pitchFamily="34" charset="0"/>
                </a:rPr>
                <a:t>="</a:t>
              </a:r>
              <a:r>
                <a:rPr lang="fr-FR" sz="900" b="1" dirty="0" err="1">
                  <a:solidFill>
                    <a:srgbClr val="0077AA"/>
                  </a:solidFill>
                  <a:latin typeface="inherit"/>
                  <a:cs typeface="Arial" pitchFamily="34" charset="0"/>
                </a:rPr>
                <a:t>semantic</a:t>
              </a:r>
              <a:r>
                <a:rPr lang="fr-FR" sz="900" b="1" dirty="0">
                  <a:solidFill>
                    <a:srgbClr val="0077AA"/>
                  </a:solidFill>
                  <a:latin typeface="inherit"/>
                  <a:cs typeface="Arial" pitchFamily="34" charset="0"/>
                </a:rPr>
                <a:t>/</a:t>
              </a:r>
              <a:r>
                <a:rPr lang="fr-FR" sz="900" b="1" dirty="0" err="1">
                  <a:solidFill>
                    <a:srgbClr val="0077AA"/>
                  </a:solidFill>
                  <a:latin typeface="inherit"/>
                  <a:cs typeface="Arial" pitchFamily="34" charset="0"/>
                </a:rPr>
                <a:t>dist</a:t>
              </a:r>
              <a:r>
                <a:rPr lang="fr-FR" sz="900" b="1" dirty="0">
                  <a:solidFill>
                    <a:srgbClr val="0077AA"/>
                  </a:solidFill>
                  <a:latin typeface="inherit"/>
                  <a:cs typeface="Arial" pitchFamily="34" charset="0"/>
                </a:rPr>
                <a:t>/semantic.min.js</a:t>
              </a:r>
              <a:r>
                <a:rPr lang="fr-FR" sz="900" b="1" dirty="0">
                  <a:solidFill>
                    <a:srgbClr val="999999"/>
                  </a:solidFill>
                  <a:latin typeface="inherit"/>
                  <a:cs typeface="Arial" pitchFamily="34" charset="0"/>
                </a:rPr>
                <a:t>"&gt;&lt;/</a:t>
              </a:r>
              <a:r>
                <a:rPr lang="fr-FR" sz="900" b="1" dirty="0">
                  <a:solidFill>
                    <a:srgbClr val="990055"/>
                  </a:solidFill>
                  <a:latin typeface="inherit"/>
                  <a:cs typeface="Arial" pitchFamily="34" charset="0"/>
                </a:rPr>
                <a:t>script</a:t>
              </a:r>
              <a:r>
                <a:rPr lang="fr-FR" sz="900" b="1" dirty="0">
                  <a:solidFill>
                    <a:srgbClr val="999999"/>
                  </a:solidFill>
                  <a:latin typeface="inherit"/>
                  <a:cs typeface="Arial" pitchFamily="34" charset="0"/>
                </a:rPr>
                <a:t>&gt;</a:t>
              </a:r>
              <a:r>
                <a:rPr lang="fr-FR" sz="900" b="1" dirty="0">
                  <a:latin typeface="Arial" pitchFamily="34" charset="0"/>
                  <a:cs typeface="Arial" pitchFamily="34" charset="0"/>
                </a:rPr>
                <a:t> </a:t>
              </a:r>
            </a:p>
          </p:txBody>
        </p:sp>
        <p:sp>
          <p:nvSpPr>
            <p:cNvPr id="76" name="TextBox 75"/>
            <p:cNvSpPr txBox="1"/>
            <p:nvPr/>
          </p:nvSpPr>
          <p:spPr>
            <a:xfrm>
              <a:off x="1957198" y="4322362"/>
              <a:ext cx="2120134" cy="276999"/>
            </a:xfrm>
            <a:prstGeom prst="rect">
              <a:avLst/>
            </a:prstGeom>
            <a:noFill/>
          </p:spPr>
          <p:txBody>
            <a:bodyPr wrap="square" rtlCol="0">
              <a:spAutoFit/>
            </a:bodyPr>
            <a:lstStyle/>
            <a:p>
              <a:pPr algn="ctr"/>
              <a:r>
                <a:rPr lang="fr-FR" sz="1200" b="1" dirty="0">
                  <a:solidFill>
                    <a:schemeClr val="tx2">
                      <a:lumMod val="75000"/>
                    </a:schemeClr>
                  </a:solidFill>
                </a:rPr>
                <a:t> #  Inclure dans html</a:t>
              </a:r>
              <a:endParaRPr lang="ko-KR" altLang="en-US" sz="1200" b="1" dirty="0">
                <a:solidFill>
                  <a:schemeClr val="tx2">
                    <a:lumMod val="75000"/>
                  </a:schemeClr>
                </a:solidFill>
                <a:cs typeface="Arial" pitchFamily="34" charset="0"/>
              </a:endParaRPr>
            </a:p>
          </p:txBody>
        </p:sp>
      </p:grpSp>
      <p:sp>
        <p:nvSpPr>
          <p:cNvPr id="3" name="Rectangle 2"/>
          <p:cNvSpPr/>
          <p:nvPr/>
        </p:nvSpPr>
        <p:spPr>
          <a:xfrm>
            <a:off x="268021" y="2542132"/>
            <a:ext cx="813043" cy="369332"/>
          </a:xfrm>
          <a:prstGeom prst="rect">
            <a:avLst/>
          </a:prstGeom>
        </p:spPr>
        <p:txBody>
          <a:bodyPr wrap="none">
            <a:spAutoFit/>
          </a:bodyPr>
          <a:lstStyle/>
          <a:p>
            <a:pPr algn="ctr"/>
            <a:r>
              <a:rPr lang="en-US" altLang="ko-KR" b="1" dirty="0">
                <a:solidFill>
                  <a:schemeClr val="tx2">
                    <a:lumMod val="40000"/>
                    <a:lumOff val="60000"/>
                  </a:schemeClr>
                </a:solidFill>
                <a:cs typeface="Arial" pitchFamily="34" charset="0"/>
              </a:rPr>
              <a:t>Step1</a:t>
            </a:r>
            <a:endParaRPr lang="ko-KR" altLang="en-US" b="1" dirty="0">
              <a:solidFill>
                <a:schemeClr val="tx2">
                  <a:lumMod val="40000"/>
                  <a:lumOff val="60000"/>
                </a:schemeClr>
              </a:solidFill>
              <a:cs typeface="Arial" pitchFamily="34" charset="0"/>
            </a:endParaRPr>
          </a:p>
        </p:txBody>
      </p:sp>
      <p:sp>
        <p:nvSpPr>
          <p:cNvPr id="33" name="Rectangle 32"/>
          <p:cNvSpPr/>
          <p:nvPr/>
        </p:nvSpPr>
        <p:spPr>
          <a:xfrm>
            <a:off x="7745829" y="3081232"/>
            <a:ext cx="1433235" cy="2067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b="1" dirty="0">
                <a:solidFill>
                  <a:schemeClr val="tx2">
                    <a:lumMod val="75000"/>
                  </a:schemeClr>
                </a:solidFill>
              </a:rPr>
              <a:t> </a:t>
            </a:r>
            <a:r>
              <a:rPr lang="fr-FR" sz="1600" b="1" dirty="0" err="1">
                <a:solidFill>
                  <a:schemeClr val="tx2">
                    <a:lumMod val="75000"/>
                  </a:schemeClr>
                </a:solidFill>
              </a:rPr>
              <a:t>npm</a:t>
            </a:r>
            <a:r>
              <a:rPr lang="fr-FR" sz="1600" b="1" dirty="0">
                <a:solidFill>
                  <a:schemeClr val="tx2">
                    <a:lumMod val="75000"/>
                  </a:schemeClr>
                </a:solidFill>
              </a:rPr>
              <a:t> update</a:t>
            </a:r>
            <a:endParaRPr lang="fr-FR" sz="1600" b="1" dirty="0">
              <a:solidFill>
                <a:schemeClr val="tx2">
                  <a:lumMod val="75000"/>
                </a:schemeClr>
              </a:solidFill>
              <a:latin typeface="Times New Roman" pitchFamily="18" charset="0"/>
              <a:cs typeface="Times New Roman" pitchFamily="18" charset="0"/>
            </a:endParaRPr>
          </a:p>
        </p:txBody>
      </p:sp>
      <p:sp>
        <p:nvSpPr>
          <p:cNvPr id="34" name="Frame 17">
            <a:extLst>
              <a:ext uri="{FF2B5EF4-FFF2-40B4-BE49-F238E27FC236}">
                <a16:creationId xmlns:a16="http://schemas.microsoft.com/office/drawing/2014/main" id="{199A8008-6AE6-404C-A05A-19590A932EBA}"/>
              </a:ext>
            </a:extLst>
          </p:cNvPr>
          <p:cNvSpPr/>
          <p:nvPr/>
        </p:nvSpPr>
        <p:spPr>
          <a:xfrm>
            <a:off x="8388423" y="2518273"/>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508DDD26-457F-44AB-A45A-641F70616713}"/>
              </a:ext>
            </a:extLst>
          </p:cNvPr>
          <p:cNvSpPr txBox="1"/>
          <p:nvPr/>
        </p:nvSpPr>
        <p:spPr>
          <a:xfrm>
            <a:off x="4055553" y="4706018"/>
            <a:ext cx="516447" cy="369332"/>
          </a:xfrm>
          <a:prstGeom prst="rect">
            <a:avLst/>
          </a:prstGeom>
          <a:noFill/>
        </p:spPr>
        <p:txBody>
          <a:bodyPr wrap="square">
            <a:spAutoFit/>
          </a:bodyPr>
          <a:lstStyle/>
          <a:p>
            <a:r>
              <a:rPr lang="fr-FR" dirty="0">
                <a:solidFill>
                  <a:schemeClr val="accent4">
                    <a:lumMod val="75000"/>
                  </a:schemeClr>
                </a:solidFill>
              </a:rPr>
              <a:t>11</a:t>
            </a:r>
            <a:endParaRPr lang="en-US" dirty="0">
              <a:solidFill>
                <a:schemeClr val="accent4">
                  <a:lumMod val="75000"/>
                </a:schemeClr>
              </a:solidFill>
            </a:endParaRPr>
          </a:p>
        </p:txBody>
      </p:sp>
    </p:spTree>
    <p:extLst>
      <p:ext uri="{BB962C8B-B14F-4D97-AF65-F5344CB8AC3E}">
        <p14:creationId xmlns:p14="http://schemas.microsoft.com/office/powerpoint/2010/main" val="103893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circle(in)">
                                      <p:cBhvr>
                                        <p:cTn id="17" dur="20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circle(in)">
                                      <p:cBhvr>
                                        <p:cTn id="22" dur="20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circle(in)">
                                      <p:cBhvr>
                                        <p:cTn id="27" dur="20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circle(in)">
                                      <p:cBhvr>
                                        <p:cTn id="32" dur="20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circle(in)">
                                      <p:cBhvr>
                                        <p:cTn id="37" dur="20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circle(in)">
                                      <p:cBhvr>
                                        <p:cTn id="42" dur="20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Effect transition="in" filter="circle(in)">
                                      <p:cBhvr>
                                        <p:cTn id="47" dur="20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P spid="66" grpId="0"/>
      <p:bldP spid="72" grpId="0"/>
      <p:bldP spid="3"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        mode d'utilisation</a:t>
            </a:r>
            <a:endParaRPr lang="ko-KR" altLang="en-US" dirty="0"/>
          </a:p>
        </p:txBody>
      </p:sp>
      <p:sp>
        <p:nvSpPr>
          <p:cNvPr id="3" name="Rectangle 2"/>
          <p:cNvSpPr/>
          <p:nvPr/>
        </p:nvSpPr>
        <p:spPr>
          <a:xfrm>
            <a:off x="2173632" y="1563638"/>
            <a:ext cx="259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4" name="Rectangle 3"/>
          <p:cNvSpPr/>
          <p:nvPr/>
        </p:nvSpPr>
        <p:spPr>
          <a:xfrm>
            <a:off x="5508392" y="1563638"/>
            <a:ext cx="25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8" name="TextBox 7"/>
          <p:cNvSpPr txBox="1"/>
          <p:nvPr/>
        </p:nvSpPr>
        <p:spPr>
          <a:xfrm>
            <a:off x="2024100" y="1790194"/>
            <a:ext cx="3123964" cy="1015663"/>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Les composants de semantic </a:t>
            </a:r>
            <a:r>
              <a:rPr lang="fr-FR" altLang="ko-KR" sz="1200" dirty="0" err="1">
                <a:solidFill>
                  <a:schemeClr val="tx1">
                    <a:lumMod val="75000"/>
                    <a:lumOff val="25000"/>
                  </a:schemeClr>
                </a:solidFill>
                <a:cs typeface="Arial" pitchFamily="34" charset="0"/>
              </a:rPr>
              <a:t>ui</a:t>
            </a:r>
            <a:r>
              <a:rPr lang="fr-FR" altLang="ko-KR" sz="1200" dirty="0">
                <a:solidFill>
                  <a:schemeClr val="tx1">
                    <a:lumMod val="75000"/>
                    <a:lumOff val="25000"/>
                  </a:schemeClr>
                </a:solidFill>
                <a:cs typeface="Arial" pitchFamily="34" charset="0"/>
              </a:rPr>
              <a:t> sont conçus pour aider les développeurs à adhérer à la véracité progressive de leur développement.</a:t>
            </a:r>
          </a:p>
          <a:p>
            <a:endParaRPr lang="fr-FR" altLang="ko-KR" sz="1200" dirty="0">
              <a:solidFill>
                <a:schemeClr val="tx1">
                  <a:lumMod val="75000"/>
                  <a:lumOff val="25000"/>
                </a:schemeClr>
              </a:solidFill>
              <a:cs typeface="Arial" pitchFamily="34" charset="0"/>
            </a:endParaRPr>
          </a:p>
        </p:txBody>
      </p:sp>
      <p:sp>
        <p:nvSpPr>
          <p:cNvPr id="9" name="TextBox 8"/>
          <p:cNvSpPr txBox="1"/>
          <p:nvPr/>
        </p:nvSpPr>
        <p:spPr>
          <a:xfrm>
            <a:off x="5508392" y="1822727"/>
            <a:ext cx="2835932" cy="2492990"/>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En fois vous télécharger </a:t>
            </a:r>
            <a:r>
              <a:rPr lang="fr-FR" altLang="ko-KR" sz="1200" dirty="0" err="1">
                <a:solidFill>
                  <a:schemeClr val="tx1">
                    <a:lumMod val="75000"/>
                    <a:lumOff val="25000"/>
                  </a:schemeClr>
                </a:solidFill>
                <a:cs typeface="Arial" pitchFamily="34" charset="0"/>
              </a:rPr>
              <a:t>semantic</a:t>
            </a:r>
            <a:r>
              <a:rPr lang="fr-FR" altLang="ko-KR" sz="1200" dirty="0">
                <a:solidFill>
                  <a:schemeClr val="tx1">
                    <a:lumMod val="75000"/>
                    <a:lumOff val="25000"/>
                  </a:schemeClr>
                </a:solidFill>
                <a:cs typeface="Arial" pitchFamily="34" charset="0"/>
              </a:rPr>
              <a:t>  </a:t>
            </a:r>
            <a:r>
              <a:rPr lang="fr-FR" altLang="ko-KR" sz="1200" dirty="0" err="1">
                <a:solidFill>
                  <a:schemeClr val="tx1">
                    <a:lumMod val="75000"/>
                    <a:lumOff val="25000"/>
                  </a:schemeClr>
                </a:solidFill>
                <a:cs typeface="Arial" pitchFamily="34" charset="0"/>
              </a:rPr>
              <a:t>ui</a:t>
            </a:r>
            <a:r>
              <a:rPr lang="fr-FR" altLang="ko-KR" sz="1200" dirty="0">
                <a:solidFill>
                  <a:schemeClr val="tx1">
                    <a:lumMod val="75000"/>
                    <a:lumOff val="25000"/>
                  </a:schemeClr>
                </a:solidFill>
                <a:cs typeface="Arial" pitchFamily="34" charset="0"/>
              </a:rPr>
              <a:t> Les composants  seront configurés pour utiliser le thème par défaut. Semantic utilise un fichier spécial </a:t>
            </a:r>
            <a:r>
              <a:rPr lang="fr-FR" altLang="ko-KR" sz="1200" b="1" dirty="0">
                <a:solidFill>
                  <a:srgbClr val="7030A0"/>
                </a:solidFill>
                <a:cs typeface="Arial" pitchFamily="34" charset="0"/>
              </a:rPr>
              <a:t>theme.config</a:t>
            </a:r>
            <a:r>
              <a:rPr lang="fr-FR" altLang="ko-KR" sz="1200" dirty="0">
                <a:solidFill>
                  <a:schemeClr val="tx1">
                    <a:lumMod val="75000"/>
                    <a:lumOff val="25000"/>
                  </a:schemeClr>
                </a:solidFill>
                <a:cs typeface="Arial" pitchFamily="34" charset="0"/>
              </a:rPr>
              <a:t> pour contrôler la configuration de thème packagée de le projet.</a:t>
            </a:r>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Semantic </a:t>
            </a:r>
            <a:r>
              <a:rPr lang="en-US" altLang="ko-KR" sz="1200" dirty="0" err="1">
                <a:solidFill>
                  <a:schemeClr val="tx1">
                    <a:lumMod val="75000"/>
                    <a:lumOff val="25000"/>
                  </a:schemeClr>
                </a:solidFill>
                <a:cs typeface="Arial" pitchFamily="34" charset="0"/>
              </a:rPr>
              <a:t>ui</a:t>
            </a:r>
            <a:r>
              <a:rPr lang="en-US" altLang="ko-KR" sz="1200" dirty="0">
                <a:solidFill>
                  <a:schemeClr val="tx1">
                    <a:lumMod val="75000"/>
                    <a:lumOff val="25000"/>
                  </a:schemeClr>
                </a:solidFill>
                <a:cs typeface="Arial" pitchFamily="34" charset="0"/>
              </a:rPr>
              <a:t> </a:t>
            </a:r>
            <a:r>
              <a:rPr lang="fr-FR" altLang="ko-KR" sz="1200" dirty="0" err="1">
                <a:solidFill>
                  <a:schemeClr val="tx1">
                    <a:lumMod val="75000"/>
                    <a:lumOff val="25000"/>
                  </a:schemeClr>
                </a:solidFill>
                <a:cs typeface="Arial" pitchFamily="34" charset="0"/>
              </a:rPr>
              <a:t>utilse</a:t>
            </a:r>
            <a:r>
              <a:rPr lang="en-US" altLang="ko-KR" sz="1200" dirty="0">
                <a:solidFill>
                  <a:schemeClr val="tx1">
                    <a:lumMod val="75000"/>
                    <a:lumOff val="25000"/>
                  </a:schemeClr>
                </a:solidFill>
                <a:cs typeface="Arial" pitchFamily="34" charset="0"/>
              </a:rPr>
              <a:t> certain </a:t>
            </a:r>
            <a:r>
              <a:rPr lang="fr-FR" altLang="ko-KR" sz="1200" dirty="0">
                <a:solidFill>
                  <a:schemeClr val="tx1">
                    <a:lumMod val="75000"/>
                    <a:lumOff val="25000"/>
                  </a:schemeClr>
                </a:solidFill>
                <a:cs typeface="Arial" pitchFamily="34" charset="0"/>
              </a:rPr>
              <a:t>thème</a:t>
            </a:r>
            <a:r>
              <a:rPr lang="en-US" altLang="ko-KR" sz="1200" dirty="0">
                <a:solidFill>
                  <a:schemeClr val="tx1">
                    <a:lumMod val="75000"/>
                    <a:lumOff val="25000"/>
                  </a:schemeClr>
                </a:solidFill>
                <a:cs typeface="Arial" pitchFamily="34" charset="0"/>
              </a:rPr>
              <a:t> par </a:t>
            </a:r>
            <a:r>
              <a:rPr lang="fr-FR" altLang="ko-KR" sz="1200" dirty="0">
                <a:solidFill>
                  <a:schemeClr val="tx1">
                    <a:lumMod val="75000"/>
                    <a:lumOff val="25000"/>
                  </a:schemeClr>
                </a:solidFill>
                <a:cs typeface="Arial" pitchFamily="34" charset="0"/>
              </a:rPr>
              <a:t>défaut</a:t>
            </a:r>
            <a:r>
              <a:rPr lang="en-US" altLang="ko-KR" sz="1200" dirty="0">
                <a:solidFill>
                  <a:schemeClr val="tx1">
                    <a:lumMod val="75000"/>
                    <a:lumOff val="25000"/>
                  </a:schemeClr>
                </a:solidFill>
                <a:cs typeface="Arial" pitchFamily="34" charset="0"/>
              </a:rPr>
              <a:t> comme l’élément </a:t>
            </a:r>
            <a:r>
              <a:rPr lang="en-US" altLang="ko-KR" sz="1200" dirty="0" err="1">
                <a:solidFill>
                  <a:schemeClr val="tx1">
                    <a:lumMod val="75000"/>
                    <a:lumOff val="25000"/>
                  </a:schemeClr>
                </a:solidFill>
                <a:cs typeface="Arial" pitchFamily="34" charset="0"/>
              </a:rPr>
              <a:t>bouton</a:t>
            </a:r>
            <a:r>
              <a:rPr lang="en-US" altLang="ko-KR" sz="1200" dirty="0">
                <a:solidFill>
                  <a:schemeClr val="tx1">
                    <a:lumMod val="75000"/>
                    <a:lumOff val="25000"/>
                  </a:schemeClr>
                </a:solidFill>
                <a:cs typeface="Arial" pitchFamily="34" charset="0"/>
              </a:rPr>
              <a:t>, </a:t>
            </a:r>
            <a:r>
              <a:rPr lang="fr-FR" altLang="ko-KR" sz="1200" dirty="0">
                <a:solidFill>
                  <a:schemeClr val="tx1">
                    <a:lumMod val="75000"/>
                    <a:lumOff val="25000"/>
                  </a:schemeClr>
                </a:solidFill>
                <a:cs typeface="Arial" pitchFamily="34" charset="0"/>
              </a:rPr>
              <a:t>conteneur </a:t>
            </a:r>
            <a:r>
              <a:rPr lang="en-US" altLang="ko-KR" sz="1200" dirty="0">
                <a:solidFill>
                  <a:schemeClr val="tx1">
                    <a:lumMod val="75000"/>
                    <a:lumOff val="25000"/>
                  </a:schemeClr>
                </a:solidFill>
                <a:cs typeface="Arial" pitchFamily="34" charset="0"/>
              </a:rPr>
              <a:t>(example </a:t>
            </a:r>
            <a:r>
              <a:rPr lang="fr-FR" altLang="ko-KR" sz="1200" dirty="0">
                <a:solidFill>
                  <a:schemeClr val="tx1">
                    <a:lumMod val="75000"/>
                    <a:lumOff val="25000"/>
                  </a:schemeClr>
                </a:solidFill>
                <a:cs typeface="Arial" pitchFamily="34" charset="0"/>
              </a:rPr>
              <a:t>utilise</a:t>
            </a:r>
            <a:r>
              <a:rPr lang="en-US" altLang="ko-KR" sz="1200" dirty="0">
                <a:solidFill>
                  <a:schemeClr val="tx1">
                    <a:lumMod val="75000"/>
                    <a:lumOff val="25000"/>
                  </a:schemeClr>
                </a:solidFill>
                <a:cs typeface="Arial" pitchFamily="34" charset="0"/>
              </a:rPr>
              <a:t> les margins </a:t>
            </a:r>
            <a:r>
              <a:rPr lang="en-US" altLang="ko-KR" sz="1200" dirty="0" err="1">
                <a:solidFill>
                  <a:schemeClr val="tx1">
                    <a:lumMod val="75000"/>
                    <a:lumOff val="25000"/>
                  </a:schemeClr>
                </a:solidFill>
                <a:cs typeface="Arial" pitchFamily="34" charset="0"/>
              </a:rPr>
              <a:t>droit</a:t>
            </a:r>
            <a:r>
              <a:rPr lang="en-US" altLang="ko-KR" sz="1200" dirty="0">
                <a:solidFill>
                  <a:schemeClr val="tx1">
                    <a:lumMod val="75000"/>
                    <a:lumOff val="25000"/>
                  </a:schemeClr>
                </a:solidFill>
                <a:cs typeface="Arial" pitchFamily="34" charset="0"/>
              </a:rPr>
              <a:t> et gauche par </a:t>
            </a:r>
            <a:r>
              <a:rPr lang="en-US" altLang="ko-KR" sz="1200" dirty="0" err="1">
                <a:solidFill>
                  <a:schemeClr val="tx1">
                    <a:lumMod val="75000"/>
                    <a:lumOff val="25000"/>
                  </a:schemeClr>
                </a:solidFill>
                <a:cs typeface="Arial" pitchFamily="34" charset="0"/>
              </a:rPr>
              <a:t>défaut</a:t>
            </a:r>
            <a:r>
              <a:rPr lang="en-US" altLang="ko-KR" sz="1200" dirty="0">
                <a:solidFill>
                  <a:schemeClr val="tx1">
                    <a:lumMod val="75000"/>
                    <a:lumOff val="25000"/>
                  </a:schemeClr>
                </a:solidFill>
                <a:cs typeface="Arial" pitchFamily="34" charset="0"/>
              </a:rPr>
              <a:t>) flag, menu…</a:t>
            </a:r>
          </a:p>
        </p:txBody>
      </p:sp>
      <p:sp>
        <p:nvSpPr>
          <p:cNvPr id="7" name="TextBox 6">
            <a:extLst>
              <a:ext uri="{FF2B5EF4-FFF2-40B4-BE49-F238E27FC236}">
                <a16:creationId xmlns:a16="http://schemas.microsoft.com/office/drawing/2014/main" id="{3190D6E3-2D88-472C-AD62-8CB187F2ED9E}"/>
              </a:ext>
            </a:extLst>
          </p:cNvPr>
          <p:cNvSpPr txBox="1"/>
          <p:nvPr/>
        </p:nvSpPr>
        <p:spPr>
          <a:xfrm>
            <a:off x="4221688" y="4717037"/>
            <a:ext cx="516447" cy="369332"/>
          </a:xfrm>
          <a:prstGeom prst="rect">
            <a:avLst/>
          </a:prstGeom>
          <a:noFill/>
        </p:spPr>
        <p:txBody>
          <a:bodyPr wrap="square">
            <a:spAutoFit/>
          </a:bodyPr>
          <a:lstStyle/>
          <a:p>
            <a:r>
              <a:rPr lang="fr-FR" dirty="0">
                <a:solidFill>
                  <a:srgbClr val="F26D9A"/>
                </a:solidFill>
              </a:rPr>
              <a:t>12</a:t>
            </a:r>
            <a:endParaRPr lang="en-US" dirty="0">
              <a:solidFill>
                <a:srgbClr val="F26D9A"/>
              </a:solidFill>
            </a:endParaRPr>
          </a:p>
        </p:txBody>
      </p:sp>
    </p:spTree>
    <p:extLst>
      <p:ext uri="{BB962C8B-B14F-4D97-AF65-F5344CB8AC3E}">
        <p14:creationId xmlns:p14="http://schemas.microsoft.com/office/powerpoint/2010/main" val="18684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ircle(in)">
                                      <p:cBhvr>
                                        <p:cTn id="17"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Apprendre Meteor | Grafikart"/>
          <p:cNvSpPr>
            <a:spLocks noGrp="1" noChangeAspect="1" noChangeArrowheads="1"/>
          </p:cNvSpPr>
          <p:nvPr>
            <p:ph type="pic" idx="11"/>
          </p:nvPr>
        </p:nvSpPr>
        <p:spPr bwMode="auto">
          <a:xfrm>
            <a:off x="-24105" y="-58462"/>
            <a:ext cx="9252519" cy="5169720"/>
          </a:xfrm>
          <a:prstGeom prst="rect">
            <a:avLst/>
          </a:prstGeom>
          <a:solidFill>
            <a:schemeClr val="bg1"/>
          </a:solidFill>
        </p:spPr>
        <p:txBody>
          <a:bodyPr vert="horz" wrap="square" lIns="91440" tIns="45720" rIns="91440" bIns="45720" numCol="1" anchor="t" anchorCtr="0" compatLnSpc="1">
            <a:prstTxWarp prst="textNoShape">
              <a:avLst/>
            </a:prstTxWarp>
          </a:bodyPr>
          <a:lstStyle/>
          <a:p>
            <a:r>
              <a:rPr lang="fr-FR" sz="2800" b="1" dirty="0">
                <a:solidFill>
                  <a:srgbClr val="7030A0"/>
                </a:solidFill>
              </a:rPr>
              <a:t>Grid system</a:t>
            </a:r>
          </a:p>
          <a:p>
            <a:endParaRPr lang="fr-FR" b="1" dirty="0">
              <a:solidFill>
                <a:srgbClr val="7030A0"/>
              </a:solidFill>
            </a:endParaRPr>
          </a:p>
          <a:p>
            <a:pPr algn="l"/>
            <a:r>
              <a:rPr lang="fr-FR" dirty="0">
                <a:solidFill>
                  <a:schemeClr val="tx1"/>
                </a:solidFill>
              </a:rPr>
              <a:t>  On utilise les grid pour gérer la structure de la page (combinaison des ligne et des colonnes) par défaut semantic ui</a:t>
            </a:r>
          </a:p>
          <a:p>
            <a:pPr algn="l"/>
            <a:r>
              <a:rPr lang="fr-FR" dirty="0">
                <a:solidFill>
                  <a:schemeClr val="tx1"/>
                </a:solidFill>
              </a:rPr>
              <a:t> a 16  colonnes grille. </a:t>
            </a:r>
          </a:p>
          <a:p>
            <a:pPr algn="l"/>
            <a:r>
              <a:rPr lang="fr-FR" b="1" i="1" u="sng" dirty="0">
                <a:solidFill>
                  <a:schemeClr val="accent4">
                    <a:lumMod val="75000"/>
                  </a:schemeClr>
                </a:solidFill>
              </a:rPr>
              <a:t>Exemple</a:t>
            </a:r>
            <a:r>
              <a:rPr lang="fr-FR" b="1" dirty="0">
                <a:solidFill>
                  <a:schemeClr val="accent4">
                    <a:lumMod val="75000"/>
                  </a:schemeClr>
                </a:solidFill>
              </a:rPr>
              <a:t>:</a:t>
            </a:r>
          </a:p>
          <a:p>
            <a:pPr algn="l"/>
            <a:endParaRPr lang="fr-FR" dirty="0">
              <a:solidFill>
                <a:schemeClr val="accent4">
                  <a:lumMod val="75000"/>
                </a:schemeClr>
              </a:solidFill>
            </a:endParaRPr>
          </a:p>
          <a:p>
            <a:endParaRPr lang="fr-FR" b="1" dirty="0">
              <a:solidFill>
                <a:srgbClr val="7030A0"/>
              </a:solidFill>
            </a:endParaRPr>
          </a:p>
          <a:p>
            <a:endParaRPr lang="fr-FR" b="1" dirty="0">
              <a:solidFill>
                <a:srgbClr val="7030A0"/>
              </a:solidFill>
            </a:endParaRPr>
          </a:p>
          <a:p>
            <a:endParaRPr lang="fr-FR" b="1" dirty="0">
              <a:solidFill>
                <a:srgbClr val="7030A0"/>
              </a:solidFill>
            </a:endParaRPr>
          </a:p>
          <a:p>
            <a:endParaRPr lang="fr-FR" b="1" dirty="0">
              <a:solidFill>
                <a:srgbClr val="7030A0"/>
              </a:solidFill>
            </a:endParaRPr>
          </a:p>
          <a:p>
            <a:endParaRPr lang="fr-FR" b="1" dirty="0">
              <a:solidFill>
                <a:srgbClr val="7030A0"/>
              </a:solidFill>
            </a:endParaRPr>
          </a:p>
          <a:p>
            <a:endParaRPr lang="fr-FR" b="1" dirty="0">
              <a:solidFill>
                <a:srgbClr val="7030A0"/>
              </a:solidFill>
            </a:endParaRPr>
          </a:p>
          <a:p>
            <a:endParaRPr lang="fr-FR" b="1" dirty="0">
              <a:solidFill>
                <a:srgbClr val="7030A0"/>
              </a:solidFill>
            </a:endParaRPr>
          </a:p>
          <a:p>
            <a:r>
              <a:rPr lang="fr-FR" b="1" dirty="0">
                <a:solidFill>
                  <a:srgbClr val="7030A0"/>
                </a:solidFill>
              </a:rPr>
              <a:t>Grid système and responsive design (</a:t>
            </a:r>
            <a:r>
              <a:rPr lang="fr-FR" b="1" dirty="0" err="1">
                <a:solidFill>
                  <a:srgbClr val="7030A0"/>
                </a:solidFill>
              </a:rPr>
              <a:t>Stackable</a:t>
            </a:r>
            <a:r>
              <a:rPr lang="fr-FR" b="1" dirty="0">
                <a:solidFill>
                  <a:srgbClr val="7030A0"/>
                </a:solidFill>
              </a:rPr>
              <a:t> </a:t>
            </a:r>
            <a:r>
              <a:rPr lang="fr-FR" b="1" dirty="0" err="1">
                <a:solidFill>
                  <a:srgbClr val="7030A0"/>
                </a:solidFill>
              </a:rPr>
              <a:t>divided</a:t>
            </a:r>
            <a:r>
              <a:rPr lang="fr-FR" b="1" dirty="0">
                <a:solidFill>
                  <a:srgbClr val="7030A0"/>
                </a:solidFill>
              </a:rPr>
              <a:t> grid)</a:t>
            </a:r>
          </a:p>
          <a:p>
            <a:endParaRPr lang="fr-FR" sz="1100" b="1" dirty="0">
              <a:solidFill>
                <a:srgbClr val="7030A0"/>
              </a:solidFill>
            </a:endParaRPr>
          </a:p>
          <a:p>
            <a:pPr algn="l"/>
            <a:r>
              <a:rPr lang="fr-FR" dirty="0">
                <a:solidFill>
                  <a:schemeClr val="tx1"/>
                </a:solidFill>
              </a:rPr>
              <a:t>Un conteneur peut être utilisé à coté d’une grille pour fournir un conteneur responsive.</a:t>
            </a:r>
          </a:p>
          <a:p>
            <a:pPr algn="l"/>
            <a:r>
              <a:rPr lang="fr-FR" b="1" i="1" u="sng" dirty="0">
                <a:solidFill>
                  <a:schemeClr val="accent4">
                    <a:lumMod val="75000"/>
                  </a:schemeClr>
                </a:solidFill>
              </a:rPr>
              <a:t>Exemple</a:t>
            </a:r>
            <a:r>
              <a:rPr lang="fr-FR" i="1" u="sng" dirty="0">
                <a:solidFill>
                  <a:schemeClr val="accent4">
                    <a:lumMod val="75000"/>
                  </a:schemeClr>
                </a:solidFill>
              </a:rPr>
              <a:t>:    </a:t>
            </a:r>
            <a:r>
              <a:rPr lang="en-US" b="1" dirty="0">
                <a:solidFill>
                  <a:srgbClr val="002060"/>
                </a:solidFill>
              </a:rPr>
              <a:t>&lt;div class="ui grid  container "&gt; </a:t>
            </a:r>
          </a:p>
          <a:p>
            <a:pPr algn="l"/>
            <a:endParaRPr lang="fr-FR" i="1" u="sng" dirty="0">
              <a:solidFill>
                <a:schemeClr val="accent4">
                  <a:lumMod val="75000"/>
                </a:schemeClr>
              </a:solidFill>
            </a:endParaRPr>
          </a:p>
          <a:p>
            <a:pPr algn="l"/>
            <a:r>
              <a:rPr lang="fr-FR" sz="1100" dirty="0">
                <a:solidFill>
                  <a:srgbClr val="0070C0"/>
                </a:solidFill>
              </a:rPr>
              <a:t>&lt;div </a:t>
            </a:r>
            <a:r>
              <a:rPr lang="fr-FR" sz="1100" dirty="0">
                <a:solidFill>
                  <a:srgbClr val="00B050"/>
                </a:solidFill>
              </a:rPr>
              <a:t>class</a:t>
            </a:r>
            <a:r>
              <a:rPr lang="fr-FR" sz="1100" dirty="0">
                <a:solidFill>
                  <a:srgbClr val="0070C0"/>
                </a:solidFill>
              </a:rPr>
              <a:t>=‘ ui computer only equal width grid’&gt; </a:t>
            </a:r>
            <a:r>
              <a:rPr lang="fr-FR" sz="1100" dirty="0">
                <a:solidFill>
                  <a:schemeClr val="accent2">
                    <a:lumMod val="50000"/>
                  </a:schemeClr>
                </a:solidFill>
              </a:rPr>
              <a:t># n’apparaitra que pour les ordinateurs</a:t>
            </a:r>
          </a:p>
          <a:p>
            <a:pPr algn="l"/>
            <a:r>
              <a:rPr lang="fr-FR" sz="1100" dirty="0">
                <a:solidFill>
                  <a:srgbClr val="0070C0"/>
                </a:solidFill>
              </a:rPr>
              <a:t>      &lt;div </a:t>
            </a:r>
            <a:r>
              <a:rPr lang="fr-FR" sz="1100" dirty="0">
                <a:solidFill>
                  <a:srgbClr val="00B050"/>
                </a:solidFill>
              </a:rPr>
              <a:t>class</a:t>
            </a:r>
            <a:r>
              <a:rPr lang="fr-FR" sz="1100" dirty="0">
                <a:solidFill>
                  <a:srgbClr val="0070C0"/>
                </a:solidFill>
              </a:rPr>
              <a:t>=‘olive column&gt;&lt;/div&gt;</a:t>
            </a:r>
          </a:p>
          <a:p>
            <a:pPr algn="l"/>
            <a:r>
              <a:rPr lang="fr-FR" sz="1100" dirty="0">
                <a:solidFill>
                  <a:srgbClr val="0070C0"/>
                </a:solidFill>
              </a:rPr>
              <a:t>     &lt;div </a:t>
            </a:r>
            <a:r>
              <a:rPr lang="fr-FR" sz="1100" dirty="0">
                <a:solidFill>
                  <a:srgbClr val="00B050"/>
                </a:solidFill>
              </a:rPr>
              <a:t>class</a:t>
            </a:r>
            <a:r>
              <a:rPr lang="fr-FR" sz="1100" dirty="0">
                <a:solidFill>
                  <a:srgbClr val="0070C0"/>
                </a:solidFill>
              </a:rPr>
              <a:t>=‘blue column&gt;&lt;/div&gt;</a:t>
            </a:r>
          </a:p>
          <a:p>
            <a:pPr algn="l"/>
            <a:r>
              <a:rPr lang="fr-FR" sz="1100" dirty="0">
                <a:solidFill>
                  <a:srgbClr val="0070C0"/>
                </a:solidFill>
              </a:rPr>
              <a:t>&lt;/div&gt;</a:t>
            </a:r>
          </a:p>
          <a:p>
            <a:pPr algn="l"/>
            <a:endParaRPr lang="fr-FR" sz="1100" dirty="0">
              <a:solidFill>
                <a:srgbClr val="0070C0"/>
              </a:solidFill>
            </a:endParaRPr>
          </a:p>
          <a:p>
            <a:pPr algn="l"/>
            <a:endParaRPr lang="fr-FR" sz="1100" dirty="0">
              <a:solidFill>
                <a:srgbClr val="0070C0"/>
              </a:solidFill>
            </a:endParaRPr>
          </a:p>
          <a:p>
            <a:pPr algn="l"/>
            <a:endParaRPr lang="fr-FR" sz="1100" dirty="0">
              <a:solidFill>
                <a:srgbClr val="0070C0"/>
              </a:solidFill>
            </a:endParaRPr>
          </a:p>
          <a:p>
            <a:pPr algn="l"/>
            <a:endParaRPr lang="fr-FR" sz="1100" dirty="0">
              <a:solidFill>
                <a:schemeClr val="tx1"/>
              </a:solidFill>
            </a:endParaRPr>
          </a:p>
          <a:p>
            <a:pPr algn="l"/>
            <a:endParaRPr lang="fr-FR" sz="1100" dirty="0">
              <a:solidFill>
                <a:schemeClr val="tx1"/>
              </a:solidFill>
            </a:endParaRPr>
          </a:p>
          <a:p>
            <a:pPr algn="l"/>
            <a:endParaRPr lang="fr-FR" sz="1100" b="1" dirty="0">
              <a:solidFill>
                <a:srgbClr val="7030A0"/>
              </a:solidFill>
            </a:endParaRPr>
          </a:p>
          <a:p>
            <a:pPr algn="l"/>
            <a:endParaRPr lang="fr-FR" dirty="0">
              <a:solidFill>
                <a:schemeClr val="accent4">
                  <a:lumMod val="75000"/>
                </a:schemeClr>
              </a:solidFill>
            </a:endParaRPr>
          </a:p>
          <a:p>
            <a:pPr algn="l"/>
            <a:endParaRPr lang="fr-FR" dirty="0">
              <a:solidFill>
                <a:schemeClr val="accent4">
                  <a:lumMod val="75000"/>
                </a:schemeClr>
              </a:solidFill>
            </a:endParaRPr>
          </a:p>
        </p:txBody>
      </p:sp>
      <p:sp>
        <p:nvSpPr>
          <p:cNvPr id="9" name="AutoShape 10" descr="Apprendre Meteor | Grafik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23" name="AutoShape 12" descr="Apprendre Meteor | Grafik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2" name="Rectangle 1"/>
          <p:cNvSpPr/>
          <p:nvPr/>
        </p:nvSpPr>
        <p:spPr>
          <a:xfrm>
            <a:off x="177884" y="1326193"/>
            <a:ext cx="2862064" cy="1754326"/>
          </a:xfrm>
          <a:prstGeom prst="rect">
            <a:avLst/>
          </a:prstGeom>
        </p:spPr>
        <p:txBody>
          <a:bodyPr wrap="square">
            <a:spAutoFit/>
          </a:bodyPr>
          <a:lstStyle/>
          <a:p>
            <a:r>
              <a:rPr lang="en-US" sz="1200" dirty="0">
                <a:solidFill>
                  <a:srgbClr val="0070C0"/>
                </a:solidFill>
              </a:rPr>
              <a:t>&lt;div </a:t>
            </a:r>
            <a:r>
              <a:rPr lang="en-US" sz="1200" dirty="0">
                <a:solidFill>
                  <a:srgbClr val="00B050"/>
                </a:solidFill>
              </a:rPr>
              <a:t>class</a:t>
            </a:r>
            <a:r>
              <a:rPr lang="en-US" sz="1200" dirty="0"/>
              <a:t>="</a:t>
            </a:r>
            <a:r>
              <a:rPr lang="en-US" sz="1200" dirty="0">
                <a:solidFill>
                  <a:srgbClr val="FFC000"/>
                </a:solidFill>
              </a:rPr>
              <a:t>ui grid  container </a:t>
            </a:r>
            <a:r>
              <a:rPr lang="en-US" sz="1200" dirty="0"/>
              <a:t>"&gt; </a:t>
            </a:r>
          </a:p>
          <a:p>
            <a:r>
              <a:rPr lang="en-US" sz="1200" dirty="0">
                <a:solidFill>
                  <a:srgbClr val="0070C0"/>
                </a:solidFill>
              </a:rPr>
              <a:t>&lt;div </a:t>
            </a:r>
            <a:r>
              <a:rPr lang="en-US" sz="1200" dirty="0">
                <a:solidFill>
                  <a:srgbClr val="00B050"/>
                </a:solidFill>
              </a:rPr>
              <a:t>class</a:t>
            </a:r>
            <a:r>
              <a:rPr lang="en-US" sz="1200" dirty="0">
                <a:solidFill>
                  <a:srgbClr val="FFC000"/>
                </a:solidFill>
              </a:rPr>
              <a:t>="four wide column</a:t>
            </a:r>
            <a:r>
              <a:rPr lang="en-US" sz="1200" dirty="0">
                <a:solidFill>
                  <a:srgbClr val="0070C0"/>
                </a:solidFill>
              </a:rPr>
              <a:t>"&gt;&lt;/div&gt;</a:t>
            </a:r>
          </a:p>
          <a:p>
            <a:r>
              <a:rPr lang="en-US" sz="1200" dirty="0">
                <a:solidFill>
                  <a:srgbClr val="0070C0"/>
                </a:solidFill>
              </a:rPr>
              <a:t> &lt;div </a:t>
            </a:r>
            <a:r>
              <a:rPr lang="en-US" sz="1200" dirty="0">
                <a:solidFill>
                  <a:srgbClr val="00B050"/>
                </a:solidFill>
              </a:rPr>
              <a:t>class</a:t>
            </a:r>
            <a:r>
              <a:rPr lang="en-US" sz="1200" dirty="0"/>
              <a:t>="</a:t>
            </a:r>
            <a:r>
              <a:rPr lang="en-US" sz="1200" dirty="0">
                <a:solidFill>
                  <a:srgbClr val="FFC000"/>
                </a:solidFill>
              </a:rPr>
              <a:t>four wide column</a:t>
            </a:r>
            <a:r>
              <a:rPr lang="en-US" sz="1200" dirty="0">
                <a:solidFill>
                  <a:srgbClr val="0070C0"/>
                </a:solidFill>
              </a:rPr>
              <a:t>"&gt;&lt;/div&gt; </a:t>
            </a:r>
          </a:p>
          <a:p>
            <a:r>
              <a:rPr lang="en-US" sz="1200" dirty="0">
                <a:solidFill>
                  <a:srgbClr val="0070C0"/>
                </a:solidFill>
              </a:rPr>
              <a:t>&lt;div</a:t>
            </a:r>
            <a:r>
              <a:rPr lang="en-US" sz="1200" dirty="0"/>
              <a:t> </a:t>
            </a:r>
            <a:r>
              <a:rPr lang="en-US" sz="1200" dirty="0">
                <a:solidFill>
                  <a:srgbClr val="00B050"/>
                </a:solidFill>
              </a:rPr>
              <a:t>class</a:t>
            </a:r>
            <a:r>
              <a:rPr lang="en-US" sz="1200" dirty="0"/>
              <a:t>="</a:t>
            </a:r>
            <a:r>
              <a:rPr lang="en-US" sz="1200" dirty="0">
                <a:solidFill>
                  <a:srgbClr val="FFC000"/>
                </a:solidFill>
              </a:rPr>
              <a:t>four wide column</a:t>
            </a:r>
            <a:r>
              <a:rPr lang="en-US" sz="1200" dirty="0">
                <a:solidFill>
                  <a:srgbClr val="0070C0"/>
                </a:solidFill>
              </a:rPr>
              <a:t>"&gt;&lt;/div&gt;</a:t>
            </a:r>
          </a:p>
          <a:p>
            <a:r>
              <a:rPr lang="en-US" sz="1200" dirty="0">
                <a:solidFill>
                  <a:srgbClr val="0070C0"/>
                </a:solidFill>
              </a:rPr>
              <a:t> &lt;div </a:t>
            </a:r>
            <a:r>
              <a:rPr lang="en-US" sz="1200" dirty="0">
                <a:solidFill>
                  <a:srgbClr val="00B050"/>
                </a:solidFill>
              </a:rPr>
              <a:t>class</a:t>
            </a:r>
            <a:r>
              <a:rPr lang="en-US" sz="1200" dirty="0"/>
              <a:t>="</a:t>
            </a:r>
            <a:r>
              <a:rPr lang="en-US" sz="1200" dirty="0">
                <a:solidFill>
                  <a:srgbClr val="FFC000"/>
                </a:solidFill>
              </a:rPr>
              <a:t>four wide column</a:t>
            </a:r>
            <a:r>
              <a:rPr lang="en-US" sz="1200" dirty="0">
                <a:solidFill>
                  <a:srgbClr val="0070C0"/>
                </a:solidFill>
              </a:rPr>
              <a:t>"&gt;&lt;/div&gt;</a:t>
            </a:r>
          </a:p>
          <a:p>
            <a:r>
              <a:rPr lang="en-US" sz="1200" dirty="0">
                <a:solidFill>
                  <a:srgbClr val="0070C0"/>
                </a:solidFill>
              </a:rPr>
              <a:t> &lt;div </a:t>
            </a:r>
            <a:r>
              <a:rPr lang="en-US" sz="1200" dirty="0">
                <a:solidFill>
                  <a:srgbClr val="00B050"/>
                </a:solidFill>
              </a:rPr>
              <a:t>class</a:t>
            </a:r>
            <a:r>
              <a:rPr lang="en-US" sz="1200" dirty="0"/>
              <a:t>="</a:t>
            </a:r>
            <a:r>
              <a:rPr lang="en-US" sz="1200" dirty="0">
                <a:solidFill>
                  <a:srgbClr val="FFC000"/>
                </a:solidFill>
              </a:rPr>
              <a:t>two wide column</a:t>
            </a:r>
            <a:r>
              <a:rPr lang="en-US" sz="1200" dirty="0">
                <a:solidFill>
                  <a:srgbClr val="0070C0"/>
                </a:solidFill>
              </a:rPr>
              <a:t>"&gt;&lt;/div&gt; </a:t>
            </a:r>
          </a:p>
          <a:p>
            <a:r>
              <a:rPr lang="en-US" sz="1200" dirty="0">
                <a:solidFill>
                  <a:srgbClr val="0070C0"/>
                </a:solidFill>
              </a:rPr>
              <a:t>&lt;div </a:t>
            </a:r>
            <a:r>
              <a:rPr lang="en-US" sz="1200" dirty="0">
                <a:solidFill>
                  <a:srgbClr val="00B050"/>
                </a:solidFill>
              </a:rPr>
              <a:t>class</a:t>
            </a:r>
            <a:r>
              <a:rPr lang="en-US" sz="1200" dirty="0"/>
              <a:t>="</a:t>
            </a:r>
            <a:r>
              <a:rPr lang="en-US" sz="1200" dirty="0">
                <a:solidFill>
                  <a:srgbClr val="FFC000"/>
                </a:solidFill>
              </a:rPr>
              <a:t>eight wide column</a:t>
            </a:r>
            <a:r>
              <a:rPr lang="en-US" sz="1200" dirty="0">
                <a:solidFill>
                  <a:srgbClr val="0070C0"/>
                </a:solidFill>
              </a:rPr>
              <a:t>"&gt;&lt;/div&gt;</a:t>
            </a:r>
          </a:p>
          <a:p>
            <a:r>
              <a:rPr lang="en-US" sz="1200" dirty="0">
                <a:solidFill>
                  <a:srgbClr val="0070C0"/>
                </a:solidFill>
              </a:rPr>
              <a:t> &lt;div </a:t>
            </a:r>
            <a:r>
              <a:rPr lang="en-US" sz="1200" dirty="0">
                <a:solidFill>
                  <a:srgbClr val="00B050"/>
                </a:solidFill>
              </a:rPr>
              <a:t>class</a:t>
            </a:r>
            <a:r>
              <a:rPr lang="en-US" sz="1200" dirty="0"/>
              <a:t>="</a:t>
            </a:r>
            <a:r>
              <a:rPr lang="en-US" sz="1200" dirty="0">
                <a:solidFill>
                  <a:srgbClr val="FFC000"/>
                </a:solidFill>
              </a:rPr>
              <a:t>six wide column</a:t>
            </a:r>
            <a:r>
              <a:rPr lang="en-US" sz="1200" dirty="0">
                <a:solidFill>
                  <a:srgbClr val="0070C0"/>
                </a:solidFill>
              </a:rPr>
              <a:t>"&gt;&lt;/div&gt; </a:t>
            </a:r>
          </a:p>
          <a:p>
            <a:r>
              <a:rPr lang="en-US" sz="1200" dirty="0">
                <a:solidFill>
                  <a:srgbClr val="0070C0"/>
                </a:solidFill>
              </a:rPr>
              <a:t>&lt;/div&gt;</a:t>
            </a:r>
            <a:endParaRPr lang="fr-FR" sz="1200" dirty="0">
              <a:solidFill>
                <a:srgbClr val="0070C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689" y="1249132"/>
            <a:ext cx="2923034" cy="1314450"/>
          </a:xfrm>
          <a:prstGeom prst="rect">
            <a:avLst/>
          </a:prstGeom>
          <a:ln/>
        </p:spPr>
        <p:style>
          <a:lnRef idx="3">
            <a:schemeClr val="lt1"/>
          </a:lnRef>
          <a:fillRef idx="1">
            <a:schemeClr val="accent1"/>
          </a:fillRef>
          <a:effectRef idx="1">
            <a:schemeClr val="accent1"/>
          </a:effectRef>
          <a:fontRef idx="minor">
            <a:schemeClr val="lt1"/>
          </a:fontRef>
        </p:style>
      </p:pic>
      <p:sp>
        <p:nvSpPr>
          <p:cNvPr id="8" name="TextBox 19"/>
          <p:cNvSpPr txBox="1"/>
          <p:nvPr/>
        </p:nvSpPr>
        <p:spPr>
          <a:xfrm>
            <a:off x="6372199" y="1537257"/>
            <a:ext cx="2664297" cy="1015663"/>
          </a:xfrm>
          <a:prstGeom prst="rect">
            <a:avLst/>
          </a:prstGeom>
          <a:noFill/>
        </p:spPr>
        <p:txBody>
          <a:bodyPr wrap="square" rtlCol="0">
            <a:spAutoFit/>
          </a:bodyPr>
          <a:lstStyle/>
          <a:p>
            <a:r>
              <a:rPr lang="fr-FR" sz="1200" dirty="0"/>
              <a:t>Cet exemple montre que la première ligne contient 4 colonnes 16/4=4.</a:t>
            </a:r>
          </a:p>
          <a:p>
            <a:r>
              <a:rPr lang="fr-FR" sz="1200" dirty="0"/>
              <a:t>La deuxième ligne contient 3</a:t>
            </a:r>
          </a:p>
          <a:p>
            <a:r>
              <a:rPr lang="fr-FR" sz="1200" dirty="0"/>
              <a:t> colonnes de différentes tailles </a:t>
            </a:r>
          </a:p>
          <a:p>
            <a:r>
              <a:rPr lang="fr-FR" sz="1200" dirty="0"/>
              <a:t>2 + 8 + 6 = 16.</a:t>
            </a:r>
          </a:p>
        </p:txBody>
      </p:sp>
      <p:sp>
        <p:nvSpPr>
          <p:cNvPr id="10" name="TextBox 9">
            <a:extLst>
              <a:ext uri="{FF2B5EF4-FFF2-40B4-BE49-F238E27FC236}">
                <a16:creationId xmlns:a16="http://schemas.microsoft.com/office/drawing/2014/main" id="{7D465B68-D02B-4842-8BD1-E345856C8DA0}"/>
              </a:ext>
            </a:extLst>
          </p:cNvPr>
          <p:cNvSpPr txBox="1"/>
          <p:nvPr/>
        </p:nvSpPr>
        <p:spPr>
          <a:xfrm>
            <a:off x="4376982" y="4741926"/>
            <a:ext cx="516447" cy="369332"/>
          </a:xfrm>
          <a:prstGeom prst="rect">
            <a:avLst/>
          </a:prstGeom>
          <a:noFill/>
        </p:spPr>
        <p:txBody>
          <a:bodyPr wrap="square">
            <a:spAutoFit/>
          </a:bodyPr>
          <a:lstStyle/>
          <a:p>
            <a:r>
              <a:rPr lang="fr-FR" dirty="0">
                <a:solidFill>
                  <a:srgbClr val="F26D9A"/>
                </a:solidFill>
              </a:rPr>
              <a:t>13</a:t>
            </a:r>
            <a:endParaRPr lang="en-US" dirty="0">
              <a:solidFill>
                <a:srgbClr val="F26D9A"/>
              </a:solidFill>
            </a:endParaRPr>
          </a:p>
        </p:txBody>
      </p:sp>
    </p:spTree>
    <p:extLst>
      <p:ext uri="{BB962C8B-B14F-4D97-AF65-F5344CB8AC3E}">
        <p14:creationId xmlns:p14="http://schemas.microsoft.com/office/powerpoint/2010/main" val="26534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8" end="18"/>
                                            </p:txEl>
                                          </p:spTgt>
                                        </p:tgtEl>
                                        <p:attrNameLst>
                                          <p:attrName>style.visibility</p:attrName>
                                        </p:attrNameLst>
                                      </p:cBhvr>
                                      <p:to>
                                        <p:strVal val="visible"/>
                                      </p:to>
                                    </p:set>
                                    <p:animEffect transition="in" filter="circle(in)">
                                      <p:cBhvr>
                                        <p:cTn id="12" dur="2000"/>
                                        <p:tgtEl>
                                          <p:spTgt spid="7">
                                            <p:txEl>
                                              <p:pRg st="18" end="18"/>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19" end="19"/>
                                            </p:txEl>
                                          </p:spTgt>
                                        </p:tgtEl>
                                        <p:attrNameLst>
                                          <p:attrName>style.visibility</p:attrName>
                                        </p:attrNameLst>
                                      </p:cBhvr>
                                      <p:to>
                                        <p:strVal val="visible"/>
                                      </p:to>
                                    </p:set>
                                    <p:animEffect transition="in" filter="circle(in)">
                                      <p:cBhvr>
                                        <p:cTn id="15" dur="2000"/>
                                        <p:tgtEl>
                                          <p:spTgt spid="7">
                                            <p:txEl>
                                              <p:pRg st="19" end="19"/>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20" end="20"/>
                                            </p:txEl>
                                          </p:spTgt>
                                        </p:tgtEl>
                                        <p:attrNameLst>
                                          <p:attrName>style.visibility</p:attrName>
                                        </p:attrNameLst>
                                      </p:cBhvr>
                                      <p:to>
                                        <p:strVal val="visible"/>
                                      </p:to>
                                    </p:set>
                                    <p:animEffect transition="in" filter="circle(in)">
                                      <p:cBhvr>
                                        <p:cTn id="18" dur="2000"/>
                                        <p:tgtEl>
                                          <p:spTgt spid="7">
                                            <p:txEl>
                                              <p:pRg st="20" end="20"/>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7">
                                            <p:txEl>
                                              <p:pRg st="21" end="21"/>
                                            </p:txEl>
                                          </p:spTgt>
                                        </p:tgtEl>
                                        <p:attrNameLst>
                                          <p:attrName>style.visibility</p:attrName>
                                        </p:attrNameLst>
                                      </p:cBhvr>
                                      <p:to>
                                        <p:strVal val="visible"/>
                                      </p:to>
                                    </p:set>
                                    <p:animEffect transition="in" filter="circle(in)">
                                      <p:cBhvr>
                                        <p:cTn id="21" dur="2000"/>
                                        <p:tgtEl>
                                          <p:spTgt spid="7">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Apprendre Meteor | Grafikart"/>
          <p:cNvSpPr>
            <a:spLocks noGrp="1" noChangeAspect="1" noChangeArrowheads="1"/>
          </p:cNvSpPr>
          <p:nvPr>
            <p:ph type="pic" idx="11"/>
          </p:nvPr>
        </p:nvSpPr>
        <p:spPr bwMode="auto">
          <a:xfrm>
            <a:off x="155575" y="51469"/>
            <a:ext cx="8736905" cy="4968553"/>
          </a:xfrm>
          <a:prstGeom prst="rect">
            <a:avLst/>
          </a:prstGeom>
          <a:solidFill>
            <a:schemeClr val="bg1"/>
          </a:solidFill>
        </p:spPr>
        <p:txBody>
          <a:bodyPr vert="horz" wrap="square" lIns="91440" tIns="45720" rIns="91440" bIns="45720" numCol="1" anchor="t" anchorCtr="0" compatLnSpc="1">
            <a:prstTxWarp prst="textNoShape">
              <a:avLst/>
            </a:prstTxWarp>
          </a:bodyPr>
          <a:lstStyle/>
          <a:p>
            <a:endParaRPr lang="fr-FR" b="1" dirty="0">
              <a:solidFill>
                <a:srgbClr val="7030A0"/>
              </a:solidFill>
            </a:endParaRPr>
          </a:p>
          <a:p>
            <a:r>
              <a:rPr lang="fr-FR" sz="2400" b="1" dirty="0">
                <a:solidFill>
                  <a:srgbClr val="7030A0"/>
                </a:solidFill>
              </a:rPr>
              <a:t>Bouton </a:t>
            </a:r>
          </a:p>
          <a:p>
            <a:endParaRPr lang="fr-FR" dirty="0">
              <a:solidFill>
                <a:schemeClr val="tx1"/>
              </a:solidFill>
            </a:endParaRPr>
          </a:p>
          <a:p>
            <a:r>
              <a:rPr lang="fr-FR" dirty="0">
                <a:solidFill>
                  <a:schemeClr val="tx1"/>
                </a:solidFill>
              </a:rPr>
              <a:t>    Le bouton sera automatiquement dimensionné en fonction de la taille du contenu visible. on peut regrouper les boutons. Les</a:t>
            </a:r>
          </a:p>
          <a:p>
            <a:pPr algn="l"/>
            <a:r>
              <a:rPr lang="fr-FR" dirty="0">
                <a:solidFill>
                  <a:schemeClr val="tx1"/>
                </a:solidFill>
              </a:rPr>
              <a:t> groupes de boutons peuvent contenir des conditions(bouton cancel et Save…)</a:t>
            </a:r>
          </a:p>
          <a:p>
            <a:pPr algn="l"/>
            <a:endParaRPr lang="fr-FR" dirty="0">
              <a:solidFill>
                <a:schemeClr val="tx1"/>
              </a:solidFill>
            </a:endParaRPr>
          </a:p>
          <a:p>
            <a:pPr algn="l"/>
            <a:r>
              <a:rPr lang="fr-FR" b="1" i="1" u="sng" dirty="0">
                <a:solidFill>
                  <a:schemeClr val="accent4">
                    <a:lumMod val="75000"/>
                  </a:schemeClr>
                </a:solidFill>
              </a:rPr>
              <a:t>Exemple</a:t>
            </a:r>
            <a:r>
              <a:rPr lang="fr-FR" b="1" dirty="0">
                <a:solidFill>
                  <a:schemeClr val="accent4">
                    <a:lumMod val="75000"/>
                  </a:schemeClr>
                </a:solidFill>
              </a:rPr>
              <a:t>:</a:t>
            </a:r>
          </a:p>
          <a:p>
            <a:pPr algn="l"/>
            <a:endParaRPr lang="fr-FR" dirty="0">
              <a:solidFill>
                <a:schemeClr val="accent4">
                  <a:lumMod val="75000"/>
                </a:schemeClr>
              </a:solidFill>
            </a:endParaRPr>
          </a:p>
          <a:p>
            <a:pPr algn="l"/>
            <a:r>
              <a:rPr lang="fr-FR" dirty="0">
                <a:solidFill>
                  <a:srgbClr val="0070C0"/>
                </a:solidFill>
              </a:rPr>
              <a:t>&lt;div </a:t>
            </a:r>
            <a:r>
              <a:rPr lang="fr-FR" dirty="0">
                <a:solidFill>
                  <a:srgbClr val="00B050"/>
                </a:solidFill>
              </a:rPr>
              <a:t>class</a:t>
            </a:r>
            <a:r>
              <a:rPr lang="fr-FR" dirty="0">
                <a:solidFill>
                  <a:srgbClr val="0070C0"/>
                </a:solidFill>
              </a:rPr>
              <a:t>=‘ </a:t>
            </a:r>
            <a:r>
              <a:rPr lang="fr-FR" dirty="0">
                <a:solidFill>
                  <a:srgbClr val="FFC000"/>
                </a:solidFill>
              </a:rPr>
              <a:t>ui buttons</a:t>
            </a:r>
            <a:r>
              <a:rPr lang="fr-FR" dirty="0">
                <a:solidFill>
                  <a:srgbClr val="0070C0"/>
                </a:solidFill>
              </a:rPr>
              <a:t>’&gt;</a:t>
            </a:r>
          </a:p>
          <a:p>
            <a:pPr algn="l"/>
            <a:r>
              <a:rPr lang="fr-FR" dirty="0">
                <a:solidFill>
                  <a:srgbClr val="0070C0"/>
                </a:solidFill>
              </a:rPr>
              <a:t>  &lt;</a:t>
            </a:r>
            <a:r>
              <a:rPr lang="fr-FR" dirty="0" err="1">
                <a:solidFill>
                  <a:srgbClr val="0070C0"/>
                </a:solidFill>
              </a:rPr>
              <a:t>button</a:t>
            </a:r>
            <a:r>
              <a:rPr lang="fr-FR" dirty="0">
                <a:solidFill>
                  <a:srgbClr val="0070C0"/>
                </a:solidFill>
              </a:rPr>
              <a:t> </a:t>
            </a:r>
            <a:r>
              <a:rPr lang="fr-FR" dirty="0">
                <a:solidFill>
                  <a:srgbClr val="00B050"/>
                </a:solidFill>
              </a:rPr>
              <a:t>class</a:t>
            </a:r>
            <a:r>
              <a:rPr lang="fr-FR" dirty="0">
                <a:solidFill>
                  <a:srgbClr val="0070C0"/>
                </a:solidFill>
              </a:rPr>
              <a:t>=‘ </a:t>
            </a:r>
            <a:r>
              <a:rPr lang="fr-FR" dirty="0">
                <a:solidFill>
                  <a:srgbClr val="FFC000"/>
                </a:solidFill>
              </a:rPr>
              <a:t>ui </a:t>
            </a:r>
            <a:r>
              <a:rPr lang="fr-FR" dirty="0" err="1">
                <a:solidFill>
                  <a:srgbClr val="FFC000"/>
                </a:solidFill>
              </a:rPr>
              <a:t>buttton</a:t>
            </a:r>
            <a:r>
              <a:rPr lang="fr-FR" dirty="0">
                <a:solidFill>
                  <a:srgbClr val="0070C0"/>
                </a:solidFill>
              </a:rPr>
              <a:t>’&gt;cancel&lt;/</a:t>
            </a:r>
            <a:r>
              <a:rPr lang="fr-FR" dirty="0" err="1">
                <a:solidFill>
                  <a:srgbClr val="0070C0"/>
                </a:solidFill>
              </a:rPr>
              <a:t>button</a:t>
            </a:r>
            <a:r>
              <a:rPr lang="fr-FR" dirty="0">
                <a:solidFill>
                  <a:srgbClr val="0070C0"/>
                </a:solidFill>
              </a:rPr>
              <a:t>&gt;</a:t>
            </a:r>
          </a:p>
          <a:p>
            <a:pPr algn="l"/>
            <a:r>
              <a:rPr lang="fr-FR" dirty="0">
                <a:solidFill>
                  <a:srgbClr val="0070C0"/>
                </a:solidFill>
              </a:rPr>
              <a:t>   &lt;div </a:t>
            </a:r>
            <a:r>
              <a:rPr lang="fr-FR" dirty="0">
                <a:solidFill>
                  <a:srgbClr val="00B050"/>
                </a:solidFill>
              </a:rPr>
              <a:t>class</a:t>
            </a:r>
            <a:r>
              <a:rPr lang="fr-FR" dirty="0">
                <a:solidFill>
                  <a:srgbClr val="0070C0"/>
                </a:solidFill>
              </a:rPr>
              <a:t>=‘</a:t>
            </a:r>
            <a:r>
              <a:rPr lang="fr-FR" dirty="0">
                <a:solidFill>
                  <a:srgbClr val="FFC000"/>
                </a:solidFill>
              </a:rPr>
              <a:t>or’</a:t>
            </a:r>
            <a:r>
              <a:rPr lang="fr-FR" dirty="0">
                <a:solidFill>
                  <a:srgbClr val="0070C0"/>
                </a:solidFill>
              </a:rPr>
              <a:t>&gt;&lt;/div&gt;</a:t>
            </a:r>
          </a:p>
          <a:p>
            <a:pPr algn="l"/>
            <a:r>
              <a:rPr lang="fr-FR" dirty="0">
                <a:solidFill>
                  <a:srgbClr val="0070C0"/>
                </a:solidFill>
              </a:rPr>
              <a:t>    &lt;</a:t>
            </a:r>
            <a:r>
              <a:rPr lang="fr-FR" dirty="0" err="1">
                <a:solidFill>
                  <a:srgbClr val="0070C0"/>
                </a:solidFill>
              </a:rPr>
              <a:t>button</a:t>
            </a:r>
            <a:r>
              <a:rPr lang="fr-FR" dirty="0">
                <a:solidFill>
                  <a:srgbClr val="0070C0"/>
                </a:solidFill>
              </a:rPr>
              <a:t> </a:t>
            </a:r>
            <a:r>
              <a:rPr lang="fr-FR" dirty="0">
                <a:solidFill>
                  <a:srgbClr val="00B050"/>
                </a:solidFill>
              </a:rPr>
              <a:t>class</a:t>
            </a:r>
            <a:r>
              <a:rPr lang="fr-FR" dirty="0">
                <a:solidFill>
                  <a:srgbClr val="0070C0"/>
                </a:solidFill>
              </a:rPr>
              <a:t>=‘</a:t>
            </a:r>
            <a:r>
              <a:rPr lang="fr-FR" dirty="0">
                <a:solidFill>
                  <a:srgbClr val="FFC000"/>
                </a:solidFill>
              </a:rPr>
              <a:t>ui positive </a:t>
            </a:r>
            <a:r>
              <a:rPr lang="fr-FR" dirty="0" err="1">
                <a:solidFill>
                  <a:srgbClr val="FFC000"/>
                </a:solidFill>
              </a:rPr>
              <a:t>button</a:t>
            </a:r>
            <a:r>
              <a:rPr lang="fr-FR" dirty="0">
                <a:solidFill>
                  <a:srgbClr val="0070C0"/>
                </a:solidFill>
              </a:rPr>
              <a:t>’&gt;</a:t>
            </a:r>
            <a:r>
              <a:rPr lang="fr-FR" dirty="0" err="1">
                <a:solidFill>
                  <a:srgbClr val="0070C0"/>
                </a:solidFill>
              </a:rPr>
              <a:t>save</a:t>
            </a:r>
            <a:r>
              <a:rPr lang="fr-FR" dirty="0">
                <a:solidFill>
                  <a:srgbClr val="0070C0"/>
                </a:solidFill>
              </a:rPr>
              <a:t>&lt;/</a:t>
            </a:r>
            <a:r>
              <a:rPr lang="fr-FR" dirty="0" err="1">
                <a:solidFill>
                  <a:srgbClr val="0070C0"/>
                </a:solidFill>
              </a:rPr>
              <a:t>button</a:t>
            </a:r>
            <a:r>
              <a:rPr lang="fr-FR" dirty="0">
                <a:solidFill>
                  <a:srgbClr val="0070C0"/>
                </a:solidFill>
              </a:rPr>
              <a:t>&gt;</a:t>
            </a:r>
          </a:p>
          <a:p>
            <a:pPr algn="l"/>
            <a:r>
              <a:rPr lang="fr-FR" dirty="0">
                <a:solidFill>
                  <a:srgbClr val="0070C0"/>
                </a:solidFill>
              </a:rPr>
              <a:t>&lt;/div&gt;</a:t>
            </a:r>
          </a:p>
          <a:p>
            <a:pPr algn="l"/>
            <a:endParaRPr lang="fr-FR" dirty="0">
              <a:solidFill>
                <a:srgbClr val="0070C0"/>
              </a:solidFill>
            </a:endParaRPr>
          </a:p>
          <a:p>
            <a:pPr algn="l"/>
            <a:r>
              <a:rPr lang="fr-FR" dirty="0">
                <a:solidFill>
                  <a:schemeClr val="tx1"/>
                </a:solidFill>
              </a:rPr>
              <a:t>Un bouton peut être formaté pour créer un lien vers un site Web social</a:t>
            </a:r>
          </a:p>
          <a:p>
            <a:pPr algn="l"/>
            <a:r>
              <a:rPr lang="fr-FR" b="1" i="1" u="sng" dirty="0">
                <a:solidFill>
                  <a:schemeClr val="accent4">
                    <a:lumMod val="75000"/>
                  </a:schemeClr>
                </a:solidFill>
              </a:rPr>
              <a:t>Exemple</a:t>
            </a:r>
            <a:r>
              <a:rPr lang="fr-FR" i="1" u="sng" dirty="0">
                <a:solidFill>
                  <a:schemeClr val="accent4">
                    <a:lumMod val="75000"/>
                  </a:schemeClr>
                </a:solidFill>
              </a:rPr>
              <a:t>:</a:t>
            </a:r>
          </a:p>
          <a:p>
            <a:pPr algn="l"/>
            <a:endParaRPr lang="fr-FR" i="1" u="sng" dirty="0">
              <a:solidFill>
                <a:schemeClr val="accent4">
                  <a:lumMod val="75000"/>
                </a:schemeClr>
              </a:solidFill>
            </a:endParaRPr>
          </a:p>
          <a:p>
            <a:pPr algn="l"/>
            <a:endParaRPr lang="fr-FR" sz="1100" dirty="0">
              <a:solidFill>
                <a:srgbClr val="0070C0"/>
              </a:solidFill>
            </a:endParaRPr>
          </a:p>
          <a:p>
            <a:pPr algn="l"/>
            <a:endParaRPr lang="fr-FR" sz="1100" dirty="0">
              <a:solidFill>
                <a:srgbClr val="0070C0"/>
              </a:solidFill>
            </a:endParaRPr>
          </a:p>
          <a:p>
            <a:pPr algn="l"/>
            <a:endParaRPr lang="fr-FR" sz="1100" dirty="0">
              <a:solidFill>
                <a:srgbClr val="0070C0"/>
              </a:solidFill>
            </a:endParaRPr>
          </a:p>
          <a:p>
            <a:pPr algn="l"/>
            <a:endParaRPr lang="fr-FR" sz="1100" dirty="0">
              <a:solidFill>
                <a:schemeClr val="tx1"/>
              </a:solidFill>
            </a:endParaRPr>
          </a:p>
          <a:p>
            <a:pPr algn="l"/>
            <a:endParaRPr lang="fr-FR" sz="1100" dirty="0">
              <a:solidFill>
                <a:schemeClr val="tx1"/>
              </a:solidFill>
            </a:endParaRPr>
          </a:p>
          <a:p>
            <a:pPr algn="l"/>
            <a:endParaRPr lang="fr-FR" sz="1100" b="1" dirty="0">
              <a:solidFill>
                <a:srgbClr val="7030A0"/>
              </a:solidFill>
            </a:endParaRPr>
          </a:p>
          <a:p>
            <a:pPr algn="l"/>
            <a:endParaRPr lang="fr-FR" dirty="0">
              <a:solidFill>
                <a:schemeClr val="accent4">
                  <a:lumMod val="75000"/>
                </a:schemeClr>
              </a:solidFill>
            </a:endParaRPr>
          </a:p>
          <a:p>
            <a:pPr algn="l"/>
            <a:endParaRPr lang="fr-FR" dirty="0">
              <a:solidFill>
                <a:schemeClr val="accent4">
                  <a:lumMod val="75000"/>
                </a:schemeClr>
              </a:solidFill>
            </a:endParaRPr>
          </a:p>
        </p:txBody>
      </p:sp>
      <p:sp>
        <p:nvSpPr>
          <p:cNvPr id="9" name="AutoShape 10" descr="Apprendre Meteor | Grafik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23" name="AutoShape 12" descr="Apprendre Meteor | Grafik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4" name="Rectangle 3"/>
          <p:cNvSpPr/>
          <p:nvPr/>
        </p:nvSpPr>
        <p:spPr>
          <a:xfrm>
            <a:off x="183160" y="3728843"/>
            <a:ext cx="4532856" cy="430887"/>
          </a:xfrm>
          <a:prstGeom prst="rect">
            <a:avLst/>
          </a:prstGeom>
        </p:spPr>
        <p:txBody>
          <a:bodyPr wrap="square">
            <a:spAutoFit/>
          </a:bodyPr>
          <a:lstStyle/>
          <a:p>
            <a:r>
              <a:rPr lang="en-US" sz="1100" dirty="0">
                <a:solidFill>
                  <a:srgbClr val="0070C0"/>
                </a:solidFill>
              </a:rPr>
              <a:t>&lt;button</a:t>
            </a:r>
            <a:r>
              <a:rPr lang="en-US" sz="1100" dirty="0"/>
              <a:t> </a:t>
            </a:r>
            <a:r>
              <a:rPr lang="en-US" sz="1100" dirty="0">
                <a:solidFill>
                  <a:srgbClr val="00B050"/>
                </a:solidFill>
              </a:rPr>
              <a:t>class</a:t>
            </a:r>
            <a:r>
              <a:rPr lang="en-US" sz="1100" dirty="0"/>
              <a:t>="</a:t>
            </a:r>
            <a:r>
              <a:rPr lang="en-US" sz="1100" dirty="0">
                <a:solidFill>
                  <a:srgbClr val="FFC000"/>
                </a:solidFill>
              </a:rPr>
              <a:t>ui </a:t>
            </a:r>
            <a:r>
              <a:rPr lang="en-US" sz="1100" dirty="0" err="1">
                <a:solidFill>
                  <a:srgbClr val="FFC000"/>
                </a:solidFill>
              </a:rPr>
              <a:t>facebook</a:t>
            </a:r>
            <a:r>
              <a:rPr lang="en-US" sz="1100" dirty="0">
                <a:solidFill>
                  <a:srgbClr val="FFC000"/>
                </a:solidFill>
              </a:rPr>
              <a:t> button</a:t>
            </a:r>
            <a:r>
              <a:rPr lang="en-US" sz="1100" dirty="0">
                <a:solidFill>
                  <a:srgbClr val="0070C0"/>
                </a:solidFill>
              </a:rPr>
              <a:t>"&gt; </a:t>
            </a:r>
          </a:p>
          <a:p>
            <a:r>
              <a:rPr lang="en-US" sz="1100" dirty="0">
                <a:solidFill>
                  <a:srgbClr val="0070C0"/>
                </a:solidFill>
              </a:rPr>
              <a:t>&lt;i class="</a:t>
            </a:r>
            <a:r>
              <a:rPr lang="en-US" sz="1100" dirty="0" err="1">
                <a:solidFill>
                  <a:srgbClr val="0070C0"/>
                </a:solidFill>
                <a:hlinkClick r:id="rId3"/>
              </a:rPr>
              <a:t>facebook</a:t>
            </a:r>
            <a:r>
              <a:rPr lang="en-US" sz="1100" dirty="0">
                <a:solidFill>
                  <a:srgbClr val="0070C0"/>
                </a:solidFill>
                <a:hlinkClick r:id="rId3"/>
              </a:rPr>
              <a:t> icon</a:t>
            </a:r>
            <a:r>
              <a:rPr lang="en-US" sz="1100" dirty="0">
                <a:solidFill>
                  <a:srgbClr val="0070C0"/>
                </a:solidFill>
              </a:rPr>
              <a:t>"&gt;&lt;/i&gt; Facebook &lt;/button&gt;</a:t>
            </a:r>
            <a:endParaRPr lang="fr-FR" sz="1100" dirty="0">
              <a:solidFill>
                <a:srgbClr val="0070C0"/>
              </a:solidFill>
            </a:endParaRPr>
          </a:p>
        </p:txBody>
      </p:sp>
      <p:sp>
        <p:nvSpPr>
          <p:cNvPr id="5" name="Rectangle 4"/>
          <p:cNvSpPr/>
          <p:nvPr/>
        </p:nvSpPr>
        <p:spPr>
          <a:xfrm>
            <a:off x="186742" y="4213573"/>
            <a:ext cx="4701376" cy="461665"/>
          </a:xfrm>
          <a:prstGeom prst="rect">
            <a:avLst/>
          </a:prstGeom>
        </p:spPr>
        <p:txBody>
          <a:bodyPr wrap="square">
            <a:spAutoFit/>
          </a:bodyPr>
          <a:lstStyle/>
          <a:p>
            <a:r>
              <a:rPr lang="fr-FR" sz="1200" dirty="0">
                <a:solidFill>
                  <a:srgbClr val="0070C0"/>
                </a:solidFill>
              </a:rPr>
              <a:t>&lt;</a:t>
            </a:r>
            <a:r>
              <a:rPr lang="fr-FR" sz="1200" dirty="0" err="1">
                <a:solidFill>
                  <a:srgbClr val="0070C0"/>
                </a:solidFill>
              </a:rPr>
              <a:t>button</a:t>
            </a:r>
            <a:r>
              <a:rPr lang="fr-FR" sz="1200" dirty="0">
                <a:solidFill>
                  <a:srgbClr val="0070C0"/>
                </a:solidFill>
              </a:rPr>
              <a:t> class="ui </a:t>
            </a:r>
            <a:r>
              <a:rPr lang="fr-FR" sz="1200" dirty="0" err="1">
                <a:solidFill>
                  <a:srgbClr val="0070C0"/>
                </a:solidFill>
              </a:rPr>
              <a:t>google</a:t>
            </a:r>
            <a:r>
              <a:rPr lang="fr-FR" sz="1200" dirty="0">
                <a:solidFill>
                  <a:srgbClr val="0070C0"/>
                </a:solidFill>
              </a:rPr>
              <a:t> plus </a:t>
            </a:r>
            <a:r>
              <a:rPr lang="fr-FR" sz="1200" dirty="0" err="1">
                <a:solidFill>
                  <a:srgbClr val="0070C0"/>
                </a:solidFill>
              </a:rPr>
              <a:t>button</a:t>
            </a:r>
            <a:r>
              <a:rPr lang="fr-FR" sz="1200" dirty="0">
                <a:solidFill>
                  <a:srgbClr val="0070C0"/>
                </a:solidFill>
              </a:rPr>
              <a:t>"&gt; </a:t>
            </a:r>
          </a:p>
          <a:p>
            <a:r>
              <a:rPr lang="fr-FR" sz="1200" dirty="0">
                <a:solidFill>
                  <a:srgbClr val="0070C0"/>
                </a:solidFill>
              </a:rPr>
              <a:t>&lt;i class="</a:t>
            </a:r>
            <a:r>
              <a:rPr lang="fr-FR" sz="1200" dirty="0" err="1">
                <a:solidFill>
                  <a:srgbClr val="0070C0"/>
                </a:solidFill>
                <a:hlinkClick r:id="rId3"/>
              </a:rPr>
              <a:t>google</a:t>
            </a:r>
            <a:r>
              <a:rPr lang="fr-FR" sz="1200" dirty="0">
                <a:solidFill>
                  <a:srgbClr val="0070C0"/>
                </a:solidFill>
                <a:hlinkClick r:id="rId3"/>
              </a:rPr>
              <a:t> plus </a:t>
            </a:r>
            <a:r>
              <a:rPr lang="fr-FR" sz="1200" dirty="0" err="1">
                <a:solidFill>
                  <a:srgbClr val="0070C0"/>
                </a:solidFill>
                <a:hlinkClick r:id="rId3"/>
              </a:rPr>
              <a:t>icon</a:t>
            </a:r>
            <a:r>
              <a:rPr lang="fr-FR" sz="1200" dirty="0">
                <a:solidFill>
                  <a:srgbClr val="0070C0"/>
                </a:solidFill>
              </a:rPr>
              <a:t>"&gt;&lt;/i&gt; Google Plus &lt;/</a:t>
            </a:r>
            <a:r>
              <a:rPr lang="fr-FR" sz="1200" dirty="0" err="1">
                <a:solidFill>
                  <a:srgbClr val="0070C0"/>
                </a:solidFill>
              </a:rPr>
              <a:t>button</a:t>
            </a:r>
            <a:r>
              <a:rPr lang="fr-FR" sz="1200" dirty="0">
                <a:solidFill>
                  <a:srgbClr val="0070C0"/>
                </a:solidFill>
              </a:rPr>
              <a:t>&gt;</a:t>
            </a:r>
          </a:p>
        </p:txBody>
      </p:sp>
      <p:pic>
        <p:nvPicPr>
          <p:cNvPr id="3" name="Picture 2">
            <a:extLst>
              <a:ext uri="{FF2B5EF4-FFF2-40B4-BE49-F238E27FC236}">
                <a16:creationId xmlns:a16="http://schemas.microsoft.com/office/drawing/2014/main" id="{4D80A7D4-AE10-4CF2-96B6-E158CAC0CB34}"/>
              </a:ext>
            </a:extLst>
          </p:cNvPr>
          <p:cNvPicPr>
            <a:picLocks noChangeAspect="1"/>
          </p:cNvPicPr>
          <p:nvPr/>
        </p:nvPicPr>
        <p:blipFill>
          <a:blip r:embed="rId4"/>
          <a:stretch>
            <a:fillRect/>
          </a:stretch>
        </p:blipFill>
        <p:spPr>
          <a:xfrm>
            <a:off x="5148064" y="1918305"/>
            <a:ext cx="1991003" cy="628738"/>
          </a:xfrm>
          <a:prstGeom prst="rect">
            <a:avLst/>
          </a:prstGeom>
        </p:spPr>
      </p:pic>
      <p:pic>
        <p:nvPicPr>
          <p:cNvPr id="8" name="Picture 7">
            <a:extLst>
              <a:ext uri="{FF2B5EF4-FFF2-40B4-BE49-F238E27FC236}">
                <a16:creationId xmlns:a16="http://schemas.microsoft.com/office/drawing/2014/main" id="{251EDC22-E706-4212-8BFD-FDC51C5BEDCE}"/>
              </a:ext>
            </a:extLst>
          </p:cNvPr>
          <p:cNvPicPr>
            <a:picLocks noChangeAspect="1"/>
          </p:cNvPicPr>
          <p:nvPr/>
        </p:nvPicPr>
        <p:blipFill>
          <a:blip r:embed="rId5"/>
          <a:stretch>
            <a:fillRect/>
          </a:stretch>
        </p:blipFill>
        <p:spPr>
          <a:xfrm>
            <a:off x="5004048" y="3713278"/>
            <a:ext cx="1305107" cy="438211"/>
          </a:xfrm>
          <a:prstGeom prst="rect">
            <a:avLst/>
          </a:prstGeom>
        </p:spPr>
      </p:pic>
      <p:pic>
        <p:nvPicPr>
          <p:cNvPr id="11" name="Picture 10">
            <a:extLst>
              <a:ext uri="{FF2B5EF4-FFF2-40B4-BE49-F238E27FC236}">
                <a16:creationId xmlns:a16="http://schemas.microsoft.com/office/drawing/2014/main" id="{FE66618F-21A5-4628-8F62-47CC4CA4EE32}"/>
              </a:ext>
            </a:extLst>
          </p:cNvPr>
          <p:cNvPicPr>
            <a:picLocks noChangeAspect="1"/>
          </p:cNvPicPr>
          <p:nvPr/>
        </p:nvPicPr>
        <p:blipFill>
          <a:blip r:embed="rId6"/>
          <a:stretch>
            <a:fillRect/>
          </a:stretch>
        </p:blipFill>
        <p:spPr>
          <a:xfrm>
            <a:off x="5004048" y="4360773"/>
            <a:ext cx="1362265" cy="457264"/>
          </a:xfrm>
          <a:prstGeom prst="rect">
            <a:avLst/>
          </a:prstGeom>
        </p:spPr>
      </p:pic>
      <p:sp>
        <p:nvSpPr>
          <p:cNvPr id="10" name="TextBox 9">
            <a:extLst>
              <a:ext uri="{FF2B5EF4-FFF2-40B4-BE49-F238E27FC236}">
                <a16:creationId xmlns:a16="http://schemas.microsoft.com/office/drawing/2014/main" id="{74B3D77C-B6B1-45D9-AD37-D9B9560C16C0}"/>
              </a:ext>
            </a:extLst>
          </p:cNvPr>
          <p:cNvSpPr txBox="1"/>
          <p:nvPr/>
        </p:nvSpPr>
        <p:spPr>
          <a:xfrm>
            <a:off x="4199569" y="4748873"/>
            <a:ext cx="516447" cy="369332"/>
          </a:xfrm>
          <a:prstGeom prst="rect">
            <a:avLst/>
          </a:prstGeom>
          <a:noFill/>
        </p:spPr>
        <p:txBody>
          <a:bodyPr wrap="square">
            <a:spAutoFit/>
          </a:bodyPr>
          <a:lstStyle/>
          <a:p>
            <a:r>
              <a:rPr lang="fr-FR" dirty="0">
                <a:solidFill>
                  <a:srgbClr val="F26D9A"/>
                </a:solidFill>
              </a:rPr>
              <a:t>14</a:t>
            </a:r>
            <a:endParaRPr lang="en-US" dirty="0">
              <a:solidFill>
                <a:srgbClr val="F26D9A"/>
              </a:solidFill>
            </a:endParaRPr>
          </a:p>
        </p:txBody>
      </p:sp>
    </p:spTree>
    <p:extLst>
      <p:ext uri="{BB962C8B-B14F-4D97-AF65-F5344CB8AC3E}">
        <p14:creationId xmlns:p14="http://schemas.microsoft.com/office/powerpoint/2010/main" val="26534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79D2EF9E-C2D4-4319-BAEF-C83A47AC1153}"/>
              </a:ext>
            </a:extLst>
          </p:cNvPr>
          <p:cNvSpPr>
            <a:spLocks noGrp="1"/>
          </p:cNvSpPr>
          <p:nvPr>
            <p:ph type="pic" idx="1"/>
          </p:nvPr>
        </p:nvSpPr>
        <p:spPr/>
      </p:sp>
      <p:pic>
        <p:nvPicPr>
          <p:cNvPr id="5" name="Picture 2" descr="E:\002-KIMS BUSINESS\007-bizdesign.tv\000-PPT FOR KMONG\PSD\13-05-14\모니터.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706" y="688808"/>
            <a:ext cx="4564294" cy="461924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3"/>
          <p:cNvSpPr txBox="1">
            <a:spLocks/>
          </p:cNvSpPr>
          <p:nvPr/>
        </p:nvSpPr>
        <p:spPr>
          <a:xfrm>
            <a:off x="140388" y="157169"/>
            <a:ext cx="4355976" cy="280831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fr-FR" sz="1400" dirty="0">
                <a:solidFill>
                  <a:schemeClr val="tx2">
                    <a:lumMod val="75000"/>
                  </a:schemeClr>
                </a:solidFill>
              </a:rPr>
              <a:t>Les formulaires fournissent un moyen de prendre en compte l'entrée utilisateur, de valider l'entrée et </a:t>
            </a:r>
          </a:p>
          <a:p>
            <a:pPr marL="0" indent="0">
              <a:lnSpc>
                <a:spcPct val="110000"/>
              </a:lnSpc>
              <a:buNone/>
            </a:pPr>
            <a:r>
              <a:rPr lang="fr-FR" sz="1400" dirty="0">
                <a:solidFill>
                  <a:schemeClr val="tx2">
                    <a:lumMod val="75000"/>
                  </a:schemeClr>
                </a:solidFill>
              </a:rPr>
              <a:t>d'effectuer une action. </a:t>
            </a:r>
          </a:p>
          <a:p>
            <a:pPr marL="0" indent="0">
              <a:lnSpc>
                <a:spcPct val="110000"/>
              </a:lnSpc>
              <a:buNone/>
            </a:pPr>
            <a:endParaRPr lang="en-US" sz="1400" dirty="0">
              <a:solidFill>
                <a:schemeClr val="tx2">
                  <a:lumMod val="75000"/>
                </a:schemeClr>
              </a:solidFill>
            </a:endParaRPr>
          </a:p>
          <a:p>
            <a:pPr marL="0" indent="0">
              <a:lnSpc>
                <a:spcPct val="110000"/>
              </a:lnSpc>
              <a:buNone/>
            </a:pPr>
            <a:r>
              <a:rPr lang="en-US" altLang="ko-KR" sz="1400" dirty="0">
                <a:solidFill>
                  <a:schemeClr val="accent4">
                    <a:lumMod val="75000"/>
                  </a:schemeClr>
                </a:solidFill>
                <a:latin typeface="+mj-lt"/>
                <a:cs typeface="Arial" pitchFamily="34" charset="0"/>
              </a:rPr>
              <a:t>Champs:</a:t>
            </a:r>
          </a:p>
          <a:p>
            <a:pPr marL="0" indent="0">
              <a:lnSpc>
                <a:spcPct val="110000"/>
              </a:lnSpc>
              <a:buNone/>
            </a:pPr>
            <a:r>
              <a:rPr lang="en-US" altLang="ko-KR" sz="1400" dirty="0">
                <a:solidFill>
                  <a:schemeClr val="tx2">
                    <a:lumMod val="75000"/>
                  </a:schemeClr>
                </a:solidFill>
                <a:latin typeface="+mj-lt"/>
                <a:cs typeface="Arial" pitchFamily="34" charset="0"/>
              </a:rPr>
              <a:t>Les groupes de champs </a:t>
            </a:r>
            <a:r>
              <a:rPr lang="fr-FR" sz="1400" dirty="0">
                <a:solidFill>
                  <a:schemeClr val="tx2">
                    <a:lumMod val="75000"/>
                  </a:schemeClr>
                </a:solidFill>
              </a:rPr>
              <a:t>reçoivent</a:t>
            </a:r>
            <a:r>
              <a:rPr lang="en-US" altLang="ko-KR" sz="1400" dirty="0">
                <a:solidFill>
                  <a:schemeClr val="tx2">
                    <a:lumMod val="75000"/>
                  </a:schemeClr>
                </a:solidFill>
                <a:latin typeface="+mj-lt"/>
                <a:cs typeface="Arial" pitchFamily="34" charset="0"/>
              </a:rPr>
              <a:t> automatiquement un style réactif sur les appariels mobiles</a:t>
            </a:r>
          </a:p>
        </p:txBody>
      </p:sp>
      <p:sp>
        <p:nvSpPr>
          <p:cNvPr id="10" name="Title 2"/>
          <p:cNvSpPr txBox="1">
            <a:spLocks/>
          </p:cNvSpPr>
          <p:nvPr/>
        </p:nvSpPr>
        <p:spPr>
          <a:xfrm>
            <a:off x="4579706" y="-17699"/>
            <a:ext cx="4564294" cy="706507"/>
          </a:xfrm>
          <a:prstGeom prst="rect">
            <a:avLst/>
          </a:prstGeom>
        </p:spPr>
        <p:style>
          <a:lnRef idx="1">
            <a:schemeClr val="accent2"/>
          </a:lnRef>
          <a:fillRef idx="2">
            <a:schemeClr val="accent2"/>
          </a:fillRef>
          <a:effectRef idx="1">
            <a:schemeClr val="accent2"/>
          </a:effectRef>
          <a:fontRef idx="minor">
            <a:schemeClr val="dk1"/>
          </a:fontRef>
        </p:style>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ko-KR" dirty="0">
                <a:solidFill>
                  <a:schemeClr val="accent3">
                    <a:lumMod val="75000"/>
                  </a:schemeClr>
                </a:solidFill>
              </a:rPr>
              <a:t>Formulaire</a:t>
            </a:r>
            <a:endParaRPr lang="ko-KR" altLang="en-US" dirty="0">
              <a:solidFill>
                <a:schemeClr val="accent3">
                  <a:lumMod val="75000"/>
                </a:schemeClr>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058" y="915565"/>
            <a:ext cx="4336437" cy="295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E836C560-3A9F-4325-88F0-9F8C31F96BD0}"/>
              </a:ext>
            </a:extLst>
          </p:cNvPr>
          <p:cNvPicPr>
            <a:picLocks noChangeAspect="1"/>
          </p:cNvPicPr>
          <p:nvPr/>
        </p:nvPicPr>
        <p:blipFill>
          <a:blip r:embed="rId5"/>
          <a:stretch>
            <a:fillRect/>
          </a:stretch>
        </p:blipFill>
        <p:spPr>
          <a:xfrm>
            <a:off x="83323" y="2682740"/>
            <a:ext cx="4413041" cy="2372056"/>
          </a:xfrm>
          <a:prstGeom prst="rect">
            <a:avLst/>
          </a:prstGeom>
        </p:spPr>
      </p:pic>
      <p:sp>
        <p:nvSpPr>
          <p:cNvPr id="8" name="TextBox 7">
            <a:extLst>
              <a:ext uri="{FF2B5EF4-FFF2-40B4-BE49-F238E27FC236}">
                <a16:creationId xmlns:a16="http://schemas.microsoft.com/office/drawing/2014/main" id="{3A2539AC-835B-40DE-A47F-B06FB8A315FB}"/>
              </a:ext>
            </a:extLst>
          </p:cNvPr>
          <p:cNvSpPr txBox="1"/>
          <p:nvPr/>
        </p:nvSpPr>
        <p:spPr>
          <a:xfrm>
            <a:off x="3347864" y="4774168"/>
            <a:ext cx="516447" cy="369332"/>
          </a:xfrm>
          <a:prstGeom prst="rect">
            <a:avLst/>
          </a:prstGeom>
          <a:noFill/>
        </p:spPr>
        <p:txBody>
          <a:bodyPr wrap="square">
            <a:spAutoFit/>
          </a:bodyPr>
          <a:lstStyle/>
          <a:p>
            <a:r>
              <a:rPr lang="fr-FR" dirty="0">
                <a:solidFill>
                  <a:srgbClr val="F26D9A"/>
                </a:solidFill>
              </a:rPr>
              <a:t>15</a:t>
            </a:r>
            <a:endParaRPr lang="en-US" dirty="0">
              <a:solidFill>
                <a:srgbClr val="F26D9A"/>
              </a:solidFill>
            </a:endParaRPr>
          </a:p>
        </p:txBody>
      </p:sp>
    </p:spTree>
    <p:extLst>
      <p:ext uri="{BB962C8B-B14F-4D97-AF65-F5344CB8AC3E}">
        <p14:creationId xmlns:p14="http://schemas.microsoft.com/office/powerpoint/2010/main" val="250476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347614"/>
            <a:ext cx="4320480" cy="350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5"/>
          <p:cNvSpPr>
            <a:spLocks noChangeArrowheads="1"/>
          </p:cNvSpPr>
          <p:nvPr/>
        </p:nvSpPr>
        <p:spPr bwMode="auto">
          <a:xfrm>
            <a:off x="4427983" y="129734"/>
            <a:ext cx="4279101" cy="71302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2696" rIns="0" bIns="-12696" numCol="1" anchor="ctr" anchorCtr="0" compatLnSpc="1">
            <a:prstTxWarp prst="textNoShape">
              <a:avLst/>
            </a:prstTxWarp>
            <a:spAutoFit/>
          </a:bodyPr>
          <a:lstStyle/>
          <a:p>
            <a:pPr lvl="0" fontAlgn="base" latinLnBrk="0">
              <a:spcBef>
                <a:spcPct val="0"/>
              </a:spcBef>
              <a:spcAft>
                <a:spcPct val="0"/>
              </a:spcAft>
            </a:pPr>
            <a:r>
              <a:rPr kumimoji="0" lang="fr-FR" sz="1200" b="0" i="0" u="none" strike="noStrike" cap="none" normalizeH="0" baseline="0" dirty="0">
                <a:ln>
                  <a:noFill/>
                </a:ln>
                <a:solidFill>
                  <a:srgbClr val="202124"/>
                </a:solidFill>
                <a:effectLst/>
                <a:latin typeface="inherit"/>
                <a:cs typeface="Arial" pitchFamily="34" charset="0"/>
              </a:rPr>
              <a:t>chacun des champs a un nom distinct et une règle à côté dans un format de dictionnaire. Chaque règle décrit un</a:t>
            </a:r>
            <a:r>
              <a:rPr kumimoji="0" lang="fr-FR" sz="1200" b="0" i="0" u="none" strike="noStrike" cap="none" normalizeH="0" dirty="0">
                <a:ln>
                  <a:noFill/>
                </a:ln>
                <a:solidFill>
                  <a:srgbClr val="202124"/>
                </a:solidFill>
                <a:effectLst/>
                <a:latin typeface="inherit"/>
                <a:cs typeface="Arial" pitchFamily="34" charset="0"/>
              </a:rPr>
              <a:t> </a:t>
            </a:r>
            <a:r>
              <a:rPr kumimoji="0" lang="fr-FR" sz="1200" b="0" i="0" u="none" strike="noStrike" cap="none" normalizeH="0" baseline="0" dirty="0">
                <a:ln>
                  <a:noFill/>
                </a:ln>
                <a:solidFill>
                  <a:srgbClr val="202124"/>
                </a:solidFill>
                <a:effectLst/>
                <a:latin typeface="inherit"/>
                <a:cs typeface="Arial" pitchFamily="34" charset="0"/>
              </a:rPr>
              <a:t>comportement qui ne doit pas se produire que si entrée est valide.</a:t>
            </a:r>
            <a:r>
              <a:rPr kumimoji="0" lang="fr-FR" sz="1200" b="0" i="0" u="none" strike="noStrike" cap="none" normalizeH="0" baseline="0" dirty="0">
                <a:ln>
                  <a:noFill/>
                </a:ln>
                <a:solidFill>
                  <a:schemeClr val="tx1"/>
                </a:solidFill>
                <a:effectLst/>
                <a:latin typeface="Arial" pitchFamily="34" charset="0"/>
                <a:cs typeface="Arial" pitchFamily="34" charset="0"/>
              </a:rPr>
              <a:t> </a:t>
            </a:r>
          </a:p>
        </p:txBody>
      </p:sp>
      <p:sp>
        <p:nvSpPr>
          <p:cNvPr id="22" name="TextBox 15"/>
          <p:cNvSpPr txBox="1"/>
          <p:nvPr/>
        </p:nvSpPr>
        <p:spPr>
          <a:xfrm>
            <a:off x="58012" y="139996"/>
            <a:ext cx="259228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Clr>
                <a:srgbClr val="0070C0"/>
              </a:buClr>
            </a:pPr>
            <a:endParaRPr lang="fr-FR" sz="1200" dirty="0"/>
          </a:p>
          <a:p>
            <a:pPr>
              <a:buClr>
                <a:srgbClr val="0070C0"/>
              </a:buClr>
            </a:pPr>
            <a:r>
              <a:rPr lang="fr-FR" sz="1200" b="1" dirty="0">
                <a:solidFill>
                  <a:schemeClr val="accent4">
                    <a:lumMod val="75000"/>
                  </a:schemeClr>
                </a:solidFill>
              </a:rPr>
              <a:t>✔ Validation d’une formulaire</a:t>
            </a: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42758"/>
            <a:ext cx="3851919" cy="414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607755F0-0B1B-4B5F-BF09-4FF6EC58F81A}"/>
              </a:ext>
            </a:extLst>
          </p:cNvPr>
          <p:cNvSpPr txBox="1"/>
          <p:nvPr/>
        </p:nvSpPr>
        <p:spPr>
          <a:xfrm>
            <a:off x="4199569" y="4748873"/>
            <a:ext cx="516447" cy="369332"/>
          </a:xfrm>
          <a:prstGeom prst="rect">
            <a:avLst/>
          </a:prstGeom>
          <a:noFill/>
        </p:spPr>
        <p:txBody>
          <a:bodyPr wrap="square">
            <a:spAutoFit/>
          </a:bodyPr>
          <a:lstStyle/>
          <a:p>
            <a:r>
              <a:rPr lang="fr-FR" dirty="0">
                <a:solidFill>
                  <a:srgbClr val="F26D9A"/>
                </a:solidFill>
              </a:rPr>
              <a:t>16</a:t>
            </a:r>
            <a:endParaRPr lang="en-US" dirty="0">
              <a:solidFill>
                <a:srgbClr val="F26D9A"/>
              </a:solidFill>
            </a:endParaRPr>
          </a:p>
        </p:txBody>
      </p:sp>
    </p:spTree>
    <p:extLst>
      <p:ext uri="{BB962C8B-B14F-4D97-AF65-F5344CB8AC3E}">
        <p14:creationId xmlns:p14="http://schemas.microsoft.com/office/powerpoint/2010/main" val="158226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fr-FR" sz="2400" dirty="0"/>
              <a:t>Les avantages  de </a:t>
            </a:r>
            <a:r>
              <a:rPr lang="fr-FR" sz="2400" dirty="0">
                <a:solidFill>
                  <a:schemeClr val="accent3">
                    <a:lumMod val="75000"/>
                  </a:schemeClr>
                </a:solidFill>
              </a:rPr>
              <a:t>Semantic UI </a:t>
            </a:r>
          </a:p>
        </p:txBody>
      </p:sp>
      <p:sp>
        <p:nvSpPr>
          <p:cNvPr id="10" name="TextBox 9"/>
          <p:cNvSpPr txBox="1"/>
          <p:nvPr/>
        </p:nvSpPr>
        <p:spPr>
          <a:xfrm>
            <a:off x="3995935" y="1608593"/>
            <a:ext cx="2224217" cy="461665"/>
          </a:xfrm>
          <a:prstGeom prst="rect">
            <a:avLst/>
          </a:prstGeom>
          <a:noFill/>
        </p:spPr>
        <p:txBody>
          <a:bodyPr wrap="square" rtlCol="0">
            <a:spAutoFit/>
          </a:bodyPr>
          <a:lstStyle/>
          <a:p>
            <a:pPr>
              <a:buClr>
                <a:srgbClr val="0070C0"/>
              </a:buClr>
            </a:pPr>
            <a:r>
              <a:rPr lang="fr-FR" sz="1200" dirty="0">
                <a:solidFill>
                  <a:schemeClr val="bg1"/>
                </a:solidFill>
              </a:rPr>
              <a:t>✔ Plus de 3000 classes</a:t>
            </a:r>
          </a:p>
          <a:p>
            <a:pPr>
              <a:buClr>
                <a:srgbClr val="0070C0"/>
              </a:buClr>
            </a:pPr>
            <a:r>
              <a:rPr lang="fr-FR" sz="1200" dirty="0">
                <a:solidFill>
                  <a:schemeClr val="bg1"/>
                </a:solidFill>
              </a:rPr>
              <a:t> sémantiques en</a:t>
            </a:r>
            <a:r>
              <a:rPr lang="fr-FR" sz="1200" b="1" dirty="0">
                <a:solidFill>
                  <a:schemeClr val="bg1"/>
                </a:solidFill>
              </a:rPr>
              <a:t> </a:t>
            </a:r>
            <a:r>
              <a:rPr lang="fr-FR" sz="1200" dirty="0">
                <a:solidFill>
                  <a:schemeClr val="bg1"/>
                </a:solidFill>
              </a:rPr>
              <a:t>CSS</a:t>
            </a:r>
          </a:p>
        </p:txBody>
      </p:sp>
      <p:sp>
        <p:nvSpPr>
          <p:cNvPr id="13" name="TextBox 12"/>
          <p:cNvSpPr txBox="1"/>
          <p:nvPr/>
        </p:nvSpPr>
        <p:spPr>
          <a:xfrm>
            <a:off x="7373593" y="1562426"/>
            <a:ext cx="1767567" cy="1015663"/>
          </a:xfrm>
          <a:prstGeom prst="rect">
            <a:avLst/>
          </a:prstGeom>
          <a:noFill/>
        </p:spPr>
        <p:txBody>
          <a:bodyPr wrap="square" rtlCol="0">
            <a:spAutoFit/>
          </a:bodyPr>
          <a:lstStyle/>
          <a:p>
            <a:pPr>
              <a:buClr>
                <a:srgbClr val="0070C0"/>
              </a:buClr>
            </a:pPr>
            <a:r>
              <a:rPr lang="fr-FR" sz="1200" dirty="0">
                <a:solidFill>
                  <a:schemeClr val="bg1"/>
                </a:solidFill>
              </a:rPr>
              <a:t>✔  Semantic IU offre </a:t>
            </a:r>
          </a:p>
          <a:p>
            <a:pPr>
              <a:buClr>
                <a:srgbClr val="0070C0"/>
              </a:buClr>
            </a:pPr>
            <a:r>
              <a:rPr lang="fr-FR" sz="1200" dirty="0">
                <a:solidFill>
                  <a:schemeClr val="bg1"/>
                </a:solidFill>
              </a:rPr>
              <a:t>plus de 20 modèles de</a:t>
            </a:r>
          </a:p>
          <a:p>
            <a:pPr>
              <a:buClr>
                <a:srgbClr val="0070C0"/>
              </a:buClr>
            </a:pPr>
            <a:r>
              <a:rPr lang="fr-FR" sz="1200" dirty="0">
                <a:solidFill>
                  <a:schemeClr val="bg1"/>
                </a:solidFill>
              </a:rPr>
              <a:t> design</a:t>
            </a:r>
            <a:r>
              <a:rPr lang="fr-FR" sz="1200" b="1" dirty="0">
                <a:solidFill>
                  <a:schemeClr val="bg1"/>
                </a:solidFill>
              </a:rPr>
              <a:t>(</a:t>
            </a:r>
            <a:r>
              <a:rPr lang="fr-FR" sz="1200" dirty="0">
                <a:solidFill>
                  <a:schemeClr val="bg1"/>
                </a:solidFill>
              </a:rPr>
              <a:t>Bootstrap ne </a:t>
            </a:r>
          </a:p>
          <a:p>
            <a:pPr>
              <a:buClr>
                <a:srgbClr val="0070C0"/>
              </a:buClr>
            </a:pPr>
            <a:r>
              <a:rPr lang="fr-FR" sz="1200" dirty="0">
                <a:solidFill>
                  <a:schemeClr val="bg1"/>
                </a:solidFill>
              </a:rPr>
              <a:t>contient qu’un seul</a:t>
            </a:r>
          </a:p>
          <a:p>
            <a:pPr>
              <a:buClr>
                <a:srgbClr val="0070C0"/>
              </a:buClr>
            </a:pPr>
            <a:r>
              <a:rPr lang="fr-FR" sz="1200" dirty="0">
                <a:solidFill>
                  <a:schemeClr val="bg1"/>
                </a:solidFill>
              </a:rPr>
              <a:t>               thème)</a:t>
            </a:r>
          </a:p>
        </p:txBody>
      </p:sp>
      <p:sp>
        <p:nvSpPr>
          <p:cNvPr id="16" name="TextBox 15"/>
          <p:cNvSpPr txBox="1"/>
          <p:nvPr/>
        </p:nvSpPr>
        <p:spPr>
          <a:xfrm>
            <a:off x="4509786" y="3530503"/>
            <a:ext cx="1767566" cy="646331"/>
          </a:xfrm>
          <a:prstGeom prst="rect">
            <a:avLst/>
          </a:prstGeom>
          <a:noFill/>
        </p:spPr>
        <p:txBody>
          <a:bodyPr wrap="square" rtlCol="0">
            <a:spAutoFit/>
          </a:bodyPr>
          <a:lstStyle/>
          <a:p>
            <a:pPr>
              <a:buClr>
                <a:srgbClr val="0070C0"/>
              </a:buClr>
            </a:pPr>
            <a:endParaRPr lang="fr-FR" sz="1200" dirty="0"/>
          </a:p>
          <a:p>
            <a:pPr>
              <a:buClr>
                <a:srgbClr val="0070C0"/>
              </a:buClr>
            </a:pPr>
            <a:r>
              <a:rPr lang="fr-FR" sz="1200" dirty="0">
                <a:solidFill>
                  <a:schemeClr val="bg1"/>
                </a:solidFill>
              </a:rPr>
              <a:t>✔ Compatible avec </a:t>
            </a:r>
          </a:p>
          <a:p>
            <a:pPr>
              <a:buClr>
                <a:srgbClr val="0070C0"/>
              </a:buClr>
            </a:pPr>
            <a:r>
              <a:rPr lang="fr-FR" sz="1200" dirty="0" err="1">
                <a:solidFill>
                  <a:schemeClr val="bg1"/>
                </a:solidFill>
              </a:rPr>
              <a:t>Sass</a:t>
            </a:r>
            <a:r>
              <a:rPr lang="fr-FR" sz="1200" dirty="0">
                <a:solidFill>
                  <a:schemeClr val="bg1"/>
                </a:solidFill>
              </a:rPr>
              <a:t> et </a:t>
            </a:r>
            <a:r>
              <a:rPr lang="fr-FR" sz="1200" dirty="0" err="1">
                <a:solidFill>
                  <a:schemeClr val="bg1"/>
                </a:solidFill>
              </a:rPr>
              <a:t>Less</a:t>
            </a:r>
            <a:endParaRPr lang="fr-FR" sz="1200" dirty="0">
              <a:solidFill>
                <a:schemeClr val="bg1"/>
              </a:solidFill>
            </a:endParaRPr>
          </a:p>
        </p:txBody>
      </p:sp>
      <p:sp>
        <p:nvSpPr>
          <p:cNvPr id="19" name="TextBox 18"/>
          <p:cNvSpPr txBox="1"/>
          <p:nvPr/>
        </p:nvSpPr>
        <p:spPr>
          <a:xfrm>
            <a:off x="7194044" y="3761335"/>
            <a:ext cx="1767567" cy="461665"/>
          </a:xfrm>
          <a:prstGeom prst="rect">
            <a:avLst/>
          </a:prstGeom>
          <a:noFill/>
        </p:spPr>
        <p:txBody>
          <a:bodyPr wrap="square" rtlCol="0">
            <a:spAutoFit/>
          </a:bodyPr>
          <a:lstStyle/>
          <a:p>
            <a:pPr>
              <a:buClr>
                <a:srgbClr val="0070C0"/>
              </a:buClr>
            </a:pPr>
            <a:r>
              <a:rPr lang="fr-FR" sz="1200" dirty="0">
                <a:solidFill>
                  <a:schemeClr val="bg1"/>
                </a:solidFill>
              </a:rPr>
              <a:t>✔ Cadre d’interface</a:t>
            </a:r>
          </a:p>
          <a:p>
            <a:pPr>
              <a:buClr>
                <a:srgbClr val="0070C0"/>
              </a:buClr>
            </a:pPr>
            <a:r>
              <a:rPr lang="fr-FR" sz="1200" dirty="0">
                <a:solidFill>
                  <a:schemeClr val="bg1"/>
                </a:solidFill>
              </a:rPr>
              <a:t> utilisateur open source</a:t>
            </a:r>
          </a:p>
        </p:txBody>
      </p:sp>
      <p:pic>
        <p:nvPicPr>
          <p:cNvPr id="21" name="Picture 6" descr="Semantic UI] 특수기호가 □로 표시되는 현상 해결하기"/>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995" b="109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24128" y="2571750"/>
            <a:ext cx="2141984" cy="646331"/>
          </a:xfrm>
          <a:prstGeom prst="rect">
            <a:avLst/>
          </a:prstGeom>
        </p:spPr>
        <p:txBody>
          <a:bodyPr wrap="square">
            <a:spAutoFit/>
          </a:bodyPr>
          <a:lstStyle/>
          <a:p>
            <a:pPr>
              <a:buClr>
                <a:srgbClr val="0070C0"/>
              </a:buClr>
            </a:pPr>
            <a:r>
              <a:rPr lang="fr-FR" sz="1200" dirty="0">
                <a:solidFill>
                  <a:schemeClr val="bg1"/>
                </a:solidFill>
              </a:rPr>
              <a:t>✔  Excellentes possibilités d'intégration (</a:t>
            </a:r>
            <a:r>
              <a:rPr lang="fr-FR" sz="1200" dirty="0" err="1">
                <a:solidFill>
                  <a:schemeClr val="bg1"/>
                </a:solidFill>
              </a:rPr>
              <a:t>React</a:t>
            </a:r>
            <a:r>
              <a:rPr lang="fr-FR" sz="1200" dirty="0">
                <a:solidFill>
                  <a:schemeClr val="bg1"/>
                </a:solidFill>
              </a:rPr>
              <a:t>, Ember, Meteor, PHP, </a:t>
            </a:r>
            <a:r>
              <a:rPr lang="fr-FR" sz="1200" dirty="0" err="1">
                <a:solidFill>
                  <a:schemeClr val="bg1"/>
                </a:solidFill>
              </a:rPr>
              <a:t>Gulp</a:t>
            </a:r>
            <a:r>
              <a:rPr lang="fr-FR" sz="1200" dirty="0">
                <a:solidFill>
                  <a:schemeClr val="bg1"/>
                </a:solidFill>
              </a:rPr>
              <a:t>) </a:t>
            </a:r>
          </a:p>
        </p:txBody>
      </p:sp>
      <p:sp>
        <p:nvSpPr>
          <p:cNvPr id="22" name="Round Same Side Corner Rectangle 8">
            <a:extLst>
              <a:ext uri="{FF2B5EF4-FFF2-40B4-BE49-F238E27FC236}">
                <a16:creationId xmlns:a16="http://schemas.microsoft.com/office/drawing/2014/main" id="{8F92FA78-786D-47CC-9B5B-A5690D5012B6}"/>
              </a:ext>
            </a:extLst>
          </p:cNvPr>
          <p:cNvSpPr/>
          <p:nvPr/>
        </p:nvSpPr>
        <p:spPr>
          <a:xfrm>
            <a:off x="8092044" y="3405799"/>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3" name="Oval 47">
            <a:extLst>
              <a:ext uri="{FF2B5EF4-FFF2-40B4-BE49-F238E27FC236}">
                <a16:creationId xmlns:a16="http://schemas.microsoft.com/office/drawing/2014/main" id="{D11E633A-AF84-4533-A0AE-46734BD0C755}"/>
              </a:ext>
            </a:extLst>
          </p:cNvPr>
          <p:cNvSpPr>
            <a:spLocks noChangeAspect="1"/>
          </p:cNvSpPr>
          <p:nvPr/>
        </p:nvSpPr>
        <p:spPr>
          <a:xfrm>
            <a:off x="5001133" y="3350503"/>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4" name="Round Same Side Corner Rectangle 36">
            <a:extLst>
              <a:ext uri="{FF2B5EF4-FFF2-40B4-BE49-F238E27FC236}">
                <a16:creationId xmlns:a16="http://schemas.microsoft.com/office/drawing/2014/main" id="{673FAE22-9A30-4E05-B2A7-94EE9CBD824D}"/>
              </a:ext>
            </a:extLst>
          </p:cNvPr>
          <p:cNvSpPr/>
          <p:nvPr/>
        </p:nvSpPr>
        <p:spPr>
          <a:xfrm>
            <a:off x="4549519" y="1329869"/>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5" name="Frame 17">
            <a:extLst>
              <a:ext uri="{FF2B5EF4-FFF2-40B4-BE49-F238E27FC236}">
                <a16:creationId xmlns:a16="http://schemas.microsoft.com/office/drawing/2014/main" id="{199A8008-6AE6-404C-A05A-19590A932EBA}"/>
              </a:ext>
            </a:extLst>
          </p:cNvPr>
          <p:cNvSpPr/>
          <p:nvPr/>
        </p:nvSpPr>
        <p:spPr>
          <a:xfrm>
            <a:off x="6448095" y="222472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solidFill>
                <a:schemeClr val="tx1"/>
              </a:solidFill>
            </a:endParaRPr>
          </a:p>
        </p:txBody>
      </p:sp>
      <p:sp>
        <p:nvSpPr>
          <p:cNvPr id="26" name="Diamond 5">
            <a:extLst>
              <a:ext uri="{FF2B5EF4-FFF2-40B4-BE49-F238E27FC236}">
                <a16:creationId xmlns:a16="http://schemas.microsoft.com/office/drawing/2014/main" id="{B22F4BEE-3FDA-4C5D-B997-5CAB812D6063}"/>
              </a:ext>
            </a:extLst>
          </p:cNvPr>
          <p:cNvSpPr/>
          <p:nvPr/>
        </p:nvSpPr>
        <p:spPr>
          <a:xfrm>
            <a:off x="8104620" y="1204104"/>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a:extLst>
              <a:ext uri="{FF2B5EF4-FFF2-40B4-BE49-F238E27FC236}">
                <a16:creationId xmlns:a16="http://schemas.microsoft.com/office/drawing/2014/main" id="{F08FA3F8-F8C7-45F5-A6D8-E1E16B0C25A9}"/>
              </a:ext>
            </a:extLst>
          </p:cNvPr>
          <p:cNvSpPr txBox="1"/>
          <p:nvPr/>
        </p:nvSpPr>
        <p:spPr>
          <a:xfrm>
            <a:off x="4199569" y="4748873"/>
            <a:ext cx="516447" cy="369332"/>
          </a:xfrm>
          <a:prstGeom prst="rect">
            <a:avLst/>
          </a:prstGeom>
          <a:noFill/>
        </p:spPr>
        <p:txBody>
          <a:bodyPr wrap="square">
            <a:spAutoFit/>
          </a:bodyPr>
          <a:lstStyle/>
          <a:p>
            <a:r>
              <a:rPr lang="fr-FR" dirty="0">
                <a:solidFill>
                  <a:srgbClr val="F26D9A"/>
                </a:solidFill>
              </a:rPr>
              <a:t>17</a:t>
            </a:r>
            <a:endParaRPr lang="en-US" dirty="0">
              <a:solidFill>
                <a:srgbClr val="F26D9A"/>
              </a:solidFill>
            </a:endParaRPr>
          </a:p>
        </p:txBody>
      </p:sp>
    </p:spTree>
    <p:extLst>
      <p:ext uri="{BB962C8B-B14F-4D97-AF65-F5344CB8AC3E}">
        <p14:creationId xmlns:p14="http://schemas.microsoft.com/office/powerpoint/2010/main" val="25460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circle(in)">
                                      <p:cBhvr>
                                        <p:cTn id="17" dur="2000"/>
                                        <p:tgtEl>
                                          <p:spTgt spid="13">
                                            <p:txEl>
                                              <p:pRg st="0" end="0"/>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circle(in)">
                                      <p:cBhvr>
                                        <p:cTn id="20" dur="2000"/>
                                        <p:tgtEl>
                                          <p:spTgt spid="13">
                                            <p:txEl>
                                              <p:pRg st="1" end="1"/>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circle(in)">
                                      <p:cBhvr>
                                        <p:cTn id="23" dur="2000"/>
                                        <p:tgtEl>
                                          <p:spTgt spid="13">
                                            <p:txEl>
                                              <p:pRg st="2" end="2"/>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13">
                                            <p:txEl>
                                              <p:pRg st="3" end="3"/>
                                            </p:txEl>
                                          </p:spTgt>
                                        </p:tgtEl>
                                        <p:attrNameLst>
                                          <p:attrName>style.visibility</p:attrName>
                                        </p:attrNameLst>
                                      </p:cBhvr>
                                      <p:to>
                                        <p:strVal val="visible"/>
                                      </p:to>
                                    </p:set>
                                    <p:animEffect transition="in" filter="circle(in)">
                                      <p:cBhvr>
                                        <p:cTn id="26" dur="2000"/>
                                        <p:tgtEl>
                                          <p:spTgt spid="13">
                                            <p:txEl>
                                              <p:pRg st="3" end="3"/>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circle(in)">
                                      <p:cBhvr>
                                        <p:cTn id="29" dur="2000"/>
                                        <p:tgtEl>
                                          <p:spTgt spid="1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in)">
                                      <p:cBhvr>
                                        <p:cTn id="34" dur="2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in)">
                                      <p:cBhvr>
                                        <p:cTn id="39" dur="2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19">
                                            <p:txEl>
                                              <p:pRg st="1" end="1"/>
                                            </p:txEl>
                                          </p:spTgt>
                                        </p:tgtEl>
                                        <p:attrNameLst>
                                          <p:attrName>style.visibility</p:attrName>
                                        </p:attrNameLst>
                                      </p:cBhvr>
                                      <p:to>
                                        <p:strVal val="visible"/>
                                      </p:to>
                                    </p:set>
                                    <p:animEffect transition="in" filter="circle(in)">
                                      <p:cBhvr>
                                        <p:cTn id="44" dur="20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
            <a:extLst>
              <a:ext uri="{FF2B5EF4-FFF2-40B4-BE49-F238E27FC236}">
                <a16:creationId xmlns:a16="http://schemas.microsoft.com/office/drawing/2014/main" id="{8F110771-1394-460F-9116-DF97788E69CD}"/>
              </a:ext>
            </a:extLst>
          </p:cNvPr>
          <p:cNvGraphicFramePr/>
          <p:nvPr>
            <p:extLst>
              <p:ext uri="{D42A27DB-BD31-4B8C-83A1-F6EECF244321}">
                <p14:modId xmlns:p14="http://schemas.microsoft.com/office/powerpoint/2010/main" val="1413014830"/>
              </p:ext>
            </p:extLst>
          </p:nvPr>
        </p:nvGraphicFramePr>
        <p:xfrm>
          <a:off x="1228064" y="1301337"/>
          <a:ext cx="3168352" cy="29888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2">
            <a:extLst>
              <a:ext uri="{FF2B5EF4-FFF2-40B4-BE49-F238E27FC236}">
                <a16:creationId xmlns:a16="http://schemas.microsoft.com/office/drawing/2014/main" id="{88531F76-F172-4855-8E9E-B70B4DB8011E}"/>
              </a:ext>
            </a:extLst>
          </p:cNvPr>
          <p:cNvGraphicFramePr/>
          <p:nvPr>
            <p:extLst>
              <p:ext uri="{D42A27DB-BD31-4B8C-83A1-F6EECF244321}">
                <p14:modId xmlns:p14="http://schemas.microsoft.com/office/powerpoint/2010/main" val="2562812973"/>
              </p:ext>
            </p:extLst>
          </p:nvPr>
        </p:nvGraphicFramePr>
        <p:xfrm>
          <a:off x="5032806" y="1144034"/>
          <a:ext cx="3283609" cy="3227916"/>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0" y="14819"/>
            <a:ext cx="9144000" cy="776530"/>
          </a:xfrm>
        </p:spPr>
        <p:txBody>
          <a:bodyPr/>
          <a:lstStyle/>
          <a:p>
            <a:r>
              <a:rPr lang="fr-FR" sz="2400" dirty="0">
                <a:latin typeface="Times New Roman" pitchFamily="18" charset="0"/>
                <a:cs typeface="Times New Roman" pitchFamily="18" charset="0"/>
              </a:rPr>
              <a:t>Les inconvénients de </a:t>
            </a:r>
            <a:r>
              <a:rPr lang="fr-FR" sz="2400" dirty="0">
                <a:solidFill>
                  <a:schemeClr val="accent3">
                    <a:lumMod val="75000"/>
                  </a:schemeClr>
                </a:solidFill>
                <a:latin typeface="Times New Roman" pitchFamily="18" charset="0"/>
                <a:cs typeface="Times New Roman" pitchFamily="18" charset="0"/>
              </a:rPr>
              <a:t>Semantic UI</a:t>
            </a:r>
            <a:endParaRPr lang="ko-KR" altLang="en-US" sz="2400" dirty="0"/>
          </a:p>
        </p:txBody>
      </p:sp>
      <p:sp>
        <p:nvSpPr>
          <p:cNvPr id="15" name="Rounded Rectangle 7"/>
          <p:cNvSpPr/>
          <p:nvPr/>
        </p:nvSpPr>
        <p:spPr>
          <a:xfrm>
            <a:off x="2453289" y="1144034"/>
            <a:ext cx="318511" cy="64057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1888017" y="2681830"/>
            <a:ext cx="1767566" cy="461665"/>
          </a:xfrm>
          <a:prstGeom prst="rect">
            <a:avLst/>
          </a:prstGeom>
          <a:noFill/>
        </p:spPr>
        <p:txBody>
          <a:bodyPr wrap="square" rtlCol="0">
            <a:spAutoFit/>
          </a:bodyPr>
          <a:lstStyle/>
          <a:p>
            <a:pPr algn="ctr"/>
            <a:r>
              <a:rPr lang="fr-FR" sz="1200" b="1" dirty="0"/>
              <a:t>Très complexe.</a:t>
            </a:r>
          </a:p>
          <a:p>
            <a:pPr algn="ct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5904610" y="2173999"/>
            <a:ext cx="1767566" cy="1015663"/>
          </a:xfrm>
          <a:prstGeom prst="rect">
            <a:avLst/>
          </a:prstGeom>
          <a:noFill/>
        </p:spPr>
        <p:txBody>
          <a:bodyPr wrap="square" rtlCol="0">
            <a:spAutoFit/>
          </a:bodyPr>
          <a:lstStyle/>
          <a:p>
            <a:pPr algn="ctr"/>
            <a:r>
              <a:rPr lang="fr-FR" sz="1200" b="1" dirty="0"/>
              <a:t>Une large partie des </a:t>
            </a:r>
          </a:p>
          <a:p>
            <a:pPr algn="ctr"/>
            <a:r>
              <a:rPr lang="fr-FR" sz="1200" b="1" dirty="0"/>
              <a:t>composants CSS </a:t>
            </a:r>
          </a:p>
          <a:p>
            <a:pPr algn="ctr"/>
            <a:r>
              <a:rPr lang="fr-FR" sz="1200" b="1" dirty="0"/>
              <a:t>fonctionne seulement avec JavaScript . </a:t>
            </a:r>
          </a:p>
          <a:p>
            <a:pPr algn="ctr"/>
            <a:endParaRPr lang="ko-KR" altLang="en-US" sz="1200" dirty="0">
              <a:solidFill>
                <a:schemeClr val="tx1">
                  <a:lumMod val="75000"/>
                  <a:lumOff val="25000"/>
                </a:schemeClr>
              </a:solidFill>
              <a:cs typeface="Arial" pitchFamily="34" charset="0"/>
            </a:endParaRPr>
          </a:p>
        </p:txBody>
      </p:sp>
      <p:pic>
        <p:nvPicPr>
          <p:cNvPr id="33" name="Picture 2" descr="partie web Programmation DUT ACDA ACDA 3.1 ACDA 3.3 APL APL 1.1 APL 1.2 APL  2.1 APL 3.1 APL 4.1 ASR ASR 1.1 ASR 2.1 ASR 2.2 ASR 3.1 ASR 4.2 Maths WIM  WIM 1.1 WIM 2.1 WIM 4.1 Projets tutorés PT 1.1 PT 2.1 Documentation  Consignes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4610" y="1311012"/>
            <a:ext cx="503960" cy="4868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BAE0B6-8BCA-4F63-B288-8B31E2C368F8}"/>
              </a:ext>
            </a:extLst>
          </p:cNvPr>
          <p:cNvSpPr txBox="1"/>
          <p:nvPr/>
        </p:nvSpPr>
        <p:spPr>
          <a:xfrm>
            <a:off x="4199569" y="4748873"/>
            <a:ext cx="516447" cy="369332"/>
          </a:xfrm>
          <a:prstGeom prst="rect">
            <a:avLst/>
          </a:prstGeom>
          <a:noFill/>
        </p:spPr>
        <p:txBody>
          <a:bodyPr wrap="square">
            <a:spAutoFit/>
          </a:bodyPr>
          <a:lstStyle/>
          <a:p>
            <a:r>
              <a:rPr lang="fr-FR" dirty="0">
                <a:solidFill>
                  <a:srgbClr val="F26D9A"/>
                </a:solidFill>
              </a:rPr>
              <a:t>18</a:t>
            </a:r>
            <a:endParaRPr lang="en-US" dirty="0">
              <a:solidFill>
                <a:srgbClr val="F26D9A"/>
              </a:solidFill>
            </a:endParaRPr>
          </a:p>
        </p:txBody>
      </p:sp>
    </p:spTree>
    <p:extLst>
      <p:ext uri="{BB962C8B-B14F-4D97-AF65-F5344CB8AC3E}">
        <p14:creationId xmlns:p14="http://schemas.microsoft.com/office/powerpoint/2010/main" val="390756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Graphic spid="31" grpId="0">
        <p:bldAsOne/>
      </p:bldGraphic>
      <p:bldP spid="2" grpId="0"/>
      <p:bldP spid="15" grpId="0" animBg="1"/>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27"/>
          <p:cNvSpPr/>
          <p:nvPr/>
        </p:nvSpPr>
        <p:spPr>
          <a:xfrm>
            <a:off x="4243897" y="2139702"/>
            <a:ext cx="656206" cy="50405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1" name="TextBox 10"/>
          <p:cNvSpPr txBox="1"/>
          <p:nvPr/>
        </p:nvSpPr>
        <p:spPr>
          <a:xfrm>
            <a:off x="3465496" y="2787774"/>
            <a:ext cx="2189605" cy="295466"/>
          </a:xfrm>
          <a:prstGeom prst="rect">
            <a:avLst/>
          </a:prstGeom>
          <a:noFill/>
        </p:spPr>
        <p:txBody>
          <a:bodyPr wrap="square" rtlCol="0">
            <a:spAutoFit/>
          </a:bodyPr>
          <a:lstStyle/>
          <a:p>
            <a:pPr algn="ctr">
              <a:lnSpc>
                <a:spcPct val="110000"/>
              </a:lnSpc>
            </a:pPr>
            <a:r>
              <a:rPr lang="en-US" altLang="ko-KR" sz="1200" dirty="0">
                <a:solidFill>
                  <a:prstClr val="white"/>
                </a:solidFill>
                <a:cs typeface="Arial" pitchFamily="34" charset="0"/>
              </a:rPr>
              <a:t>Presentation Designed</a:t>
            </a:r>
          </a:p>
        </p:txBody>
      </p:sp>
      <p:sp>
        <p:nvSpPr>
          <p:cNvPr id="12" name="Text Placeholder 13"/>
          <p:cNvSpPr txBox="1">
            <a:spLocks/>
          </p:cNvSpPr>
          <p:nvPr/>
        </p:nvSpPr>
        <p:spPr>
          <a:xfrm>
            <a:off x="2915816" y="3132633"/>
            <a:ext cx="3288966" cy="87227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Font typeface="Arial" pitchFamily="34" charset="0"/>
              <a:buNone/>
            </a:pPr>
            <a:r>
              <a:rPr lang="en-US" sz="2800" b="1" dirty="0">
                <a:solidFill>
                  <a:prstClr val="white"/>
                </a:solidFill>
                <a:cs typeface="Arial" pitchFamily="34" charset="0"/>
              </a:rPr>
              <a:t>Simple </a:t>
            </a:r>
            <a:r>
              <a:rPr lang="en-US" altLang="ko-KR" sz="2800" b="1" dirty="0">
                <a:solidFill>
                  <a:prstClr val="white"/>
                </a:solidFill>
                <a:cs typeface="Arial" pitchFamily="34" charset="0"/>
              </a:rPr>
              <a:t>Portfolio Presentation</a:t>
            </a:r>
          </a:p>
        </p:txBody>
      </p:sp>
      <p:sp>
        <p:nvSpPr>
          <p:cNvPr id="13" name="TextBox 12"/>
          <p:cNvSpPr txBox="1"/>
          <p:nvPr/>
        </p:nvSpPr>
        <p:spPr>
          <a:xfrm>
            <a:off x="2207887" y="4054301"/>
            <a:ext cx="4728226" cy="461665"/>
          </a:xfrm>
          <a:prstGeom prst="rect">
            <a:avLst/>
          </a:prstGeom>
          <a:noFill/>
        </p:spPr>
        <p:txBody>
          <a:bodyPr wrap="square" rtlCol="0">
            <a:spAutoFit/>
          </a:bodyPr>
          <a:lstStyle/>
          <a:p>
            <a:pPr algn="ctr"/>
            <a:r>
              <a:rPr lang="en-US" altLang="ko-KR" sz="1200" dirty="0">
                <a:solidFill>
                  <a:prstClr val="white"/>
                </a:solidFill>
                <a:cs typeface="Arial" pitchFamily="34" charset="0"/>
              </a:rPr>
              <a:t>This PowerPoint Template has clean and neutral design that can be adapted to any content and meets various market segments. </a:t>
            </a:r>
            <a:endParaRPr lang="ko-KR" altLang="en-US" sz="1200" dirty="0">
              <a:solidFill>
                <a:prstClr val="white"/>
              </a:solidFill>
              <a:cs typeface="Arial"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0" y="123478"/>
            <a:ext cx="4572000" cy="1311128"/>
          </a:xfrm>
          <a:prstGeom prst="rect">
            <a:avLst/>
          </a:prstGeom>
        </p:spPr>
        <p:txBody>
          <a:bodyPr>
            <a:spAutoFit/>
          </a:bodyPr>
          <a:lstStyle/>
          <a:p>
            <a:pPr algn="ctr">
              <a:lnSpc>
                <a:spcPct val="110000"/>
              </a:lnSpc>
            </a:pPr>
            <a:r>
              <a:rPr lang="en-US" altLang="ko-KR" b="1" dirty="0">
                <a:solidFill>
                  <a:schemeClr val="tx2">
                    <a:lumMod val="75000"/>
                  </a:schemeClr>
                </a:solidFill>
                <a:latin typeface="Andalus" pitchFamily="18" charset="-78"/>
                <a:cs typeface="Andalus" pitchFamily="18" charset="-78"/>
                <a:hlinkClick r:id="rId4"/>
              </a:rPr>
              <a:t>https://semantic-ui.com/</a:t>
            </a:r>
            <a:endParaRPr lang="en-US" altLang="ko-KR" b="1" dirty="0">
              <a:solidFill>
                <a:schemeClr val="tx2">
                  <a:lumMod val="75000"/>
                </a:schemeClr>
              </a:solidFill>
              <a:latin typeface="Andalus" pitchFamily="18" charset="-78"/>
              <a:cs typeface="Andalus" pitchFamily="18" charset="-78"/>
            </a:endParaRPr>
          </a:p>
          <a:p>
            <a:pPr algn="ctr">
              <a:lnSpc>
                <a:spcPct val="110000"/>
              </a:lnSpc>
            </a:pPr>
            <a:r>
              <a:rPr lang="en-US" altLang="ko-KR" b="1" dirty="0">
                <a:solidFill>
                  <a:schemeClr val="tx2">
                    <a:lumMod val="75000"/>
                  </a:schemeClr>
                </a:solidFill>
                <a:latin typeface="Andalus" pitchFamily="18" charset="-78"/>
                <a:cs typeface="Andalus" pitchFamily="18" charset="-78"/>
                <a:hlinkClick r:id="rId5"/>
              </a:rPr>
              <a:t>https://semantic-ui.com/introduction/getting-started.html</a:t>
            </a:r>
            <a:endParaRPr lang="en-US" altLang="ko-KR" b="1" dirty="0">
              <a:solidFill>
                <a:schemeClr val="tx2">
                  <a:lumMod val="75000"/>
                </a:schemeClr>
              </a:solidFill>
              <a:latin typeface="Andalus" pitchFamily="18" charset="-78"/>
              <a:cs typeface="Andalus" pitchFamily="18" charset="-78"/>
            </a:endParaRPr>
          </a:p>
          <a:p>
            <a:pPr algn="ctr">
              <a:lnSpc>
                <a:spcPct val="110000"/>
              </a:lnSpc>
            </a:pPr>
            <a:r>
              <a:rPr lang="en-US" altLang="ko-KR" b="1" dirty="0">
                <a:solidFill>
                  <a:schemeClr val="tx2">
                    <a:lumMod val="75000"/>
                  </a:schemeClr>
                </a:solidFill>
                <a:latin typeface="Andalus" pitchFamily="18" charset="-78"/>
                <a:cs typeface="Andalus" pitchFamily="18" charset="-78"/>
              </a:rPr>
              <a:t>http://learnsemantic.com/</a:t>
            </a:r>
          </a:p>
        </p:txBody>
      </p:sp>
      <p:sp>
        <p:nvSpPr>
          <p:cNvPr id="8" name="TextBox 7">
            <a:extLst>
              <a:ext uri="{FF2B5EF4-FFF2-40B4-BE49-F238E27FC236}">
                <a16:creationId xmlns:a16="http://schemas.microsoft.com/office/drawing/2014/main" id="{D1349FA5-81FA-45F0-932F-054C047C8050}"/>
              </a:ext>
            </a:extLst>
          </p:cNvPr>
          <p:cNvSpPr txBox="1"/>
          <p:nvPr/>
        </p:nvSpPr>
        <p:spPr>
          <a:xfrm>
            <a:off x="4383656" y="4774168"/>
            <a:ext cx="516447" cy="369332"/>
          </a:xfrm>
          <a:prstGeom prst="rect">
            <a:avLst/>
          </a:prstGeom>
          <a:noFill/>
        </p:spPr>
        <p:txBody>
          <a:bodyPr wrap="square">
            <a:spAutoFit/>
          </a:bodyPr>
          <a:lstStyle/>
          <a:p>
            <a:r>
              <a:rPr lang="fr-FR" dirty="0">
                <a:solidFill>
                  <a:srgbClr val="F26D9A"/>
                </a:solidFill>
              </a:rPr>
              <a:t>19</a:t>
            </a:r>
            <a:endParaRPr lang="en-US" dirty="0">
              <a:solidFill>
                <a:srgbClr val="F26D9A"/>
              </a:solidFill>
            </a:endParaRPr>
          </a:p>
        </p:txBody>
      </p:sp>
    </p:spTree>
    <p:extLst>
      <p:ext uri="{BB962C8B-B14F-4D97-AF65-F5344CB8AC3E}">
        <p14:creationId xmlns:p14="http://schemas.microsoft.com/office/powerpoint/2010/main" val="29332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507854"/>
            <a:ext cx="9143998" cy="540000"/>
          </a:xfrm>
          <a:prstGeom prst="rect">
            <a:avLst/>
          </a:prstGeom>
        </p:spPr>
        <p:txBody>
          <a:bodyPr/>
          <a:lstStyle/>
          <a:p>
            <a:br>
              <a:rPr lang="fr-FR" i="1" dirty="0">
                <a:solidFill>
                  <a:schemeClr val="accent1">
                    <a:lumMod val="50000"/>
                  </a:schemeClr>
                </a:solidFill>
                <a:latin typeface="Times New Roman" panose="02020603050405020304" pitchFamily="18" charset="0"/>
                <a:cs typeface="Times New Roman" panose="02020603050405020304" pitchFamily="18" charset="0"/>
              </a:rPr>
            </a:br>
            <a:r>
              <a:rPr lang="fr-FR" sz="2000" i="1" dirty="0">
                <a:solidFill>
                  <a:schemeClr val="accent1">
                    <a:lumMod val="50000"/>
                  </a:schemeClr>
                </a:solidFill>
                <a:latin typeface="Times New Roman" panose="02020603050405020304" pitchFamily="18" charset="0"/>
                <a:cs typeface="Times New Roman" panose="02020603050405020304" pitchFamily="18" charset="0"/>
              </a:rPr>
              <a:t>Conception d’une page web avec le </a:t>
            </a:r>
            <a:r>
              <a:rPr lang="fr-FR" sz="2000" i="1" dirty="0" err="1">
                <a:solidFill>
                  <a:schemeClr val="accent1">
                    <a:lumMod val="50000"/>
                  </a:schemeClr>
                </a:solidFill>
                <a:latin typeface="Times New Roman" panose="02020603050405020304" pitchFamily="18" charset="0"/>
                <a:cs typeface="Times New Roman" panose="02020603050405020304" pitchFamily="18" charset="0"/>
              </a:rPr>
              <a:t>framework</a:t>
            </a:r>
            <a:r>
              <a:rPr lang="fr-FR" sz="2000" i="1" dirty="0">
                <a:solidFill>
                  <a:schemeClr val="accent1">
                    <a:lumMod val="50000"/>
                  </a:schemeClr>
                </a:solidFill>
                <a:latin typeface="Times New Roman" panose="02020603050405020304" pitchFamily="18" charset="0"/>
                <a:cs typeface="Times New Roman" panose="02020603050405020304" pitchFamily="18" charset="0"/>
              </a:rPr>
              <a:t> </a:t>
            </a:r>
            <a:r>
              <a:rPr lang="fr-FR" sz="2000" i="1" dirty="0" err="1">
                <a:solidFill>
                  <a:schemeClr val="accent1">
                    <a:lumMod val="50000"/>
                  </a:schemeClr>
                </a:solidFill>
                <a:latin typeface="Times New Roman" panose="02020603050405020304" pitchFamily="18" charset="0"/>
                <a:cs typeface="Times New Roman" panose="02020603050405020304" pitchFamily="18" charset="0"/>
              </a:rPr>
              <a:t>Semantic</a:t>
            </a:r>
            <a:r>
              <a:rPr lang="fr-FR" sz="2000" i="1" dirty="0">
                <a:solidFill>
                  <a:schemeClr val="accent1">
                    <a:lumMod val="50000"/>
                  </a:schemeClr>
                </a:solidFill>
                <a:latin typeface="Times New Roman" panose="02020603050405020304" pitchFamily="18" charset="0"/>
                <a:cs typeface="Times New Roman" panose="02020603050405020304" pitchFamily="18" charset="0"/>
              </a:rPr>
              <a:t> UI</a:t>
            </a:r>
            <a:br>
              <a:rPr lang="fr-FR" dirty="0">
                <a:solidFill>
                  <a:schemeClr val="accent1">
                    <a:lumMod val="50000"/>
                  </a:schemeClr>
                </a:solidFill>
                <a:latin typeface="Times New Roman" panose="02020603050405020304" pitchFamily="18" charset="0"/>
                <a:cs typeface="Times New Roman" panose="02020603050405020304" pitchFamily="18" charset="0"/>
              </a:rPr>
            </a:br>
            <a:endParaRPr lang="ko-KR" altLang="en-US" dirty="0"/>
          </a:p>
        </p:txBody>
      </p:sp>
      <p:pic>
        <p:nvPicPr>
          <p:cNvPr id="8" name="Picture 6" descr="Semantic UI] 특수기호가 □로 표시되는 현상 해결하기"/>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7254" b="1725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texte 1"/>
          <p:cNvSpPr>
            <a:spLocks noGrp="1"/>
          </p:cNvSpPr>
          <p:nvPr>
            <p:ph type="body" sz="quarter" idx="11"/>
          </p:nvPr>
        </p:nvSpPr>
        <p:spPr>
          <a:xfrm>
            <a:off x="-78281" y="4305939"/>
            <a:ext cx="9143999" cy="207553"/>
          </a:xfrm>
        </p:spPr>
        <p:txBody>
          <a:bodyPr/>
          <a:lstStyle/>
          <a:p>
            <a:r>
              <a:rPr lang="en-US" sz="1600" dirty="0" err="1">
                <a:solidFill>
                  <a:srgbClr val="F26D9A"/>
                </a:solidFill>
              </a:rPr>
              <a:t>Réalisé</a:t>
            </a:r>
            <a:r>
              <a:rPr lang="en-US" sz="1600" dirty="0">
                <a:solidFill>
                  <a:srgbClr val="F26D9A"/>
                </a:solidFill>
              </a:rPr>
              <a:t> par :</a:t>
            </a:r>
            <a:endParaRPr lang="fr-FR" sz="1600" dirty="0">
              <a:solidFill>
                <a:srgbClr val="F26D9A"/>
              </a:solidFill>
            </a:endParaRPr>
          </a:p>
          <a:p>
            <a:endParaRPr lang="fr-FR" dirty="0"/>
          </a:p>
        </p:txBody>
      </p:sp>
      <p:sp>
        <p:nvSpPr>
          <p:cNvPr id="13" name="ZoneTexte 12"/>
          <p:cNvSpPr txBox="1"/>
          <p:nvPr/>
        </p:nvSpPr>
        <p:spPr>
          <a:xfrm>
            <a:off x="5508104" y="4173271"/>
            <a:ext cx="2562685" cy="307777"/>
          </a:xfrm>
          <a:prstGeom prst="rect">
            <a:avLst/>
          </a:prstGeom>
          <a:solidFill>
            <a:schemeClr val="accent1">
              <a:lumMod val="40000"/>
              <a:lumOff val="60000"/>
            </a:schemeClr>
          </a:solidFill>
        </p:spPr>
        <p:txBody>
          <a:bodyPr wrap="square" rtlCol="0">
            <a:spAutoFit/>
          </a:bodyPr>
          <a:lstStyle/>
          <a:p>
            <a:r>
              <a:rPr lang="fr-FR" sz="1400" b="1" dirty="0">
                <a:solidFill>
                  <a:srgbClr val="0070C0"/>
                </a:solidFill>
              </a:rPr>
              <a:t>                   BAHIDA HALA</a:t>
            </a:r>
          </a:p>
        </p:txBody>
      </p:sp>
      <p:sp>
        <p:nvSpPr>
          <p:cNvPr id="11" name="TextBox 10">
            <a:extLst>
              <a:ext uri="{FF2B5EF4-FFF2-40B4-BE49-F238E27FC236}">
                <a16:creationId xmlns:a16="http://schemas.microsoft.com/office/drawing/2014/main" id="{7E20375C-7735-4147-8D22-F6E52924DC2D}"/>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2</a:t>
            </a:r>
            <a:endParaRPr lang="en-US" dirty="0">
              <a:solidFill>
                <a:srgbClr val="F26D9A"/>
              </a:solidFill>
            </a:endParaRPr>
          </a:p>
        </p:txBody>
      </p:sp>
    </p:spTree>
    <p:extLst>
      <p:ext uri="{BB962C8B-B14F-4D97-AF65-F5344CB8AC3E}">
        <p14:creationId xmlns:p14="http://schemas.microsoft.com/office/powerpoint/2010/main" val="41702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747" y="3617027"/>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prstClr val="white"/>
                </a:solidFill>
                <a:latin typeface="Arial"/>
              </a:rPr>
              <a:t>Thank you</a:t>
            </a:r>
            <a:endParaRPr lang="ko-KR" altLang="en-US" dirty="0">
              <a:solidFill>
                <a:prstClr val="white"/>
              </a:solidFill>
              <a:latin typeface="Arial"/>
            </a:endParaRPr>
          </a:p>
        </p:txBody>
      </p:sp>
      <p:pic>
        <p:nvPicPr>
          <p:cNvPr id="10" name="Picture 6" descr="Semantic UI] 특수기호가 □로 표시되는 현상 해결하기"/>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254" b="1725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9DB3880-2796-4B5F-B3BD-4DF066187E43}"/>
              </a:ext>
            </a:extLst>
          </p:cNvPr>
          <p:cNvSpPr txBox="1"/>
          <p:nvPr/>
        </p:nvSpPr>
        <p:spPr>
          <a:xfrm>
            <a:off x="4383656" y="4774168"/>
            <a:ext cx="516447" cy="369332"/>
          </a:xfrm>
          <a:prstGeom prst="rect">
            <a:avLst/>
          </a:prstGeom>
          <a:noFill/>
        </p:spPr>
        <p:txBody>
          <a:bodyPr wrap="square">
            <a:spAutoFit/>
          </a:bodyPr>
          <a:lstStyle/>
          <a:p>
            <a:r>
              <a:rPr lang="fr-FR" dirty="0">
                <a:solidFill>
                  <a:schemeClr val="accent4">
                    <a:lumMod val="50000"/>
                  </a:schemeClr>
                </a:solidFill>
              </a:rPr>
              <a:t>20</a:t>
            </a:r>
            <a:endParaRPr lang="en-US" dirty="0">
              <a:solidFill>
                <a:schemeClr val="accent4">
                  <a:lumMod val="50000"/>
                </a:schemeClr>
              </a:solidFill>
            </a:endParaRPr>
          </a:p>
        </p:txBody>
      </p:sp>
    </p:spTree>
    <p:extLst>
      <p:ext uri="{BB962C8B-B14F-4D97-AF65-F5344CB8AC3E}">
        <p14:creationId xmlns:p14="http://schemas.microsoft.com/office/powerpoint/2010/main" val="14640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fr-FR" i="1" dirty="0">
                <a:latin typeface="Times New Roman" panose="02020603050405020304" pitchFamily="18" charset="0"/>
                <a:cs typeface="Times New Roman" panose="02020603050405020304" pitchFamily="18" charset="0"/>
              </a:rPr>
            </a:br>
            <a:r>
              <a:rPr lang="fr-FR" i="1" dirty="0">
                <a:latin typeface="Times New Roman" panose="02020603050405020304" pitchFamily="18" charset="0"/>
                <a:cs typeface="Times New Roman" panose="02020603050405020304" pitchFamily="18" charset="0"/>
              </a:rPr>
              <a:t>Le Plan</a:t>
            </a:r>
            <a:br>
              <a:rPr lang="en-US" i="1" dirty="0">
                <a:latin typeface="Times New Roman" panose="02020603050405020304" pitchFamily="18" charset="0"/>
                <a:cs typeface="Times New Roman" panose="02020603050405020304" pitchFamily="18" charset="0"/>
              </a:rPr>
            </a:b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622011" y="1394567"/>
            <a:ext cx="4813049"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altLang="ko-KR" sz="1400" b="1" dirty="0">
                <a:solidFill>
                  <a:schemeClr val="bg1"/>
                </a:solidFill>
                <a:latin typeface="Arial" pitchFamily="34" charset="0"/>
                <a:cs typeface="Arial" pitchFamily="34" charset="0"/>
              </a:rPr>
              <a:t>L’introduction de Semantic UI</a:t>
            </a:r>
            <a:endParaRPr lang="ko-KR" altLang="en-US" sz="1400" b="1" dirty="0">
              <a:solidFill>
                <a:schemeClr val="bg1"/>
              </a:solidFill>
              <a:latin typeface="Arial" pitchFamily="34" charset="0"/>
              <a:cs typeface="Arial" pitchFamily="34" charset="0"/>
            </a:endParaRP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622011" y="2301316"/>
            <a:ext cx="4813049"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altLang="ko-KR" sz="1200" b="1" dirty="0">
                <a:solidFill>
                  <a:schemeClr val="bg1"/>
                </a:solidFill>
                <a:latin typeface="Arial" pitchFamily="34" charset="0"/>
                <a:cs typeface="Arial" pitchFamily="34" charset="0"/>
              </a:rPr>
              <a:t>Histoire du </a:t>
            </a:r>
            <a:r>
              <a:rPr lang="fr-FR" altLang="ko-KR" sz="1400" b="1" dirty="0">
                <a:solidFill>
                  <a:schemeClr val="bg1"/>
                </a:solidFill>
                <a:latin typeface="Arial" pitchFamily="34" charset="0"/>
                <a:cs typeface="Arial" pitchFamily="34" charset="0"/>
              </a:rPr>
              <a:t>semantic</a:t>
            </a:r>
            <a:r>
              <a:rPr lang="fr-FR" altLang="ko-KR" sz="1200" b="1" dirty="0">
                <a:solidFill>
                  <a:schemeClr val="bg1"/>
                </a:solidFill>
                <a:latin typeface="Arial" pitchFamily="34" charset="0"/>
                <a:cs typeface="Arial" pitchFamily="34" charset="0"/>
              </a:rPr>
              <a:t> UI</a:t>
            </a:r>
            <a:endParaRPr lang="ko-KR" altLang="en-US" sz="1200" b="1" dirty="0">
              <a:solidFill>
                <a:schemeClr val="bg1"/>
              </a:solidFill>
              <a:latin typeface="Arial" pitchFamily="34" charset="0"/>
              <a:cs typeface="Arial" pitchFamily="34" charset="0"/>
            </a:endParaRPr>
          </a:p>
        </p:txBody>
      </p:sp>
      <p:sp>
        <p:nvSpPr>
          <p:cNvPr id="34" name="Rectangle 33"/>
          <p:cNvSpPr/>
          <p:nvPr/>
        </p:nvSpPr>
        <p:spPr>
          <a:xfrm>
            <a:off x="1527165" y="2995853"/>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3067853"/>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3089021"/>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622011" y="3208065"/>
            <a:ext cx="4813049"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altLang="ko-KR" sz="1400" b="1" dirty="0">
                <a:solidFill>
                  <a:schemeClr val="bg1"/>
                </a:solidFill>
                <a:latin typeface="Arial" pitchFamily="34" charset="0"/>
                <a:cs typeface="Arial" pitchFamily="34" charset="0"/>
              </a:rPr>
              <a:t>Certains Composantes principale du Semantic UI</a:t>
            </a:r>
            <a:endParaRPr lang="ko-KR" altLang="en-US" sz="1400" b="1" dirty="0">
              <a:solidFill>
                <a:schemeClr val="bg1"/>
              </a:solidFill>
              <a:latin typeface="Arial" pitchFamily="34" charset="0"/>
              <a:cs typeface="Arial" pitchFamily="34" charset="0"/>
            </a:endParaRPr>
          </a:p>
        </p:txBody>
      </p:sp>
      <p:sp>
        <p:nvSpPr>
          <p:cNvPr id="40" name="Rectangle 39"/>
          <p:cNvSpPr/>
          <p:nvPr/>
        </p:nvSpPr>
        <p:spPr>
          <a:xfrm>
            <a:off x="1527165" y="390260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974601"/>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97460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995769"/>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622011" y="4114813"/>
            <a:ext cx="4813049"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altLang="ko-KR" sz="1400" b="1" dirty="0">
                <a:solidFill>
                  <a:schemeClr val="bg1"/>
                </a:solidFill>
                <a:latin typeface="Arial" pitchFamily="34" charset="0"/>
                <a:cs typeface="Arial" pitchFamily="34" charset="0"/>
              </a:rPr>
              <a:t>Les avantages et les inconvénients de Semantic UI</a:t>
            </a:r>
            <a:endParaRPr lang="ko-KR" altLang="en-US" sz="1400" b="1" dirty="0">
              <a:solidFill>
                <a:schemeClr val="bg1"/>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F335326B-ADF7-4869-9349-37CC42762C49}"/>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3</a:t>
            </a:r>
            <a:endParaRPr lang="en-US" dirty="0">
              <a:solidFill>
                <a:srgbClr val="F26D9A"/>
              </a:solidFill>
            </a:endParaRPr>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circle(in)">
                                      <p:cBhvr>
                                        <p:cTn id="12" dur="20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ircle(in)">
                                      <p:cBhvr>
                                        <p:cTn id="17" dur="2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ircle(in)">
                                      <p:cBhvr>
                                        <p:cTn id="22"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1" grpId="0"/>
      <p:bldP spid="38"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9984" y="1491630"/>
            <a:ext cx="6656513" cy="2304256"/>
          </a:xfrm>
        </p:spPr>
        <p:txBody>
          <a:bodyPr/>
          <a:lstStyle/>
          <a:p>
            <a:r>
              <a:rPr lang="fr-FR" sz="1400" dirty="0"/>
              <a:t>Semantic UI est un Framework pour front-end bien ficelé avec des fonctionnalités professionnelles similaire au bootstrap conçu pour la thématisassions. Il contient </a:t>
            </a:r>
            <a:br>
              <a:rPr lang="fr-FR" sz="1400" dirty="0"/>
            </a:br>
            <a:r>
              <a:rPr lang="fr-FR" sz="1400" dirty="0"/>
              <a:t>des composants sémantiques prédéfinis qui aident à créer des mises en page </a:t>
            </a:r>
            <a:br>
              <a:rPr lang="fr-FR" sz="1400" dirty="0"/>
            </a:br>
            <a:r>
              <a:rPr lang="fr-FR" sz="1400" dirty="0"/>
              <a:t>belles et réactives à l'aide d'un HTML convivial. Selon le site </a:t>
            </a:r>
            <a:br>
              <a:rPr lang="fr-FR" sz="1400" dirty="0"/>
            </a:br>
            <a:r>
              <a:rPr lang="fr-FR" sz="1400" dirty="0"/>
              <a:t>Web Semantic UI, le Framework utilise du HTML concis, du JavaScript </a:t>
            </a:r>
            <a:br>
              <a:rPr lang="fr-FR" sz="1400" dirty="0"/>
            </a:br>
            <a:r>
              <a:rPr lang="fr-FR" sz="1400" dirty="0"/>
              <a:t>intuitif et un débogage simplifié pour faire un </a:t>
            </a:r>
            <a:r>
              <a:rPr lang="fr-FR" sz="1400" dirty="0" err="1"/>
              <a:t>frond</a:t>
            </a:r>
            <a:r>
              <a:rPr lang="fr-FR" sz="1400" dirty="0"/>
              <a:t>-end amusante et un expérience agréable.</a:t>
            </a:r>
            <a:br>
              <a:rPr lang="fr-FR" sz="1400" dirty="0">
                <a:latin typeface="Times New Roman" pitchFamily="18" charset="0"/>
                <a:cs typeface="Times New Roman" pitchFamily="18" charset="0"/>
              </a:rPr>
            </a:br>
            <a:endParaRPr lang="ko-KR" altLang="en-US" sz="1400" dirty="0">
              <a:solidFill>
                <a:schemeClr val="tx1">
                  <a:lumMod val="75000"/>
                  <a:lumOff val="25000"/>
                </a:schemeClr>
              </a:solidFill>
            </a:endParaRPr>
          </a:p>
        </p:txBody>
      </p:sp>
      <p:grpSp>
        <p:nvGrpSpPr>
          <p:cNvPr id="6" name="Group 5"/>
          <p:cNvGrpSpPr/>
          <p:nvPr/>
        </p:nvGrpSpPr>
        <p:grpSpPr>
          <a:xfrm>
            <a:off x="2237394" y="2305451"/>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A0C458"/>
                </a:solidFill>
                <a:effectLst/>
                <a:uLnTx/>
                <a:uFillTx/>
                <a:latin typeface="Arial"/>
                <a:cs typeface="+mn-cs"/>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pic>
        <p:nvPicPr>
          <p:cNvPr id="2050" name="Picture 2" descr="Semantic UI] 특수기호가 □로 표시되는 현상 해결하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59" y="1951804"/>
            <a:ext cx="1332148" cy="12813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4B8036-695C-432E-A6BC-532D12AE962B}"/>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4</a:t>
            </a:r>
            <a:endParaRPr lang="en-US" dirty="0">
              <a:solidFill>
                <a:srgbClr val="F26D9A"/>
              </a:solidFill>
            </a:endParaRPr>
          </a:p>
        </p:txBody>
      </p:sp>
    </p:spTree>
    <p:extLst>
      <p:ext uri="{BB962C8B-B14F-4D97-AF65-F5344CB8AC3E}">
        <p14:creationId xmlns:p14="http://schemas.microsoft.com/office/powerpoint/2010/main" val="9719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31839" y="1491630"/>
            <a:ext cx="5904657" cy="2304256"/>
          </a:xfrm>
        </p:spPr>
        <p:txBody>
          <a:bodyPr/>
          <a:lstStyle/>
          <a:p>
            <a:r>
              <a:rPr lang="fr-FR" sz="1400" b="1" dirty="0"/>
              <a:t>La première préversion du </a:t>
            </a:r>
            <a:r>
              <a:rPr lang="fr-FR" sz="1400" b="1" dirty="0" err="1"/>
              <a:t>semantic</a:t>
            </a:r>
            <a:r>
              <a:rPr lang="fr-FR" sz="1400" b="1" dirty="0"/>
              <a:t> </a:t>
            </a:r>
            <a:r>
              <a:rPr lang="fr-FR" sz="1400" b="1" dirty="0" err="1"/>
              <a:t>ui</a:t>
            </a:r>
            <a:r>
              <a:rPr lang="fr-FR" sz="1400" b="1" dirty="0"/>
              <a:t> :</a:t>
            </a:r>
            <a:r>
              <a:rPr lang="fr-FR" sz="1400" dirty="0"/>
              <a:t>apparaît sur </a:t>
            </a:r>
            <a:r>
              <a:rPr lang="fr-FR" sz="1400" dirty="0" err="1"/>
              <a:t>github</a:t>
            </a:r>
            <a:r>
              <a:rPr lang="fr-FR" sz="1400" dirty="0"/>
              <a:t> en </a:t>
            </a:r>
            <a:br>
              <a:rPr lang="fr-FR" sz="1400" dirty="0"/>
            </a:br>
            <a:r>
              <a:rPr lang="fr-FR" sz="1400" dirty="0"/>
              <a:t>septembre 2013, créée par Jack </a:t>
            </a:r>
            <a:r>
              <a:rPr lang="fr-FR" sz="1400" dirty="0" err="1"/>
              <a:t>Lukic</a:t>
            </a:r>
            <a:r>
              <a:rPr lang="fr-FR" sz="1400" dirty="0"/>
              <a:t>.</a:t>
            </a:r>
            <a:br>
              <a:rPr lang="fr-FR" sz="1400" dirty="0">
                <a:latin typeface="Times New Roman" pitchFamily="18" charset="0"/>
                <a:cs typeface="Times New Roman" pitchFamily="18" charset="0"/>
              </a:rPr>
            </a:br>
            <a:br>
              <a:rPr lang="fr-FR" sz="1400" dirty="0">
                <a:latin typeface="Times New Roman" pitchFamily="18" charset="0"/>
                <a:cs typeface="Times New Roman" pitchFamily="18" charset="0"/>
              </a:rPr>
            </a:br>
            <a:endParaRPr lang="ko-KR" altLang="en-US" sz="1400" dirty="0">
              <a:solidFill>
                <a:schemeClr val="tx1">
                  <a:lumMod val="75000"/>
                  <a:lumOff val="25000"/>
                </a:schemeClr>
              </a:solidFill>
            </a:endParaRPr>
          </a:p>
        </p:txBody>
      </p:sp>
      <p:grpSp>
        <p:nvGrpSpPr>
          <p:cNvPr id="6" name="Group 5"/>
          <p:cNvGrpSpPr/>
          <p:nvPr/>
        </p:nvGrpSpPr>
        <p:grpSpPr>
          <a:xfrm>
            <a:off x="2989249" y="2139702"/>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A0C458"/>
                </a:solidFill>
                <a:effectLst/>
                <a:uLnTx/>
                <a:uFillTx/>
                <a:latin typeface="Arial"/>
                <a:cs typeface="+mn-cs"/>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pic>
        <p:nvPicPr>
          <p:cNvPr id="3" name="Picture 2">
            <a:extLst>
              <a:ext uri="{FF2B5EF4-FFF2-40B4-BE49-F238E27FC236}">
                <a16:creationId xmlns:a16="http://schemas.microsoft.com/office/drawing/2014/main" id="{D5E8445D-8AC7-498A-B15D-EF3A52E41DDE}"/>
              </a:ext>
            </a:extLst>
          </p:cNvPr>
          <p:cNvPicPr>
            <a:picLocks noChangeAspect="1"/>
          </p:cNvPicPr>
          <p:nvPr/>
        </p:nvPicPr>
        <p:blipFill>
          <a:blip r:embed="rId2"/>
          <a:stretch>
            <a:fillRect/>
          </a:stretch>
        </p:blipFill>
        <p:spPr>
          <a:xfrm>
            <a:off x="1386716" y="1665911"/>
            <a:ext cx="1368152" cy="1582779"/>
          </a:xfrm>
          <a:prstGeom prst="rect">
            <a:avLst/>
          </a:prstGeom>
        </p:spPr>
      </p:pic>
      <p:sp>
        <p:nvSpPr>
          <p:cNvPr id="12" name="TextBox 11">
            <a:extLst>
              <a:ext uri="{FF2B5EF4-FFF2-40B4-BE49-F238E27FC236}">
                <a16:creationId xmlns:a16="http://schemas.microsoft.com/office/drawing/2014/main" id="{2F7F81E8-8545-455B-BF5C-7A2A6B4FDA44}"/>
              </a:ext>
            </a:extLst>
          </p:cNvPr>
          <p:cNvSpPr txBox="1"/>
          <p:nvPr/>
        </p:nvSpPr>
        <p:spPr>
          <a:xfrm>
            <a:off x="1377184" y="3290105"/>
            <a:ext cx="1800200" cy="78483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a:cs typeface="+mn-cs"/>
              </a:rPr>
              <a:t>Jack </a:t>
            </a:r>
            <a:r>
              <a:rPr kumimoji="0" lang="fr-FR" sz="1800" b="0" i="0" u="none" strike="noStrike" kern="1200" cap="none" spc="0" normalizeH="0" baseline="0" noProof="0" dirty="0" err="1">
                <a:ln>
                  <a:noFill/>
                </a:ln>
                <a:solidFill>
                  <a:prstClr val="black"/>
                </a:solidFill>
                <a:effectLst/>
                <a:uLnTx/>
                <a:uFillTx/>
                <a:latin typeface="Arial"/>
                <a:cs typeface="+mn-cs"/>
              </a:rPr>
              <a:t>Lukic</a:t>
            </a:r>
            <a:r>
              <a:rPr kumimoji="0" lang="fr-FR" sz="1800" b="0" i="0" u="none" strike="noStrike" kern="1200" cap="none" spc="0" normalizeH="0" baseline="0" noProof="0" dirty="0">
                <a:ln>
                  <a:noFill/>
                </a:ln>
                <a:solidFill>
                  <a:prstClr val="black"/>
                </a:solidFill>
                <a:effectLst/>
                <a:uLnTx/>
                <a:uFillTx/>
                <a:latin typeface="Arial"/>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prstClr val="black"/>
                </a:solidFill>
                <a:effectLst/>
                <a:uLnTx/>
                <a:uFillTx/>
                <a:latin typeface="-apple-system"/>
                <a:cs typeface="+mn-cs"/>
              </a:rPr>
              <a:t>VP Design @ Qualia / Author SUI</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1C2C0269-6A71-46AA-A2AB-FF573006A27E}"/>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5</a:t>
            </a:r>
            <a:endParaRPr lang="en-US" dirty="0">
              <a:solidFill>
                <a:srgbClr val="F26D9A"/>
              </a:solidFill>
            </a:endParaRPr>
          </a:p>
        </p:txBody>
      </p:sp>
    </p:spTree>
    <p:extLst>
      <p:ext uri="{BB962C8B-B14F-4D97-AF65-F5344CB8AC3E}">
        <p14:creationId xmlns:p14="http://schemas.microsoft.com/office/powerpoint/2010/main" val="37602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fr-FR" sz="2400" dirty="0">
                <a:solidFill>
                  <a:schemeClr val="accent3">
                    <a:lumMod val="75000"/>
                  </a:schemeClr>
                </a:solidFill>
              </a:rPr>
              <a:t>Semantic UI </a:t>
            </a:r>
            <a:r>
              <a:rPr lang="fr-FR" sz="2400" dirty="0">
                <a:solidFill>
                  <a:schemeClr val="tx1"/>
                </a:solidFill>
              </a:rPr>
              <a:t>Version History</a:t>
            </a:r>
          </a:p>
        </p:txBody>
      </p:sp>
      <p:sp>
        <p:nvSpPr>
          <p:cNvPr id="4" name="Rectangle 3"/>
          <p:cNvSpPr/>
          <p:nvPr/>
        </p:nvSpPr>
        <p:spPr>
          <a:xfrm>
            <a:off x="1277584" y="2610187"/>
            <a:ext cx="14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 name="Rectangle 4"/>
          <p:cNvSpPr/>
          <p:nvPr/>
        </p:nvSpPr>
        <p:spPr>
          <a:xfrm>
            <a:off x="2956579" y="2601331"/>
            <a:ext cx="144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p:cNvSpPr/>
          <p:nvPr/>
        </p:nvSpPr>
        <p:spPr>
          <a:xfrm>
            <a:off x="4701238" y="2601331"/>
            <a:ext cx="144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p:cNvSpPr/>
          <p:nvPr/>
        </p:nvSpPr>
        <p:spPr>
          <a:xfrm>
            <a:off x="6360493" y="2609272"/>
            <a:ext cx="1309304" cy="360000"/>
          </a:xfrm>
          <a:prstGeom prst="rect">
            <a:avLst/>
          </a:prstGeom>
          <a:solidFill>
            <a:srgbClr val="F2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8" name="Round Same Side Corner Rectangle 39"/>
          <p:cNvSpPr/>
          <p:nvPr/>
        </p:nvSpPr>
        <p:spPr>
          <a:xfrm rot="18900000">
            <a:off x="6818037" y="2273245"/>
            <a:ext cx="923370" cy="923370"/>
          </a:xfrm>
          <a:custGeom>
            <a:avLst/>
            <a:gdLst/>
            <a:ahLst/>
            <a:cxnLst/>
            <a:rect l="l" t="t" r="r" b="b"/>
            <a:pathLst>
              <a:path w="923370" h="923370">
                <a:moveTo>
                  <a:pt x="870649" y="52721"/>
                </a:moveTo>
                <a:cubicBezTo>
                  <a:pt x="903223" y="85294"/>
                  <a:pt x="923370" y="130294"/>
                  <a:pt x="923370" y="180000"/>
                </a:cubicBezTo>
                <a:lnTo>
                  <a:pt x="923370" y="914399"/>
                </a:lnTo>
                <a:lnTo>
                  <a:pt x="914399" y="914399"/>
                </a:lnTo>
                <a:lnTo>
                  <a:pt x="914399" y="923370"/>
                </a:lnTo>
                <a:lnTo>
                  <a:pt x="180000" y="923370"/>
                </a:lnTo>
                <a:cubicBezTo>
                  <a:pt x="80589" y="923370"/>
                  <a:pt x="0" y="842781"/>
                  <a:pt x="0" y="743370"/>
                </a:cubicBezTo>
                <a:cubicBezTo>
                  <a:pt x="0" y="643959"/>
                  <a:pt x="80589" y="563370"/>
                  <a:pt x="179999" y="563370"/>
                </a:cubicBezTo>
                <a:lnTo>
                  <a:pt x="563370" y="563370"/>
                </a:lnTo>
                <a:lnTo>
                  <a:pt x="563370" y="180000"/>
                </a:lnTo>
                <a:cubicBezTo>
                  <a:pt x="563370" y="80589"/>
                  <a:pt x="643959" y="0"/>
                  <a:pt x="743370" y="0"/>
                </a:cubicBezTo>
                <a:cubicBezTo>
                  <a:pt x="793076" y="0"/>
                  <a:pt x="838076" y="20147"/>
                  <a:pt x="870649" y="527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 name="Oval 8"/>
          <p:cNvSpPr/>
          <p:nvPr/>
        </p:nvSpPr>
        <p:spPr>
          <a:xfrm>
            <a:off x="827584" y="2516696"/>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Oval 9"/>
          <p:cNvSpPr/>
          <p:nvPr/>
        </p:nvSpPr>
        <p:spPr>
          <a:xfrm>
            <a:off x="917584" y="2606696"/>
            <a:ext cx="360000" cy="360000"/>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black">
                  <a:lumMod val="65000"/>
                  <a:lumOff val="35000"/>
                </a:prstClr>
              </a:solidFill>
              <a:effectLst/>
              <a:uLnTx/>
              <a:uFillTx/>
              <a:latin typeface="Arial"/>
              <a:cs typeface="+mn-cs"/>
            </a:endParaRPr>
          </a:p>
        </p:txBody>
      </p:sp>
      <p:sp>
        <p:nvSpPr>
          <p:cNvPr id="11" name="Oval 10"/>
          <p:cNvSpPr/>
          <p:nvPr/>
        </p:nvSpPr>
        <p:spPr>
          <a:xfrm>
            <a:off x="2525906" y="2503572"/>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Oval 11"/>
          <p:cNvSpPr/>
          <p:nvPr/>
        </p:nvSpPr>
        <p:spPr>
          <a:xfrm>
            <a:off x="2615906" y="2601331"/>
            <a:ext cx="360000" cy="360000"/>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black">
                  <a:lumMod val="65000"/>
                  <a:lumOff val="35000"/>
                </a:prstClr>
              </a:solidFill>
              <a:effectLst/>
              <a:uLnTx/>
              <a:uFillTx/>
              <a:latin typeface="Arial"/>
              <a:cs typeface="+mn-cs"/>
            </a:endParaRPr>
          </a:p>
        </p:txBody>
      </p:sp>
      <p:sp>
        <p:nvSpPr>
          <p:cNvPr id="13" name="Oval 12"/>
          <p:cNvSpPr/>
          <p:nvPr/>
        </p:nvSpPr>
        <p:spPr>
          <a:xfrm>
            <a:off x="4268038" y="2503572"/>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4" name="Oval 13"/>
          <p:cNvSpPr/>
          <p:nvPr/>
        </p:nvSpPr>
        <p:spPr>
          <a:xfrm>
            <a:off x="4355556" y="2593572"/>
            <a:ext cx="360000" cy="360000"/>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black">
                  <a:lumMod val="65000"/>
                  <a:lumOff val="35000"/>
                </a:prstClr>
              </a:solidFill>
              <a:effectLst/>
              <a:uLnTx/>
              <a:uFillTx/>
              <a:latin typeface="Arial"/>
              <a:cs typeface="+mn-cs"/>
            </a:endParaRPr>
          </a:p>
        </p:txBody>
      </p:sp>
      <p:sp>
        <p:nvSpPr>
          <p:cNvPr id="15" name="Oval 14"/>
          <p:cNvSpPr/>
          <p:nvPr/>
        </p:nvSpPr>
        <p:spPr>
          <a:xfrm>
            <a:off x="5882515" y="2488154"/>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6" name="Oval 15"/>
          <p:cNvSpPr/>
          <p:nvPr/>
        </p:nvSpPr>
        <p:spPr>
          <a:xfrm>
            <a:off x="5972515" y="2591860"/>
            <a:ext cx="360000" cy="360000"/>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black">
                  <a:lumMod val="65000"/>
                  <a:lumOff val="35000"/>
                </a:prstClr>
              </a:solidFill>
              <a:effectLst/>
              <a:uLnTx/>
              <a:uFillTx/>
              <a:latin typeface="Arial"/>
              <a:cs typeface="+mn-cs"/>
            </a:endParaRPr>
          </a:p>
        </p:txBody>
      </p:sp>
      <p:sp>
        <p:nvSpPr>
          <p:cNvPr id="20" name="TextBox 19"/>
          <p:cNvSpPr txBox="1"/>
          <p:nvPr/>
        </p:nvSpPr>
        <p:spPr>
          <a:xfrm>
            <a:off x="725810" y="2043675"/>
            <a:ext cx="66556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fr-FR"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2013</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1" name="TextBox 20"/>
          <p:cNvSpPr txBox="1"/>
          <p:nvPr/>
        </p:nvSpPr>
        <p:spPr>
          <a:xfrm>
            <a:off x="2484693" y="3215474"/>
            <a:ext cx="66556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2014</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3" name="TextBox 22"/>
          <p:cNvSpPr txBox="1"/>
          <p:nvPr/>
        </p:nvSpPr>
        <p:spPr>
          <a:xfrm>
            <a:off x="4142476" y="2078555"/>
            <a:ext cx="66556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2015</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8" name="TextBox 27"/>
          <p:cNvSpPr txBox="1"/>
          <p:nvPr/>
        </p:nvSpPr>
        <p:spPr>
          <a:xfrm>
            <a:off x="2014924" y="2085584"/>
            <a:ext cx="1851505" cy="218287"/>
          </a:xfrm>
          <a:prstGeom prst="rect">
            <a:avLst/>
          </a:prstGeom>
          <a:noFill/>
        </p:spPr>
        <p:txBody>
          <a:bodyPr wrap="square" rtlCol="0"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 </a:t>
            </a:r>
            <a:r>
              <a:rPr kumimoji="0" lang="fr-FR" sz="1200" b="1" i="0" u="none" strike="noStrike" kern="1200" cap="none" spc="0" normalizeH="0" baseline="0" noProof="0" dirty="0">
                <a:ln>
                  <a:noFill/>
                </a:ln>
                <a:solidFill>
                  <a:prstClr val="black"/>
                </a:solidFill>
                <a:effectLst/>
                <a:uLnTx/>
                <a:uFillTx/>
                <a:latin typeface="Arial"/>
                <a:cs typeface="+mn-cs"/>
              </a:rPr>
              <a:t> Semantic UI 1.x </a:t>
            </a:r>
            <a:endParaRPr kumimoji="0" lang="fr-FR" sz="1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p:txBody>
      </p:sp>
      <p:sp>
        <p:nvSpPr>
          <p:cNvPr id="31" name="TextBox 30"/>
          <p:cNvSpPr txBox="1"/>
          <p:nvPr/>
        </p:nvSpPr>
        <p:spPr>
          <a:xfrm>
            <a:off x="3013749" y="3361907"/>
            <a:ext cx="3079374" cy="18677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prstClr val="black"/>
                </a:solidFill>
                <a:effectLst/>
                <a:uLnTx/>
                <a:uFillTx/>
                <a:latin typeface="Arial"/>
                <a:cs typeface="+mn-cs"/>
              </a:rPr>
              <a:t>Semantic UI 2.x </a:t>
            </a:r>
            <a:endParaRPr kumimoji="0" lang="fr-FR" sz="1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40" name="TextBox 24"/>
          <p:cNvSpPr txBox="1"/>
          <p:nvPr/>
        </p:nvSpPr>
        <p:spPr>
          <a:xfrm>
            <a:off x="214163" y="3198145"/>
            <a:ext cx="1796383" cy="430887"/>
          </a:xfrm>
          <a:prstGeom prst="rect">
            <a:avLst/>
          </a:prstGeom>
          <a:noFill/>
        </p:spPr>
        <p:txBody>
          <a:bodyPr wrap="square" rtlCol="0"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prstClr val="black"/>
                </a:solidFill>
                <a:effectLst/>
                <a:uLnTx/>
                <a:uFillTx/>
                <a:latin typeface="Arial"/>
                <a:cs typeface="+mn-cs"/>
              </a:rPr>
              <a:t> La première préversion</a:t>
            </a:r>
          </a:p>
        </p:txBody>
      </p:sp>
      <p:sp>
        <p:nvSpPr>
          <p:cNvPr id="33" name="TextBox 32">
            <a:extLst>
              <a:ext uri="{FF2B5EF4-FFF2-40B4-BE49-F238E27FC236}">
                <a16:creationId xmlns:a16="http://schemas.microsoft.com/office/drawing/2014/main" id="{1052EF79-E64C-49BF-9F56-5EC868230F87}"/>
              </a:ext>
            </a:extLst>
          </p:cNvPr>
          <p:cNvSpPr txBox="1"/>
          <p:nvPr/>
        </p:nvSpPr>
        <p:spPr>
          <a:xfrm>
            <a:off x="5819734" y="3161912"/>
            <a:ext cx="66556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2018</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4" name="TextBox 33">
            <a:extLst>
              <a:ext uri="{FF2B5EF4-FFF2-40B4-BE49-F238E27FC236}">
                <a16:creationId xmlns:a16="http://schemas.microsoft.com/office/drawing/2014/main" id="{9AF1F18D-E2AE-43BA-A1DC-0BEB12D084CC}"/>
              </a:ext>
            </a:extLst>
          </p:cNvPr>
          <p:cNvSpPr txBox="1"/>
          <p:nvPr/>
        </p:nvSpPr>
        <p:spPr>
          <a:xfrm>
            <a:off x="5317214" y="2029904"/>
            <a:ext cx="1551817" cy="276999"/>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prstClr val="black"/>
                </a:solidFill>
                <a:effectLst/>
                <a:uLnTx/>
                <a:uFillTx/>
                <a:latin typeface="Arial"/>
                <a:cs typeface="+mn-cs"/>
              </a:rPr>
              <a:t>semantic</a:t>
            </a:r>
            <a:r>
              <a:rPr kumimoji="0" lang="fr-FR" sz="1200" b="1" i="0" u="none" strike="noStrike" kern="1200" cap="none" spc="0" normalizeH="0" baseline="0" noProof="0" dirty="0">
                <a:ln>
                  <a:noFill/>
                </a:ln>
                <a:solidFill>
                  <a:prstClr val="black"/>
                </a:solidFill>
                <a:effectLst/>
                <a:uLnTx/>
                <a:uFillTx/>
                <a:latin typeface="Arial"/>
                <a:cs typeface="+mn-cs"/>
              </a:rPr>
              <a:t> </a:t>
            </a:r>
            <a:r>
              <a:rPr kumimoji="0" lang="fr-FR" sz="1200" b="1" i="0" u="none" strike="noStrike" kern="1200" cap="none" spc="0" normalizeH="0" baseline="0" noProof="0" dirty="0" err="1">
                <a:ln>
                  <a:noFill/>
                </a:ln>
                <a:solidFill>
                  <a:prstClr val="black"/>
                </a:solidFill>
                <a:effectLst/>
                <a:uLnTx/>
                <a:uFillTx/>
                <a:latin typeface="Arial"/>
                <a:cs typeface="+mn-cs"/>
              </a:rPr>
              <a:t>ui</a:t>
            </a:r>
            <a:r>
              <a:rPr kumimoji="0" lang="fr-FR" sz="1200" b="1" i="0" u="none" strike="noStrike" kern="1200" cap="none" spc="0" normalizeH="0" baseline="0" noProof="0" dirty="0">
                <a:ln>
                  <a:noFill/>
                </a:ln>
                <a:solidFill>
                  <a:prstClr val="black"/>
                </a:solidFill>
                <a:effectLst/>
                <a:uLnTx/>
                <a:uFillTx/>
                <a:latin typeface="Arial"/>
                <a:cs typeface="+mn-cs"/>
              </a:rPr>
              <a:t> 2.4 </a:t>
            </a:r>
            <a:endParaRPr kumimoji="0" lang="en-US" sz="1200" b="1" i="0" u="none" strike="noStrike" kern="1200" cap="none" spc="0" normalizeH="0" baseline="0" noProof="0" dirty="0">
              <a:ln>
                <a:noFill/>
              </a:ln>
              <a:solidFill>
                <a:prstClr val="black"/>
              </a:solidFill>
              <a:effectLst/>
              <a:uLnTx/>
              <a:uFillTx/>
              <a:latin typeface="Arial"/>
              <a:cs typeface="+mn-cs"/>
            </a:endParaRPr>
          </a:p>
        </p:txBody>
      </p:sp>
      <p:sp>
        <p:nvSpPr>
          <p:cNvPr id="24" name="TextBox 23">
            <a:extLst>
              <a:ext uri="{FF2B5EF4-FFF2-40B4-BE49-F238E27FC236}">
                <a16:creationId xmlns:a16="http://schemas.microsoft.com/office/drawing/2014/main" id="{04EF65EB-268E-469A-BCB7-D67721B4EA8B}"/>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6</a:t>
            </a:r>
            <a:endParaRPr lang="en-US" dirty="0">
              <a:solidFill>
                <a:srgbClr val="F26D9A"/>
              </a:solidFill>
            </a:endParaRPr>
          </a:p>
        </p:txBody>
      </p:sp>
    </p:spTree>
    <p:extLst>
      <p:ext uri="{BB962C8B-B14F-4D97-AF65-F5344CB8AC3E}">
        <p14:creationId xmlns:p14="http://schemas.microsoft.com/office/powerpoint/2010/main" val="154674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ircle(in)">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circle(in)">
                                      <p:cBhvr>
                                        <p:cTn id="2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40"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3"/>
          <p:cNvSpPr txBox="1">
            <a:spLocks/>
          </p:cNvSpPr>
          <p:nvPr/>
        </p:nvSpPr>
        <p:spPr>
          <a:xfrm>
            <a:off x="1729211" y="2842353"/>
            <a:ext cx="2189605" cy="115212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dirty="0">
                <a:solidFill>
                  <a:schemeClr val="accent3"/>
                </a:solidFill>
                <a:latin typeface="+mj-lt"/>
                <a:cs typeface="Arial" pitchFamily="34" charset="0"/>
              </a:rPr>
              <a:t>Our Services</a:t>
            </a:r>
            <a:endParaRPr lang="en-US" altLang="ko-KR" sz="3600" b="1" dirty="0">
              <a:solidFill>
                <a:schemeClr val="accent3"/>
              </a:solidFill>
              <a:latin typeface="+mj-lt"/>
              <a:cs typeface="Arial" pitchFamily="34" charset="0"/>
            </a:endParaRPr>
          </a:p>
        </p:txBody>
      </p:sp>
      <p:sp>
        <p:nvSpPr>
          <p:cNvPr id="11" name="TextBox 10"/>
          <p:cNvSpPr txBox="1"/>
          <p:nvPr/>
        </p:nvSpPr>
        <p:spPr>
          <a:xfrm>
            <a:off x="6832390" y="1973103"/>
            <a:ext cx="1767567" cy="276999"/>
          </a:xfrm>
          <a:prstGeom prst="rect">
            <a:avLst/>
          </a:prstGeom>
          <a:noFill/>
        </p:spPr>
        <p:txBody>
          <a:bodyPr wrap="square" rtlCol="0">
            <a:spAutoFit/>
          </a:bodyPr>
          <a:lstStyle/>
          <a:p>
            <a:pPr fontAlgn="base"/>
            <a:r>
              <a:rPr lang="fr-FR" sz="1200" b="1" dirty="0">
                <a:solidFill>
                  <a:schemeClr val="accent2"/>
                </a:solidFill>
              </a:rPr>
              <a:t>Microsoft Edge 12+</a:t>
            </a:r>
          </a:p>
        </p:txBody>
      </p:sp>
      <p:sp>
        <p:nvSpPr>
          <p:cNvPr id="18" name="TextBox 17"/>
          <p:cNvSpPr txBox="1"/>
          <p:nvPr/>
        </p:nvSpPr>
        <p:spPr>
          <a:xfrm>
            <a:off x="4564522" y="3648331"/>
            <a:ext cx="1767566" cy="677108"/>
          </a:xfrm>
          <a:prstGeom prst="rect">
            <a:avLst/>
          </a:prstGeom>
          <a:noFill/>
        </p:spPr>
        <p:txBody>
          <a:bodyPr wrap="square" rtlCol="0">
            <a:spAutoFit/>
          </a:bodyPr>
          <a:lstStyle/>
          <a:p>
            <a:pPr algn="ctr"/>
            <a:r>
              <a:rPr lang="fr-FR" sz="1400" b="1" dirty="0">
                <a:solidFill>
                  <a:schemeClr val="accent3">
                    <a:lumMod val="75000"/>
                  </a:schemeClr>
                </a:solidFill>
                <a:latin typeface="Times New Roman" pitchFamily="18" charset="0"/>
                <a:cs typeface="Times New Roman" pitchFamily="18" charset="0"/>
              </a:rPr>
              <a:t> </a:t>
            </a:r>
            <a:r>
              <a:rPr lang="en-US" sz="1200" b="1" dirty="0">
                <a:solidFill>
                  <a:schemeClr val="accent3">
                    <a:lumMod val="75000"/>
                  </a:schemeClr>
                </a:solidFill>
              </a:rPr>
              <a:t>Android 4.4+, </a:t>
            </a:r>
          </a:p>
          <a:p>
            <a:pPr algn="ctr"/>
            <a:r>
              <a:rPr lang="en-US" sz="1200" b="1" dirty="0">
                <a:solidFill>
                  <a:schemeClr val="accent3">
                    <a:lumMod val="75000"/>
                  </a:schemeClr>
                </a:solidFill>
              </a:rPr>
              <a:t>Chrome for Android 44+</a:t>
            </a:r>
            <a:endParaRPr lang="ko-KR" altLang="en-US" sz="1200" dirty="0">
              <a:solidFill>
                <a:schemeClr val="accent3">
                  <a:lumMod val="75000"/>
                </a:schemeClr>
              </a:solidFill>
              <a:cs typeface="Arial" pitchFamily="34" charset="0"/>
            </a:endParaRPr>
          </a:p>
        </p:txBody>
      </p:sp>
      <p:sp>
        <p:nvSpPr>
          <p:cNvPr id="21" name="TextBox 20"/>
          <p:cNvSpPr txBox="1"/>
          <p:nvPr/>
        </p:nvSpPr>
        <p:spPr>
          <a:xfrm>
            <a:off x="4733260" y="2111602"/>
            <a:ext cx="1767567" cy="461665"/>
          </a:xfrm>
          <a:prstGeom prst="rect">
            <a:avLst/>
          </a:prstGeom>
          <a:noFill/>
        </p:spPr>
        <p:txBody>
          <a:bodyPr wrap="square" rtlCol="0">
            <a:spAutoFit/>
          </a:bodyPr>
          <a:lstStyle/>
          <a:p>
            <a:r>
              <a:rPr lang="en-US" sz="1200" b="1" dirty="0">
                <a:solidFill>
                  <a:schemeClr val="accent1"/>
                </a:solidFill>
              </a:rPr>
              <a:t>Last 2 Versions FF,</a:t>
            </a:r>
          </a:p>
          <a:p>
            <a:r>
              <a:rPr lang="en-US" sz="1200" b="1" dirty="0">
                <a:solidFill>
                  <a:schemeClr val="accent1"/>
                </a:solidFill>
              </a:rPr>
              <a:t> Chrome, Safari Mac</a:t>
            </a:r>
          </a:p>
        </p:txBody>
      </p:sp>
      <p:sp>
        <p:nvSpPr>
          <p:cNvPr id="23" name="TextBox 22"/>
          <p:cNvSpPr txBox="1"/>
          <p:nvPr/>
        </p:nvSpPr>
        <p:spPr>
          <a:xfrm>
            <a:off x="1729211" y="4029909"/>
            <a:ext cx="2189605" cy="295466"/>
          </a:xfrm>
          <a:prstGeom prst="rect">
            <a:avLst/>
          </a:prstGeom>
          <a:noFill/>
        </p:spPr>
        <p:txBody>
          <a:bodyPr wrap="square" rtlCol="0">
            <a:spAutoFit/>
          </a:bodyPr>
          <a:lstStyle/>
          <a:p>
            <a:pPr algn="r">
              <a:lnSpc>
                <a:spcPct val="110000"/>
              </a:lnSpc>
            </a:pPr>
            <a:r>
              <a:rPr lang="en-US" altLang="ko-KR" sz="1200" dirty="0">
                <a:solidFill>
                  <a:schemeClr val="bg1"/>
                </a:solidFill>
                <a:cs typeface="Arial" pitchFamily="34" charset="0"/>
              </a:rPr>
              <a:t>Presentation Designed</a:t>
            </a:r>
          </a:p>
        </p:txBody>
      </p:sp>
      <p:sp>
        <p:nvSpPr>
          <p:cNvPr id="25" name="Trapezoid 13"/>
          <p:cNvSpPr/>
          <p:nvPr/>
        </p:nvSpPr>
        <p:spPr>
          <a:xfrm>
            <a:off x="5199808" y="1233954"/>
            <a:ext cx="639862" cy="54104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6" name="Rounded Rectangle 7"/>
          <p:cNvSpPr/>
          <p:nvPr/>
        </p:nvSpPr>
        <p:spPr>
          <a:xfrm>
            <a:off x="5239366" y="2956751"/>
            <a:ext cx="399624" cy="69158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8"/>
          <p:cNvSpPr/>
          <p:nvPr/>
        </p:nvSpPr>
        <p:spPr>
          <a:xfrm>
            <a:off x="7358285" y="1275606"/>
            <a:ext cx="691580" cy="549474"/>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ounded Rectangle 25"/>
          <p:cNvSpPr/>
          <p:nvPr/>
        </p:nvSpPr>
        <p:spPr>
          <a:xfrm>
            <a:off x="7611397" y="2956751"/>
            <a:ext cx="491845" cy="691580"/>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4" name="Picture 6" descr="Semantic UI] 특수기호가 □로 표시되는 현상 해결하기"/>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9076" r="9076"/>
          <a:stretch>
            <a:fillRect/>
          </a:stretch>
        </p:blipFill>
        <p:spPr bwMode="auto">
          <a:xfrm>
            <a:off x="539552" y="1050476"/>
            <a:ext cx="3528392" cy="3557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23728" y="123478"/>
            <a:ext cx="5219064" cy="461665"/>
          </a:xfrm>
          <a:prstGeom prst="rect">
            <a:avLst/>
          </a:prstGeom>
        </p:spPr>
        <p:txBody>
          <a:bodyPr wrap="square">
            <a:spAutoFit/>
          </a:bodyPr>
          <a:lstStyle/>
          <a:p>
            <a:pPr algn="ctr"/>
            <a:r>
              <a:rPr lang="fr-FR" sz="2400" b="1" dirty="0"/>
              <a:t>Prise en charge du navigateur</a:t>
            </a:r>
            <a:endParaRPr lang="fr-FR" sz="2400" dirty="0"/>
          </a:p>
        </p:txBody>
      </p:sp>
      <p:sp>
        <p:nvSpPr>
          <p:cNvPr id="16" name="TextBox 15">
            <a:extLst>
              <a:ext uri="{FF2B5EF4-FFF2-40B4-BE49-F238E27FC236}">
                <a16:creationId xmlns:a16="http://schemas.microsoft.com/office/drawing/2014/main" id="{1CBDF690-6BC8-4F4F-BE7D-ED64BB9D2AFD}"/>
              </a:ext>
            </a:extLst>
          </p:cNvPr>
          <p:cNvSpPr txBox="1"/>
          <p:nvPr/>
        </p:nvSpPr>
        <p:spPr>
          <a:xfrm>
            <a:off x="7492708" y="3867894"/>
            <a:ext cx="729222" cy="276999"/>
          </a:xfrm>
          <a:prstGeom prst="rect">
            <a:avLst/>
          </a:prstGeom>
          <a:noFill/>
        </p:spPr>
        <p:txBody>
          <a:bodyPr wrap="square" rtlCol="0">
            <a:spAutoFit/>
          </a:bodyPr>
          <a:lstStyle/>
          <a:p>
            <a:r>
              <a:rPr lang="fr-FR" sz="1200" b="1">
                <a:solidFill>
                  <a:srgbClr val="F26D9A"/>
                </a:solidFill>
              </a:rPr>
              <a:t>IE 11+</a:t>
            </a:r>
            <a:endParaRPr lang="fr-FR" sz="1200" b="1" dirty="0">
              <a:solidFill>
                <a:srgbClr val="F26D9A"/>
              </a:solidFill>
            </a:endParaRPr>
          </a:p>
        </p:txBody>
      </p:sp>
      <p:sp>
        <p:nvSpPr>
          <p:cNvPr id="14" name="TextBox 13">
            <a:extLst>
              <a:ext uri="{FF2B5EF4-FFF2-40B4-BE49-F238E27FC236}">
                <a16:creationId xmlns:a16="http://schemas.microsoft.com/office/drawing/2014/main" id="{4F92FFBA-D7B5-4B7D-9281-7124883264F9}"/>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7</a:t>
            </a:r>
            <a:endParaRPr lang="en-US" dirty="0">
              <a:solidFill>
                <a:srgbClr val="F26D9A"/>
              </a:solidFill>
            </a:endParaRPr>
          </a:p>
        </p:txBody>
      </p:sp>
    </p:spTree>
    <p:extLst>
      <p:ext uri="{BB962C8B-B14F-4D97-AF65-F5344CB8AC3E}">
        <p14:creationId xmlns:p14="http://schemas.microsoft.com/office/powerpoint/2010/main" val="200791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onut 26"/>
          <p:cNvSpPr/>
          <p:nvPr/>
        </p:nvSpPr>
        <p:spPr>
          <a:xfrm>
            <a:off x="1140492" y="1388994"/>
            <a:ext cx="3268680" cy="2782378"/>
          </a:xfrm>
          <a:prstGeom prst="donut">
            <a:avLst>
              <a:gd name="adj" fmla="val 29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itle 1"/>
          <p:cNvSpPr>
            <a:spLocks noGrp="1"/>
          </p:cNvSpPr>
          <p:nvPr>
            <p:ph type="title"/>
          </p:nvPr>
        </p:nvSpPr>
        <p:spPr/>
        <p:txBody>
          <a:bodyPr/>
          <a:lstStyle/>
          <a:p>
            <a:pPr fontAlgn="auto">
              <a:spcBef>
                <a:spcPts val="0"/>
              </a:spcBef>
              <a:spcAft>
                <a:spcPts val="0"/>
              </a:spcAft>
              <a:defRPr/>
            </a:pPr>
            <a:r>
              <a:rPr lang="fr-FR" dirty="0" err="1">
                <a:solidFill>
                  <a:schemeClr val="accent3">
                    <a:lumMod val="75000"/>
                  </a:schemeClr>
                </a:solidFill>
              </a:rPr>
              <a:t>Semantic</a:t>
            </a:r>
            <a:r>
              <a:rPr lang="fr-FR" dirty="0">
                <a:solidFill>
                  <a:schemeClr val="accent3">
                    <a:lumMod val="75000"/>
                  </a:schemeClr>
                </a:solidFill>
              </a:rPr>
              <a:t> </a:t>
            </a:r>
            <a:r>
              <a:rPr lang="fr-FR" dirty="0" err="1">
                <a:solidFill>
                  <a:schemeClr val="accent3">
                    <a:lumMod val="75000"/>
                  </a:schemeClr>
                </a:solidFill>
              </a:rPr>
              <a:t>ui</a:t>
            </a:r>
            <a:r>
              <a:rPr lang="fr-FR" dirty="0">
                <a:solidFill>
                  <a:schemeClr val="accent3">
                    <a:lumMod val="75000"/>
                  </a:schemeClr>
                </a:solidFill>
              </a:rPr>
              <a:t> </a:t>
            </a:r>
            <a:r>
              <a:rPr lang="fr-FR" dirty="0"/>
              <a:t>s'intègre à </a:t>
            </a:r>
            <a:endParaRPr lang="fr-FR" dirty="0">
              <a:solidFill>
                <a:srgbClr val="00091A"/>
              </a:solidFill>
            </a:endParaRPr>
          </a:p>
        </p:txBody>
      </p:sp>
      <p:sp>
        <p:nvSpPr>
          <p:cNvPr id="7" name="Oval 6"/>
          <p:cNvSpPr/>
          <p:nvPr/>
        </p:nvSpPr>
        <p:spPr>
          <a:xfrm>
            <a:off x="2462025" y="1116525"/>
            <a:ext cx="691065" cy="691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Oval 7"/>
          <p:cNvSpPr/>
          <p:nvPr/>
        </p:nvSpPr>
        <p:spPr>
          <a:xfrm>
            <a:off x="2359634" y="3742067"/>
            <a:ext cx="691065" cy="6910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917575" y="2272604"/>
            <a:ext cx="691065" cy="6910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3890123" y="2316554"/>
            <a:ext cx="691065" cy="691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p:cNvSpPr txBox="1"/>
          <p:nvPr/>
        </p:nvSpPr>
        <p:spPr>
          <a:xfrm>
            <a:off x="4640045" y="2662087"/>
            <a:ext cx="729222" cy="276999"/>
          </a:xfrm>
          <a:prstGeom prst="rect">
            <a:avLst/>
          </a:prstGeom>
          <a:noFill/>
        </p:spPr>
        <p:txBody>
          <a:bodyPr wrap="square" rtlCol="0">
            <a:spAutoFit/>
          </a:bodyPr>
          <a:lstStyle/>
          <a:p>
            <a:r>
              <a:rPr lang="fr-FR" sz="1200" b="1" dirty="0">
                <a:solidFill>
                  <a:schemeClr val="tx1">
                    <a:lumMod val="85000"/>
                    <a:lumOff val="15000"/>
                  </a:schemeClr>
                </a:solidFill>
              </a:rPr>
              <a:t>Meteor</a:t>
            </a:r>
          </a:p>
        </p:txBody>
      </p:sp>
      <p:sp>
        <p:nvSpPr>
          <p:cNvPr id="16" name="TextBox 15"/>
          <p:cNvSpPr txBox="1"/>
          <p:nvPr/>
        </p:nvSpPr>
        <p:spPr>
          <a:xfrm>
            <a:off x="639757" y="1795892"/>
            <a:ext cx="864095" cy="276999"/>
          </a:xfrm>
          <a:prstGeom prst="rect">
            <a:avLst/>
          </a:prstGeom>
          <a:noFill/>
        </p:spPr>
        <p:txBody>
          <a:bodyPr wrap="square" rtlCol="0">
            <a:spAutoFit/>
          </a:bodyPr>
          <a:lstStyle/>
          <a:p>
            <a:pPr algn="r"/>
            <a:r>
              <a:rPr lang="fr-FR" sz="1200" b="1" dirty="0">
                <a:solidFill>
                  <a:schemeClr val="tx1">
                    <a:lumMod val="85000"/>
                    <a:lumOff val="15000"/>
                  </a:schemeClr>
                </a:solidFill>
              </a:rPr>
              <a:t>Angular</a:t>
            </a:r>
            <a:endParaRPr lang="ko-KR" altLang="en-US" sz="1200" b="1" dirty="0">
              <a:solidFill>
                <a:schemeClr val="tx1">
                  <a:lumMod val="75000"/>
                  <a:lumOff val="25000"/>
                </a:schemeClr>
              </a:solidFill>
              <a:cs typeface="Arial" pitchFamily="34" charset="0"/>
            </a:endParaRPr>
          </a:p>
        </p:txBody>
      </p:sp>
      <p:sp>
        <p:nvSpPr>
          <p:cNvPr id="18" name="TextBox 17"/>
          <p:cNvSpPr txBox="1"/>
          <p:nvPr/>
        </p:nvSpPr>
        <p:spPr>
          <a:xfrm>
            <a:off x="2896433" y="1142471"/>
            <a:ext cx="946402" cy="276999"/>
          </a:xfrm>
          <a:prstGeom prst="rect">
            <a:avLst/>
          </a:prstGeom>
          <a:noFill/>
        </p:spPr>
        <p:txBody>
          <a:bodyPr wrap="square" rtlCol="0">
            <a:spAutoFit/>
          </a:bodyPr>
          <a:lstStyle/>
          <a:p>
            <a:pPr algn="r"/>
            <a:r>
              <a:rPr lang="fr-FR" sz="1200" b="1" dirty="0"/>
              <a:t>Ember</a:t>
            </a: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359634" y="4481102"/>
            <a:ext cx="773275" cy="276999"/>
          </a:xfrm>
          <a:prstGeom prst="rect">
            <a:avLst/>
          </a:prstGeom>
          <a:noFill/>
        </p:spPr>
        <p:txBody>
          <a:bodyPr wrap="square" rtlCol="0">
            <a:spAutoFit/>
          </a:bodyPr>
          <a:lstStyle/>
          <a:p>
            <a:r>
              <a:rPr lang="fr-FR" sz="1200" b="1" dirty="0">
                <a:solidFill>
                  <a:schemeClr val="tx1">
                    <a:lumMod val="85000"/>
                    <a:lumOff val="15000"/>
                  </a:schemeClr>
                </a:solidFill>
              </a:rPr>
              <a:t>Réact</a:t>
            </a:r>
            <a:endParaRPr lang="ko-KR" altLang="en-US" sz="1200" b="1" dirty="0">
              <a:solidFill>
                <a:schemeClr val="tx1">
                  <a:lumMod val="75000"/>
                  <a:lumOff val="25000"/>
                </a:schemeClr>
              </a:solidFill>
              <a:cs typeface="Arial" pitchFamily="34" charset="0"/>
            </a:endParaRPr>
          </a:p>
        </p:txBody>
      </p:sp>
      <p:sp>
        <p:nvSpPr>
          <p:cNvPr id="26" name="Rectangle 16"/>
          <p:cNvSpPr/>
          <p:nvPr/>
        </p:nvSpPr>
        <p:spPr>
          <a:xfrm>
            <a:off x="4091936" y="2571750"/>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ZoneTexte 27"/>
          <p:cNvSpPr txBox="1"/>
          <p:nvPr/>
        </p:nvSpPr>
        <p:spPr>
          <a:xfrm flipH="1">
            <a:off x="5329883" y="1298346"/>
            <a:ext cx="299375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ctr">
              <a:buFont typeface="Wingdings" pitchFamily="2" charset="2"/>
              <a:buChar char="ü"/>
            </a:pPr>
            <a:r>
              <a:rPr lang="fr-FR" sz="1600" dirty="0"/>
              <a:t>pour aider à organiser une </a:t>
            </a:r>
          </a:p>
          <a:p>
            <a:pPr algn="ctr"/>
            <a:r>
              <a:rPr lang="fr-FR" sz="1600" dirty="0"/>
              <a:t>      interface utilisateur avec la </a:t>
            </a:r>
          </a:p>
          <a:p>
            <a:pPr algn="ctr"/>
            <a:r>
              <a:rPr lang="fr-FR" sz="1600" dirty="0"/>
              <a:t>logique de l'application. </a:t>
            </a:r>
            <a:endParaRPr lang="fr-FR" sz="1600" b="1" dirty="0"/>
          </a:p>
        </p:txBody>
      </p:sp>
      <p:pic>
        <p:nvPicPr>
          <p:cNvPr id="3074" name="Picture 2" descr="Ember.js - A framework for ambitious web develop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9042" y="1316978"/>
            <a:ext cx="432048" cy="23997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Angular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6" descr="Angular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0" name="Picture 8" descr="Angular — Wikipé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940" y="2357905"/>
            <a:ext cx="461589" cy="44268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React — Wikipé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2" descr="React — Wikipé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9" name="AutoShape 14" descr="React — Wikipédi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2" name="Picture 2" descr="React — Wikipédia"/>
          <p:cNvPicPr>
            <a:picLocks noChangeAspect="1" noChangeArrowheads="1"/>
          </p:cNvPicPr>
          <p:nvPr/>
        </p:nvPicPr>
        <p:blipFill>
          <a:blip r:embed="rId5" cstate="print">
            <a:extLst>
              <a:ext uri="{28A0092B-C50C-407E-A947-70E740481C1C}">
                <a14:useLocalDpi xmlns:a14="http://schemas.microsoft.com/office/drawing/2010/main" val="0"/>
              </a:ext>
            </a:extLst>
          </a:blip>
          <a:srcRect l="35603" r="35603"/>
          <a:stretch>
            <a:fillRect/>
          </a:stretch>
        </p:blipFill>
        <p:spPr bwMode="auto">
          <a:xfrm>
            <a:off x="2462025" y="3872914"/>
            <a:ext cx="504055" cy="486742"/>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16" descr="Apprendre Meteor | Grafikart"/>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3" name="TextBox 22">
            <a:extLst>
              <a:ext uri="{FF2B5EF4-FFF2-40B4-BE49-F238E27FC236}">
                <a16:creationId xmlns:a16="http://schemas.microsoft.com/office/drawing/2014/main" id="{9179E827-72BC-4600-9C1E-E3190E37263B}"/>
              </a:ext>
            </a:extLst>
          </p:cNvPr>
          <p:cNvSpPr txBox="1"/>
          <p:nvPr/>
        </p:nvSpPr>
        <p:spPr>
          <a:xfrm>
            <a:off x="4581188" y="4798908"/>
            <a:ext cx="300423" cy="369332"/>
          </a:xfrm>
          <a:prstGeom prst="rect">
            <a:avLst/>
          </a:prstGeom>
          <a:noFill/>
        </p:spPr>
        <p:txBody>
          <a:bodyPr wrap="square">
            <a:spAutoFit/>
          </a:bodyPr>
          <a:lstStyle/>
          <a:p>
            <a:r>
              <a:rPr lang="fr-FR" dirty="0">
                <a:solidFill>
                  <a:srgbClr val="F26D9A"/>
                </a:solidFill>
              </a:rPr>
              <a:t>8</a:t>
            </a:r>
            <a:endParaRPr lang="en-US" dirty="0">
              <a:solidFill>
                <a:srgbClr val="F26D9A"/>
              </a:solidFill>
            </a:endParaRPr>
          </a:p>
        </p:txBody>
      </p:sp>
    </p:spTree>
    <p:extLst>
      <p:ext uri="{BB962C8B-B14F-4D97-AF65-F5344CB8AC3E}">
        <p14:creationId xmlns:p14="http://schemas.microsoft.com/office/powerpoint/2010/main" val="6289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ircle(in)">
                                      <p:cBhvr>
                                        <p:cTn id="15" dur="2000"/>
                                        <p:tgtEl>
                                          <p:spTgt spid="18"/>
                                        </p:tgtEl>
                                      </p:cBhvr>
                                    </p:animEffect>
                                  </p:childTnLst>
                                </p:cTn>
                              </p:par>
                              <p:par>
                                <p:cTn id="16" presetID="6" presetClass="entr" presetSubtype="16"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circle(in)">
                                      <p:cBhvr>
                                        <p:cTn id="18" dur="20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in)">
                                      <p:cBhvr>
                                        <p:cTn id="26" dur="2000"/>
                                        <p:tgtEl>
                                          <p:spTgt spid="13"/>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circle(in)">
                                      <p:cBhvr>
                                        <p:cTn id="29" dur="20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ircle(in)">
                                      <p:cBhvr>
                                        <p:cTn id="34" dur="2000"/>
                                        <p:tgtEl>
                                          <p:spTgt spid="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par>
                                <p:cTn id="38" presetID="6" presetClass="entr" presetSubtype="16"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circle(in)">
                                      <p:cBhvr>
                                        <p:cTn id="40" dur="20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circle(in)">
                                      <p:cBhvr>
                                        <p:cTn id="48" dur="2000"/>
                                        <p:tgtEl>
                                          <p:spTgt spid="16"/>
                                        </p:tgtEl>
                                      </p:cBhvr>
                                    </p:animEffect>
                                  </p:childTnLst>
                                </p:cTn>
                              </p:par>
                              <p:par>
                                <p:cTn id="49" presetID="6" presetClass="entr" presetSubtype="16" fill="hold" nodeType="withEffect">
                                  <p:stCondLst>
                                    <p:cond delay="0"/>
                                  </p:stCondLst>
                                  <p:childTnLst>
                                    <p:set>
                                      <p:cBhvr>
                                        <p:cTn id="50" dur="1" fill="hold">
                                          <p:stCondLst>
                                            <p:cond delay="0"/>
                                          </p:stCondLst>
                                        </p:cTn>
                                        <p:tgtEl>
                                          <p:spTgt spid="3080"/>
                                        </p:tgtEl>
                                        <p:attrNameLst>
                                          <p:attrName>style.visibility</p:attrName>
                                        </p:attrNameLst>
                                      </p:cBhvr>
                                      <p:to>
                                        <p:strVal val="visible"/>
                                      </p:to>
                                    </p:set>
                                    <p:animEffect transition="in" filter="circle(in)">
                                      <p:cBhvr>
                                        <p:cTn id="51" dur="20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p:bldP spid="16" grpId="0"/>
      <p:bldP spid="18" grpId="0"/>
      <p:bldP spid="22" grpId="0"/>
      <p:bldP spid="26"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Comment installer </a:t>
            </a:r>
            <a:r>
              <a:rPr lang="fr-FR" dirty="0">
                <a:solidFill>
                  <a:schemeClr val="accent3">
                    <a:lumMod val="75000"/>
                  </a:schemeClr>
                </a:solidFill>
                <a:latin typeface="Times New Roman" panose="02020603050405020304" pitchFamily="18" charset="0"/>
                <a:cs typeface="Times New Roman" panose="02020603050405020304" pitchFamily="18" charset="0"/>
              </a:rPr>
              <a:t>Semantic</a:t>
            </a:r>
            <a:r>
              <a:rPr lang="fr-FR" dirty="0">
                <a:latin typeface="Times New Roman" panose="02020603050405020304" pitchFamily="18" charset="0"/>
                <a:cs typeface="Times New Roman" panose="02020603050405020304" pitchFamily="18" charset="0"/>
              </a:rPr>
              <a:t> UI</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4091869"/>
            <a:ext cx="5292080" cy="50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8037" y="3371665"/>
            <a:ext cx="4680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0" y="2651463"/>
            <a:ext cx="4068000"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0" y="1931261"/>
            <a:ext cx="34560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0" y="1211059"/>
            <a:ext cx="2844000"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5502990" y="4217998"/>
            <a:ext cx="3101459" cy="276999"/>
          </a:xfrm>
          <a:prstGeom prst="rect">
            <a:avLst/>
          </a:prstGeom>
          <a:noFill/>
        </p:spPr>
        <p:txBody>
          <a:bodyPr wrap="square" rtlCol="0">
            <a:spAutoFit/>
          </a:bodyPr>
          <a:lstStyle/>
          <a:p>
            <a:r>
              <a:rPr lang="fr-FR" sz="1200" b="1" dirty="0" err="1"/>
              <a:t>Sementic</a:t>
            </a:r>
            <a:r>
              <a:rPr lang="fr-FR" sz="1200" b="1" dirty="0"/>
              <a:t> UI bien installer</a:t>
            </a:r>
          </a:p>
        </p:txBody>
      </p:sp>
      <p:sp>
        <p:nvSpPr>
          <p:cNvPr id="16" name="TextBox 15"/>
          <p:cNvSpPr txBox="1"/>
          <p:nvPr/>
        </p:nvSpPr>
        <p:spPr>
          <a:xfrm>
            <a:off x="4886143" y="3336588"/>
            <a:ext cx="3101459" cy="461665"/>
          </a:xfrm>
          <a:prstGeom prst="rect">
            <a:avLst/>
          </a:prstGeom>
          <a:noFill/>
        </p:spPr>
        <p:txBody>
          <a:bodyPr wrap="square" rtlCol="0">
            <a:spAutoFit/>
          </a:bodyPr>
          <a:lstStyle/>
          <a:p>
            <a:br>
              <a:rPr lang="fr-FR" sz="1200" b="1" dirty="0"/>
            </a:br>
            <a:r>
              <a:rPr lang="fr-FR" sz="1200" b="1" dirty="0"/>
              <a:t>Mise à jour via </a:t>
            </a:r>
            <a:r>
              <a:rPr lang="fr-FR" sz="1200" b="1" dirty="0" err="1"/>
              <a:t>nmp</a:t>
            </a:r>
            <a:r>
              <a:rPr lang="fr-FR" sz="1200" b="1" dirty="0"/>
              <a:t> </a:t>
            </a:r>
            <a:endParaRPr lang="fr-FR" sz="1200" b="1" dirty="0">
              <a:latin typeface="Brush Script MT" panose="03060802040406070304" pitchFamily="66" charset="0"/>
            </a:endParaRPr>
          </a:p>
        </p:txBody>
      </p:sp>
      <p:sp>
        <p:nvSpPr>
          <p:cNvPr id="19" name="TextBox 18"/>
          <p:cNvSpPr txBox="1"/>
          <p:nvPr/>
        </p:nvSpPr>
        <p:spPr>
          <a:xfrm>
            <a:off x="4256056" y="2788099"/>
            <a:ext cx="3101459" cy="276999"/>
          </a:xfrm>
          <a:prstGeom prst="rect">
            <a:avLst/>
          </a:prstGeom>
          <a:noFill/>
        </p:spPr>
        <p:txBody>
          <a:bodyPr wrap="square" rtlCol="0">
            <a:spAutoFit/>
          </a:bodyPr>
          <a:lstStyle/>
          <a:p>
            <a:r>
              <a:rPr lang="fr-FR" sz="1200" b="1" dirty="0"/>
              <a:t>Inclure dans HTML</a:t>
            </a:r>
          </a:p>
        </p:txBody>
      </p:sp>
      <p:sp>
        <p:nvSpPr>
          <p:cNvPr id="22" name="TextBox 21"/>
          <p:cNvSpPr txBox="1"/>
          <p:nvPr/>
        </p:nvSpPr>
        <p:spPr>
          <a:xfrm>
            <a:off x="3632588" y="2073150"/>
            <a:ext cx="3101459" cy="276999"/>
          </a:xfrm>
          <a:prstGeom prst="rect">
            <a:avLst/>
          </a:prstGeom>
          <a:noFill/>
        </p:spPr>
        <p:txBody>
          <a:bodyPr wrap="square" rtlCol="0">
            <a:spAutoFit/>
          </a:bodyPr>
          <a:lstStyle/>
          <a:p>
            <a:r>
              <a:rPr lang="en-US" altLang="ko-KR" sz="1200" b="1" dirty="0">
                <a:cs typeface="Arial" pitchFamily="34" charset="0"/>
              </a:rPr>
              <a:t>Installer Semantic UI</a:t>
            </a:r>
            <a:endParaRPr lang="ko-KR" altLang="en-US" sz="1200" b="1" dirty="0">
              <a:cs typeface="Arial" pitchFamily="34" charset="0"/>
            </a:endParaRPr>
          </a:p>
        </p:txBody>
      </p:sp>
      <p:grpSp>
        <p:nvGrpSpPr>
          <p:cNvPr id="24" name="Group 23"/>
          <p:cNvGrpSpPr/>
          <p:nvPr/>
        </p:nvGrpSpPr>
        <p:grpSpPr>
          <a:xfrm>
            <a:off x="2998849" y="1059582"/>
            <a:ext cx="3111729" cy="575618"/>
            <a:chOff x="2543198" y="4388490"/>
            <a:chExt cx="2577763" cy="486922"/>
          </a:xfrm>
        </p:grpSpPr>
        <p:sp>
          <p:nvSpPr>
            <p:cNvPr id="25" name="TextBox 24"/>
            <p:cNvSpPr txBox="1"/>
            <p:nvPr/>
          </p:nvSpPr>
          <p:spPr>
            <a:xfrm>
              <a:off x="2551706" y="4598413"/>
              <a:ext cx="2569255" cy="276999"/>
            </a:xfrm>
            <a:prstGeom prst="rect">
              <a:avLst/>
            </a:prstGeom>
            <a:noFill/>
          </p:spPr>
          <p:txBody>
            <a:bodyPr wrap="square" rtlCol="0">
              <a:spAutoFit/>
            </a:bodyPr>
            <a:lstStyle/>
            <a:p>
              <a:r>
                <a:rPr lang="fr-FR" sz="1100" b="1" dirty="0"/>
                <a:t> </a:t>
              </a:r>
              <a:r>
                <a:rPr lang="fr-FR" sz="1200" b="1" dirty="0"/>
                <a:t>Installez </a:t>
              </a:r>
              <a:r>
                <a:rPr lang="fr-FR" sz="1200" b="1" dirty="0" err="1"/>
                <a:t>gulp</a:t>
              </a:r>
              <a:r>
                <a:rPr lang="fr-FR" sz="1200" b="1" dirty="0"/>
                <a:t> </a:t>
              </a:r>
              <a:r>
                <a:rPr lang="fr-FR" sz="1200" b="1" dirty="0" err="1"/>
                <a:t>globally</a:t>
              </a:r>
              <a:r>
                <a:rPr lang="fr-FR" sz="1200" b="1" dirty="0"/>
                <a:t> à l'aide de </a:t>
              </a:r>
              <a:r>
                <a:rPr lang="fr-FR" sz="1200" b="1" dirty="0" err="1"/>
                <a:t>npm</a:t>
              </a:r>
              <a:endParaRPr lang="fr-FR" sz="1200" b="1" dirty="0"/>
            </a:p>
          </p:txBody>
        </p:sp>
        <p:sp>
          <p:nvSpPr>
            <p:cNvPr id="26" name="TextBox 25"/>
            <p:cNvSpPr txBox="1"/>
            <p:nvPr/>
          </p:nvSpPr>
          <p:spPr>
            <a:xfrm>
              <a:off x="2543198" y="4388490"/>
              <a:ext cx="2547414" cy="276999"/>
            </a:xfrm>
            <a:prstGeom prst="rect">
              <a:avLst/>
            </a:prstGeom>
            <a:noFill/>
          </p:spPr>
          <p:txBody>
            <a:bodyPr wrap="square" rtlCol="0">
              <a:spAutoFit/>
            </a:bodyPr>
            <a:lstStyle/>
            <a:p>
              <a:endParaRPr lang="ko-KR" altLang="en-US" sz="1200" b="1" dirty="0">
                <a:solidFill>
                  <a:schemeClr val="accent4"/>
                </a:solidFill>
                <a:cs typeface="Arial" pitchFamily="34" charset="0"/>
              </a:endParaRPr>
            </a:p>
          </p:txBody>
        </p:sp>
      </p:grpSp>
      <p:sp>
        <p:nvSpPr>
          <p:cNvPr id="32" name="TextBox 31"/>
          <p:cNvSpPr txBox="1"/>
          <p:nvPr/>
        </p:nvSpPr>
        <p:spPr>
          <a:xfrm>
            <a:off x="1010558" y="129945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A</a:t>
            </a:r>
            <a:endParaRPr lang="ko-KR" altLang="en-US" sz="1600" b="1" dirty="0">
              <a:solidFill>
                <a:schemeClr val="bg1"/>
              </a:solidFill>
              <a:cs typeface="Arial" pitchFamily="34" charset="0"/>
            </a:endParaRPr>
          </a:p>
        </p:txBody>
      </p:sp>
      <p:sp>
        <p:nvSpPr>
          <p:cNvPr id="33" name="TextBox 32"/>
          <p:cNvSpPr txBox="1"/>
          <p:nvPr/>
        </p:nvSpPr>
        <p:spPr>
          <a:xfrm>
            <a:off x="1558880" y="201953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B</a:t>
            </a:r>
            <a:endParaRPr lang="ko-KR" altLang="en-US" sz="1600" b="1" dirty="0">
              <a:solidFill>
                <a:schemeClr val="bg1"/>
              </a:solidFill>
              <a:cs typeface="Arial" pitchFamily="34" charset="0"/>
            </a:endParaRPr>
          </a:p>
        </p:txBody>
      </p:sp>
      <p:sp>
        <p:nvSpPr>
          <p:cNvPr id="34" name="TextBox 33"/>
          <p:cNvSpPr txBox="1"/>
          <p:nvPr/>
        </p:nvSpPr>
        <p:spPr>
          <a:xfrm>
            <a:off x="2107202" y="273961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C</a:t>
            </a:r>
            <a:endParaRPr lang="ko-KR" altLang="en-US" sz="1600" b="1" dirty="0">
              <a:solidFill>
                <a:schemeClr val="bg1"/>
              </a:solidFill>
              <a:cs typeface="Arial" pitchFamily="34" charset="0"/>
            </a:endParaRPr>
          </a:p>
        </p:txBody>
      </p:sp>
      <p:sp>
        <p:nvSpPr>
          <p:cNvPr id="35" name="TextBox 34"/>
          <p:cNvSpPr txBox="1"/>
          <p:nvPr/>
        </p:nvSpPr>
        <p:spPr>
          <a:xfrm>
            <a:off x="2655524" y="345969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D</a:t>
            </a:r>
            <a:endParaRPr lang="ko-KR" altLang="en-US" sz="1600" b="1" dirty="0">
              <a:solidFill>
                <a:schemeClr val="bg1"/>
              </a:solidFill>
              <a:cs typeface="Arial" pitchFamily="34" charset="0"/>
            </a:endParaRPr>
          </a:p>
        </p:txBody>
      </p:sp>
      <p:sp>
        <p:nvSpPr>
          <p:cNvPr id="36" name="TextBox 35"/>
          <p:cNvSpPr txBox="1"/>
          <p:nvPr/>
        </p:nvSpPr>
        <p:spPr>
          <a:xfrm>
            <a:off x="3203848" y="417977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E</a:t>
            </a:r>
            <a:endParaRPr lang="ko-KR" altLang="en-US" sz="1600" b="1" dirty="0">
              <a:solidFill>
                <a:schemeClr val="bg1"/>
              </a:solidFill>
              <a:cs typeface="Arial" pitchFamily="34" charset="0"/>
            </a:endParaRPr>
          </a:p>
        </p:txBody>
      </p:sp>
      <p:sp>
        <p:nvSpPr>
          <p:cNvPr id="20" name="TextBox 19">
            <a:extLst>
              <a:ext uri="{FF2B5EF4-FFF2-40B4-BE49-F238E27FC236}">
                <a16:creationId xmlns:a16="http://schemas.microsoft.com/office/drawing/2014/main" id="{2F6480D5-0B41-47A3-9906-EA36169738D3}"/>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9</a:t>
            </a:r>
            <a:endParaRPr lang="en-US" dirty="0">
              <a:solidFill>
                <a:srgbClr val="F26D9A"/>
              </a:solidFill>
            </a:endParaRPr>
          </a:p>
        </p:txBody>
      </p:sp>
    </p:spTree>
    <p:extLst>
      <p:ext uri="{BB962C8B-B14F-4D97-AF65-F5344CB8AC3E}">
        <p14:creationId xmlns:p14="http://schemas.microsoft.com/office/powerpoint/2010/main" val="105162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ircle(in)">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2" grpId="0"/>
    </p:bldLst>
  </p:timing>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1_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4560</TotalTime>
  <Words>1494</Words>
  <Application>Microsoft Office PowerPoint</Application>
  <PresentationFormat>On-screen Show (16:9)</PresentationFormat>
  <Paragraphs>241</Paragraphs>
  <Slides>20</Slides>
  <Notes>15</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20</vt:i4>
      </vt:variant>
    </vt:vector>
  </HeadingPairs>
  <TitlesOfParts>
    <vt:vector size="35" baseType="lpstr">
      <vt:lpstr>맑은 고딕</vt:lpstr>
      <vt:lpstr>Andalus</vt:lpstr>
      <vt:lpstr>-apple-system</vt:lpstr>
      <vt:lpstr>Arial</vt:lpstr>
      <vt:lpstr>Brush Script MT</vt:lpstr>
      <vt:lpstr>Consolas</vt:lpstr>
      <vt:lpstr>inherit</vt:lpstr>
      <vt:lpstr>Times New Roman</vt:lpstr>
      <vt:lpstr>Wingdings</vt:lpstr>
      <vt:lpstr>Cover and End Slide Master</vt:lpstr>
      <vt:lpstr>Contents Slide Master</vt:lpstr>
      <vt:lpstr>Section Break Slide Master</vt:lpstr>
      <vt:lpstr>1_Cover and End Slide Master</vt:lpstr>
      <vt:lpstr>1_Contents Slide Master</vt:lpstr>
      <vt:lpstr>1_Section Break Slide Master</vt:lpstr>
      <vt:lpstr>PowerPoint Presentation</vt:lpstr>
      <vt:lpstr> Conception d’une page web avec le framework Semantic UI </vt:lpstr>
      <vt:lpstr> Le Plan </vt:lpstr>
      <vt:lpstr>Semantic UI est un Framework pour front-end bien ficelé avec des fonctionnalités professionnelles similaire au bootstrap conçu pour la thématisassions. Il contient  des composants sémantiques prédéfinis qui aident à créer des mises en page  belles et réactives à l'aide d'un HTML convivial. Selon le site  Web Semantic UI, le Framework utilise du HTML concis, du JavaScript  intuitif et un débogage simplifié pour faire un frond-end amusante et un expérience agréable. </vt:lpstr>
      <vt:lpstr>La première préversion du semantic ui :apparaît sur github en  septembre 2013, créée par Jack Lukic.  </vt:lpstr>
      <vt:lpstr>Semantic UI Version History</vt:lpstr>
      <vt:lpstr>PowerPoint Presentation</vt:lpstr>
      <vt:lpstr>Semantic ui s'intègre à </vt:lpstr>
      <vt:lpstr>Comment installer Semantic UI</vt:lpstr>
      <vt:lpstr>Comment installer Semantic UI</vt:lpstr>
      <vt:lpstr>Comment installer Semantic UI sous ubuntu</vt:lpstr>
      <vt:lpstr>        mode d'utilisation</vt:lpstr>
      <vt:lpstr>PowerPoint Presentation</vt:lpstr>
      <vt:lpstr>PowerPoint Presentation</vt:lpstr>
      <vt:lpstr>PowerPoint Presentation</vt:lpstr>
      <vt:lpstr>PowerPoint Presentation</vt:lpstr>
      <vt:lpstr>Les avantages  de Semantic UI </vt:lpstr>
      <vt:lpstr>Les inconvénients de Semantic UI</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BAHIDA HALA</cp:lastModifiedBy>
  <cp:revision>226</cp:revision>
  <dcterms:created xsi:type="dcterms:W3CDTF">2016-11-15T01:04:21Z</dcterms:created>
  <dcterms:modified xsi:type="dcterms:W3CDTF">2021-12-02T14:10:24Z</dcterms:modified>
</cp:coreProperties>
</file>