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4" r:id="rId3"/>
    <p:sldId id="256" r:id="rId4"/>
    <p:sldId id="265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BA608-1639-41EA-B572-74EA19863A33}" type="datetimeFigureOut">
              <a:rPr lang="fr-FR" smtClean="0"/>
              <a:t>19/09/2019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BBBE8-4F33-445F-BAB7-1C9BE9D4933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2420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BA608-1639-41EA-B572-74EA19863A33}" type="datetimeFigureOut">
              <a:rPr lang="fr-FR" smtClean="0"/>
              <a:t>19/09/2019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BBBE8-4F33-445F-BAB7-1C9BE9D4933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6426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BA608-1639-41EA-B572-74EA19863A33}" type="datetimeFigureOut">
              <a:rPr lang="fr-FR" smtClean="0"/>
              <a:t>19/09/2019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BBBE8-4F33-445F-BAB7-1C9BE9D4933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5676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BA608-1639-41EA-B572-74EA19863A33}" type="datetimeFigureOut">
              <a:rPr lang="fr-FR" smtClean="0"/>
              <a:t>19/09/2019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BBBE8-4F33-445F-BAB7-1C9BE9D4933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2922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BA608-1639-41EA-B572-74EA19863A33}" type="datetimeFigureOut">
              <a:rPr lang="fr-FR" smtClean="0"/>
              <a:t>19/09/2019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BBBE8-4F33-445F-BAB7-1C9BE9D4933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0022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BA608-1639-41EA-B572-74EA19863A33}" type="datetimeFigureOut">
              <a:rPr lang="fr-FR" smtClean="0"/>
              <a:t>19/09/2019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BBBE8-4F33-445F-BAB7-1C9BE9D4933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1627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BA608-1639-41EA-B572-74EA19863A33}" type="datetimeFigureOut">
              <a:rPr lang="fr-FR" smtClean="0"/>
              <a:t>19/09/2019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BBBE8-4F33-445F-BAB7-1C9BE9D4933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3012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BA608-1639-41EA-B572-74EA19863A33}" type="datetimeFigureOut">
              <a:rPr lang="fr-FR" smtClean="0"/>
              <a:t>19/09/2019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BBBE8-4F33-445F-BAB7-1C9BE9D4933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0823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BA608-1639-41EA-B572-74EA19863A33}" type="datetimeFigureOut">
              <a:rPr lang="fr-FR" smtClean="0"/>
              <a:t>19/09/2019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BBBE8-4F33-445F-BAB7-1C9BE9D4933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1711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BA608-1639-41EA-B572-74EA19863A33}" type="datetimeFigureOut">
              <a:rPr lang="fr-FR" smtClean="0"/>
              <a:t>19/09/2019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BBBE8-4F33-445F-BAB7-1C9BE9D4933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9046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BA608-1639-41EA-B572-74EA19863A33}" type="datetimeFigureOut">
              <a:rPr lang="fr-FR" smtClean="0"/>
              <a:t>19/09/2019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BBBE8-4F33-445F-BAB7-1C9BE9D4933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9984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5BA608-1639-41EA-B572-74EA19863A33}" type="datetimeFigureOut">
              <a:rPr lang="fr-FR" smtClean="0"/>
              <a:t>19/09/2019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ABBBE8-4F33-445F-BAB7-1C9BE9D4933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2620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305B5D-C926-49DF-A46D-DA5AD0C2A0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5305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600" dirty="0"/>
              <a:t>Effective coding</a:t>
            </a:r>
          </a:p>
          <a:p>
            <a:pPr marL="0" indent="0" algn="ctr">
              <a:buNone/>
            </a:pPr>
            <a:r>
              <a:rPr lang="en-US" sz="6600" dirty="0"/>
              <a:t>(java hands-on)</a:t>
            </a:r>
          </a:p>
        </p:txBody>
      </p:sp>
    </p:spTree>
    <p:extLst>
      <p:ext uri="{BB962C8B-B14F-4D97-AF65-F5344CB8AC3E}">
        <p14:creationId xmlns:p14="http://schemas.microsoft.com/office/powerpoint/2010/main" val="39269784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30224" y="384048"/>
            <a:ext cx="9144000" cy="1287970"/>
          </a:xfrm>
        </p:spPr>
        <p:txBody>
          <a:bodyPr/>
          <a:lstStyle/>
          <a:p>
            <a:r>
              <a:rPr lang="fr-FR" dirty="0"/>
              <a:t>Item 9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04544" y="1928686"/>
            <a:ext cx="9144000" cy="4408106"/>
          </a:xfrm>
        </p:spPr>
        <p:txBody>
          <a:bodyPr>
            <a:noAutofit/>
          </a:bodyPr>
          <a:lstStyle/>
          <a:p>
            <a:pPr algn="l"/>
            <a:r>
              <a:rPr lang="en-US" sz="2000" dirty="0"/>
              <a:t>How to guarantee that a resource would be closed once the program is terminated?</a:t>
            </a:r>
          </a:p>
          <a:p>
            <a:pPr algn="l"/>
            <a:r>
              <a:rPr lang="en-US" sz="2000" b="1" dirty="0">
                <a:solidFill>
                  <a:srgbClr val="0070C0"/>
                </a:solidFill>
                <a:sym typeface="Wingdings" panose="05000000000000000000" pitchFamily="2" charset="2"/>
              </a:rPr>
              <a:t>            try - finally</a:t>
            </a:r>
          </a:p>
          <a:p>
            <a:pPr algn="l"/>
            <a:endParaRPr lang="en-US" sz="2000" dirty="0"/>
          </a:p>
          <a:p>
            <a:pPr algn="l"/>
            <a:r>
              <a:rPr lang="en-US" sz="2000" dirty="0"/>
              <a:t>But what if: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/>
              <a:t>Many resources are involved on the same computation (readability)?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/>
              <a:t>An exception occurs on the finally bloc itself?</a:t>
            </a:r>
          </a:p>
          <a:p>
            <a:pPr algn="l"/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3194553" y="5097887"/>
            <a:ext cx="585775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Prefer try-with-resources to try-finally</a:t>
            </a:r>
            <a:endParaRPr lang="fr-FR" sz="28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67920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30224" y="384048"/>
            <a:ext cx="9144000" cy="1287970"/>
          </a:xfrm>
        </p:spPr>
        <p:txBody>
          <a:bodyPr/>
          <a:lstStyle/>
          <a:p>
            <a:r>
              <a:rPr lang="fr-FR" dirty="0"/>
              <a:t>Item 10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04544" y="1928686"/>
            <a:ext cx="9144000" cy="4408106"/>
          </a:xfrm>
        </p:spPr>
        <p:txBody>
          <a:bodyPr>
            <a:noAutofit/>
          </a:bodyPr>
          <a:lstStyle/>
          <a:p>
            <a:pPr algn="l"/>
            <a:r>
              <a:rPr lang="en-US" sz="2000" dirty="0"/>
              <a:t>How to check that two objects are “the same”?</a:t>
            </a:r>
          </a:p>
          <a:p>
            <a:pPr algn="l"/>
            <a:r>
              <a:rPr lang="en-US" sz="2000" b="1" dirty="0">
                <a:solidFill>
                  <a:srgbClr val="0070C0"/>
                </a:solidFill>
                <a:sym typeface="Wingdings" panose="05000000000000000000" pitchFamily="2" charset="2"/>
              </a:rPr>
              <a:t>            </a:t>
            </a:r>
            <a:r>
              <a:rPr lang="en-US" sz="2000" b="1" dirty="0" err="1">
                <a:solidFill>
                  <a:srgbClr val="0070C0"/>
                </a:solidFill>
                <a:sym typeface="Wingdings" panose="05000000000000000000" pitchFamily="2" charset="2"/>
              </a:rPr>
              <a:t>Object.equals</a:t>
            </a:r>
            <a:r>
              <a:rPr lang="en-US" sz="2000" b="1" dirty="0">
                <a:solidFill>
                  <a:srgbClr val="0070C0"/>
                </a:solidFill>
                <a:sym typeface="Wingdings" panose="05000000000000000000" pitchFamily="2" charset="2"/>
              </a:rPr>
              <a:t> (==)</a:t>
            </a:r>
          </a:p>
          <a:p>
            <a:pPr algn="l"/>
            <a:endParaRPr lang="en-US" sz="2000" dirty="0"/>
          </a:p>
          <a:p>
            <a:pPr algn="l"/>
            <a:r>
              <a:rPr lang="en-US" sz="2000" dirty="0"/>
              <a:t>But what if: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/>
              <a:t>You have a notion of logical equality that differs from object identity ?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/>
              <a:t>How to know if overridden equals adhere to its general contract?</a:t>
            </a:r>
          </a:p>
          <a:p>
            <a:pPr algn="l"/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4826799" y="5097887"/>
            <a:ext cx="259327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Override equals</a:t>
            </a:r>
            <a:endParaRPr lang="fr-FR" sz="28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58830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30224" y="384048"/>
            <a:ext cx="9144000" cy="1287970"/>
          </a:xfrm>
        </p:spPr>
        <p:txBody>
          <a:bodyPr/>
          <a:lstStyle/>
          <a:p>
            <a:r>
              <a:rPr lang="fr-FR" dirty="0"/>
              <a:t>Item 11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04544" y="1928686"/>
            <a:ext cx="9144000" cy="4408106"/>
          </a:xfrm>
        </p:spPr>
        <p:txBody>
          <a:bodyPr>
            <a:noAutofit/>
          </a:bodyPr>
          <a:lstStyle/>
          <a:p>
            <a:pPr algn="l"/>
            <a:r>
              <a:rPr lang="en-US" sz="2000" dirty="0"/>
              <a:t>How to search an element inside a list/array of objects?</a:t>
            </a:r>
          </a:p>
          <a:p>
            <a:pPr algn="l"/>
            <a:r>
              <a:rPr lang="en-US" sz="2000" b="1" dirty="0">
                <a:solidFill>
                  <a:srgbClr val="0070C0"/>
                </a:solidFill>
                <a:sym typeface="Wingdings" panose="05000000000000000000" pitchFamily="2" charset="2"/>
              </a:rPr>
              <a:t>            Iterate (loop)  over the array and check for equality</a:t>
            </a:r>
          </a:p>
          <a:p>
            <a:pPr algn="l"/>
            <a:endParaRPr lang="en-US" sz="2000" dirty="0"/>
          </a:p>
          <a:p>
            <a:pPr algn="l"/>
            <a:r>
              <a:rPr lang="en-US" sz="2000" dirty="0"/>
              <a:t>But what if: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/>
              <a:t>You are dealing with big-sized arrays?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/>
              <a:t>You are using a java-built-in hash data structure?</a:t>
            </a:r>
          </a:p>
          <a:p>
            <a:pPr algn="l"/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4605297" y="5097887"/>
            <a:ext cx="303628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Override </a:t>
            </a:r>
            <a:r>
              <a:rPr lang="en-US" sz="28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hashCode</a:t>
            </a:r>
            <a:endParaRPr lang="fr-FR" sz="28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04461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30224" y="384048"/>
            <a:ext cx="9144000" cy="1287970"/>
          </a:xfrm>
        </p:spPr>
        <p:txBody>
          <a:bodyPr/>
          <a:lstStyle/>
          <a:p>
            <a:r>
              <a:rPr lang="fr-FR" dirty="0"/>
              <a:t>Item 26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04544" y="1928686"/>
            <a:ext cx="9144000" cy="4408106"/>
          </a:xfrm>
        </p:spPr>
        <p:txBody>
          <a:bodyPr>
            <a:noAutofit/>
          </a:bodyPr>
          <a:lstStyle/>
          <a:p>
            <a:pPr algn="l"/>
            <a:r>
              <a:rPr lang="en-US" sz="2000" dirty="0"/>
              <a:t>How to declare a collection of objects?</a:t>
            </a:r>
          </a:p>
          <a:p>
            <a:pPr algn="l"/>
            <a:r>
              <a:rPr lang="en-US" sz="2000" b="1" dirty="0">
                <a:solidFill>
                  <a:srgbClr val="0070C0"/>
                </a:solidFill>
                <a:sym typeface="Wingdings" panose="05000000000000000000" pitchFamily="2" charset="2"/>
              </a:rPr>
              <a:t>            Simply use raw collection:  “ private final Collection </a:t>
            </a:r>
            <a:r>
              <a:rPr lang="en-US" sz="2000" b="1" dirty="0" err="1">
                <a:solidFill>
                  <a:srgbClr val="0070C0"/>
                </a:solidFill>
                <a:sym typeface="Wingdings" panose="05000000000000000000" pitchFamily="2" charset="2"/>
              </a:rPr>
              <a:t>myList</a:t>
            </a:r>
            <a:r>
              <a:rPr lang="en-US" sz="2000" b="1" dirty="0">
                <a:solidFill>
                  <a:srgbClr val="0070C0"/>
                </a:solidFill>
                <a:sym typeface="Wingdings" panose="05000000000000000000" pitchFamily="2" charset="2"/>
              </a:rPr>
              <a:t>  = …. “</a:t>
            </a:r>
          </a:p>
          <a:p>
            <a:pPr algn="l"/>
            <a:endParaRPr lang="en-US" sz="2000" dirty="0"/>
          </a:p>
          <a:p>
            <a:pPr algn="l"/>
            <a:r>
              <a:rPr lang="en-US" sz="2000" dirty="0"/>
              <a:t>But what if: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/>
              <a:t>I want to avoid casting very object I read from the collection?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/>
              <a:t>I want to control what is inserted in my collection?</a:t>
            </a:r>
          </a:p>
          <a:p>
            <a:pPr algn="l"/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3685658" y="5097887"/>
            <a:ext cx="487556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Generics (java 5) to the rescue</a:t>
            </a:r>
            <a:endParaRPr lang="fr-FR" sz="28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91972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30224" y="384048"/>
            <a:ext cx="9144000" cy="1287970"/>
          </a:xfrm>
        </p:spPr>
        <p:txBody>
          <a:bodyPr/>
          <a:lstStyle/>
          <a:p>
            <a:r>
              <a:rPr lang="fr-FR" dirty="0"/>
              <a:t>Item 28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04544" y="1928686"/>
            <a:ext cx="9144000" cy="4408106"/>
          </a:xfrm>
        </p:spPr>
        <p:txBody>
          <a:bodyPr>
            <a:noAutofit/>
          </a:bodyPr>
          <a:lstStyle/>
          <a:p>
            <a:pPr algn="l"/>
            <a:r>
              <a:rPr lang="en-US" sz="2000" dirty="0"/>
              <a:t>What is an easy way to declare arrays?</a:t>
            </a:r>
          </a:p>
          <a:p>
            <a:pPr algn="l"/>
            <a:r>
              <a:rPr lang="en-US" sz="2000" b="1" dirty="0">
                <a:solidFill>
                  <a:srgbClr val="0070C0"/>
                </a:solidFill>
                <a:sym typeface="Wingdings" panose="05000000000000000000" pitchFamily="2" charset="2"/>
              </a:rPr>
              <a:t>            Simply use:  “ private final </a:t>
            </a:r>
            <a:r>
              <a:rPr lang="en-US" sz="2000" b="1" dirty="0" err="1">
                <a:solidFill>
                  <a:srgbClr val="0070C0"/>
                </a:solidFill>
                <a:sym typeface="Wingdings" panose="05000000000000000000" pitchFamily="2" charset="2"/>
              </a:rPr>
              <a:t>MyClass</a:t>
            </a:r>
            <a:r>
              <a:rPr lang="en-US" sz="2000" b="1" dirty="0">
                <a:solidFill>
                  <a:srgbClr val="0070C0"/>
                </a:solidFill>
                <a:sym typeface="Wingdings" panose="05000000000000000000" pitchFamily="2" charset="2"/>
              </a:rPr>
              <a:t>[] </a:t>
            </a:r>
            <a:r>
              <a:rPr lang="en-US" sz="2000" b="1" dirty="0" err="1">
                <a:solidFill>
                  <a:srgbClr val="0070C0"/>
                </a:solidFill>
                <a:sym typeface="Wingdings" panose="05000000000000000000" pitchFamily="2" charset="2"/>
              </a:rPr>
              <a:t>myArray</a:t>
            </a:r>
            <a:r>
              <a:rPr lang="en-US" sz="2000" b="1" dirty="0">
                <a:solidFill>
                  <a:srgbClr val="0070C0"/>
                </a:solidFill>
                <a:sym typeface="Wingdings" panose="05000000000000000000" pitchFamily="2" charset="2"/>
              </a:rPr>
              <a:t>  = …. “</a:t>
            </a:r>
          </a:p>
          <a:p>
            <a:pPr algn="l"/>
            <a:endParaRPr lang="en-US" sz="2000" dirty="0"/>
          </a:p>
          <a:p>
            <a:pPr algn="l"/>
            <a:r>
              <a:rPr lang="en-US" sz="2000" dirty="0"/>
              <a:t>But what if: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/>
              <a:t>I want to guarantee my code to be safe enough (e.g. Avoid </a:t>
            </a:r>
            <a:r>
              <a:rPr lang="en-US" sz="2000" dirty="0" err="1"/>
              <a:t>ArrayStoreException</a:t>
            </a:r>
            <a:r>
              <a:rPr lang="en-US" sz="2000" dirty="0"/>
              <a:t>)?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/>
              <a:t>I need to create more complex structures? </a:t>
            </a:r>
          </a:p>
          <a:p>
            <a:pPr algn="l"/>
            <a:r>
              <a:rPr lang="en-US" sz="2000" dirty="0"/>
              <a:t>      e.g. complex arrays: “ </a:t>
            </a:r>
            <a:r>
              <a:rPr lang="en-US" sz="2000" i="1" dirty="0"/>
              <a:t>List&lt;? extends Number&gt; [length]</a:t>
            </a:r>
            <a:r>
              <a:rPr lang="en-US" sz="2000" dirty="0"/>
              <a:t> “</a:t>
            </a:r>
          </a:p>
        </p:txBody>
      </p:sp>
      <p:sp>
        <p:nvSpPr>
          <p:cNvPr id="4" name="Rectangle 3"/>
          <p:cNvSpPr/>
          <p:nvPr/>
        </p:nvSpPr>
        <p:spPr>
          <a:xfrm>
            <a:off x="3426674" y="5097887"/>
            <a:ext cx="5393528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Arrays and generics don’t mix well.</a:t>
            </a:r>
          </a:p>
          <a:p>
            <a:pPr algn="ctr"/>
            <a:r>
              <a:rPr 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Prefer Lists over Arrays.</a:t>
            </a:r>
            <a:endParaRPr lang="fr-FR" sz="28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45406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3F90C8A-31E8-4366-86EB-7FC84BC6A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Effective Coding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0772E62E-BB73-47DC-9A66-CAC231FDAF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565" y="961812"/>
            <a:ext cx="7044268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240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0925E46C-4D41-4A5A-92BB-B4A44C1E92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6866"/>
            <a:ext cx="12192000" cy="6564268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87928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30224" y="384048"/>
            <a:ext cx="9144000" cy="1287970"/>
          </a:xfrm>
        </p:spPr>
        <p:txBody>
          <a:bodyPr/>
          <a:lstStyle/>
          <a:p>
            <a:r>
              <a:rPr lang="fr-FR" dirty="0"/>
              <a:t>Motivation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04544" y="2129854"/>
            <a:ext cx="9144000" cy="3694874"/>
          </a:xfrm>
        </p:spPr>
        <p:txBody>
          <a:bodyPr>
            <a:noAutofit/>
          </a:bodyPr>
          <a:lstStyle/>
          <a:p>
            <a:pPr algn="l"/>
            <a:r>
              <a:rPr lang="en-US" dirty="0"/>
              <a:t> Why / </a:t>
            </a:r>
            <a:r>
              <a:rPr lang="en-US" sz="2000" dirty="0"/>
              <a:t>How to write effective code:</a:t>
            </a:r>
          </a:p>
          <a:p>
            <a:pPr algn="l"/>
            <a:endParaRPr lang="en-US" sz="2000" dirty="0"/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/>
              <a:t>So that it works well?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endParaRPr lang="en-US" sz="2000" dirty="0"/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/>
              <a:t>So that other people can understand it?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endParaRPr lang="en-US" sz="2000" dirty="0"/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/>
              <a:t>So that future modifications and improvements are less likely to cause headaches?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endParaRPr lang="en-US" sz="2000" dirty="0"/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/>
              <a:t>So that your programs will be pleasant, elegant, and graceful?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352910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30224" y="384048"/>
            <a:ext cx="9144000" cy="1287970"/>
          </a:xfrm>
        </p:spPr>
        <p:txBody>
          <a:bodyPr/>
          <a:lstStyle/>
          <a:p>
            <a:r>
              <a:rPr lang="fr-FR" dirty="0"/>
              <a:t>Item 1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04544" y="1928686"/>
            <a:ext cx="9144000" cy="4408106"/>
          </a:xfrm>
        </p:spPr>
        <p:txBody>
          <a:bodyPr>
            <a:noAutofit/>
          </a:bodyPr>
          <a:lstStyle/>
          <a:p>
            <a:pPr algn="l"/>
            <a:r>
              <a:rPr lang="en-US" sz="2000" dirty="0"/>
              <a:t>What is the natural way to create an instance of a class?</a:t>
            </a:r>
          </a:p>
          <a:p>
            <a:pPr algn="l"/>
            <a:r>
              <a:rPr lang="en-US" sz="2000" b="1" dirty="0">
                <a:solidFill>
                  <a:srgbClr val="0070C0"/>
                </a:solidFill>
                <a:sym typeface="Wingdings" panose="05000000000000000000" pitchFamily="2" charset="2"/>
              </a:rPr>
              <a:t>            Object Constructor</a:t>
            </a:r>
            <a:endParaRPr lang="en-US" sz="2000" b="1" dirty="0">
              <a:solidFill>
                <a:srgbClr val="0070C0"/>
              </a:solidFill>
            </a:endParaRPr>
          </a:p>
          <a:p>
            <a:pPr algn="l"/>
            <a:endParaRPr lang="en-US" sz="2000" dirty="0"/>
          </a:p>
          <a:p>
            <a:pPr algn="l"/>
            <a:r>
              <a:rPr lang="en-US" sz="2000" dirty="0"/>
              <a:t>But what if: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/>
              <a:t>You need to use a meaningful name for constructors?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/>
              <a:t>You have multiple overloaded constructors and you need to keep readability?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/>
              <a:t>You need to control number on instance to be created?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/>
              <a:t>You need to hide subtypes, and return only the parent type (reduce conceptual weight OR hide internals that can change cross releases OR Wishful thinking)?</a:t>
            </a:r>
          </a:p>
          <a:p>
            <a:pPr algn="l"/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1688770" y="5619095"/>
            <a:ext cx="839383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Consider static factory methods instead of constructors</a:t>
            </a:r>
            <a:endParaRPr lang="fr-FR" sz="28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4573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30224" y="384048"/>
            <a:ext cx="9144000" cy="1287970"/>
          </a:xfrm>
        </p:spPr>
        <p:txBody>
          <a:bodyPr/>
          <a:lstStyle/>
          <a:p>
            <a:r>
              <a:rPr lang="fr-FR" dirty="0"/>
              <a:t>Item 2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04544" y="1928686"/>
            <a:ext cx="9144000" cy="4408106"/>
          </a:xfrm>
        </p:spPr>
        <p:txBody>
          <a:bodyPr>
            <a:noAutofit/>
          </a:bodyPr>
          <a:lstStyle/>
          <a:p>
            <a:pPr algn="l"/>
            <a:r>
              <a:rPr lang="en-US" sz="2000" dirty="0"/>
              <a:t>What is the natural way to create an instance of a class having optional parameters?</a:t>
            </a:r>
          </a:p>
          <a:p>
            <a:pPr algn="l"/>
            <a:r>
              <a:rPr lang="en-US" sz="2000" b="1" dirty="0">
                <a:solidFill>
                  <a:srgbClr val="0070C0"/>
                </a:solidFill>
                <a:sym typeface="Wingdings" panose="05000000000000000000" pitchFamily="2" charset="2"/>
              </a:rPr>
              <a:t>            Telescoping Constructors</a:t>
            </a:r>
          </a:p>
          <a:p>
            <a:pPr algn="l"/>
            <a:r>
              <a:rPr lang="en-US" sz="2000" b="1" dirty="0">
                <a:solidFill>
                  <a:srgbClr val="0070C0"/>
                </a:solidFill>
                <a:sym typeface="Wingdings" panose="05000000000000000000" pitchFamily="2" charset="2"/>
              </a:rPr>
              <a:t>            JavaBeans</a:t>
            </a:r>
          </a:p>
          <a:p>
            <a:pPr algn="l"/>
            <a:endParaRPr lang="en-US" sz="2000" dirty="0"/>
          </a:p>
          <a:p>
            <a:pPr algn="l"/>
            <a:r>
              <a:rPr lang="en-US" sz="2000" dirty="0"/>
              <a:t>But what if: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/>
              <a:t>You need to avoid complicated telescoping when many optional parameters (having identical types)?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/>
              <a:t>You need to enforce state consistency?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/>
              <a:t>You need to ensure immutability?</a:t>
            </a:r>
          </a:p>
          <a:p>
            <a:pPr algn="l"/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911666" y="5591663"/>
            <a:ext cx="994804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Consider a builder when faced with many constructor parameters</a:t>
            </a:r>
            <a:endParaRPr lang="fr-FR" sz="28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4761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30224" y="384048"/>
            <a:ext cx="9144000" cy="1287970"/>
          </a:xfrm>
        </p:spPr>
        <p:txBody>
          <a:bodyPr/>
          <a:lstStyle/>
          <a:p>
            <a:r>
              <a:rPr lang="fr-FR" dirty="0"/>
              <a:t>Item 3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04544" y="1928686"/>
            <a:ext cx="9144000" cy="4408106"/>
          </a:xfrm>
        </p:spPr>
        <p:txBody>
          <a:bodyPr>
            <a:noAutofit/>
          </a:bodyPr>
          <a:lstStyle/>
          <a:p>
            <a:pPr algn="l"/>
            <a:r>
              <a:rPr lang="en-US" sz="2000" dirty="0"/>
              <a:t>What is the simpler way to enforce singleton property?</a:t>
            </a:r>
          </a:p>
          <a:p>
            <a:pPr algn="l"/>
            <a:r>
              <a:rPr lang="en-US" sz="2000" b="1" dirty="0">
                <a:solidFill>
                  <a:srgbClr val="0070C0"/>
                </a:solidFill>
                <a:sym typeface="Wingdings" panose="05000000000000000000" pitchFamily="2" charset="2"/>
              </a:rPr>
              <a:t>            Private constructor + Public static INSTANCE</a:t>
            </a:r>
          </a:p>
          <a:p>
            <a:pPr algn="l"/>
            <a:endParaRPr lang="en-US" sz="2000" dirty="0"/>
          </a:p>
          <a:p>
            <a:pPr algn="l"/>
            <a:r>
              <a:rPr lang="en-US" sz="2000" dirty="0"/>
              <a:t>But what if: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/>
              <a:t>You need to hide singleton property to API clients?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/>
              <a:t>To avoid reflection attacks?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/>
              <a:t>You need to serialize singleton?</a:t>
            </a:r>
          </a:p>
          <a:p>
            <a:pPr algn="l"/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594794" y="5591663"/>
            <a:ext cx="1120358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Enforce the singleton property with a private constructor or an </a:t>
            </a:r>
            <a:r>
              <a:rPr lang="en-US" sz="28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enum</a:t>
            </a:r>
            <a:r>
              <a:rPr 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type</a:t>
            </a:r>
            <a:endParaRPr lang="fr-FR" sz="28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38498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30224" y="384048"/>
            <a:ext cx="9144000" cy="1287970"/>
          </a:xfrm>
        </p:spPr>
        <p:txBody>
          <a:bodyPr/>
          <a:lstStyle/>
          <a:p>
            <a:r>
              <a:rPr lang="fr-FR" dirty="0"/>
              <a:t>Item 5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04544" y="1928686"/>
            <a:ext cx="9144000" cy="4408106"/>
          </a:xfrm>
        </p:spPr>
        <p:txBody>
          <a:bodyPr>
            <a:noAutofit/>
          </a:bodyPr>
          <a:lstStyle/>
          <a:p>
            <a:pPr algn="l"/>
            <a:r>
              <a:rPr lang="en-US" sz="2000" dirty="0"/>
              <a:t>How to implement a dependency relationship between two Objects?</a:t>
            </a:r>
          </a:p>
          <a:p>
            <a:pPr algn="l"/>
            <a:r>
              <a:rPr lang="en-US" sz="2000" b="1" dirty="0">
                <a:solidFill>
                  <a:srgbClr val="0070C0"/>
                </a:solidFill>
                <a:sym typeface="Wingdings" panose="05000000000000000000" pitchFamily="2" charset="2"/>
              </a:rPr>
              <a:t>            One way: Hardwiring resource </a:t>
            </a:r>
          </a:p>
          <a:p>
            <a:pPr algn="l"/>
            <a:endParaRPr lang="en-US" sz="2000" dirty="0"/>
          </a:p>
          <a:p>
            <a:pPr algn="l"/>
            <a:r>
              <a:rPr lang="en-US" sz="2000" dirty="0"/>
              <a:t>But what if: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/>
              <a:t>You need to decouple Objects from each other?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/>
              <a:t>You deal with arbitrary number of subtypes?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/>
              <a:t>You start to write unit tests?</a:t>
            </a:r>
          </a:p>
          <a:p>
            <a:pPr algn="l"/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1948411" y="5097887"/>
            <a:ext cx="835004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Prefer dependency injection over hardwiring resources</a:t>
            </a:r>
            <a:endParaRPr lang="fr-FR" sz="28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74878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30224" y="384048"/>
            <a:ext cx="9144000" cy="1287970"/>
          </a:xfrm>
        </p:spPr>
        <p:txBody>
          <a:bodyPr/>
          <a:lstStyle/>
          <a:p>
            <a:r>
              <a:rPr lang="fr-FR" dirty="0"/>
              <a:t>Item 6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04544" y="1928686"/>
            <a:ext cx="9144000" cy="4408106"/>
          </a:xfrm>
        </p:spPr>
        <p:txBody>
          <a:bodyPr>
            <a:noAutofit/>
          </a:bodyPr>
          <a:lstStyle/>
          <a:p>
            <a:pPr algn="l"/>
            <a:r>
              <a:rPr lang="en-US" sz="2000" dirty="0"/>
              <a:t>How to avoid unnecessary object instantiations?</a:t>
            </a:r>
          </a:p>
          <a:p>
            <a:pPr algn="l"/>
            <a:r>
              <a:rPr lang="en-US" sz="2000" b="1" dirty="0">
                <a:solidFill>
                  <a:srgbClr val="0070C0"/>
                </a:solidFill>
                <a:sym typeface="Wingdings" panose="05000000000000000000" pitchFamily="2" charset="2"/>
              </a:rPr>
              <a:t>            Factory methods</a:t>
            </a:r>
          </a:p>
          <a:p>
            <a:pPr algn="l"/>
            <a:r>
              <a:rPr lang="en-US" sz="2000" b="1" dirty="0">
                <a:solidFill>
                  <a:srgbClr val="0070C0"/>
                </a:solidFill>
                <a:sym typeface="Wingdings" panose="05000000000000000000" pitchFamily="2" charset="2"/>
              </a:rPr>
              <a:t>            Singleton</a:t>
            </a:r>
          </a:p>
          <a:p>
            <a:pPr algn="l"/>
            <a:endParaRPr lang="en-US" sz="2000" dirty="0"/>
          </a:p>
          <a:p>
            <a:pPr algn="l"/>
            <a:r>
              <a:rPr lang="en-US" sz="2000" dirty="0"/>
              <a:t>But what if: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/>
              <a:t>You need to reuse functionally equivalent objects ?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/>
              <a:t>You need to avoid recreation  of expensive objects &amp; cache them?</a:t>
            </a:r>
          </a:p>
          <a:p>
            <a:pPr algn="l"/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3416729" y="5097887"/>
            <a:ext cx="541340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Avoid creating unnecessary objects</a:t>
            </a:r>
            <a:endParaRPr lang="fr-FR" sz="28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90998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3182</TotalTime>
  <Words>665</Words>
  <Application>Microsoft Office PowerPoint</Application>
  <PresentationFormat>Widescreen</PresentationFormat>
  <Paragraphs>102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Thème Office</vt:lpstr>
      <vt:lpstr>PowerPoint Presentation</vt:lpstr>
      <vt:lpstr>Effective Coding</vt:lpstr>
      <vt:lpstr>PowerPoint Presentation</vt:lpstr>
      <vt:lpstr>Motivation</vt:lpstr>
      <vt:lpstr>Item 1</vt:lpstr>
      <vt:lpstr>Item 2</vt:lpstr>
      <vt:lpstr>Item 3</vt:lpstr>
      <vt:lpstr>Item 5</vt:lpstr>
      <vt:lpstr>Item 6</vt:lpstr>
      <vt:lpstr>Item 9</vt:lpstr>
      <vt:lpstr>Item 10</vt:lpstr>
      <vt:lpstr>Item 11</vt:lpstr>
      <vt:lpstr>Item 26</vt:lpstr>
      <vt:lpstr>Item 28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Effective Coding</dc:title>
  <dc:creator>Zbair Lahcen</dc:creator>
  <cp:lastModifiedBy>Zbair Lahcen</cp:lastModifiedBy>
  <cp:revision>20</cp:revision>
  <dcterms:created xsi:type="dcterms:W3CDTF">2019-04-28T19:55:46Z</dcterms:created>
  <dcterms:modified xsi:type="dcterms:W3CDTF">2019-09-20T11:17:25Z</dcterms:modified>
</cp:coreProperties>
</file>