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6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495300" y="4724400"/>
            <a:ext cx="8153400" cy="108108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0" name="线条"/>
          <p:cNvSpPr/>
          <p:nvPr/>
        </p:nvSpPr>
        <p:spPr>
          <a:xfrm>
            <a:off x="971550" y="5805487"/>
            <a:ext cx="7200900" cy="1"/>
          </a:xfrm>
          <a:prstGeom prst="line">
            <a:avLst/>
          </a:prstGeom>
          <a:ln w="12700">
            <a:solidFill>
              <a:srgbClr val="84B81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线条"/>
          <p:cNvSpPr/>
          <p:nvPr/>
        </p:nvSpPr>
        <p:spPr>
          <a:xfrm>
            <a:off x="971550" y="4724400"/>
            <a:ext cx="7200900" cy="0"/>
          </a:xfrm>
          <a:prstGeom prst="line">
            <a:avLst/>
          </a:prstGeom>
          <a:ln w="12700">
            <a:solidFill>
              <a:srgbClr val="84B81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955925" y="5899150"/>
            <a:ext cx="3200400" cy="33813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1pPr>
            <a:lvl2pPr marL="0" indent="45720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2pPr>
            <a:lvl3pPr marL="0" indent="91440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3pPr>
            <a:lvl4pPr marL="0" indent="137160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4pPr>
            <a:lvl5pPr marL="0" indent="182880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25" name="成组"/>
          <p:cNvGrpSpPr/>
          <p:nvPr/>
        </p:nvGrpSpPr>
        <p:grpSpPr>
          <a:xfrm>
            <a:off x="503237" y="330200"/>
            <a:ext cx="3184526" cy="588209"/>
            <a:chOff x="0" y="0"/>
            <a:chExt cx="3184525" cy="588208"/>
          </a:xfrm>
        </p:grpSpPr>
        <p:pic>
          <p:nvPicPr>
            <p:cNvPr id="23" name="tud_logo_rgb.jpeg" descr="tud_logo_rgb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75550"/>
            <a:stretch>
              <a:fillRect/>
            </a:stretch>
          </p:blipFill>
          <p:spPr>
            <a:xfrm>
              <a:off x="0" y="0"/>
              <a:ext cx="790575" cy="515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" name="dortmund…"/>
            <p:cNvSpPr txBox="1"/>
            <p:nvPr/>
          </p:nvSpPr>
          <p:spPr>
            <a:xfrm>
              <a:off x="679450" y="65087"/>
              <a:ext cx="2505075" cy="523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ts val="1700"/>
                </a:lnSpc>
                <a:defRPr sz="1600"/>
              </a:pPr>
              <a:r>
                <a:t>dortmund</a:t>
              </a:r>
            </a:p>
            <a:p>
              <a:pPr>
                <a:lnSpc>
                  <a:spcPts val="1700"/>
                </a:lnSpc>
                <a:defRPr sz="1600"/>
              </a:pPr>
              <a:r>
                <a:t>university of technology</a:t>
              </a:r>
            </a:p>
          </p:txBody>
        </p:sp>
      </p:grpSp>
      <p:sp>
        <p:nvSpPr>
          <p:cNvPr id="26" name="Robotics Research Institute…"/>
          <p:cNvSpPr txBox="1"/>
          <p:nvPr/>
        </p:nvSpPr>
        <p:spPr>
          <a:xfrm>
            <a:off x="4859337" y="404812"/>
            <a:ext cx="3116263" cy="526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700"/>
              </a:lnSpc>
              <a:defRPr sz="1600"/>
            </a:pPr>
            <a:r>
              <a:t>Robotics Research Institute</a:t>
            </a:r>
          </a:p>
          <a:p>
            <a:pPr>
              <a:lnSpc>
                <a:spcPts val="1700"/>
              </a:lnSpc>
              <a:defRPr sz="1600"/>
            </a:pPr>
            <a:r>
              <a:t>Information Technology Section</a:t>
            </a:r>
            <a:r>
              <a:rPr>
                <a:latin typeface="Akkurat Light Office"/>
                <a:ea typeface="Akkurat Light Office"/>
                <a:cs typeface="Akkurat Light Office"/>
                <a:sym typeface="Akkurat Light Office"/>
              </a:rPr>
              <a:t> </a:t>
            </a:r>
          </a:p>
        </p:txBody>
      </p:sp>
      <p:pic>
        <p:nvPicPr>
          <p:cNvPr id="27" name="irf_logo_low.png" descr="irf_logo_l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1787" y="333375"/>
            <a:ext cx="652463" cy="595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Bild1.jpeg" descr="Bild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550" y="1204912"/>
            <a:ext cx="7200900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3237" y="1066800"/>
            <a:ext cx="8132763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" name="成组"/>
          <p:cNvGrpSpPr/>
          <p:nvPr/>
        </p:nvGrpSpPr>
        <p:grpSpPr>
          <a:xfrm>
            <a:off x="503237" y="330200"/>
            <a:ext cx="3184526" cy="588209"/>
            <a:chOff x="0" y="0"/>
            <a:chExt cx="3184525" cy="588208"/>
          </a:xfrm>
        </p:grpSpPr>
        <p:pic>
          <p:nvPicPr>
            <p:cNvPr id="3" name="tud_logo_rgb.jpeg" descr="tud_logo_rgb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r="75550"/>
            <a:stretch>
              <a:fillRect/>
            </a:stretch>
          </p:blipFill>
          <p:spPr>
            <a:xfrm>
              <a:off x="0" y="0"/>
              <a:ext cx="790575" cy="515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dortmund…"/>
            <p:cNvSpPr txBox="1"/>
            <p:nvPr/>
          </p:nvSpPr>
          <p:spPr>
            <a:xfrm>
              <a:off x="679450" y="65087"/>
              <a:ext cx="2505075" cy="523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ts val="1700"/>
                </a:lnSpc>
                <a:defRPr sz="1600"/>
              </a:pPr>
              <a:r>
                <a:t>dortmund</a:t>
              </a:r>
            </a:p>
            <a:p>
              <a:pPr>
                <a:lnSpc>
                  <a:spcPts val="1700"/>
                </a:lnSpc>
                <a:defRPr sz="1600"/>
              </a:pPr>
              <a:r>
                <a:t>university of technology</a:t>
              </a:r>
            </a:p>
          </p:txBody>
        </p:sp>
      </p:grpSp>
      <p:sp>
        <p:nvSpPr>
          <p:cNvPr id="6" name="线条"/>
          <p:cNvSpPr/>
          <p:nvPr/>
        </p:nvSpPr>
        <p:spPr>
          <a:xfrm>
            <a:off x="503237" y="6237287"/>
            <a:ext cx="8132763" cy="1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Robotics Research Institute…"/>
          <p:cNvSpPr txBox="1"/>
          <p:nvPr/>
        </p:nvSpPr>
        <p:spPr>
          <a:xfrm>
            <a:off x="4859337" y="404812"/>
            <a:ext cx="3168651" cy="526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700"/>
              </a:lnSpc>
              <a:defRPr sz="1600"/>
            </a:pPr>
            <a:r>
              <a:t>Robotics Research Institute</a:t>
            </a:r>
          </a:p>
          <a:p>
            <a:pPr>
              <a:lnSpc>
                <a:spcPts val="1700"/>
              </a:lnSpc>
              <a:defRPr sz="1600"/>
            </a:pPr>
            <a:r>
              <a:t>Information Technology Section</a:t>
            </a:r>
            <a:r>
              <a:rPr>
                <a:latin typeface="Akkurat Light Office"/>
                <a:ea typeface="Akkurat Light Office"/>
                <a:cs typeface="Akkurat Light Office"/>
                <a:sym typeface="Akkurat Light Office"/>
              </a:rPr>
              <a:t> </a:t>
            </a:r>
          </a:p>
        </p:txBody>
      </p:sp>
      <p:sp>
        <p:nvSpPr>
          <p:cNvPr id="8" name="Name…"/>
          <p:cNvSpPr txBox="1"/>
          <p:nvPr/>
        </p:nvSpPr>
        <p:spPr>
          <a:xfrm>
            <a:off x="466725" y="6251575"/>
            <a:ext cx="1801813" cy="407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000">
                <a:solidFill>
                  <a:srgbClr val="84B818"/>
                </a:solidFill>
              </a:defRPr>
            </a:pPr>
            <a:r>
              <a:t>Name</a:t>
            </a:r>
            <a:endParaRPr sz="400"/>
          </a:p>
          <a:p>
            <a:pPr>
              <a:lnSpc>
                <a:spcPct val="130000"/>
              </a:lnSpc>
              <a:defRPr sz="1000">
                <a:solidFill>
                  <a:srgbClr val="84B818"/>
                </a:solidFill>
              </a:defRPr>
            </a:pPr>
            <a:r>
              <a:t>3/17/19</a:t>
            </a:r>
          </a:p>
        </p:txBody>
      </p:sp>
      <p:pic>
        <p:nvPicPr>
          <p:cNvPr id="9" name="irf_logo_low.png" descr="irf_logo_lo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1787" y="333375"/>
            <a:ext cx="652463" cy="5953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标题文本"/>
          <p:cNvSpPr txBox="1">
            <a:spLocks noGrp="1"/>
          </p:cNvSpPr>
          <p:nvPr>
            <p:ph type="title"/>
          </p:nvPr>
        </p:nvSpPr>
        <p:spPr>
          <a:xfrm>
            <a:off x="466725" y="1066800"/>
            <a:ext cx="8132763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1" name="正文级别 1…"/>
          <p:cNvSpPr txBox="1">
            <a:spLocks noGrp="1"/>
          </p:cNvSpPr>
          <p:nvPr>
            <p:ph type="body" idx="1"/>
          </p:nvPr>
        </p:nvSpPr>
        <p:spPr>
          <a:xfrm>
            <a:off x="466725" y="2133600"/>
            <a:ext cx="813276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74700" marR="0" indent="-31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981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 typeface="Wingdings"/>
        <a:buChar char="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 typeface="Wingdings"/>
        <a:buChar char="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 typeface="Wingdings"/>
        <a:buChar char="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 typeface="Wingdings"/>
        <a:buChar char="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ransit Scheduling"/>
          <p:cNvSpPr txBox="1">
            <a:spLocks noGrp="1"/>
          </p:cNvSpPr>
          <p:nvPr>
            <p:ph type="ctrTitle"/>
          </p:nvPr>
        </p:nvSpPr>
        <p:spPr>
          <a:xfrm>
            <a:off x="495300" y="4724400"/>
            <a:ext cx="8153400" cy="10810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29768">
              <a:lnSpc>
                <a:spcPts val="10500"/>
              </a:lnSpc>
              <a:spcBef>
                <a:spcPts val="1100"/>
              </a:spcBef>
              <a:defRPr sz="4512"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Transit Scheduling </a:t>
            </a:r>
            <a:endParaRPr sz="1128"/>
          </a:p>
        </p:txBody>
      </p:sp>
      <p:sp>
        <p:nvSpPr>
          <p:cNvPr id="48" name="正文"/>
          <p:cNvSpPr txBox="1">
            <a:spLocks noGrp="1"/>
          </p:cNvSpPr>
          <p:nvPr>
            <p:ph type="subTitle" sz="quarter" idx="1"/>
          </p:nvPr>
        </p:nvSpPr>
        <p:spPr>
          <a:xfrm>
            <a:off x="2955925" y="5899150"/>
            <a:ext cx="3200400" cy="3381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3/17/19"/>
          <p:cNvSpPr txBox="1"/>
          <p:nvPr/>
        </p:nvSpPr>
        <p:spPr>
          <a:xfrm>
            <a:off x="3814762" y="6237287"/>
            <a:ext cx="151288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84B818"/>
                </a:solidFill>
              </a:defRPr>
            </a:lvl1pPr>
          </a:lstStyle>
          <a:p>
            <a:r>
              <a:t>3/17/19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7EABE-20D5-4658-87EE-88D13209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B404CE-1C9C-4ECD-8FAC-00F54D7D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Topology</a:t>
            </a:r>
            <a:endParaRPr lang="de-DE" b="1" dirty="0"/>
          </a:p>
          <a:p>
            <a:r>
              <a:rPr lang="de-DE" dirty="0" err="1"/>
              <a:t>Constraints</a:t>
            </a:r>
            <a:endParaRPr lang="de-DE" dirty="0"/>
          </a:p>
          <a:p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dirty="0"/>
              <a:t>Setting Parameters</a:t>
            </a:r>
          </a:p>
          <a:p>
            <a:r>
              <a:rPr lang="de-DE" dirty="0"/>
              <a:t>Demand Pattern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2C0861-B4EA-4B6E-89B2-1F3C50FC7C25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9265" y="4269557"/>
            <a:ext cx="2647745" cy="19026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10BAFD4-C9CD-466E-AD9A-DCFCD75C05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39265" y="2133600"/>
            <a:ext cx="2647745" cy="21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568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A27FB-2D6F-45AF-A468-DCFA4A67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850D0-CBED-436C-A578-CEA16AA18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Topology</a:t>
            </a:r>
            <a:endParaRPr lang="de-DE" dirty="0"/>
          </a:p>
          <a:p>
            <a:r>
              <a:rPr lang="de-DE" b="1" dirty="0" err="1"/>
              <a:t>Constraints</a:t>
            </a:r>
            <a:endParaRPr lang="de-DE" b="1" dirty="0"/>
          </a:p>
          <a:p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dirty="0"/>
              <a:t>Setting Parameters</a:t>
            </a:r>
          </a:p>
          <a:p>
            <a:r>
              <a:rPr lang="de-DE" dirty="0"/>
              <a:t>Demand Pattern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6722C24F-7572-4647-890C-572E027887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699449"/>
                  </p:ext>
                </p:extLst>
              </p:nvPr>
            </p:nvGraphicFramePr>
            <p:xfrm>
              <a:off x="3789576" y="2614443"/>
              <a:ext cx="4524866" cy="2114670"/>
            </p:xfrm>
            <a:graphic>
              <a:graphicData uri="http://schemas.openxmlformats.org/drawingml/2006/table">
                <a:tbl>
                  <a:tblPr firstRow="1" bandRow="1">
                    <a:tableStyleId>{33BA23B1-9221-436E-865A-0063620EA4FD}</a:tableStyleId>
                  </a:tblPr>
                  <a:tblGrid>
                    <a:gridCol w="788203">
                      <a:extLst>
                        <a:ext uri="{9D8B030D-6E8A-4147-A177-3AD203B41FA5}">
                          <a16:colId xmlns:a16="http://schemas.microsoft.com/office/drawing/2014/main" val="193303069"/>
                        </a:ext>
                      </a:extLst>
                    </a:gridCol>
                    <a:gridCol w="3736663">
                      <a:extLst>
                        <a:ext uri="{9D8B030D-6E8A-4147-A177-3AD203B41FA5}">
                          <a16:colId xmlns:a16="http://schemas.microsoft.com/office/drawing/2014/main" val="2515160873"/>
                        </a:ext>
                      </a:extLst>
                    </a:gridCol>
                  </a:tblGrid>
                  <a:tr h="35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Explanation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11065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𝑚𝑎𝑥𝑖𝑚𝑢𝑚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𝑛𝑢𝑚𝑏𝑒𝑟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𝑟𝑜𝑢𝑡𝑒𝑠</m:t>
                                </m:r>
                                <m:d>
                                  <m:dPr>
                                    <m:ctrlPr>
                                      <a:rPr lang="de-DE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𝑙𝑖𝑛𝑒𝑠</m:t>
                                    </m:r>
                                  </m:e>
                                </m:d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𝑖𝑛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𝑠𝑜𝑙𝑢𝑡𝑖𝑜𝑛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𝑠𝑒𝑡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925476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𝑚𝑎𝑥𝑖𝑚𝑢𝑚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𝑛𝑢𝑚𝑏𝑒𝑟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𝑛𝑜𝑑𝑒𝑠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𝑝𝑒𝑟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266057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+mj-lt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𝑚𝑖𝑛𝑖𝑚𝑢𝑚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𝑛𝑢𝑚𝑏𝑒𝑟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𝑛𝑜𝑑𝑒𝑠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𝑝𝑒𝑟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4437372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𝑚𝑎𝑥𝑖𝑚𝑢𝑚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𝑛𝑢𝑚𝑏𝑒𝑟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𝑜𝑓𝑝𝑎𝑠𝑠𝑒𝑛𝑔𝑒𝑟𝑠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𝑝𝑒𝑟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𝑣𝑒h𝑖𝑐𝑙𝑒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856901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𝑚𝑎𝑥𝑖𝑚𝑢𝑚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𝑐𝑜𝑛𝑠𝑡𝑎𝑛𝑡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h𝑒𝑎𝑑𝑤𝑎𝑦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𝑝𝑒𝑟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+mj-lt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050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6722C24F-7572-4647-890C-572E027887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699449"/>
                  </p:ext>
                </p:extLst>
              </p:nvPr>
            </p:nvGraphicFramePr>
            <p:xfrm>
              <a:off x="3789576" y="2614443"/>
              <a:ext cx="4524866" cy="2114670"/>
            </p:xfrm>
            <a:graphic>
              <a:graphicData uri="http://schemas.openxmlformats.org/drawingml/2006/table">
                <a:tbl>
                  <a:tblPr firstRow="1" bandRow="1">
                    <a:tableStyleId>{33BA23B1-9221-436E-865A-0063620EA4FD}</a:tableStyleId>
                  </a:tblPr>
                  <a:tblGrid>
                    <a:gridCol w="788203">
                      <a:extLst>
                        <a:ext uri="{9D8B030D-6E8A-4147-A177-3AD203B41FA5}">
                          <a16:colId xmlns:a16="http://schemas.microsoft.com/office/drawing/2014/main" val="193303069"/>
                        </a:ext>
                      </a:extLst>
                    </a:gridCol>
                    <a:gridCol w="3736663">
                      <a:extLst>
                        <a:ext uri="{9D8B030D-6E8A-4147-A177-3AD203B41FA5}">
                          <a16:colId xmlns:a16="http://schemas.microsoft.com/office/drawing/2014/main" val="2515160873"/>
                        </a:ext>
                      </a:extLst>
                    </a:gridCol>
                  </a:tblGrid>
                  <a:tr h="35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Explanation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11065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101724" r="-47984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101724" r="-814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925476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201724" r="-47984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201724" r="-814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266057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301724" r="-479845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301724" r="-814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437372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401724" r="-479845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401724" r="-814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56901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501724" r="-47984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501724" r="-81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050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72479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17F52-8447-4898-9157-1C972BA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E263FEE4-6B7E-48C0-A627-95CDA58B59F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dirty="0"/>
                  <a:t>Topology</a:t>
                </a:r>
              </a:p>
              <a:p>
                <a:r>
                  <a:rPr lang="de-DE" dirty="0" err="1"/>
                  <a:t>Constraints</a:t>
                </a:r>
                <a:endParaRPr lang="de-DE" dirty="0"/>
              </a:p>
              <a:p>
                <a:r>
                  <a:rPr lang="de-DE" b="1" dirty="0" err="1"/>
                  <a:t>Objective</a:t>
                </a:r>
                <a:r>
                  <a:rPr lang="de-DE" b="1" dirty="0"/>
                  <a:t> </a:t>
                </a:r>
                <a:r>
                  <a:rPr lang="de-DE" b="1" dirty="0" err="1"/>
                  <a:t>Composition</a:t>
                </a:r>
                <a:endParaRPr lang="de-DE" b="1" dirty="0"/>
              </a:p>
              <a:p>
                <a:r>
                  <a:rPr lang="de-DE" dirty="0"/>
                  <a:t>Setting Parameters</a:t>
                </a:r>
              </a:p>
              <a:p>
                <a:r>
                  <a:rPr lang="de-DE" dirty="0"/>
                  <a:t>Demand Pattern</a:t>
                </a:r>
              </a:p>
              <a:p>
                <a:pPr marL="0" indent="0">
                  <a:buNone/>
                </a:pPr>
                <a:endParaRPr lang="de-DE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900" i="1"/>
                          </m:ctrlPr>
                        </m:sSubPr>
                        <m:e>
                          <m:r>
                            <a:rPr lang="en-US" sz="1900" i="1"/>
                            <m:t>𝑠𝑐𝑜𝑟𝑒</m:t>
                          </m:r>
                        </m:e>
                        <m:sub>
                          <m:r>
                            <a:rPr lang="en-US" sz="1900" i="1"/>
                            <m:t>𝑇𝑜𝑡</m:t>
                          </m:r>
                        </m:sub>
                      </m:sSub>
                      <m:r>
                        <a:rPr lang="en-US" sz="1900"/>
                        <m:t>=</m:t>
                      </m:r>
                      <m:limLow>
                        <m:limLowPr>
                          <m:ctrlPr>
                            <a:rPr lang="de-DE" sz="1900" i="1"/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1900" i="1"/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DE" sz="1900" i="1"/>
                                  </m:ctrlPr>
                                </m:sSubPr>
                                <m:e>
                                  <m:r>
                                    <a:rPr lang="en-US" sz="1900" i="1"/>
                                    <m:t>𝐶</m:t>
                                  </m:r>
                                </m:e>
                                <m:sub>
                                  <m:r>
                                    <a:rPr lang="en-US" sz="1900"/>
                                    <m:t>1</m:t>
                                  </m:r>
                                </m:sub>
                              </m:sSub>
                              <m:r>
                                <a:rPr lang="en-US" sz="1900" i="1"/>
                                <m:t>∗</m:t>
                              </m:r>
                              <m:d>
                                <m:dPr>
                                  <m:ctrlPr>
                                    <a:rPr lang="de-DE" sz="1900" i="1"/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de-DE" sz="1900" i="1"/>
                                      </m:ctrlPr>
                                    </m:naryPr>
                                    <m:sub>
                                      <m:r>
                                        <a:rPr lang="en-US" sz="1900" i="1"/>
                                        <m:t>𝑖</m:t>
                                      </m:r>
                                      <m:r>
                                        <a:rPr lang="en-US" sz="1900"/>
                                        <m:t>,</m:t>
                                      </m:r>
                                      <m:r>
                                        <a:rPr lang="en-US" sz="1900" i="1"/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de-DE" sz="1900" i="1"/>
                                          </m:ctrlPr>
                                        </m:sSubSupPr>
                                        <m:e>
                                          <m:r>
                                            <a:rPr lang="en-US" sz="1900" i="1"/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900" i="1"/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900" i="1"/>
                                            <m:t>𝐷𝑖𝑟𝑒𝑐𝑡</m:t>
                                          </m:r>
                                        </m:sup>
                                      </m:sSubSup>
                                      <m:r>
                                        <a:rPr lang="en-US" sz="1900" i="1"/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de-DE" sz="19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/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900" i="1"/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1900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900" i="1"/>
                                      </m:ctrlPr>
                                    </m:sSubPr>
                                    <m:e>
                                      <m:r>
                                        <a:rPr lang="en-US" sz="1900" i="1"/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900" i="1"/>
                                        <m:t>𝑇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de-DE" sz="1900" i="1"/>
                                      </m:ctrlPr>
                                    </m:naryPr>
                                    <m:sub>
                                      <m:r>
                                        <a:rPr lang="en-US" sz="1900" i="1"/>
                                        <m:t>𝑖</m:t>
                                      </m:r>
                                      <m:r>
                                        <a:rPr lang="en-US" sz="1900"/>
                                        <m:t>,</m:t>
                                      </m:r>
                                      <m:r>
                                        <a:rPr lang="en-US" sz="1900" i="1"/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de-DE" sz="1900" i="1"/>
                                          </m:ctrlPr>
                                        </m:sSubSupPr>
                                        <m:e>
                                          <m:r>
                                            <a:rPr lang="en-US" sz="1900" i="1"/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900" i="1"/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900" i="1"/>
                                            <m:t>𝑇𝑟𝑎𝑛𝑠𝑓𝑒𝑟</m:t>
                                          </m:r>
                                        </m:sup>
                                      </m:sSubSup>
                                      <m:r>
                                        <a:rPr lang="en-US" sz="1900" i="1"/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de-DE" sz="19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/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900" i="1"/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900" i="1"/>
                            <m:t>𝑈𝑠𝑒𝑟</m:t>
                          </m:r>
                          <m:r>
                            <a:rPr lang="en-US" sz="1900"/>
                            <m:t> </m:t>
                          </m:r>
                          <m:r>
                            <a:rPr lang="en-US" sz="1900" i="1"/>
                            <m:t>𝑆𝑐𝑜𝑟𝑒</m:t>
                          </m:r>
                        </m:lim>
                      </m:limLow>
                      <m:r>
                        <a:rPr lang="en-US" sz="1900"/>
                        <m:t>+</m:t>
                      </m:r>
                      <m:limLow>
                        <m:limLowPr>
                          <m:ctrlPr>
                            <a:rPr lang="de-DE" sz="1900" i="1"/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1900" i="1"/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DE" sz="1900" i="1"/>
                                  </m:ctrlPr>
                                </m:sSubPr>
                                <m:e>
                                  <m:r>
                                    <a:rPr lang="en-US" sz="1900" i="1"/>
                                    <m:t>𝐶</m:t>
                                  </m:r>
                                </m:e>
                                <m:sub>
                                  <m:r>
                                    <a:rPr lang="en-US" sz="1900"/>
                                    <m:t>2</m:t>
                                  </m:r>
                                </m:sub>
                              </m:sSub>
                              <m:r>
                                <a:rPr lang="en-US" sz="1900" i="1"/>
                                <m:t>∗</m:t>
                              </m:r>
                              <m:sSub>
                                <m:sSubPr>
                                  <m:ctrlPr>
                                    <a:rPr lang="de-DE" sz="1900" i="1"/>
                                  </m:ctrlPr>
                                </m:sSubPr>
                                <m:e>
                                  <m:r>
                                    <a:rPr lang="en-US" sz="19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1900" i="1"/>
                                    <m:t>𝑉𝑒h𝑖𝑐𝑙𝑒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sz="1900" i="1"/>
                            <m:t>𝑂𝑝𝑒𝑟𝑎𝑡𝑖𝑜𝑛</m:t>
                          </m:r>
                          <m:r>
                            <a:rPr lang="en-US" sz="1900"/>
                            <m:t> </m:t>
                          </m:r>
                          <m:r>
                            <a:rPr lang="en-US" sz="1900" i="1"/>
                            <m:t>𝑆𝑐𝑜𝑟𝑒</m:t>
                          </m:r>
                        </m:lim>
                      </m:limLow>
                      <m:limLow>
                        <m:limLowPr>
                          <m:ctrlPr>
                            <a:rPr lang="de-DE" sz="1900" i="1"/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1900" i="1"/>
                              </m:ctrlPr>
                            </m:groupChrPr>
                            <m:e>
                              <m:r>
                                <a:rPr lang="en-US" sz="1900"/>
                                <m:t>+</m:t>
                              </m:r>
                              <m:sSub>
                                <m:sSubPr>
                                  <m:ctrlPr>
                                    <a:rPr lang="de-DE" sz="1900" i="1"/>
                                  </m:ctrlPr>
                                </m:sSubPr>
                                <m:e>
                                  <m:r>
                                    <a:rPr lang="en-US" sz="1900" i="1"/>
                                    <m:t>𝐶</m:t>
                                  </m:r>
                                </m:e>
                                <m:sub>
                                  <m:r>
                                    <a:rPr lang="en-US" sz="1900"/>
                                    <m:t>3</m:t>
                                  </m:r>
                                </m:sub>
                              </m:sSub>
                              <m:r>
                                <a:rPr lang="en-US" sz="1900" i="1"/>
                                <m:t>∗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de-DE" sz="1900" i="1"/>
                                  </m:ctrlPr>
                                </m:naryPr>
                                <m:sub>
                                  <m:r>
                                    <a:rPr lang="en-US" sz="1900" i="1"/>
                                    <m:t>𝑖</m:t>
                                  </m:r>
                                  <m:r>
                                    <a:rPr lang="en-US" sz="1900"/>
                                    <m:t>,</m:t>
                                  </m:r>
                                  <m:r>
                                    <a:rPr lang="en-US" sz="1900" i="1"/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e-DE" sz="1900" i="1"/>
                                      </m:ctrlPr>
                                    </m:sSubSupPr>
                                    <m:e>
                                      <m:r>
                                        <a:rPr lang="en-US" sz="1900" i="1"/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900" i="1"/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900" i="1"/>
                                        <m:t>𝑢𝑛𝑓𝑢𝑙𝑓𝑖𝑙𝑙𝑒𝑑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sz="1900" i="1"/>
                            <m:t>𝑈𝑛𝑓𝑢𝑙𝑓𝑖𝑙𝑙𝑒𝑑</m:t>
                          </m:r>
                          <m:r>
                            <a:rPr lang="en-US" sz="1900"/>
                            <m:t> </m:t>
                          </m:r>
                          <m:r>
                            <a:rPr lang="en-US" sz="1900" i="1"/>
                            <m:t>𝐷𝑒𝑚𝑎𝑛𝑑</m:t>
                          </m:r>
                        </m:lim>
                      </m:limLow>
                    </m:oMath>
                  </m:oMathPara>
                </a14:m>
                <a:endParaRPr lang="de-DE" i="1" dirty="0"/>
              </a:p>
              <a:p>
                <a:pPr marL="0" indent="0">
                  <a:buNone/>
                </a:pPr>
                <a:endParaRPr lang="de-DE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/>
                          </m:ctrlPr>
                        </m:sSubPr>
                        <m:e>
                          <m:r>
                            <a:rPr lang="en-US" i="1"/>
                            <m:t>𝐶</m:t>
                          </m:r>
                        </m:e>
                        <m:sub>
                          <m:r>
                            <a:rPr lang="en-US"/>
                            <m:t>1</m:t>
                          </m:r>
                        </m:sub>
                      </m:sSub>
                      <m:r>
                        <a:rPr lang="en-US"/>
                        <m:t>, </m:t>
                      </m:r>
                      <m:sSub>
                        <m:sSubPr>
                          <m:ctrlPr>
                            <a:rPr lang="de-DE" i="1"/>
                          </m:ctrlPr>
                        </m:sSubPr>
                        <m:e>
                          <m:r>
                            <a:rPr lang="en-US" i="1"/>
                            <m:t>𝐶</m:t>
                          </m:r>
                        </m:e>
                        <m:sub>
                          <m:r>
                            <a:rPr lang="en-US"/>
                            <m:t>2</m:t>
                          </m:r>
                        </m:sub>
                      </m:sSub>
                      <m:r>
                        <a:rPr lang="en-US"/>
                        <m:t>, </m:t>
                      </m:r>
                      <m:sSub>
                        <m:sSubPr>
                          <m:ctrlPr>
                            <a:rPr lang="de-DE" i="1"/>
                          </m:ctrlPr>
                        </m:sSubPr>
                        <m:e>
                          <m:r>
                            <a:rPr lang="en-US" i="1"/>
                            <m:t>𝐶</m:t>
                          </m:r>
                        </m:e>
                        <m:sub>
                          <m:r>
                            <a:rPr lang="en-US"/>
                            <m:t>3</m:t>
                          </m:r>
                        </m:sub>
                      </m:sSub>
                      <m:r>
                        <a:rPr lang="en-US"/>
                        <m:t>, </m:t>
                      </m:r>
                      <m:sSub>
                        <m:sSubPr>
                          <m:ctrlPr>
                            <a:rPr lang="de-DE" i="1"/>
                          </m:ctrlPr>
                        </m:sSubPr>
                        <m:e>
                          <m:r>
                            <a:rPr lang="en-US" i="1"/>
                            <m:t>𝐶</m:t>
                          </m:r>
                        </m:e>
                        <m:sub>
                          <m:r>
                            <a:rPr lang="en-US" i="1"/>
                            <m:t>𝑇</m:t>
                          </m:r>
                        </m:sub>
                      </m:sSub>
                      <m:r>
                        <a:rPr lang="en-US"/>
                        <m:t>∈ </m:t>
                      </m:r>
                      <m:r>
                        <a:rPr lang="en-US" i="1"/>
                        <m:t>ℝ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de-DE" dirty="0"/>
                        <m:t>:= </m:t>
                      </m:r>
                      <m:r>
                        <m:rPr>
                          <m:nor/>
                        </m:rPr>
                        <a:rPr lang="de-DE" dirty="0"/>
                        <m:t>travel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distance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between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node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i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and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j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de-DE" dirty="0"/>
                        <m:t>:= </m:t>
                      </m:r>
                      <m:r>
                        <m:rPr>
                          <m:nor/>
                        </m:rPr>
                        <a:rPr lang="de-DE" b="0" i="0" dirty="0" smtClean="0"/>
                        <m:t>flow</m:t>
                      </m:r>
                      <m:r>
                        <m:rPr>
                          <m:nor/>
                        </m:rPr>
                        <a:rPr lang="de-DE" b="0" i="0" dirty="0" smtClean="0"/>
                        <m:t> </m:t>
                      </m:r>
                      <m:r>
                        <m:rPr>
                          <m:nor/>
                        </m:rPr>
                        <a:rPr lang="de-DE" b="0" i="0" dirty="0" smtClean="0"/>
                        <m:t>from</m:t>
                      </m:r>
                      <m:r>
                        <m:rPr>
                          <m:nor/>
                        </m:rPr>
                        <a:rPr lang="de-DE" b="0" i="0" dirty="0" smtClean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node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i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and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j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E263FEE4-6B7E-48C0-A627-95CDA58B5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75" t="-1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667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F7F8C-C86B-4781-8D59-F13F0C39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86F2F-C81E-4EDA-95BA-773A22058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Topology</a:t>
            </a:r>
            <a:endParaRPr lang="de-DE" dirty="0"/>
          </a:p>
          <a:p>
            <a:r>
              <a:rPr lang="de-DE" dirty="0" err="1"/>
              <a:t>Constraints</a:t>
            </a:r>
            <a:endParaRPr lang="de-DE" dirty="0"/>
          </a:p>
          <a:p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b="1" dirty="0"/>
              <a:t>Setting Parameters</a:t>
            </a:r>
          </a:p>
          <a:p>
            <a:r>
              <a:rPr lang="de-DE" dirty="0"/>
              <a:t>Demand Pattern</a:t>
            </a: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299C1D61-1355-43E4-B2EF-F8AE209B98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721908"/>
                  </p:ext>
                </p:extLst>
              </p:nvPr>
            </p:nvGraphicFramePr>
            <p:xfrm>
              <a:off x="4074622" y="3302600"/>
              <a:ext cx="4524866" cy="2719154"/>
            </p:xfrm>
            <a:graphic>
              <a:graphicData uri="http://schemas.openxmlformats.org/drawingml/2006/table">
                <a:tbl>
                  <a:tblPr firstRow="1" bandRow="1">
                    <a:tableStyleId>{33BA23B1-9221-436E-865A-0063620EA4FD}</a:tableStyleId>
                  </a:tblPr>
                  <a:tblGrid>
                    <a:gridCol w="788203">
                      <a:extLst>
                        <a:ext uri="{9D8B030D-6E8A-4147-A177-3AD203B41FA5}">
                          <a16:colId xmlns:a16="http://schemas.microsoft.com/office/drawing/2014/main" val="193303069"/>
                        </a:ext>
                      </a:extLst>
                    </a:gridCol>
                    <a:gridCol w="3736663">
                      <a:extLst>
                        <a:ext uri="{9D8B030D-6E8A-4147-A177-3AD203B41FA5}">
                          <a16:colId xmlns:a16="http://schemas.microsoft.com/office/drawing/2014/main" val="2515160873"/>
                        </a:ext>
                      </a:extLst>
                    </a:gridCol>
                  </a:tblGrid>
                  <a:tr h="35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Explanation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11065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 marL="0" marR="0" indent="0" algn="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𝑚𝑎𝑥𝑖𝑚𝑢𝑚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𝑟𝑜𝑢𝑡𝑒𝑠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𝑠𝑜𝑙𝑢𝑡𝑖𝑜𝑛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𝑠𝑝𝑎𝑐𝑒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𝑠𝑡𝑜𝑝𝑠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925476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de-DE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𝐷𝑒𝑓𝑖𝑛𝑒𝑠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𝑛𝑢𝑚𝑏𝑒𝑟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𝑔𝑒𝑛𝑒𝑟𝑎𝑡𝑖𝑜𝑛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𝑡𝑜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𝑏𝑒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𝑝𝑟𝑜𝑑𝑢𝑐𝑒𝑑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. </m:t>
                                </m:r>
                              </m:oMath>
                            </m:oMathPara>
                          </a14:m>
                          <a:endParaRPr lang="de-DE" sz="1100" b="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𝐸𝑎𝑐h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𝑔𝑒𝑛𝑒𝑟𝑎𝑡𝑖𝑜𝑛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𝑎𝑐𝑐𝑜𝑚𝑝𝑎𝑛𝑖𝑒𝑑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𝑏𝑦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𝑐𝑟𝑒𝑎𝑡𝑖𝑜𝑛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de-DE" sz="1100" b="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𝑛𝑒𝑤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𝑖𝑛𝑖𝑡𝑖𝑎𝑙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𝑠𝑜𝑙𝑢𝑡𝑖𝑜𝑛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𝑓𝑟𝑜𝑚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𝑔𝑟𝑜𝑢𝑛𝑑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𝑖𝑛𝑑𝑢𝑐𝑖𝑛𝑔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100" b="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𝑛𝑒𝑤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𝑠𝑒𝑎𝑟𝑐h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𝑝𝑎𝑡h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de-DE" sz="1100" b="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7266057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𝐷𝑒𝑓𝑖𝑛𝑒𝑠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𝑛𝑢𝑚𝑏𝑒𝑟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𝑠𝑡𝑒𝑝𝑠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𝑤𝑖𝑡h𝑖𝑛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𝑠𝑡𝑒𝑎𝑑𝑖𝑙𝑦</m:t>
                                </m:r>
                              </m:oMath>
                            </m:oMathPara>
                          </a14:m>
                          <a:endParaRPr lang="de-DE" sz="11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𝑑𝑒𝑐𝑟𝑒𝑎𝑠𝑖𝑛𝑔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𝑡𝑒𝑚𝑝𝑒𝑟𝑎𝑡𝑢𝑟𝑒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𝑝𝑟𝑜𝑓𝑖𝑙𝑒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/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𝑐𝑜𝑜𝑙𝑖𝑛𝑔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𝑓𝑢𝑛𝑐𝑡𝑖𝑜𝑛</m:t>
                                </m:r>
                              </m:oMath>
                            </m:oMathPara>
                          </a14:m>
                          <a:endParaRPr lang="de-DE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54437372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𝐷𝑒𝑓𝑖𝑛𝑒𝑠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𝑛𝑢𝑚𝑏𝑒𝑟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𝑡𝑟𝑎𝑣𝑒𝑟𝑠𝑖𝑛𝑔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𝑠𝑡𝑒𝑝𝑠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𝑡𝑎𝑘𝑒𝑛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𝑓𝑜𝑟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1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𝑜𝑛𝑒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𝑠𝑡𝑎𝑟𝑡𝑖𝑛𝑔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𝑠𝑜𝑙𝑢𝑡𝑖𝑜𝑛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𝑎𝑛𝑑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𝑜𝑛𝑒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𝑡𝑒𝑚𝑝𝑒𝑟𝑎𝑡𝑢𝑟𝑒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𝑣𝑎𝑙𝑢𝑒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de-DE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7856901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𝑝𝑟𝑜𝑏𝑎𝑏𝑖𝑙𝑖𝑡𝑦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𝑖𝑛𝑛𝑒𝑟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𝑚𝑎𝑛𝑖𝑝𝑢𝑙𝑎𝑡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𝑡𝑜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𝑡𝑟𝑎𝑣𝑒𝑟𝑠𝑒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𝑠𝑜𝑙𝑢𝑡𝑖𝑜𝑛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𝑠𝑝𝑎𝑐𝑒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050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299C1D61-1355-43E4-B2EF-F8AE209B98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721908"/>
                  </p:ext>
                </p:extLst>
              </p:nvPr>
            </p:nvGraphicFramePr>
            <p:xfrm>
              <a:off x="4074622" y="3302600"/>
              <a:ext cx="4524866" cy="2719154"/>
            </p:xfrm>
            <a:graphic>
              <a:graphicData uri="http://schemas.openxmlformats.org/drawingml/2006/table">
                <a:tbl>
                  <a:tblPr firstRow="1" bandRow="1">
                    <a:tableStyleId>{33BA23B1-9221-436E-865A-0063620EA4FD}</a:tableStyleId>
                  </a:tblPr>
                  <a:tblGrid>
                    <a:gridCol w="788203">
                      <a:extLst>
                        <a:ext uri="{9D8B030D-6E8A-4147-A177-3AD203B41FA5}">
                          <a16:colId xmlns:a16="http://schemas.microsoft.com/office/drawing/2014/main" val="193303069"/>
                        </a:ext>
                      </a:extLst>
                    </a:gridCol>
                    <a:gridCol w="3736663">
                      <a:extLst>
                        <a:ext uri="{9D8B030D-6E8A-4147-A177-3AD203B41FA5}">
                          <a16:colId xmlns:a16="http://schemas.microsoft.com/office/drawing/2014/main" val="2515160873"/>
                        </a:ext>
                      </a:extLst>
                    </a:gridCol>
                  </a:tblGrid>
                  <a:tr h="35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Explanation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110658"/>
                      </a:ext>
                    </a:extLst>
                  </a:tr>
                  <a:tr h="4786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74684" r="-479070" b="-397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74684" r="-651" b="-397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925476"/>
                      </a:ext>
                    </a:extLst>
                  </a:tr>
                  <a:tr h="71755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5" t="-116949" r="-479070" b="-166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173" t="-116949" r="-651" b="-1661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2660578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5" t="-433898" r="-479070" b="-232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173" t="-433898" r="-651" b="-232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437372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5" t="-533898" r="-479070" b="-132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173" t="-533898" r="-651" b="-132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56901"/>
                      </a:ext>
                    </a:extLst>
                  </a:tr>
                  <a:tr h="45300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505405" r="-479070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505405" r="-651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050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56687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A8CFE-266A-4CCD-BBDD-DE0CC154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D5BEB-D565-4EB3-A0B8-1FFAC6988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Topology</a:t>
            </a:r>
            <a:endParaRPr lang="de-DE" dirty="0"/>
          </a:p>
          <a:p>
            <a:r>
              <a:rPr lang="de-DE" dirty="0" err="1"/>
              <a:t>Constraints</a:t>
            </a:r>
            <a:endParaRPr lang="de-DE" dirty="0"/>
          </a:p>
          <a:p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dirty="0"/>
              <a:t>Setting Parameters</a:t>
            </a:r>
          </a:p>
          <a:p>
            <a:r>
              <a:rPr lang="de-DE" b="1" dirty="0"/>
              <a:t>Demand Pattern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CB4F85-F7E2-435B-AA33-2736521E157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44" b="33837"/>
          <a:stretch/>
        </p:blipFill>
        <p:spPr bwMode="auto">
          <a:xfrm>
            <a:off x="3912124" y="2980722"/>
            <a:ext cx="4402318" cy="3191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371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85690-9E9A-4BA8-906C-8DC313EC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Scheduling-ICRSGP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76A2C-0010-44CD-AFE3-FB530C008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multiple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all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 =&gt; Still </a:t>
            </a:r>
            <a:r>
              <a:rPr lang="de-DE" dirty="0" err="1">
                <a:solidFill>
                  <a:srgbClr val="FF0000"/>
                </a:solidFill>
              </a:rPr>
              <a:t>thinking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about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how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add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compact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info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E876FA-DAB9-4B01-A407-9523ABCAE1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916" y="2572732"/>
            <a:ext cx="3332572" cy="35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514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E9086-2A10-431C-AF64-641E3EA2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– </a:t>
            </a:r>
            <a:br>
              <a:rPr lang="de-DE" dirty="0"/>
            </a:br>
            <a:r>
              <a:rPr lang="de-DE" dirty="0" err="1"/>
              <a:t>Metaheuristic</a:t>
            </a:r>
            <a:r>
              <a:rPr lang="de-DE" dirty="0"/>
              <a:t> Search(SA)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C06E1-95F1-4C9A-8C58-8401F3A46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Annealing </a:t>
            </a:r>
            <a:r>
              <a:rPr lang="de-DE" dirty="0" err="1"/>
              <a:t>to</a:t>
            </a:r>
            <a:r>
              <a:rPr lang="de-DE" dirty="0"/>
              <a:t> find (</a:t>
            </a:r>
            <a:r>
              <a:rPr lang="de-DE" dirty="0" err="1"/>
              <a:t>near</a:t>
            </a:r>
            <a:r>
              <a:rPr lang="de-DE" dirty="0"/>
              <a:t>-) optimal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traversing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(in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hill</a:t>
            </a:r>
            <a:r>
              <a:rPr lang="de-DE" dirty="0"/>
              <a:t> </a:t>
            </a:r>
            <a:r>
              <a:rPr lang="de-DE" dirty="0" err="1"/>
              <a:t>climbing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Possible </a:t>
            </a:r>
            <a:r>
              <a:rPr lang="de-DE" dirty="0" err="1"/>
              <a:t>escape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optima</a:t>
            </a:r>
            <a:endParaRPr lang="de-DE" dirty="0"/>
          </a:p>
          <a:p>
            <a:r>
              <a:rPr lang="de-DE" dirty="0"/>
              <a:t>Acceptance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decreases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</a:t>
            </a:r>
            <a:r>
              <a:rPr lang="de-DE" dirty="0" err="1"/>
              <a:t>profile</a:t>
            </a:r>
            <a:endParaRPr lang="de-DE" dirty="0"/>
          </a:p>
          <a:p>
            <a:r>
              <a:rPr lang="de-DE" dirty="0"/>
              <a:t>Ranking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network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(NAP*)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5804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B77A7-B394-4439-A6B1-044C9E4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– SA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C90144-DF82-408A-A378-DF09602C8A84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6895" y="1809945"/>
            <a:ext cx="3582480" cy="43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327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8E3BE-9CC7-445B-B376-A747DE13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– </a:t>
            </a:r>
            <a:r>
              <a:rPr lang="de-DE" dirty="0" err="1"/>
              <a:t>Busline</a:t>
            </a:r>
            <a:r>
              <a:rPr lang="de-DE" dirty="0"/>
              <a:t> 488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804F4C-EF79-4CB7-87DB-E2211A6E4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on </a:t>
            </a:r>
            <a:r>
              <a:rPr lang="de-DE" dirty="0" err="1"/>
              <a:t>busline</a:t>
            </a:r>
            <a:r>
              <a:rPr lang="de-DE" dirty="0"/>
              <a:t> 488 in </a:t>
            </a:r>
            <a:r>
              <a:rPr lang="de-DE" dirty="0" err="1"/>
              <a:t>london,UK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 </a:t>
            </a:r>
            <a:r>
              <a:rPr lang="de-DE" dirty="0" err="1"/>
              <a:t>daytime-periods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04984F-047B-46C1-918D-0B7AD74144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3664" y="2603186"/>
            <a:ext cx="3155594" cy="3492814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AE448AD-8FD5-4849-8993-37852F993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47770"/>
              </p:ext>
            </p:extLst>
          </p:nvPr>
        </p:nvGraphicFramePr>
        <p:xfrm>
          <a:off x="4572000" y="2828040"/>
          <a:ext cx="4027488" cy="2534710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013744">
                  <a:extLst>
                    <a:ext uri="{9D8B030D-6E8A-4147-A177-3AD203B41FA5}">
                      <a16:colId xmlns:a16="http://schemas.microsoft.com/office/drawing/2014/main" val="3513969822"/>
                    </a:ext>
                  </a:extLst>
                </a:gridCol>
                <a:gridCol w="2013744">
                  <a:extLst>
                    <a:ext uri="{9D8B030D-6E8A-4147-A177-3AD203B41FA5}">
                      <a16:colId xmlns:a16="http://schemas.microsoft.com/office/drawing/2014/main" val="3158141182"/>
                    </a:ext>
                  </a:extLst>
                </a:gridCol>
              </a:tblGrid>
              <a:tr h="377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Arial"/>
                        </a:rPr>
                        <a:t>Interval</a:t>
                      </a:r>
                      <a:endParaRPr lang="de-DE" sz="12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Arial"/>
                        </a:rPr>
                        <a:t>Actual Average Frequency</a:t>
                      </a:r>
                      <a:endParaRPr lang="de-DE" sz="12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312097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Early morning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/h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65737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 peak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 /h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851064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Midday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 /h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70219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PM peak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 /h 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77117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Evening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 /h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38309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Late evening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/h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09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5335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4C7DB-3EDB-4711-83EA-2FEE5AAE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– </a:t>
            </a:r>
            <a:r>
              <a:rPr lang="de-DE" dirty="0" err="1"/>
              <a:t>Busline</a:t>
            </a:r>
            <a:r>
              <a:rPr lang="de-DE" dirty="0"/>
              <a:t> 488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39091-FF92-429D-BA77-4E55C1EB1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C234FE-02BF-4B90-B6A7-E33271F51662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839" y="2133600"/>
            <a:ext cx="7220931" cy="9906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D7013EE-898F-4F74-9595-3A8FEB7EF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3264"/>
              </p:ext>
            </p:extLst>
          </p:nvPr>
        </p:nvGraphicFramePr>
        <p:xfrm>
          <a:off x="2454560" y="3256490"/>
          <a:ext cx="4027488" cy="2534710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013744">
                  <a:extLst>
                    <a:ext uri="{9D8B030D-6E8A-4147-A177-3AD203B41FA5}">
                      <a16:colId xmlns:a16="http://schemas.microsoft.com/office/drawing/2014/main" val="3513969822"/>
                    </a:ext>
                  </a:extLst>
                </a:gridCol>
                <a:gridCol w="2013744">
                  <a:extLst>
                    <a:ext uri="{9D8B030D-6E8A-4147-A177-3AD203B41FA5}">
                      <a16:colId xmlns:a16="http://schemas.microsoft.com/office/drawing/2014/main" val="3158141182"/>
                    </a:ext>
                  </a:extLst>
                </a:gridCol>
              </a:tblGrid>
              <a:tr h="377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Arial"/>
                        </a:rPr>
                        <a:t>Interval</a:t>
                      </a:r>
                      <a:endParaRPr lang="de-DE" sz="12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Arial"/>
                        </a:rPr>
                        <a:t>Calculated Average Frequency</a:t>
                      </a:r>
                      <a:endParaRPr lang="de-DE" sz="12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312097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Early morning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65737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 peak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 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851064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Midday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70219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PM peak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 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77117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Evening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38309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Late evening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/h</a:t>
                      </a:r>
                      <a:endParaRPr lang="de-DE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09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842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Main </a:t>
            </a: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 – </a:t>
            </a:r>
            <a:r>
              <a:rPr lang="de-DE" dirty="0" err="1"/>
              <a:t>station</a:t>
            </a:r>
            <a:r>
              <a:rPr lang="de-DE" dirty="0"/>
              <a:t>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infrustructure</a:t>
            </a:r>
            <a:r>
              <a:rPr lang="de-DE" dirty="0"/>
              <a:t> </a:t>
            </a:r>
            <a:r>
              <a:rPr lang="de-DE" dirty="0" err="1"/>
              <a:t>affects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US" dirty="0"/>
              <a:t>x=[x1 x2 x3 x4 x5 x6 x7 x8 x9],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x1 – number of transport hubs (railway stations)</a:t>
            </a:r>
          </a:p>
          <a:p>
            <a:pPr marL="0" indent="0">
              <a:buNone/>
            </a:pPr>
            <a:r>
              <a:rPr lang="en-US" dirty="0"/>
              <a:t>x2 – number of offices</a:t>
            </a:r>
          </a:p>
          <a:p>
            <a:pPr marL="0" indent="0">
              <a:buNone/>
            </a:pPr>
            <a:r>
              <a:rPr lang="en-US" dirty="0"/>
              <a:t>x3 – number of educational facilities</a:t>
            </a:r>
          </a:p>
          <a:p>
            <a:pPr marL="0" indent="0">
              <a:buNone/>
            </a:pPr>
            <a:r>
              <a:rPr lang="en-US" dirty="0"/>
              <a:t>x4 – number of hospitals</a:t>
            </a:r>
          </a:p>
          <a:p>
            <a:pPr marL="0" indent="0">
              <a:buNone/>
            </a:pPr>
            <a:r>
              <a:rPr lang="en-US" dirty="0"/>
              <a:t>x5 – number of municipal buildings</a:t>
            </a:r>
          </a:p>
          <a:p>
            <a:pPr marL="0" indent="0">
              <a:buNone/>
            </a:pPr>
            <a:r>
              <a:rPr lang="en-US" dirty="0"/>
              <a:t>x6 – number of restaurants, cafes</a:t>
            </a:r>
          </a:p>
          <a:p>
            <a:pPr marL="0" indent="0">
              <a:buNone/>
            </a:pPr>
            <a:r>
              <a:rPr lang="en-US" dirty="0"/>
              <a:t>x7 – number of small shops</a:t>
            </a:r>
          </a:p>
          <a:p>
            <a:pPr marL="0" indent="0">
              <a:buNone/>
            </a:pPr>
            <a:r>
              <a:rPr lang="en-US" dirty="0"/>
              <a:t>x8 – number of big shops </a:t>
            </a:r>
          </a:p>
          <a:p>
            <a:pPr marL="0" indent="0">
              <a:buNone/>
            </a:pPr>
            <a:r>
              <a:rPr lang="en-US" dirty="0"/>
              <a:t>x9 – station order within the route.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1012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b="1" dirty="0"/>
              <a:t>x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 3 ("</a:t>
            </a:r>
            <a:r>
              <a:rPr lang="de-DE" dirty="0" err="1"/>
              <a:t>Bromley</a:t>
            </a:r>
            <a:r>
              <a:rPr lang="de-DE" dirty="0"/>
              <a:t>-</a:t>
            </a:r>
            <a:r>
              <a:rPr lang="de-DE" dirty="0" err="1"/>
              <a:t>by</a:t>
            </a:r>
            <a:r>
              <a:rPr lang="de-DE" dirty="0"/>
              <a:t>-Bow </a:t>
            </a:r>
            <a:r>
              <a:rPr lang="de-DE" dirty="0" err="1"/>
              <a:t>station</a:t>
            </a:r>
            <a:r>
              <a:rPr lang="de-DE" dirty="0"/>
              <a:t>“)</a:t>
            </a:r>
          </a:p>
          <a:p>
            <a:pPr marL="0" indent="0">
              <a:buNone/>
            </a:pPr>
            <a:r>
              <a:rPr lang="de-DE" dirty="0"/>
              <a:t>[ 1, 3, 2, 0, 1, 1, 3, 0, 3] </a:t>
            </a:r>
          </a:p>
          <a:p>
            <a:pPr marL="0" indent="0" algn="r">
              <a:buNone/>
            </a:pPr>
            <a:r>
              <a:rPr lang="en-US" dirty="0"/>
              <a:t>1 railway station</a:t>
            </a:r>
          </a:p>
          <a:p>
            <a:pPr marL="0" indent="0" algn="r">
              <a:buNone/>
            </a:pPr>
            <a:r>
              <a:rPr lang="en-US" dirty="0"/>
              <a:t>3 offices</a:t>
            </a:r>
          </a:p>
          <a:p>
            <a:pPr marL="0" indent="0" algn="r">
              <a:buNone/>
            </a:pPr>
            <a:r>
              <a:rPr lang="en-US" dirty="0"/>
              <a:t>2 schools </a:t>
            </a:r>
          </a:p>
          <a:p>
            <a:pPr marL="0" indent="0" algn="r">
              <a:buNone/>
            </a:pPr>
            <a:r>
              <a:rPr lang="en-US" dirty="0"/>
              <a:t>0 hospitals</a:t>
            </a:r>
          </a:p>
          <a:p>
            <a:pPr marL="0" indent="0" algn="r">
              <a:buNone/>
            </a:pPr>
            <a:r>
              <a:rPr lang="en-US" dirty="0"/>
              <a:t> 1 community center</a:t>
            </a:r>
          </a:p>
          <a:p>
            <a:pPr marL="0" indent="0" algn="r">
              <a:buNone/>
            </a:pPr>
            <a:r>
              <a:rPr lang="en-US" dirty="0"/>
              <a:t>1 café</a:t>
            </a:r>
          </a:p>
          <a:p>
            <a:pPr marL="0" indent="0" algn="r">
              <a:buNone/>
            </a:pPr>
            <a:r>
              <a:rPr lang="en-US" dirty="0"/>
              <a:t>3 small shops </a:t>
            </a:r>
          </a:p>
          <a:p>
            <a:pPr marL="0" indent="0" algn="r">
              <a:buNone/>
            </a:pPr>
            <a:r>
              <a:rPr lang="en-US" dirty="0"/>
              <a:t>0 large shops</a:t>
            </a:r>
          </a:p>
          <a:p>
            <a:pPr marL="0" indent="0" algn="r">
              <a:buNone/>
            </a:pPr>
            <a:r>
              <a:rPr lang="en-US" dirty="0"/>
              <a:t>3rd station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6" y="2883493"/>
            <a:ext cx="5402229" cy="31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083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Linear </a:t>
            </a:r>
            <a:r>
              <a:rPr lang="de-DE" dirty="0" err="1"/>
              <a:t>system</a:t>
            </a:r>
            <a:r>
              <a:rPr lang="de-DE" dirty="0"/>
              <a:t>: </a:t>
            </a:r>
          </a:p>
          <a:p>
            <a:pPr marL="0" indent="0" algn="ctr">
              <a:buNone/>
            </a:pPr>
            <a:r>
              <a:rPr lang="en-US" sz="2400" b="1" dirty="0" err="1"/>
              <a:t>A·w</a:t>
            </a:r>
            <a:r>
              <a:rPr lang="en-US" sz="2400" b="1" dirty="0"/>
              <a:t> = b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 – number of people going from one station to another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– matrix which represents characteristics of this 2 stations</a:t>
            </a:r>
          </a:p>
          <a:p>
            <a:pPr marL="0" indent="0">
              <a:buNone/>
            </a:pPr>
            <a:r>
              <a:rPr lang="en-US" b="1" dirty="0"/>
              <a:t>w</a:t>
            </a:r>
            <a:r>
              <a:rPr lang="en-US" dirty="0"/>
              <a:t> – coefficients (weights), that establish relationship between A and b</a:t>
            </a:r>
          </a:p>
          <a:p>
            <a:pPr marL="0" indent="0">
              <a:buNone/>
            </a:pPr>
            <a:r>
              <a:rPr lang="en-US" dirty="0"/>
              <a:t>Construction of A – concatenation of x[1:8] for origin/destination stations and difference in their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training – finding weights:</a:t>
            </a:r>
          </a:p>
          <a:p>
            <a:pPr marL="0" indent="0" algn="ctr">
              <a:buNone/>
            </a:pPr>
            <a:r>
              <a:rPr lang="en-US" b="1" dirty="0"/>
              <a:t>w=</a:t>
            </a:r>
            <a:r>
              <a:rPr lang="en-US" b="1" dirty="0" err="1"/>
              <a:t>inv</a:t>
            </a:r>
            <a:r>
              <a:rPr lang="en-US" b="1" dirty="0"/>
              <a:t>(A'A)</a:t>
            </a:r>
            <a:r>
              <a:rPr lang="en-US" b="1" dirty="0" err="1"/>
              <a:t>A'b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05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Relatively</a:t>
            </a:r>
            <a:r>
              <a:rPr lang="de-DE" dirty="0"/>
              <a:t> large Total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Errors, but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pattern</a:t>
            </a:r>
            <a:r>
              <a:rPr lang="de-DE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5" y="2509935"/>
            <a:ext cx="7356034" cy="35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263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4514" y="2133600"/>
            <a:ext cx="3504974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Smallest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(</a:t>
            </a:r>
            <a:r>
              <a:rPr lang="de-DE" dirty="0" err="1"/>
              <a:t>Upper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(</a:t>
            </a:r>
            <a:r>
              <a:rPr lang="de-DE" dirty="0" err="1"/>
              <a:t>Lower</a:t>
            </a:r>
            <a:r>
              <a:rPr lang="de-DE" dirty="0"/>
              <a:t>) </a:t>
            </a:r>
            <a:r>
              <a:rPr lang="de-DE" dirty="0" err="1"/>
              <a:t>demonstrate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traceable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Find </a:t>
            </a:r>
            <a:r>
              <a:rPr lang="de-DE" dirty="0" err="1"/>
              <a:t>stations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separate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Leads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Bromley</a:t>
            </a:r>
            <a:r>
              <a:rPr lang="de-DE" dirty="0"/>
              <a:t>-</a:t>
            </a:r>
            <a:r>
              <a:rPr lang="de-DE" dirty="0" err="1"/>
              <a:t>by</a:t>
            </a:r>
            <a:r>
              <a:rPr lang="de-DE" dirty="0"/>
              <a:t>-Bow </a:t>
            </a:r>
            <a:r>
              <a:rPr lang="de-DE" dirty="0" err="1"/>
              <a:t>station</a:t>
            </a:r>
            <a:r>
              <a:rPr lang="de-DE" dirty="0"/>
              <a:t>“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735938"/>
            <a:ext cx="4627789" cy="2256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940076"/>
            <a:ext cx="4627789" cy="22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016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3845" y="1987420"/>
            <a:ext cx="3495643" cy="1623527"/>
          </a:xfrm>
        </p:spPr>
        <p:txBody>
          <a:bodyPr/>
          <a:lstStyle/>
          <a:p>
            <a:r>
              <a:rPr lang="de-DE" dirty="0"/>
              <a:t>TSE </a:t>
            </a:r>
            <a:r>
              <a:rPr lang="de-DE" dirty="0" err="1"/>
              <a:t>improvement</a:t>
            </a:r>
            <a:r>
              <a:rPr lang="de-DE" dirty="0"/>
              <a:t> – 15%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traceability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6" y="1766945"/>
            <a:ext cx="4534678" cy="2210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6" y="3977601"/>
            <a:ext cx="4348065" cy="211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06" y="3977601"/>
            <a:ext cx="4348065" cy="21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552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Linear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r>
              <a:rPr lang="de-DE" dirty="0"/>
              <a:t>Low </a:t>
            </a:r>
            <a:r>
              <a:rPr lang="de-DE" dirty="0" err="1"/>
              <a:t>computational</a:t>
            </a:r>
            <a:r>
              <a:rPr lang="de-DE" dirty="0"/>
              <a:t> time, fast</a:t>
            </a:r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estimations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Linear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r>
              <a:rPr lang="de-DE" dirty="0"/>
              <a:t>:</a:t>
            </a:r>
          </a:p>
          <a:p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track</a:t>
            </a:r>
            <a:r>
              <a:rPr lang="de-DE" dirty="0"/>
              <a:t> non-linear </a:t>
            </a:r>
            <a:r>
              <a:rPr lang="de-DE" dirty="0" err="1"/>
              <a:t>behaviour</a:t>
            </a:r>
            <a:r>
              <a:rPr lang="de-DE" dirty="0"/>
              <a:t> (</a:t>
            </a:r>
            <a:r>
              <a:rPr lang="de-DE" dirty="0" err="1"/>
              <a:t>peaks</a:t>
            </a:r>
            <a:r>
              <a:rPr lang="de-DE" dirty="0"/>
              <a:t>)</a:t>
            </a:r>
          </a:p>
          <a:p>
            <a:r>
              <a:rPr lang="de-DE" dirty="0"/>
              <a:t>Not 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layered</a:t>
            </a:r>
            <a:r>
              <a:rPr lang="de-DE" dirty="0"/>
              <a:t> linear </a:t>
            </a:r>
            <a:r>
              <a:rPr lang="de-DE" dirty="0" err="1"/>
              <a:t>models</a:t>
            </a:r>
            <a:r>
              <a:rPr lang="de-DE" dirty="0"/>
              <a:t> (</a:t>
            </a:r>
            <a:r>
              <a:rPr lang="de-DE" dirty="0" err="1"/>
              <a:t>Neural</a:t>
            </a:r>
            <a:r>
              <a:rPr lang="de-DE" dirty="0"/>
              <a:t> Networks)</a:t>
            </a:r>
          </a:p>
        </p:txBody>
      </p:sp>
    </p:spTree>
    <p:extLst>
      <p:ext uri="{BB962C8B-B14F-4D97-AF65-F5344CB8AC3E}">
        <p14:creationId xmlns:p14="http://schemas.microsoft.com/office/powerpoint/2010/main" val="20581126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CA4F3-9AF6-465D-906D-25341266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A871B4-F7E4-4B5B-95C0-3D3165898F1E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" y="2306319"/>
            <a:ext cx="8132763" cy="35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27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rf_ppt_en">
  <a:themeElements>
    <a:clrScheme name="irf_ppt_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rf_ppt_e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rf_ppt_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rf_ppt_en">
  <a:themeElements>
    <a:clrScheme name="irf_ppt_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rf_ppt_e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rf_ppt_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Bildschirmpräsentation (4:3)</PresentationFormat>
  <Paragraphs>179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Akkurat Light Office</vt:lpstr>
      <vt:lpstr>Arial</vt:lpstr>
      <vt:lpstr>Calibri</vt:lpstr>
      <vt:lpstr>Cambria Math</vt:lpstr>
      <vt:lpstr>Times</vt:lpstr>
      <vt:lpstr>Wingdings</vt:lpstr>
      <vt:lpstr>irf_ppt_en</vt:lpstr>
      <vt:lpstr>Transit Scheduling </vt:lpstr>
      <vt:lpstr>Linear modelling of passenger flow</vt:lpstr>
      <vt:lpstr>Linear modelling of passenger flow</vt:lpstr>
      <vt:lpstr>Linear modelling of passenger flow</vt:lpstr>
      <vt:lpstr>Linear modelling of passenger flow</vt:lpstr>
      <vt:lpstr>Linear modelling of passenger flow</vt:lpstr>
      <vt:lpstr>Linear modelling of passenger flow</vt:lpstr>
      <vt:lpstr>Linear modelling of passenger flow</vt:lpstr>
      <vt:lpstr>Route Generation and Scheduling</vt:lpstr>
      <vt:lpstr>Route Generation and Scheduling - Input</vt:lpstr>
      <vt:lpstr>Route Generation and Scheduling - Input</vt:lpstr>
      <vt:lpstr>Route Generation and Scheduling - Input</vt:lpstr>
      <vt:lpstr>Route Generation and Scheduling - Input</vt:lpstr>
      <vt:lpstr>Route Generation and Scheduling - Input</vt:lpstr>
      <vt:lpstr>Route Generation and Scheduling-ICRSGP</vt:lpstr>
      <vt:lpstr>Route Generation and Scheduling –  Metaheuristic Search(SA)</vt:lpstr>
      <vt:lpstr>Route Generation and Scheduling – SA</vt:lpstr>
      <vt:lpstr>Route Generation and Scheduling – Busline 488</vt:lpstr>
      <vt:lpstr>Route Generation and Scheduling – Busline 488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Scheduling</dc:title>
  <dc:creator>Yingmeng Pan</dc:creator>
  <cp:lastModifiedBy>Gajann Sivarajah</cp:lastModifiedBy>
  <cp:revision>31</cp:revision>
  <dcterms:modified xsi:type="dcterms:W3CDTF">2019-03-20T01:46:59Z</dcterms:modified>
</cp:coreProperties>
</file>