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9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98" r:id="rId11"/>
    <p:sldId id="299" r:id="rId12"/>
    <p:sldId id="301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302" r:id="rId21"/>
    <p:sldId id="293" r:id="rId22"/>
    <p:sldId id="294" r:id="rId23"/>
    <p:sldId id="295" r:id="rId24"/>
    <p:sldId id="296" r:id="rId2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610667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6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6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6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6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6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6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6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6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6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文本"/>
          <p:cNvSpPr txBox="1">
            <a:spLocks noGrp="1"/>
          </p:cNvSpPr>
          <p:nvPr>
            <p:ph type="title"/>
          </p:nvPr>
        </p:nvSpPr>
        <p:spPr>
          <a:xfrm>
            <a:off x="495300" y="4724400"/>
            <a:ext cx="8153400" cy="1081088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20" name="线条"/>
          <p:cNvSpPr/>
          <p:nvPr/>
        </p:nvSpPr>
        <p:spPr>
          <a:xfrm>
            <a:off x="971550" y="5805487"/>
            <a:ext cx="7200900" cy="1"/>
          </a:xfrm>
          <a:prstGeom prst="line">
            <a:avLst/>
          </a:prstGeom>
          <a:ln w="12700">
            <a:solidFill>
              <a:srgbClr val="84B818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" name="线条"/>
          <p:cNvSpPr/>
          <p:nvPr/>
        </p:nvSpPr>
        <p:spPr>
          <a:xfrm>
            <a:off x="971550" y="4724400"/>
            <a:ext cx="7200900" cy="0"/>
          </a:xfrm>
          <a:prstGeom prst="line">
            <a:avLst/>
          </a:prstGeom>
          <a:ln w="12700">
            <a:solidFill>
              <a:srgbClr val="84B818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2955925" y="5899150"/>
            <a:ext cx="3200400" cy="338138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300"/>
              </a:spcBef>
              <a:buClrTx/>
              <a:buSzTx/>
              <a:buNone/>
              <a:defRPr sz="1400" i="1">
                <a:solidFill>
                  <a:srgbClr val="84B818"/>
                </a:solidFill>
              </a:defRPr>
            </a:lvl1pPr>
            <a:lvl2pPr marL="0" indent="457200" algn="ctr">
              <a:spcBef>
                <a:spcPts val="300"/>
              </a:spcBef>
              <a:buClrTx/>
              <a:buSzTx/>
              <a:buNone/>
              <a:defRPr sz="1400" i="1">
                <a:solidFill>
                  <a:srgbClr val="84B818"/>
                </a:solidFill>
              </a:defRPr>
            </a:lvl2pPr>
            <a:lvl3pPr marL="0" indent="914400" algn="ctr">
              <a:spcBef>
                <a:spcPts val="300"/>
              </a:spcBef>
              <a:buClrTx/>
              <a:buSzTx/>
              <a:buNone/>
              <a:defRPr sz="1400" i="1">
                <a:solidFill>
                  <a:srgbClr val="84B818"/>
                </a:solidFill>
              </a:defRPr>
            </a:lvl3pPr>
            <a:lvl4pPr marL="0" indent="1371600" algn="ctr">
              <a:spcBef>
                <a:spcPts val="300"/>
              </a:spcBef>
              <a:buClrTx/>
              <a:buSzTx/>
              <a:buNone/>
              <a:defRPr sz="1400" i="1">
                <a:solidFill>
                  <a:srgbClr val="84B818"/>
                </a:solidFill>
              </a:defRPr>
            </a:lvl4pPr>
            <a:lvl5pPr marL="0" indent="1828800" algn="ctr">
              <a:spcBef>
                <a:spcPts val="300"/>
              </a:spcBef>
              <a:buClrTx/>
              <a:buSzTx/>
              <a:buNone/>
              <a:defRPr sz="1400" i="1">
                <a:solidFill>
                  <a:srgbClr val="84B81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25" name="成组"/>
          <p:cNvGrpSpPr/>
          <p:nvPr/>
        </p:nvGrpSpPr>
        <p:grpSpPr>
          <a:xfrm>
            <a:off x="503237" y="330200"/>
            <a:ext cx="3184526" cy="588209"/>
            <a:chOff x="0" y="0"/>
            <a:chExt cx="3184525" cy="588208"/>
          </a:xfrm>
        </p:grpSpPr>
        <p:pic>
          <p:nvPicPr>
            <p:cNvPr id="23" name="tud_logo_rgb.jpeg" descr="tud_logo_rgb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r="75550"/>
            <a:stretch>
              <a:fillRect/>
            </a:stretch>
          </p:blipFill>
          <p:spPr>
            <a:xfrm>
              <a:off x="0" y="0"/>
              <a:ext cx="790575" cy="5159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" name="dortmund…"/>
            <p:cNvSpPr txBox="1"/>
            <p:nvPr/>
          </p:nvSpPr>
          <p:spPr>
            <a:xfrm>
              <a:off x="679450" y="65087"/>
              <a:ext cx="2505075" cy="5231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ts val="1700"/>
                </a:lnSpc>
                <a:defRPr sz="1600"/>
              </a:pPr>
              <a:r>
                <a:t>dortmund</a:t>
              </a:r>
            </a:p>
            <a:p>
              <a:pPr>
                <a:lnSpc>
                  <a:spcPts val="1700"/>
                </a:lnSpc>
                <a:defRPr sz="1600"/>
              </a:pPr>
              <a:r>
                <a:t>university of technology</a:t>
              </a:r>
            </a:p>
          </p:txBody>
        </p:sp>
      </p:grpSp>
      <p:sp>
        <p:nvSpPr>
          <p:cNvPr id="26" name="Robotics Research Institute…"/>
          <p:cNvSpPr txBox="1"/>
          <p:nvPr/>
        </p:nvSpPr>
        <p:spPr>
          <a:xfrm>
            <a:off x="4859337" y="404812"/>
            <a:ext cx="3116263" cy="526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1700"/>
              </a:lnSpc>
              <a:defRPr sz="1600"/>
            </a:pPr>
            <a:r>
              <a:t>Robotics Research Institute</a:t>
            </a:r>
          </a:p>
          <a:p>
            <a:pPr>
              <a:lnSpc>
                <a:spcPts val="1700"/>
              </a:lnSpc>
              <a:defRPr sz="1600"/>
            </a:pPr>
            <a:r>
              <a:t>Information Technology Section</a:t>
            </a:r>
            <a:r>
              <a:rPr>
                <a:latin typeface="Akkurat Light Office"/>
                <a:ea typeface="Akkurat Light Office"/>
                <a:cs typeface="Akkurat Light Office"/>
                <a:sym typeface="Akkurat Light Office"/>
              </a:rPr>
              <a:t> </a:t>
            </a:r>
          </a:p>
        </p:txBody>
      </p:sp>
      <p:pic>
        <p:nvPicPr>
          <p:cNvPr id="27" name="irf_logo_low.png" descr="irf_logo_low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51787" y="333375"/>
            <a:ext cx="652463" cy="595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Bild1.jpeg" descr="Bild1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1550" y="1204912"/>
            <a:ext cx="7200900" cy="3238501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03237" y="1066800"/>
            <a:ext cx="8132763" cy="0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5" name="成组"/>
          <p:cNvGrpSpPr/>
          <p:nvPr/>
        </p:nvGrpSpPr>
        <p:grpSpPr>
          <a:xfrm>
            <a:off x="503237" y="330200"/>
            <a:ext cx="3184526" cy="588209"/>
            <a:chOff x="0" y="0"/>
            <a:chExt cx="3184525" cy="588208"/>
          </a:xfrm>
        </p:grpSpPr>
        <p:pic>
          <p:nvPicPr>
            <p:cNvPr id="3" name="tud_logo_rgb.jpeg" descr="tud_logo_rgb.jpeg"/>
            <p:cNvPicPr>
              <a:picLocks noChangeAspect="1"/>
            </p:cNvPicPr>
            <p:nvPr/>
          </p:nvPicPr>
          <p:blipFill>
            <a:blip r:embed="rId4">
              <a:extLst/>
            </a:blip>
            <a:srcRect r="75550"/>
            <a:stretch>
              <a:fillRect/>
            </a:stretch>
          </p:blipFill>
          <p:spPr>
            <a:xfrm>
              <a:off x="0" y="0"/>
              <a:ext cx="790575" cy="5159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" name="dortmund…"/>
            <p:cNvSpPr txBox="1"/>
            <p:nvPr/>
          </p:nvSpPr>
          <p:spPr>
            <a:xfrm>
              <a:off x="679450" y="65087"/>
              <a:ext cx="2505075" cy="5231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ts val="1700"/>
                </a:lnSpc>
                <a:defRPr sz="1600"/>
              </a:pPr>
              <a:r>
                <a:t>dortmund</a:t>
              </a:r>
            </a:p>
            <a:p>
              <a:pPr>
                <a:lnSpc>
                  <a:spcPts val="1700"/>
                </a:lnSpc>
                <a:defRPr sz="1600"/>
              </a:pPr>
              <a:r>
                <a:t>university of technology</a:t>
              </a:r>
            </a:p>
          </p:txBody>
        </p:sp>
      </p:grpSp>
      <p:sp>
        <p:nvSpPr>
          <p:cNvPr id="6" name="线条"/>
          <p:cNvSpPr/>
          <p:nvPr/>
        </p:nvSpPr>
        <p:spPr>
          <a:xfrm>
            <a:off x="503237" y="6237287"/>
            <a:ext cx="8132763" cy="1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Robotics Research Institute…"/>
          <p:cNvSpPr txBox="1"/>
          <p:nvPr/>
        </p:nvSpPr>
        <p:spPr>
          <a:xfrm>
            <a:off x="4859337" y="404812"/>
            <a:ext cx="3168651" cy="526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1700"/>
              </a:lnSpc>
              <a:defRPr sz="1600"/>
            </a:pPr>
            <a:r>
              <a:t>Robotics Research Institute</a:t>
            </a:r>
          </a:p>
          <a:p>
            <a:pPr>
              <a:lnSpc>
                <a:spcPts val="1700"/>
              </a:lnSpc>
              <a:defRPr sz="1600"/>
            </a:pPr>
            <a:r>
              <a:t>Information Technology Section</a:t>
            </a:r>
            <a:r>
              <a:rPr>
                <a:latin typeface="Akkurat Light Office"/>
                <a:ea typeface="Akkurat Light Office"/>
                <a:cs typeface="Akkurat Light Office"/>
                <a:sym typeface="Akkurat Light Office"/>
              </a:rPr>
              <a:t> </a:t>
            </a:r>
          </a:p>
        </p:txBody>
      </p:sp>
      <p:sp>
        <p:nvSpPr>
          <p:cNvPr id="8" name="Name…"/>
          <p:cNvSpPr txBox="1"/>
          <p:nvPr/>
        </p:nvSpPr>
        <p:spPr>
          <a:xfrm>
            <a:off x="466725" y="6251575"/>
            <a:ext cx="1801813" cy="471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30000"/>
              </a:lnSpc>
              <a:defRPr sz="1000">
                <a:solidFill>
                  <a:srgbClr val="84B818"/>
                </a:solidFill>
              </a:defRPr>
            </a:pPr>
            <a:endParaRPr lang="de-DE" dirty="0"/>
          </a:p>
          <a:p>
            <a:pPr>
              <a:lnSpc>
                <a:spcPct val="130000"/>
              </a:lnSpc>
              <a:defRPr sz="1000">
                <a:solidFill>
                  <a:srgbClr val="84B818"/>
                </a:solidFill>
              </a:defRPr>
            </a:pPr>
            <a:r>
              <a:rPr dirty="0"/>
              <a:t>3/</a:t>
            </a:r>
            <a:r>
              <a:rPr lang="de-DE" dirty="0"/>
              <a:t>22</a:t>
            </a:r>
            <a:r>
              <a:rPr dirty="0"/>
              <a:t>/19</a:t>
            </a:r>
          </a:p>
        </p:txBody>
      </p:sp>
      <p:pic>
        <p:nvPicPr>
          <p:cNvPr id="9" name="irf_logo_low.png" descr="irf_logo_low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51787" y="333375"/>
            <a:ext cx="652463" cy="595313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标题文本"/>
          <p:cNvSpPr txBox="1">
            <a:spLocks noGrp="1"/>
          </p:cNvSpPr>
          <p:nvPr>
            <p:ph type="title"/>
          </p:nvPr>
        </p:nvSpPr>
        <p:spPr>
          <a:xfrm>
            <a:off x="466725" y="1066800"/>
            <a:ext cx="8132763" cy="99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11" name="正文级别 1…"/>
          <p:cNvSpPr txBox="1">
            <a:spLocks noGrp="1"/>
          </p:cNvSpPr>
          <p:nvPr>
            <p:ph type="body" idx="1"/>
          </p:nvPr>
        </p:nvSpPr>
        <p:spPr>
          <a:xfrm>
            <a:off x="466725" y="2133600"/>
            <a:ext cx="8132763" cy="396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83B73D"/>
        </a:buClr>
        <a:buSzPct val="100000"/>
        <a:buFontTx/>
        <a:buChar char="▪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74700" marR="0" indent="-3175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83B73D"/>
        </a:buClr>
        <a:buSzPct val="100000"/>
        <a:buFontTx/>
        <a:buChar char="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001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83B73D"/>
        </a:buClr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698171" marR="0" indent="-326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83B73D"/>
        </a:buClr>
        <a:buSzPct val="100000"/>
        <a:buFontTx/>
        <a:buChar char="-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2098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83B73D"/>
        </a:buClr>
        <a:buSzPct val="100000"/>
        <a:buFontTx/>
        <a:buChar char="▪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670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83B73D"/>
        </a:buClr>
        <a:buSzPct val="100000"/>
        <a:buFont typeface="Wingdings"/>
        <a:buChar char="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1242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83B73D"/>
        </a:buClr>
        <a:buSzPct val="100000"/>
        <a:buFont typeface="Wingdings"/>
        <a:buChar char="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814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83B73D"/>
        </a:buClr>
        <a:buSzPct val="100000"/>
        <a:buFont typeface="Wingdings"/>
        <a:buChar char="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386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83B73D"/>
        </a:buClr>
        <a:buSzPct val="100000"/>
        <a:buFont typeface="Wingdings"/>
        <a:buChar char="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ransit Scheduling"/>
          <p:cNvSpPr txBox="1">
            <a:spLocks noGrp="1"/>
          </p:cNvSpPr>
          <p:nvPr>
            <p:ph type="ctrTitle"/>
          </p:nvPr>
        </p:nvSpPr>
        <p:spPr>
          <a:xfrm>
            <a:off x="495300" y="4724400"/>
            <a:ext cx="8153400" cy="108108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429768">
              <a:lnSpc>
                <a:spcPts val="10500"/>
              </a:lnSpc>
              <a:spcBef>
                <a:spcPts val="1100"/>
              </a:spcBef>
              <a:defRPr sz="4512" b="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dirty="0"/>
              <a:t>Transit Scheduling </a:t>
            </a:r>
            <a:endParaRPr sz="1128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852F17B-A537-4500-89CF-363483B1B2D8}"/>
              </a:ext>
            </a:extLst>
          </p:cNvPr>
          <p:cNvSpPr txBox="1"/>
          <p:nvPr/>
        </p:nvSpPr>
        <p:spPr>
          <a:xfrm>
            <a:off x="738909" y="5874327"/>
            <a:ext cx="730596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Rodion </a:t>
            </a:r>
            <a:r>
              <a:rPr kumimoji="0" lang="de-DE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Novkin</a:t>
            </a: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, </a:t>
            </a:r>
            <a:r>
              <a:rPr kumimoji="0" lang="de-DE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Gajann</a:t>
            </a: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kumimoji="0" lang="de-DE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Sivarajah</a:t>
            </a: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, </a:t>
            </a:r>
            <a:r>
              <a:rPr kumimoji="0" lang="de-DE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Yingmeng</a:t>
            </a: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Pan, Long Zhou, Yannik-Noel Misz, </a:t>
            </a:r>
          </a:p>
          <a:p>
            <a:r>
              <a:rPr kumimoji="0" lang="de-DE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Yuchen</a:t>
            </a: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Lin, </a:t>
            </a:r>
            <a:r>
              <a:rPr kumimoji="0" lang="de-DE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Yunlong</a:t>
            </a: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lang="de-DE" sz="1400" dirty="0"/>
              <a:t>Liu, Karthik </a:t>
            </a:r>
            <a:r>
              <a:rPr lang="de-DE" sz="1400" dirty="0" err="1"/>
              <a:t>Boyapathi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D84817-9321-4E69-9158-C97E99BB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066800"/>
            <a:ext cx="8132763" cy="990600"/>
          </a:xfrm>
        </p:spPr>
        <p:txBody>
          <a:bodyPr/>
          <a:lstStyle/>
          <a:p>
            <a:r>
              <a:rPr lang="de-DE" dirty="0"/>
              <a:t>Linear </a:t>
            </a:r>
            <a:r>
              <a:rPr lang="de-DE" dirty="0" err="1"/>
              <a:t>modelling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passenger </a:t>
            </a:r>
            <a:r>
              <a:rPr lang="de-DE" dirty="0" err="1"/>
              <a:t>flow</a:t>
            </a:r>
            <a:r>
              <a:rPr lang="de-DE" dirty="0"/>
              <a:t> – </a:t>
            </a:r>
            <a:r>
              <a:rPr lang="de-DE" dirty="0" err="1"/>
              <a:t>Prediction</a:t>
            </a:r>
            <a:r>
              <a:rPr lang="de-DE" dirty="0"/>
              <a:t> I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DAB313-B47F-49B2-A8EA-0D4E813FE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6726" y="2133600"/>
            <a:ext cx="5961784" cy="39624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Train three different linear models</a:t>
            </a:r>
          </a:p>
          <a:p>
            <a:pPr marL="889000" lvl="1" indent="-457200"/>
            <a:r>
              <a:rPr lang="en-US" dirty="0"/>
              <a:t>From Train: All trips starting at a train station</a:t>
            </a:r>
          </a:p>
          <a:p>
            <a:pPr marL="889000" lvl="1" indent="-457200"/>
            <a:r>
              <a:rPr lang="en-US" dirty="0"/>
              <a:t>To Train: All trips ending at a train station</a:t>
            </a:r>
          </a:p>
          <a:p>
            <a:pPr marL="889000" lvl="1" indent="-457200"/>
            <a:r>
              <a:rPr lang="en-US" dirty="0"/>
              <a:t>Normal: All other trips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models to predict the AM peak traffic of route 488</a:t>
            </a:r>
          </a:p>
          <a:p>
            <a:pPr marL="889000" lvl="1" indent="-457200"/>
            <a:r>
              <a:rPr lang="en-US" dirty="0"/>
              <a:t>Both directions</a:t>
            </a:r>
          </a:p>
          <a:p>
            <a:pPr marL="889000" lvl="1" indent="-457200"/>
            <a:r>
              <a:rPr lang="en-US" dirty="0"/>
              <a:t>Without rounding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assumptions to predict other time periods</a:t>
            </a:r>
          </a:p>
          <a:p>
            <a:pPr marL="889000" lvl="1" indent="-457200"/>
            <a:r>
              <a:rPr lang="en-US" dirty="0"/>
              <a:t>Total passenger count and distribution</a:t>
            </a:r>
          </a:p>
          <a:p>
            <a:pPr marL="889000" lvl="1" indent="-457200"/>
            <a:r>
              <a:rPr lang="en-US" dirty="0"/>
              <a:t>Use sampling to get integer values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C233BFE3-D0E1-4A66-8D12-9E725F3775BE}"/>
              </a:ext>
            </a:extLst>
          </p:cNvPr>
          <p:cNvGrpSpPr/>
          <p:nvPr/>
        </p:nvGrpSpPr>
        <p:grpSpPr>
          <a:xfrm>
            <a:off x="7044507" y="2154465"/>
            <a:ext cx="932204" cy="792000"/>
            <a:chOff x="6825139" y="2320713"/>
            <a:chExt cx="932204" cy="792000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F2FFCC3A-E0E2-4036-9539-0B4ED3A4E3E8}"/>
                </a:ext>
              </a:extLst>
            </p:cNvPr>
            <p:cNvGrpSpPr/>
            <p:nvPr/>
          </p:nvGrpSpPr>
          <p:grpSpPr>
            <a:xfrm>
              <a:off x="6899026" y="2320713"/>
              <a:ext cx="792000" cy="792000"/>
              <a:chOff x="6354618" y="2057400"/>
              <a:chExt cx="972000" cy="972000"/>
            </a:xfrm>
          </p:grpSpPr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C709EEC7-AB34-4F72-9440-C5ABB7F55774}"/>
                  </a:ext>
                </a:extLst>
              </p:cNvPr>
              <p:cNvSpPr/>
              <p:nvPr/>
            </p:nvSpPr>
            <p:spPr>
              <a:xfrm>
                <a:off x="6354618" y="2057400"/>
                <a:ext cx="972000" cy="972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endParaRPr>
              </a:p>
            </p:txBody>
          </p:sp>
          <p:sp>
            <p:nvSpPr>
              <p:cNvPr id="8" name="Gleichschenkliges Dreieck 7">
                <a:extLst>
                  <a:ext uri="{FF2B5EF4-FFF2-40B4-BE49-F238E27FC236}">
                    <a16:creationId xmlns:a16="http://schemas.microsoft.com/office/drawing/2014/main" id="{519CEEA7-2B43-4CA6-854F-67A031808023}"/>
                  </a:ext>
                </a:extLst>
              </p:cNvPr>
              <p:cNvSpPr/>
              <p:nvPr/>
            </p:nvSpPr>
            <p:spPr>
              <a:xfrm rot="16200000">
                <a:off x="6354618" y="2057400"/>
                <a:ext cx="972000" cy="972000"/>
              </a:xfrm>
              <a:prstGeom prst="triangle">
                <a:avLst>
                  <a:gd name="adj" fmla="val 100000"/>
                </a:avLst>
              </a:prstGeom>
              <a:solidFill>
                <a:schemeClr val="accent1">
                  <a:lumMod val="7500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endParaRPr>
              </a:p>
            </p:txBody>
          </p:sp>
        </p:grp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4C100B52-C179-475E-A76B-E820050AC1DC}"/>
                </a:ext>
              </a:extLst>
            </p:cNvPr>
            <p:cNvSpPr txBox="1"/>
            <p:nvPr/>
          </p:nvSpPr>
          <p:spPr>
            <a:xfrm>
              <a:off x="6825139" y="2406151"/>
              <a:ext cx="932204" cy="230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9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Inbound</a:t>
              </a:r>
              <a:endParaRPr kumimoji="0" 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0BEDA2A0-B24B-4465-8454-C89B0875E61A}"/>
              </a:ext>
            </a:extLst>
          </p:cNvPr>
          <p:cNvGrpSpPr/>
          <p:nvPr/>
        </p:nvGrpSpPr>
        <p:grpSpPr>
          <a:xfrm>
            <a:off x="6628872" y="4712939"/>
            <a:ext cx="1070752" cy="1156835"/>
            <a:chOff x="6848234" y="3664606"/>
            <a:chExt cx="1070752" cy="1156835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BDB078CE-725B-4A1E-B7F4-4703697DB160}"/>
                </a:ext>
              </a:extLst>
            </p:cNvPr>
            <p:cNvGrpSpPr/>
            <p:nvPr/>
          </p:nvGrpSpPr>
          <p:grpSpPr>
            <a:xfrm>
              <a:off x="7060669" y="3664606"/>
              <a:ext cx="792000" cy="792000"/>
              <a:chOff x="6354618" y="2057400"/>
              <a:chExt cx="972000" cy="972000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F55776F2-E547-42E4-B4FE-8C3F19051A61}"/>
                  </a:ext>
                </a:extLst>
              </p:cNvPr>
              <p:cNvSpPr/>
              <p:nvPr/>
            </p:nvSpPr>
            <p:spPr>
              <a:xfrm>
                <a:off x="6354618" y="2057400"/>
                <a:ext cx="972000" cy="972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endParaRPr>
              </a:p>
            </p:txBody>
          </p:sp>
          <p:sp>
            <p:nvSpPr>
              <p:cNvPr id="33" name="Gleichschenkliges Dreieck 32">
                <a:extLst>
                  <a:ext uri="{FF2B5EF4-FFF2-40B4-BE49-F238E27FC236}">
                    <a16:creationId xmlns:a16="http://schemas.microsoft.com/office/drawing/2014/main" id="{82202B7C-4CF4-44E5-B9DA-AEB446E4BFC6}"/>
                  </a:ext>
                </a:extLst>
              </p:cNvPr>
              <p:cNvSpPr/>
              <p:nvPr/>
            </p:nvSpPr>
            <p:spPr>
              <a:xfrm rot="16200000">
                <a:off x="6354618" y="2057400"/>
                <a:ext cx="972000" cy="972000"/>
              </a:xfrm>
              <a:prstGeom prst="triangle">
                <a:avLst>
                  <a:gd name="adj" fmla="val 10000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endParaRPr>
              </a:p>
            </p:txBody>
          </p:sp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5D37465F-D5E4-406A-8ED9-5EBDC5787D92}"/>
                </a:ext>
              </a:extLst>
            </p:cNvPr>
            <p:cNvGrpSpPr/>
            <p:nvPr/>
          </p:nvGrpSpPr>
          <p:grpSpPr>
            <a:xfrm>
              <a:off x="6917510" y="4029441"/>
              <a:ext cx="792000" cy="792000"/>
              <a:chOff x="6354618" y="2057400"/>
              <a:chExt cx="972000" cy="972000"/>
            </a:xfrm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6AEAF4DA-3CF4-4E7B-96ED-370E59D6A14E}"/>
                  </a:ext>
                </a:extLst>
              </p:cNvPr>
              <p:cNvSpPr/>
              <p:nvPr/>
            </p:nvSpPr>
            <p:spPr>
              <a:xfrm>
                <a:off x="6354618" y="2057400"/>
                <a:ext cx="972000" cy="972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endParaRPr>
              </a:p>
            </p:txBody>
          </p:sp>
          <p:sp>
            <p:nvSpPr>
              <p:cNvPr id="31" name="Gleichschenkliges Dreieck 30">
                <a:extLst>
                  <a:ext uri="{FF2B5EF4-FFF2-40B4-BE49-F238E27FC236}">
                    <a16:creationId xmlns:a16="http://schemas.microsoft.com/office/drawing/2014/main" id="{76169655-BD7A-4F01-9D62-61CD24F083B1}"/>
                  </a:ext>
                </a:extLst>
              </p:cNvPr>
              <p:cNvSpPr/>
              <p:nvPr/>
            </p:nvSpPr>
            <p:spPr>
              <a:xfrm rot="16200000">
                <a:off x="6354618" y="2057400"/>
                <a:ext cx="972000" cy="972000"/>
              </a:xfrm>
              <a:prstGeom prst="triangle">
                <a:avLst>
                  <a:gd name="adj" fmla="val 10000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endParaRPr>
              </a:p>
            </p:txBody>
          </p:sp>
        </p:grp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E98FA477-31DE-4FF2-8D4C-6A7E111DCCCA}"/>
                </a:ext>
              </a:extLst>
            </p:cNvPr>
            <p:cNvSpPr txBox="1"/>
            <p:nvPr/>
          </p:nvSpPr>
          <p:spPr>
            <a:xfrm>
              <a:off x="6986782" y="3740809"/>
              <a:ext cx="932204" cy="230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9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Inbound</a:t>
              </a:r>
              <a:endParaRPr kumimoji="0" 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613EE465-E9FA-49EC-8D95-2EB104BBCDFF}"/>
                </a:ext>
              </a:extLst>
            </p:cNvPr>
            <p:cNvSpPr txBox="1"/>
            <p:nvPr/>
          </p:nvSpPr>
          <p:spPr>
            <a:xfrm>
              <a:off x="6848234" y="4091783"/>
              <a:ext cx="932204" cy="230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de-DE" sz="900" dirty="0"/>
                <a:t>Out</a:t>
              </a:r>
              <a:r>
                <a:rPr kumimoji="0" lang="de-DE" sz="9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bound</a:t>
              </a:r>
              <a:endParaRPr kumimoji="0" 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E3BEFB43-FAC7-4F14-93A7-AAE718412E09}"/>
              </a:ext>
            </a:extLst>
          </p:cNvPr>
          <p:cNvGrpSpPr/>
          <p:nvPr/>
        </p:nvGrpSpPr>
        <p:grpSpPr>
          <a:xfrm>
            <a:off x="6938289" y="4782211"/>
            <a:ext cx="1070752" cy="1156835"/>
            <a:chOff x="6848234" y="3664606"/>
            <a:chExt cx="1070752" cy="1156835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FDDAD40F-6BA2-4585-84FA-9F18D603902E}"/>
                </a:ext>
              </a:extLst>
            </p:cNvPr>
            <p:cNvGrpSpPr/>
            <p:nvPr/>
          </p:nvGrpSpPr>
          <p:grpSpPr>
            <a:xfrm>
              <a:off x="7060669" y="3664606"/>
              <a:ext cx="792000" cy="792000"/>
              <a:chOff x="6354618" y="2057400"/>
              <a:chExt cx="972000" cy="972000"/>
            </a:xfrm>
          </p:grpSpPr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E464387F-F1EE-46B3-93A9-F11DA32F02C0}"/>
                  </a:ext>
                </a:extLst>
              </p:cNvPr>
              <p:cNvSpPr/>
              <p:nvPr/>
            </p:nvSpPr>
            <p:spPr>
              <a:xfrm>
                <a:off x="6354618" y="2057400"/>
                <a:ext cx="972000" cy="972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endParaRPr>
              </a:p>
            </p:txBody>
          </p:sp>
          <p:sp>
            <p:nvSpPr>
              <p:cNvPr id="42" name="Gleichschenkliges Dreieck 41">
                <a:extLst>
                  <a:ext uri="{FF2B5EF4-FFF2-40B4-BE49-F238E27FC236}">
                    <a16:creationId xmlns:a16="http://schemas.microsoft.com/office/drawing/2014/main" id="{A5BDE13F-6610-4AB1-BD55-C34A2765475B}"/>
                  </a:ext>
                </a:extLst>
              </p:cNvPr>
              <p:cNvSpPr/>
              <p:nvPr/>
            </p:nvSpPr>
            <p:spPr>
              <a:xfrm rot="16200000">
                <a:off x="6354618" y="2057400"/>
                <a:ext cx="972000" cy="972000"/>
              </a:xfrm>
              <a:prstGeom prst="triangle">
                <a:avLst>
                  <a:gd name="adj" fmla="val 100000"/>
                </a:avLst>
              </a:prstGeom>
              <a:solidFill>
                <a:schemeClr val="accent1">
                  <a:lumMod val="5000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endParaRPr>
              </a:p>
            </p:txBody>
          </p:sp>
        </p:grp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06A9064B-A2B7-43E6-9E91-30C536AE2081}"/>
                </a:ext>
              </a:extLst>
            </p:cNvPr>
            <p:cNvGrpSpPr/>
            <p:nvPr/>
          </p:nvGrpSpPr>
          <p:grpSpPr>
            <a:xfrm>
              <a:off x="6917510" y="4029441"/>
              <a:ext cx="792000" cy="792000"/>
              <a:chOff x="6354618" y="2057400"/>
              <a:chExt cx="972000" cy="97200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0FA06C42-2AD6-4CE3-B591-C6C7F9084EFE}"/>
                  </a:ext>
                </a:extLst>
              </p:cNvPr>
              <p:cNvSpPr/>
              <p:nvPr/>
            </p:nvSpPr>
            <p:spPr>
              <a:xfrm>
                <a:off x="6354618" y="2057400"/>
                <a:ext cx="972000" cy="972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endParaRPr>
              </a:p>
            </p:txBody>
          </p:sp>
          <p:sp>
            <p:nvSpPr>
              <p:cNvPr id="40" name="Gleichschenkliges Dreieck 39">
                <a:extLst>
                  <a:ext uri="{FF2B5EF4-FFF2-40B4-BE49-F238E27FC236}">
                    <a16:creationId xmlns:a16="http://schemas.microsoft.com/office/drawing/2014/main" id="{5199EEB0-A36D-412E-B34A-DD3E5C1205AD}"/>
                  </a:ext>
                </a:extLst>
              </p:cNvPr>
              <p:cNvSpPr/>
              <p:nvPr/>
            </p:nvSpPr>
            <p:spPr>
              <a:xfrm rot="16200000">
                <a:off x="6354618" y="2057400"/>
                <a:ext cx="972000" cy="972000"/>
              </a:xfrm>
              <a:prstGeom prst="triangle">
                <a:avLst>
                  <a:gd name="adj" fmla="val 100000"/>
                </a:avLst>
              </a:prstGeom>
              <a:solidFill>
                <a:schemeClr val="accent1">
                  <a:lumMod val="5000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endParaRPr>
              </a:p>
            </p:txBody>
          </p:sp>
        </p:grp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492A0294-C945-4E78-A6D9-BFC1720AB63C}"/>
                </a:ext>
              </a:extLst>
            </p:cNvPr>
            <p:cNvSpPr txBox="1"/>
            <p:nvPr/>
          </p:nvSpPr>
          <p:spPr>
            <a:xfrm>
              <a:off x="6986782" y="3740809"/>
              <a:ext cx="932204" cy="230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9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Inbound</a:t>
              </a:r>
              <a:endParaRPr kumimoji="0" 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22088BB3-33D6-4C8E-AC59-CD217A4FCBA6}"/>
                </a:ext>
              </a:extLst>
            </p:cNvPr>
            <p:cNvSpPr txBox="1"/>
            <p:nvPr/>
          </p:nvSpPr>
          <p:spPr>
            <a:xfrm>
              <a:off x="6848234" y="4091783"/>
              <a:ext cx="932204" cy="230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de-DE" sz="900" dirty="0"/>
                <a:t>Out</a:t>
              </a:r>
              <a:r>
                <a:rPr kumimoji="0" lang="de-DE" sz="9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bound</a:t>
              </a:r>
              <a:endParaRPr kumimoji="0" 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7F950CE4-CCCC-4DBD-9912-685CBDA32B97}"/>
              </a:ext>
            </a:extLst>
          </p:cNvPr>
          <p:cNvGrpSpPr/>
          <p:nvPr/>
        </p:nvGrpSpPr>
        <p:grpSpPr>
          <a:xfrm>
            <a:off x="6975233" y="3267450"/>
            <a:ext cx="1070752" cy="1156835"/>
            <a:chOff x="6848234" y="3664606"/>
            <a:chExt cx="1070752" cy="1156835"/>
          </a:xfrm>
        </p:grpSpPr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AD6DEDD7-9B67-43F8-B968-6EDC914CB3B4}"/>
                </a:ext>
              </a:extLst>
            </p:cNvPr>
            <p:cNvGrpSpPr/>
            <p:nvPr/>
          </p:nvGrpSpPr>
          <p:grpSpPr>
            <a:xfrm>
              <a:off x="7060669" y="3664606"/>
              <a:ext cx="792000" cy="792000"/>
              <a:chOff x="6354618" y="2057400"/>
              <a:chExt cx="972000" cy="972000"/>
            </a:xfrm>
          </p:grpSpPr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ECDBCF24-41C4-43D6-9770-06602D21AEF3}"/>
                  </a:ext>
                </a:extLst>
              </p:cNvPr>
              <p:cNvSpPr/>
              <p:nvPr/>
            </p:nvSpPr>
            <p:spPr>
              <a:xfrm>
                <a:off x="6354618" y="2057400"/>
                <a:ext cx="972000" cy="972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endParaRPr>
              </a:p>
            </p:txBody>
          </p:sp>
          <p:sp>
            <p:nvSpPr>
              <p:cNvPr id="51" name="Gleichschenkliges Dreieck 50">
                <a:extLst>
                  <a:ext uri="{FF2B5EF4-FFF2-40B4-BE49-F238E27FC236}">
                    <a16:creationId xmlns:a16="http://schemas.microsoft.com/office/drawing/2014/main" id="{9CE935D4-96B6-486F-AFC8-61BC8177648D}"/>
                  </a:ext>
                </a:extLst>
              </p:cNvPr>
              <p:cNvSpPr/>
              <p:nvPr/>
            </p:nvSpPr>
            <p:spPr>
              <a:xfrm rot="16200000">
                <a:off x="6354618" y="2057400"/>
                <a:ext cx="972000" cy="972000"/>
              </a:xfrm>
              <a:prstGeom prst="triangle">
                <a:avLst>
                  <a:gd name="adj" fmla="val 100000"/>
                </a:avLst>
              </a:prstGeom>
              <a:solidFill>
                <a:schemeClr val="accent1">
                  <a:lumMod val="5000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endParaRPr>
              </a:p>
            </p:txBody>
          </p:sp>
        </p:grpSp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476B0C7F-BB9C-44A7-B535-73625B713D92}"/>
                </a:ext>
              </a:extLst>
            </p:cNvPr>
            <p:cNvGrpSpPr/>
            <p:nvPr/>
          </p:nvGrpSpPr>
          <p:grpSpPr>
            <a:xfrm>
              <a:off x="6917510" y="4029441"/>
              <a:ext cx="792000" cy="792000"/>
              <a:chOff x="6354618" y="2057400"/>
              <a:chExt cx="972000" cy="972000"/>
            </a:xfrm>
          </p:grpSpPr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BB7F02DF-3052-470C-B844-4FF4F4EC72E6}"/>
                  </a:ext>
                </a:extLst>
              </p:cNvPr>
              <p:cNvSpPr/>
              <p:nvPr/>
            </p:nvSpPr>
            <p:spPr>
              <a:xfrm>
                <a:off x="6354618" y="2057400"/>
                <a:ext cx="972000" cy="972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endParaRPr>
              </a:p>
            </p:txBody>
          </p:sp>
          <p:sp>
            <p:nvSpPr>
              <p:cNvPr id="49" name="Gleichschenkliges Dreieck 48">
                <a:extLst>
                  <a:ext uri="{FF2B5EF4-FFF2-40B4-BE49-F238E27FC236}">
                    <a16:creationId xmlns:a16="http://schemas.microsoft.com/office/drawing/2014/main" id="{504F7148-666E-4C8D-A237-636C7AE89EFB}"/>
                  </a:ext>
                </a:extLst>
              </p:cNvPr>
              <p:cNvSpPr/>
              <p:nvPr/>
            </p:nvSpPr>
            <p:spPr>
              <a:xfrm rot="16200000">
                <a:off x="6354618" y="2057400"/>
                <a:ext cx="972000" cy="972000"/>
              </a:xfrm>
              <a:prstGeom prst="triangle">
                <a:avLst>
                  <a:gd name="adj" fmla="val 100000"/>
                </a:avLst>
              </a:prstGeom>
              <a:solidFill>
                <a:schemeClr val="accent1">
                  <a:lumMod val="5000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endParaRPr>
              </a:p>
            </p:txBody>
          </p:sp>
        </p:grp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A6F69529-3736-4495-BB31-1F8C2A312A2C}"/>
                </a:ext>
              </a:extLst>
            </p:cNvPr>
            <p:cNvSpPr txBox="1"/>
            <p:nvPr/>
          </p:nvSpPr>
          <p:spPr>
            <a:xfrm>
              <a:off x="6986782" y="3740809"/>
              <a:ext cx="932204" cy="230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9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Inbound</a:t>
              </a:r>
              <a:endParaRPr kumimoji="0" 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2A9B2C12-9E0A-4195-B615-CC2AAEA747B5}"/>
                </a:ext>
              </a:extLst>
            </p:cNvPr>
            <p:cNvSpPr txBox="1"/>
            <p:nvPr/>
          </p:nvSpPr>
          <p:spPr>
            <a:xfrm>
              <a:off x="6848234" y="4091783"/>
              <a:ext cx="932204" cy="230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de-DE" sz="900" dirty="0"/>
                <a:t>Out</a:t>
              </a:r>
              <a:r>
                <a:rPr kumimoji="0" lang="de-DE" sz="9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bound</a:t>
              </a:r>
              <a:endParaRPr kumimoji="0" 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99EE662-4015-4008-9F4D-D70316862BA6}"/>
              </a:ext>
            </a:extLst>
          </p:cNvPr>
          <p:cNvGrpSpPr/>
          <p:nvPr/>
        </p:nvGrpSpPr>
        <p:grpSpPr>
          <a:xfrm>
            <a:off x="7244192" y="4862940"/>
            <a:ext cx="1070752" cy="1156835"/>
            <a:chOff x="6848234" y="3664606"/>
            <a:chExt cx="1070752" cy="1156835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AEC4E00F-A905-497B-9EBA-E502BEF370A6}"/>
                </a:ext>
              </a:extLst>
            </p:cNvPr>
            <p:cNvGrpSpPr/>
            <p:nvPr/>
          </p:nvGrpSpPr>
          <p:grpSpPr>
            <a:xfrm>
              <a:off x="7060669" y="3664606"/>
              <a:ext cx="792000" cy="792000"/>
              <a:chOff x="6354618" y="2057400"/>
              <a:chExt cx="972000" cy="972000"/>
            </a:xfrm>
          </p:grpSpPr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ED377A1F-93ED-4646-B024-100735C8422A}"/>
                  </a:ext>
                </a:extLst>
              </p:cNvPr>
              <p:cNvSpPr/>
              <p:nvPr/>
            </p:nvSpPr>
            <p:spPr>
              <a:xfrm>
                <a:off x="6354618" y="2057400"/>
                <a:ext cx="972000" cy="972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endParaRPr>
              </a:p>
            </p:txBody>
          </p:sp>
          <p:sp>
            <p:nvSpPr>
              <p:cNvPr id="12" name="Gleichschenkliges Dreieck 11">
                <a:extLst>
                  <a:ext uri="{FF2B5EF4-FFF2-40B4-BE49-F238E27FC236}">
                    <a16:creationId xmlns:a16="http://schemas.microsoft.com/office/drawing/2014/main" id="{32B52825-2BA8-4755-B669-B033823D74B0}"/>
                  </a:ext>
                </a:extLst>
              </p:cNvPr>
              <p:cNvSpPr/>
              <p:nvPr/>
            </p:nvSpPr>
            <p:spPr>
              <a:xfrm rot="16200000">
                <a:off x="6354618" y="2057400"/>
                <a:ext cx="972000" cy="972000"/>
              </a:xfrm>
              <a:prstGeom prst="triangle">
                <a:avLst>
                  <a:gd name="adj" fmla="val 10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endParaRPr>
              </a:p>
            </p:txBody>
          </p:sp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D9ED0098-BBF7-4A0F-AFF8-7E6ECCF9B0B3}"/>
                </a:ext>
              </a:extLst>
            </p:cNvPr>
            <p:cNvGrpSpPr/>
            <p:nvPr/>
          </p:nvGrpSpPr>
          <p:grpSpPr>
            <a:xfrm>
              <a:off x="6917510" y="4029441"/>
              <a:ext cx="792000" cy="792000"/>
              <a:chOff x="6354618" y="2057400"/>
              <a:chExt cx="972000" cy="972000"/>
            </a:xfrm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159B85F0-5020-47A1-BF21-8E5FC167BB4B}"/>
                  </a:ext>
                </a:extLst>
              </p:cNvPr>
              <p:cNvSpPr/>
              <p:nvPr/>
            </p:nvSpPr>
            <p:spPr>
              <a:xfrm>
                <a:off x="6354618" y="2057400"/>
                <a:ext cx="972000" cy="972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endParaRPr>
              </a:p>
            </p:txBody>
          </p:sp>
          <p:sp>
            <p:nvSpPr>
              <p:cNvPr id="15" name="Gleichschenkliges Dreieck 14">
                <a:extLst>
                  <a:ext uri="{FF2B5EF4-FFF2-40B4-BE49-F238E27FC236}">
                    <a16:creationId xmlns:a16="http://schemas.microsoft.com/office/drawing/2014/main" id="{CC196B2B-6C76-4240-96CE-F128C8D11626}"/>
                  </a:ext>
                </a:extLst>
              </p:cNvPr>
              <p:cNvSpPr/>
              <p:nvPr/>
            </p:nvSpPr>
            <p:spPr>
              <a:xfrm rot="16200000">
                <a:off x="6354618" y="2057400"/>
                <a:ext cx="972000" cy="972000"/>
              </a:xfrm>
              <a:prstGeom prst="triangle">
                <a:avLst>
                  <a:gd name="adj" fmla="val 10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endParaRPr>
              </a:p>
            </p:txBody>
          </p:sp>
        </p:grp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76DEF302-FCF8-42B3-B7C0-4B6B2A410C56}"/>
                </a:ext>
              </a:extLst>
            </p:cNvPr>
            <p:cNvSpPr txBox="1"/>
            <p:nvPr/>
          </p:nvSpPr>
          <p:spPr>
            <a:xfrm>
              <a:off x="6986782" y="3740809"/>
              <a:ext cx="932204" cy="230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9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Inbound</a:t>
              </a:r>
              <a:endParaRPr kumimoji="0" 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E1AAD016-BB99-4FF9-BF60-FAF02F4EECA6}"/>
                </a:ext>
              </a:extLst>
            </p:cNvPr>
            <p:cNvSpPr txBox="1"/>
            <p:nvPr/>
          </p:nvSpPr>
          <p:spPr>
            <a:xfrm>
              <a:off x="6848234" y="4091783"/>
              <a:ext cx="932204" cy="230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de-DE" sz="900" dirty="0"/>
                <a:t>Out</a:t>
              </a:r>
              <a:r>
                <a:rPr kumimoji="0" lang="de-DE" sz="9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bound</a:t>
              </a:r>
              <a:endParaRPr kumimoji="0" 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</p:grpSp>
      <p:sp>
        <p:nvSpPr>
          <p:cNvPr id="53" name="Pfeil: nach links gekrümmt 52">
            <a:extLst>
              <a:ext uri="{FF2B5EF4-FFF2-40B4-BE49-F238E27FC236}">
                <a16:creationId xmlns:a16="http://schemas.microsoft.com/office/drawing/2014/main" id="{BE0525BA-5B0D-4A8F-B39E-92F77D94FE64}"/>
              </a:ext>
            </a:extLst>
          </p:cNvPr>
          <p:cNvSpPr/>
          <p:nvPr/>
        </p:nvSpPr>
        <p:spPr>
          <a:xfrm>
            <a:off x="8335034" y="2544620"/>
            <a:ext cx="413856" cy="1161551"/>
          </a:xfrm>
          <a:prstGeom prst="curvedLef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4" name="Pfeil: nach links gekrümmt 53">
            <a:extLst>
              <a:ext uri="{FF2B5EF4-FFF2-40B4-BE49-F238E27FC236}">
                <a16:creationId xmlns:a16="http://schemas.microsoft.com/office/drawing/2014/main" id="{C018B077-DD93-4F1E-95B6-26BED40AF25A}"/>
              </a:ext>
            </a:extLst>
          </p:cNvPr>
          <p:cNvSpPr/>
          <p:nvPr/>
        </p:nvSpPr>
        <p:spPr>
          <a:xfrm>
            <a:off x="8335034" y="4016575"/>
            <a:ext cx="413856" cy="1161551"/>
          </a:xfrm>
          <a:prstGeom prst="curvedLef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2458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C4629-22E5-42F9-B7E8-4CA141B8D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066800"/>
            <a:ext cx="8132763" cy="990600"/>
          </a:xfrm>
        </p:spPr>
        <p:txBody>
          <a:bodyPr/>
          <a:lstStyle/>
          <a:p>
            <a:r>
              <a:rPr lang="de-DE" dirty="0"/>
              <a:t>Linear </a:t>
            </a:r>
            <a:r>
              <a:rPr lang="de-DE" dirty="0" err="1"/>
              <a:t>modelling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passenger </a:t>
            </a:r>
            <a:r>
              <a:rPr lang="de-DE" dirty="0" err="1"/>
              <a:t>flow</a:t>
            </a:r>
            <a:r>
              <a:rPr lang="de-DE" dirty="0"/>
              <a:t> – </a:t>
            </a:r>
            <a:r>
              <a:rPr lang="de-DE" dirty="0" err="1"/>
              <a:t>Prediction</a:t>
            </a:r>
            <a:r>
              <a:rPr lang="de-DE" dirty="0"/>
              <a:t> II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883E6A-5D67-4E6E-8D05-A1096CA7D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1745" y="2133600"/>
            <a:ext cx="3177743" cy="3962400"/>
          </a:xfrm>
        </p:spPr>
        <p:txBody>
          <a:bodyPr/>
          <a:lstStyle/>
          <a:p>
            <a:r>
              <a:rPr lang="de-DE" dirty="0"/>
              <a:t>Travel </a:t>
            </a:r>
            <a:r>
              <a:rPr lang="de-DE" dirty="0" err="1"/>
              <a:t>directions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day</a:t>
            </a:r>
            <a:r>
              <a:rPr lang="de-DE" dirty="0"/>
              <a:t>-time</a:t>
            </a:r>
          </a:p>
          <a:p>
            <a:r>
              <a:rPr lang="de-DE" dirty="0"/>
              <a:t>„Who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direction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morning</a:t>
            </a:r>
            <a:r>
              <a:rPr lang="de-DE" dirty="0"/>
              <a:t> </a:t>
            </a:r>
            <a:r>
              <a:rPr lang="de-DE" dirty="0" err="1"/>
              <a:t>returns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afternoon</a:t>
            </a:r>
            <a:r>
              <a:rPr lang="de-DE" dirty="0"/>
              <a:t>“</a:t>
            </a:r>
          </a:p>
          <a:p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021094E2-642E-4438-B3E0-32857AA52A8A}"/>
              </a:ext>
            </a:extLst>
          </p:cNvPr>
          <p:cNvGrpSpPr/>
          <p:nvPr/>
        </p:nvGrpSpPr>
        <p:grpSpPr>
          <a:xfrm>
            <a:off x="406399" y="2142830"/>
            <a:ext cx="4969165" cy="3940881"/>
            <a:chOff x="0" y="0"/>
            <a:chExt cx="3696970" cy="2699526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DAEFC0CC-65C9-4020-BDFA-19B1E748A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0"/>
              <a:ext cx="3696970" cy="2372360"/>
            </a:xfrm>
            <a:prstGeom prst="rect">
              <a:avLst/>
            </a:prstGeom>
            <a:noFill/>
          </p:spPr>
        </p:pic>
        <p:sp>
          <p:nvSpPr>
            <p:cNvPr id="7" name="Textfeld 17">
              <a:extLst>
                <a:ext uri="{FF2B5EF4-FFF2-40B4-BE49-F238E27FC236}">
                  <a16:creationId xmlns:a16="http://schemas.microsoft.com/office/drawing/2014/main" id="{02B02226-8932-4C0E-B013-8324BC54FE1A}"/>
                </a:ext>
              </a:extLst>
            </p:cNvPr>
            <p:cNvSpPr txBox="1"/>
            <p:nvPr/>
          </p:nvSpPr>
          <p:spPr>
            <a:xfrm>
              <a:off x="240511" y="2362200"/>
              <a:ext cx="3188465" cy="337326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>
                <a:spcAft>
                  <a:spcPts val="1000"/>
                </a:spcAft>
              </a:pPr>
              <a:r>
                <a:rPr lang="en-US" sz="16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Average weekday passengers per hour of running time on buses in Boston, US over daytime.</a:t>
              </a:r>
              <a:r>
                <a:rPr lang="en-US" sz="1600" baseline="300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sz="1600" baseline="30000" dirty="0" err="1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FA7E80AB-970F-4324-858F-2B7AF7878A7E}"/>
              </a:ext>
            </a:extLst>
          </p:cNvPr>
          <p:cNvSpPr txBox="1"/>
          <p:nvPr/>
        </p:nvSpPr>
        <p:spPr>
          <a:xfrm>
            <a:off x="1422400" y="6354618"/>
            <a:ext cx="684657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kumimoji="0" lang="de-DE" sz="1100" b="0" i="0" u="none" strike="noStrike" cap="none" spc="0" normalizeH="0" baseline="30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i </a:t>
            </a:r>
            <a:r>
              <a:rPr lang="en-US" sz="1000" dirty="0" err="1"/>
              <a:t>Vanderwart</a:t>
            </a:r>
            <a:r>
              <a:rPr lang="en-US" sz="1000" dirty="0"/>
              <a:t>, C. (2016). </a:t>
            </a:r>
            <a:r>
              <a:rPr lang="en-US" sz="1000" i="1" dirty="0"/>
              <a:t>Planning Transit Networks with Origin, Destination and Interchange Inference.</a:t>
            </a:r>
            <a:r>
              <a:rPr lang="en-US" sz="1000" dirty="0"/>
              <a:t> Massachusetts Institute of Technology. Bachelor Thesis.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3DA8236-9CCE-40DD-89E8-1806B530A123}"/>
              </a:ext>
            </a:extLst>
          </p:cNvPr>
          <p:cNvSpPr/>
          <p:nvPr/>
        </p:nvSpPr>
        <p:spPr>
          <a:xfrm>
            <a:off x="5560291" y="3863878"/>
            <a:ext cx="3177310" cy="190821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b="1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Assumption</a:t>
            </a:r>
            <a:r>
              <a:rPr lang="de-DE" b="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Early </a:t>
            </a:r>
            <a:r>
              <a:rPr kumimoji="0" lang="de-DE" sz="1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morning</a:t>
            </a:r>
            <a:r>
              <a:rPr kumimoji="0" lang="de-DE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, AM </a:t>
            </a:r>
            <a:r>
              <a:rPr kumimoji="0" lang="de-DE" sz="1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peak</a:t>
            </a:r>
            <a:r>
              <a:rPr kumimoji="0" lang="de-DE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kumimoji="0" lang="de-DE" sz="1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share</a:t>
            </a:r>
            <a:r>
              <a:rPr kumimoji="0" lang="de-DE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same </a:t>
            </a:r>
            <a:r>
              <a:rPr kumimoji="0" lang="de-DE" sz="1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distribution</a:t>
            </a:r>
            <a:r>
              <a:rPr kumimoji="0" lang="de-DE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.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PM </a:t>
            </a:r>
            <a:r>
              <a:rPr lang="de-DE" sz="16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peak</a:t>
            </a:r>
            <a:r>
              <a:rPr lang="de-DE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, </a:t>
            </a:r>
            <a:r>
              <a:rPr lang="de-DE" sz="16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evening</a:t>
            </a:r>
            <a:r>
              <a:rPr lang="de-DE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de-DE" sz="16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late</a:t>
            </a:r>
            <a:r>
              <a:rPr lang="de-DE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evening</a:t>
            </a:r>
            <a:r>
              <a:rPr lang="de-DE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with</a:t>
            </a:r>
            <a:r>
              <a:rPr lang="de-DE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reversed</a:t>
            </a:r>
            <a:r>
              <a:rPr lang="de-DE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distribution</a:t>
            </a:r>
            <a:r>
              <a:rPr lang="de-DE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Midday is the average of both distributions.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EF813545-4B2B-41F2-BADC-4E0BDCE4E120}"/>
              </a:ext>
            </a:extLst>
          </p:cNvPr>
          <p:cNvGrpSpPr/>
          <p:nvPr/>
        </p:nvGrpSpPr>
        <p:grpSpPr>
          <a:xfrm>
            <a:off x="701966" y="1879598"/>
            <a:ext cx="4091697" cy="3024912"/>
            <a:chOff x="701966" y="1879598"/>
            <a:chExt cx="4091697" cy="3024912"/>
          </a:xfrm>
        </p:grpSpPr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EF29FB77-0694-4EBF-959E-95032F0D89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5384" y="1958109"/>
              <a:ext cx="0" cy="2946401"/>
            </a:xfrm>
            <a:prstGeom prst="line">
              <a:avLst/>
            </a:prstGeom>
            <a:noFill/>
            <a:ln w="25400" cap="flat">
              <a:solidFill>
                <a:schemeClr val="tx2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E1C65B31-0926-45D6-AC56-9403DA37D4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7273" y="1958109"/>
              <a:ext cx="0" cy="2946401"/>
            </a:xfrm>
            <a:prstGeom prst="line">
              <a:avLst/>
            </a:prstGeom>
            <a:noFill/>
            <a:ln w="25400" cap="flat">
              <a:solidFill>
                <a:schemeClr val="tx2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EFAD4F56-6AA3-49C9-BB0B-763BCFEE6E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3375" y="1958109"/>
              <a:ext cx="0" cy="2946401"/>
            </a:xfrm>
            <a:prstGeom prst="line">
              <a:avLst/>
            </a:prstGeom>
            <a:noFill/>
            <a:ln w="25400" cap="flat">
              <a:solidFill>
                <a:schemeClr val="tx2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2E63A3B4-E53B-4F41-A4E8-8D7936725A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6039" y="1958109"/>
              <a:ext cx="0" cy="2946401"/>
            </a:xfrm>
            <a:prstGeom prst="line">
              <a:avLst/>
            </a:prstGeom>
            <a:noFill/>
            <a:ln w="25400" cap="flat">
              <a:solidFill>
                <a:schemeClr val="tx2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FC54F38E-C96B-4849-A8C8-7610CAA344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1780" y="1958109"/>
              <a:ext cx="0" cy="2946401"/>
            </a:xfrm>
            <a:prstGeom prst="line">
              <a:avLst/>
            </a:prstGeom>
            <a:noFill/>
            <a:ln w="25400" cap="flat">
              <a:solidFill>
                <a:schemeClr val="tx2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1C7F93F9-F45D-472C-B0F7-BB99B3B19573}"/>
                </a:ext>
              </a:extLst>
            </p:cNvPr>
            <p:cNvSpPr txBox="1"/>
            <p:nvPr/>
          </p:nvSpPr>
          <p:spPr>
            <a:xfrm>
              <a:off x="701966" y="1879598"/>
              <a:ext cx="609595" cy="415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5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early</a:t>
              </a:r>
              <a:r>
                <a:rPr kumimoji="0" lang="de-DE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 </a:t>
              </a:r>
              <a:r>
                <a:rPr kumimoji="0" lang="de-DE" sz="105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morning</a:t>
              </a:r>
              <a:endPara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BE318B50-B7DE-424E-8809-B410B6924D3A}"/>
                </a:ext>
              </a:extLst>
            </p:cNvPr>
            <p:cNvSpPr txBox="1"/>
            <p:nvPr/>
          </p:nvSpPr>
          <p:spPr>
            <a:xfrm>
              <a:off x="1233051" y="1879598"/>
              <a:ext cx="609595" cy="415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AM </a:t>
              </a:r>
              <a:r>
                <a:rPr kumimoji="0" lang="de-DE" sz="105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peak</a:t>
              </a:r>
              <a:endPara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EC1F33F-4C20-4C76-9F2C-042D93C2AE21}"/>
                </a:ext>
              </a:extLst>
            </p:cNvPr>
            <p:cNvSpPr txBox="1"/>
            <p:nvPr/>
          </p:nvSpPr>
          <p:spPr>
            <a:xfrm>
              <a:off x="2170541" y="1960389"/>
              <a:ext cx="609595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5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Midday</a:t>
              </a:r>
              <a:endParaRPr kumimoji="0" lang="de-DE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1A07CB2A-6A2A-47B4-BB93-F3699C2D6B5B}"/>
                </a:ext>
              </a:extLst>
            </p:cNvPr>
            <p:cNvSpPr txBox="1"/>
            <p:nvPr/>
          </p:nvSpPr>
          <p:spPr>
            <a:xfrm>
              <a:off x="3029520" y="1879598"/>
              <a:ext cx="609595" cy="415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de-DE" sz="1050" dirty="0"/>
                <a:t>P</a:t>
              </a:r>
              <a:r>
                <a:rPr kumimoji="0" lang="de-DE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M </a:t>
              </a:r>
              <a:r>
                <a:rPr lang="de-DE" sz="1050" dirty="0" err="1"/>
                <a:t>p</a:t>
              </a:r>
              <a:r>
                <a:rPr kumimoji="0" lang="de-DE" sz="105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eak</a:t>
              </a:r>
              <a:endPara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DAF72EB7-303A-4EAE-8F6C-EA3B745269AC}"/>
                </a:ext>
              </a:extLst>
            </p:cNvPr>
            <p:cNvSpPr txBox="1"/>
            <p:nvPr/>
          </p:nvSpPr>
          <p:spPr>
            <a:xfrm>
              <a:off x="3602173" y="1960389"/>
              <a:ext cx="609595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5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evening</a:t>
              </a:r>
              <a:endPara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C31B1C60-7504-4DDA-B85B-1B35C2437037}"/>
                </a:ext>
              </a:extLst>
            </p:cNvPr>
            <p:cNvSpPr txBox="1"/>
            <p:nvPr/>
          </p:nvSpPr>
          <p:spPr>
            <a:xfrm>
              <a:off x="4184068" y="1879598"/>
              <a:ext cx="609595" cy="415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5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late</a:t>
              </a:r>
              <a:r>
                <a:rPr kumimoji="0" lang="de-DE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 </a:t>
              </a:r>
              <a:r>
                <a:rPr kumimoji="0" lang="de-DE" sz="105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evening</a:t>
              </a:r>
              <a:endPara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86636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C4629-22E5-42F9-B7E8-4CA141B8D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066800"/>
            <a:ext cx="8132763" cy="990600"/>
          </a:xfrm>
        </p:spPr>
        <p:txBody>
          <a:bodyPr/>
          <a:lstStyle/>
          <a:p>
            <a:r>
              <a:rPr lang="de-DE" dirty="0"/>
              <a:t>Linear </a:t>
            </a:r>
            <a:r>
              <a:rPr lang="de-DE" dirty="0" err="1"/>
              <a:t>modelling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passenger </a:t>
            </a:r>
            <a:r>
              <a:rPr lang="de-DE" dirty="0" err="1"/>
              <a:t>flow</a:t>
            </a:r>
            <a:r>
              <a:rPr lang="de-DE" dirty="0"/>
              <a:t> – </a:t>
            </a:r>
            <a:r>
              <a:rPr lang="de-DE" dirty="0" err="1"/>
              <a:t>Prediction</a:t>
            </a:r>
            <a:r>
              <a:rPr lang="de-DE" dirty="0"/>
              <a:t> III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883E6A-5D67-4E6E-8D05-A1096CA7D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1745" y="2133600"/>
            <a:ext cx="3177743" cy="3962400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021094E2-642E-4438-B3E0-32857AA52A8A}"/>
              </a:ext>
            </a:extLst>
          </p:cNvPr>
          <p:cNvGrpSpPr/>
          <p:nvPr/>
        </p:nvGrpSpPr>
        <p:grpSpPr>
          <a:xfrm>
            <a:off x="98754" y="2392077"/>
            <a:ext cx="5156739" cy="3691634"/>
            <a:chOff x="-228883" y="170736"/>
            <a:chExt cx="3836522" cy="2528790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DAEFC0CC-65C9-4020-BDFA-19B1E748A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-228883" y="170736"/>
              <a:ext cx="3836522" cy="1984029"/>
            </a:xfrm>
            <a:prstGeom prst="rect">
              <a:avLst/>
            </a:prstGeom>
            <a:noFill/>
          </p:spPr>
        </p:pic>
        <p:sp>
          <p:nvSpPr>
            <p:cNvPr id="7" name="Textfeld 17">
              <a:extLst>
                <a:ext uri="{FF2B5EF4-FFF2-40B4-BE49-F238E27FC236}">
                  <a16:creationId xmlns:a16="http://schemas.microsoft.com/office/drawing/2014/main" id="{02B02226-8932-4C0E-B013-8324BC54FE1A}"/>
                </a:ext>
              </a:extLst>
            </p:cNvPr>
            <p:cNvSpPr txBox="1"/>
            <p:nvPr/>
          </p:nvSpPr>
          <p:spPr>
            <a:xfrm>
              <a:off x="240511" y="2362200"/>
              <a:ext cx="3188465" cy="337326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>
                <a:spcAft>
                  <a:spcPts val="1000"/>
                </a:spcAft>
              </a:pPr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Histogram of journey start times in London’s public </a:t>
              </a:r>
              <a:r>
                <a:rPr lang="en-US" sz="1600" dirty="0" err="1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transport.</a:t>
              </a:r>
              <a:r>
                <a:rPr lang="en-US" sz="1600" baseline="30000" dirty="0" err="1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FA7E80AB-970F-4324-858F-2B7AF7878A7E}"/>
              </a:ext>
            </a:extLst>
          </p:cNvPr>
          <p:cNvSpPr txBox="1"/>
          <p:nvPr/>
        </p:nvSpPr>
        <p:spPr>
          <a:xfrm>
            <a:off x="1422400" y="6354618"/>
            <a:ext cx="684657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kumimoji="0" lang="de-DE" sz="1100" b="0" i="0" u="none" strike="noStrike" cap="none" spc="0" normalizeH="0" baseline="30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i </a:t>
            </a:r>
            <a:r>
              <a:rPr lang="en-US" sz="1000" dirty="0" err="1"/>
              <a:t>Viggiano</a:t>
            </a:r>
            <a:r>
              <a:rPr lang="en-US" sz="1000" dirty="0"/>
              <a:t>, C. A. (2017). Bus Network Sketch Planning with Origin-Destination Travel Data. Massachusetts Institute of Technology. Master Thesis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3DA8236-9CCE-40DD-89E8-1806B530A123}"/>
              </a:ext>
            </a:extLst>
          </p:cNvPr>
          <p:cNvSpPr/>
          <p:nvPr/>
        </p:nvSpPr>
        <p:spPr>
          <a:xfrm>
            <a:off x="5421749" y="1988919"/>
            <a:ext cx="3177310" cy="135421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b="1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Assumption</a:t>
            </a:r>
            <a:r>
              <a:rPr lang="de-DE" b="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Total </a:t>
            </a:r>
            <a:r>
              <a:rPr kumimoji="0" lang="de-DE" sz="1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number</a:t>
            </a:r>
            <a:r>
              <a:rPr kumimoji="0" lang="de-DE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kumimoji="0" lang="de-DE" sz="1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of</a:t>
            </a:r>
            <a:r>
              <a:rPr kumimoji="0" lang="de-DE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kumimoji="0" lang="de-DE" sz="1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passengers</a:t>
            </a:r>
            <a:r>
              <a:rPr kumimoji="0" lang="de-DE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per </a:t>
            </a:r>
            <a:r>
              <a:rPr kumimoji="0" lang="de-DE" sz="1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interval</a:t>
            </a:r>
            <a:r>
              <a:rPr kumimoji="0" lang="de-DE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kumimoji="0" lang="de-DE" sz="1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can</a:t>
            </a:r>
            <a:r>
              <a:rPr kumimoji="0" lang="de-DE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kumimoji="0" lang="de-DE" sz="1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be</a:t>
            </a:r>
            <a:r>
              <a:rPr kumimoji="0" lang="de-DE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kumimoji="0" lang="de-DE" sz="1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estimated</a:t>
            </a:r>
            <a:r>
              <a:rPr kumimoji="0" lang="de-DE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kumimoji="0" lang="de-DE" sz="1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from</a:t>
            </a:r>
            <a:r>
              <a:rPr kumimoji="0" lang="de-DE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kumimoji="0" lang="de-DE" sz="1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the</a:t>
            </a:r>
            <a:r>
              <a:rPr kumimoji="0" lang="de-DE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kumimoji="0" lang="de-DE" sz="1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predicted</a:t>
            </a:r>
            <a:r>
              <a:rPr kumimoji="0" lang="de-DE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kumimoji="0" lang="de-DE" sz="1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number</a:t>
            </a:r>
            <a:r>
              <a:rPr kumimoji="0" lang="de-DE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in AM </a:t>
            </a:r>
            <a:r>
              <a:rPr kumimoji="0" lang="de-DE" sz="1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peak</a:t>
            </a:r>
            <a:r>
              <a:rPr kumimoji="0" lang="de-DE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and </a:t>
            </a:r>
            <a:r>
              <a:rPr kumimoji="0" lang="de-DE" sz="1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the</a:t>
            </a:r>
            <a:r>
              <a:rPr kumimoji="0" lang="de-DE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kumimoji="0" lang="de-DE" sz="1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relation</a:t>
            </a:r>
            <a:r>
              <a:rPr lang="de-DE" sz="16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s</a:t>
            </a:r>
            <a:r>
              <a:rPr lang="de-DE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in </a:t>
            </a:r>
            <a:r>
              <a:rPr lang="de-DE" sz="16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this</a:t>
            </a:r>
            <a:r>
              <a:rPr lang="de-DE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graph.</a:t>
            </a:r>
            <a:endParaRPr kumimoji="0" lang="en-US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EF813545-4B2B-41F2-BADC-4E0BDCE4E120}"/>
              </a:ext>
            </a:extLst>
          </p:cNvPr>
          <p:cNvGrpSpPr/>
          <p:nvPr/>
        </p:nvGrpSpPr>
        <p:grpSpPr>
          <a:xfrm>
            <a:off x="1586844" y="1907306"/>
            <a:ext cx="3834900" cy="3024912"/>
            <a:chOff x="637311" y="1879598"/>
            <a:chExt cx="4333794" cy="3024912"/>
          </a:xfrm>
        </p:grpSpPr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EF29FB77-0694-4EBF-959E-95032F0D89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5384" y="1958109"/>
              <a:ext cx="0" cy="2946401"/>
            </a:xfrm>
            <a:prstGeom prst="line">
              <a:avLst/>
            </a:prstGeom>
            <a:noFill/>
            <a:ln w="25400" cap="flat">
              <a:solidFill>
                <a:schemeClr val="tx2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E1C65B31-0926-45D6-AC56-9403DA37D4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7273" y="1958109"/>
              <a:ext cx="0" cy="2946401"/>
            </a:xfrm>
            <a:prstGeom prst="line">
              <a:avLst/>
            </a:prstGeom>
            <a:noFill/>
            <a:ln w="25400" cap="flat">
              <a:solidFill>
                <a:schemeClr val="tx2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EFAD4F56-6AA3-49C9-BB0B-763BCFEE6E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3375" y="1958109"/>
              <a:ext cx="0" cy="2946401"/>
            </a:xfrm>
            <a:prstGeom prst="line">
              <a:avLst/>
            </a:prstGeom>
            <a:noFill/>
            <a:ln w="25400" cap="flat">
              <a:solidFill>
                <a:schemeClr val="tx2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2E63A3B4-E53B-4F41-A4E8-8D7936725A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6039" y="1958109"/>
              <a:ext cx="0" cy="2946401"/>
            </a:xfrm>
            <a:prstGeom prst="line">
              <a:avLst/>
            </a:prstGeom>
            <a:noFill/>
            <a:ln w="25400" cap="flat">
              <a:solidFill>
                <a:schemeClr val="tx2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FC54F38E-C96B-4849-A8C8-7610CAA344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1780" y="1958109"/>
              <a:ext cx="0" cy="2946401"/>
            </a:xfrm>
            <a:prstGeom prst="line">
              <a:avLst/>
            </a:prstGeom>
            <a:noFill/>
            <a:ln w="25400" cap="flat">
              <a:solidFill>
                <a:schemeClr val="tx2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1C7F93F9-F45D-472C-B0F7-BB99B3B19573}"/>
                </a:ext>
              </a:extLst>
            </p:cNvPr>
            <p:cNvSpPr txBox="1"/>
            <p:nvPr/>
          </p:nvSpPr>
          <p:spPr>
            <a:xfrm>
              <a:off x="637311" y="1879598"/>
              <a:ext cx="674250" cy="415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5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early</a:t>
              </a:r>
              <a:r>
                <a:rPr kumimoji="0" lang="de-DE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 </a:t>
              </a:r>
              <a:r>
                <a:rPr kumimoji="0" lang="de-DE" sz="105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morning</a:t>
              </a:r>
              <a:endPara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BE318B50-B7DE-424E-8809-B410B6924D3A}"/>
                </a:ext>
              </a:extLst>
            </p:cNvPr>
            <p:cNvSpPr txBox="1"/>
            <p:nvPr/>
          </p:nvSpPr>
          <p:spPr>
            <a:xfrm>
              <a:off x="1233051" y="1879598"/>
              <a:ext cx="609595" cy="415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AM </a:t>
              </a:r>
              <a:r>
                <a:rPr kumimoji="0" lang="de-DE" sz="105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peak</a:t>
              </a:r>
              <a:endPara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EC1F33F-4C20-4C76-9F2C-042D93C2AE21}"/>
                </a:ext>
              </a:extLst>
            </p:cNvPr>
            <p:cNvSpPr txBox="1"/>
            <p:nvPr/>
          </p:nvSpPr>
          <p:spPr>
            <a:xfrm>
              <a:off x="2170541" y="1960389"/>
              <a:ext cx="609595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5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Midday</a:t>
              </a:r>
              <a:endParaRPr kumimoji="0" lang="de-DE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1A07CB2A-6A2A-47B4-BB93-F3699C2D6B5B}"/>
                </a:ext>
              </a:extLst>
            </p:cNvPr>
            <p:cNvSpPr txBox="1"/>
            <p:nvPr/>
          </p:nvSpPr>
          <p:spPr>
            <a:xfrm>
              <a:off x="3029520" y="1879598"/>
              <a:ext cx="609595" cy="415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de-DE" sz="1050" dirty="0"/>
                <a:t>P</a:t>
              </a:r>
              <a:r>
                <a:rPr kumimoji="0" lang="de-DE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M </a:t>
              </a:r>
              <a:r>
                <a:rPr lang="de-DE" sz="1050" dirty="0" err="1"/>
                <a:t>p</a:t>
              </a:r>
              <a:r>
                <a:rPr kumimoji="0" lang="de-DE" sz="105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eak</a:t>
              </a:r>
              <a:endPara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DAF72EB7-303A-4EAE-8F6C-EA3B745269AC}"/>
                </a:ext>
              </a:extLst>
            </p:cNvPr>
            <p:cNvSpPr txBox="1"/>
            <p:nvPr/>
          </p:nvSpPr>
          <p:spPr>
            <a:xfrm>
              <a:off x="3591735" y="1960389"/>
              <a:ext cx="637299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5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evening</a:t>
              </a:r>
              <a:endPara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C31B1C60-7504-4DDA-B85B-1B35C2437037}"/>
                </a:ext>
              </a:extLst>
            </p:cNvPr>
            <p:cNvSpPr txBox="1"/>
            <p:nvPr/>
          </p:nvSpPr>
          <p:spPr>
            <a:xfrm>
              <a:off x="4184068" y="1879598"/>
              <a:ext cx="787037" cy="415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5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late</a:t>
              </a:r>
              <a:r>
                <a:rPr kumimoji="0" lang="de-DE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 </a:t>
              </a:r>
              <a:r>
                <a:rPr kumimoji="0" lang="de-DE" sz="105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evening</a:t>
              </a:r>
              <a:endPara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285F320C-F914-43C7-A717-5B3EDB47A48B}"/>
              </a:ext>
            </a:extLst>
          </p:cNvPr>
          <p:cNvSpPr/>
          <p:nvPr/>
        </p:nvSpPr>
        <p:spPr>
          <a:xfrm>
            <a:off x="5412508" y="3574483"/>
            <a:ext cx="3177310" cy="230832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b="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Sampling </a:t>
            </a:r>
            <a:r>
              <a:rPr lang="de-DE" b="1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procedure</a:t>
            </a:r>
            <a:r>
              <a:rPr lang="de-DE" b="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For</a:t>
            </a:r>
            <a:r>
              <a:rPr kumimoji="0" lang="de-DE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kumimoji="0" lang="de-DE" sz="18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each</a:t>
            </a:r>
            <a:r>
              <a:rPr kumimoji="0" lang="de-DE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time </a:t>
            </a:r>
            <a:r>
              <a:rPr kumimoji="0" lang="de-DE" sz="18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interval</a:t>
            </a:r>
            <a:r>
              <a:rPr kumimoji="0" lang="de-DE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kumimoji="0" lang="de-DE" sz="18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the</a:t>
            </a:r>
            <a:r>
              <a:rPr kumimoji="0" lang="de-DE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lang="de-DE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absolute passenger </a:t>
            </a:r>
            <a:r>
              <a:rPr lang="de-DE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number</a:t>
            </a:r>
            <a:r>
              <a:rPr lang="de-DE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is</a:t>
            </a:r>
            <a:r>
              <a:rPr lang="de-DE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estimated</a:t>
            </a:r>
            <a:r>
              <a:rPr lang="de-DE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de-DE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rounded</a:t>
            </a:r>
            <a:r>
              <a:rPr lang="de-DE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. </a:t>
            </a:r>
            <a:r>
              <a:rPr lang="de-DE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de-DE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each</a:t>
            </a:r>
            <a:r>
              <a:rPr lang="de-DE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passenger a </a:t>
            </a:r>
            <a:r>
              <a:rPr lang="de-DE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trip</a:t>
            </a:r>
            <a:r>
              <a:rPr lang="de-DE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is</a:t>
            </a:r>
            <a:r>
              <a:rPr lang="de-DE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randomly</a:t>
            </a:r>
            <a:r>
              <a:rPr lang="de-DE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selected</a:t>
            </a:r>
            <a:r>
              <a:rPr lang="de-DE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with</a:t>
            </a:r>
            <a:r>
              <a:rPr lang="de-DE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the</a:t>
            </a:r>
            <a:r>
              <a:rPr lang="de-DE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linear </a:t>
            </a:r>
            <a:r>
              <a:rPr lang="de-DE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model</a:t>
            </a:r>
            <a:r>
              <a:rPr lang="de-DE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prediction</a:t>
            </a:r>
            <a:r>
              <a:rPr lang="de-DE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as</a:t>
            </a:r>
            <a:r>
              <a:rPr lang="de-DE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probability</a:t>
            </a:r>
            <a:r>
              <a:rPr lang="de-DE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weight</a:t>
            </a: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5391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ACA4F3-9AF6-465D-906D-25341266B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Route Generation and Scheduling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0A871B4-F7E4-4B5B-95C0-3D3165898F1E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6725" y="2306319"/>
            <a:ext cx="8132763" cy="358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27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7EABE-20D5-4658-87EE-88D13209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Route Generation and Scheduling - Input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B404CE-1C9C-4ECD-8FAC-00F54D7DBD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err="1"/>
              <a:t>Topology</a:t>
            </a:r>
            <a:endParaRPr lang="de-DE" b="1" dirty="0"/>
          </a:p>
          <a:p>
            <a:r>
              <a:rPr lang="de-DE" dirty="0" err="1"/>
              <a:t>Constraints</a:t>
            </a:r>
            <a:endParaRPr lang="de-DE" dirty="0"/>
          </a:p>
          <a:p>
            <a:r>
              <a:rPr lang="de-DE" dirty="0" err="1"/>
              <a:t>Objective</a:t>
            </a:r>
            <a:r>
              <a:rPr lang="de-DE" dirty="0"/>
              <a:t> </a:t>
            </a:r>
            <a:r>
              <a:rPr lang="de-DE" dirty="0" err="1"/>
              <a:t>Composition</a:t>
            </a:r>
            <a:endParaRPr lang="de-DE" dirty="0"/>
          </a:p>
          <a:p>
            <a:r>
              <a:rPr lang="de-DE" dirty="0"/>
              <a:t>Setting Parameters</a:t>
            </a:r>
          </a:p>
          <a:p>
            <a:r>
              <a:rPr lang="de-DE" dirty="0"/>
              <a:t>Demand Pattern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52C0861-B4EA-4B6E-89B2-1F3C50FC7C25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439265" y="4269557"/>
            <a:ext cx="2647745" cy="190264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10BAFD4-C9CD-466E-AD9A-DCFCD75C056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439265" y="2133600"/>
            <a:ext cx="2647745" cy="213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568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A27FB-2D6F-45AF-A468-DCFA4A67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Route Generation and Scheduling - Input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0850D0-CBED-436C-A578-CEA16AA186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Topology</a:t>
            </a:r>
            <a:endParaRPr lang="de-DE" dirty="0"/>
          </a:p>
          <a:p>
            <a:r>
              <a:rPr lang="de-DE" b="1" dirty="0" err="1"/>
              <a:t>Constraints</a:t>
            </a:r>
            <a:endParaRPr lang="de-DE" b="1" dirty="0"/>
          </a:p>
          <a:p>
            <a:r>
              <a:rPr lang="de-DE" dirty="0" err="1"/>
              <a:t>Objective</a:t>
            </a:r>
            <a:r>
              <a:rPr lang="de-DE" dirty="0"/>
              <a:t> </a:t>
            </a:r>
            <a:r>
              <a:rPr lang="de-DE" dirty="0" err="1"/>
              <a:t>Composition</a:t>
            </a:r>
            <a:endParaRPr lang="de-DE" dirty="0"/>
          </a:p>
          <a:p>
            <a:r>
              <a:rPr lang="de-DE" dirty="0"/>
              <a:t>Setting Parameters</a:t>
            </a:r>
          </a:p>
          <a:p>
            <a:r>
              <a:rPr lang="de-DE" dirty="0"/>
              <a:t>Demand Pattern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e 3">
                <a:extLst>
                  <a:ext uri="{FF2B5EF4-FFF2-40B4-BE49-F238E27FC236}">
                    <a16:creationId xmlns:a16="http://schemas.microsoft.com/office/drawing/2014/main" id="{6722C24F-7572-4647-890C-572E027887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8699449"/>
                  </p:ext>
                </p:extLst>
              </p:nvPr>
            </p:nvGraphicFramePr>
            <p:xfrm>
              <a:off x="3789576" y="2614443"/>
              <a:ext cx="4524866" cy="2114670"/>
            </p:xfrm>
            <a:graphic>
              <a:graphicData uri="http://schemas.openxmlformats.org/drawingml/2006/table">
                <a:tbl>
                  <a:tblPr firstRow="1" bandRow="1">
                    <a:tableStyleId>{33BA23B1-9221-436E-865A-0063620EA4FD}</a:tableStyleId>
                  </a:tblPr>
                  <a:tblGrid>
                    <a:gridCol w="788203">
                      <a:extLst>
                        <a:ext uri="{9D8B030D-6E8A-4147-A177-3AD203B41FA5}">
                          <a16:colId xmlns:a16="http://schemas.microsoft.com/office/drawing/2014/main" val="193303069"/>
                        </a:ext>
                      </a:extLst>
                    </a:gridCol>
                    <a:gridCol w="3736663">
                      <a:extLst>
                        <a:ext uri="{9D8B030D-6E8A-4147-A177-3AD203B41FA5}">
                          <a16:colId xmlns:a16="http://schemas.microsoft.com/office/drawing/2014/main" val="2515160873"/>
                        </a:ext>
                      </a:extLst>
                    </a:gridCol>
                  </a:tblGrid>
                  <a:tr h="352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Explanation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110658"/>
                      </a:ext>
                    </a:extLst>
                  </a:tr>
                  <a:tr h="352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b="0" i="1" u="none" strike="noStrike" cap="none" spc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u="none" strike="noStrike" cap="none" spc="0" baseline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Arial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200" b="0" i="1" u="none" strike="noStrike" cap="none" spc="0" baseline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Arial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200" b="0" i="1" u="none" strike="noStrike" cap="none" spc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𝑚𝑎𝑥𝑖𝑚𝑢𝑚</m:t>
                                </m:r>
                                <m:r>
                                  <a:rPr lang="en-US" sz="1200" b="0" i="0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en-US" sz="1200" b="0" i="1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𝑛𝑢𝑚𝑏𝑒𝑟</m:t>
                                </m:r>
                                <m:r>
                                  <a:rPr lang="en-US" sz="1200" b="0" i="0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en-US" sz="1200" b="0" i="1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𝑜𝑓</m:t>
                                </m:r>
                                <m:r>
                                  <a:rPr lang="en-US" sz="1200" b="0" i="0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en-US" sz="1200" b="0" i="1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𝑟𝑜𝑢𝑡𝑒𝑠</m:t>
                                </m:r>
                                <m:d>
                                  <m:dPr>
                                    <m:ctrlPr>
                                      <a:rPr lang="de-DE" sz="1200" b="0" i="1" u="none" strike="noStrike" cap="none" spc="0" baseline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u="none" strike="noStrike" cap="none" spc="0" baseline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Arial"/>
                                      </a:rPr>
                                      <m:t>𝑙𝑖𝑛𝑒𝑠</m:t>
                                    </m:r>
                                  </m:e>
                                </m:d>
                                <m:r>
                                  <a:rPr lang="en-US" sz="1200" b="0" i="0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en-US" sz="1200" b="0" i="1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𝑖𝑛</m:t>
                                </m:r>
                                <m:r>
                                  <a:rPr lang="en-US" sz="1200" b="0" i="0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en-US" sz="1200" b="0" i="1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𝑠𝑜𝑙𝑢𝑡𝑖𝑜𝑛</m:t>
                                </m:r>
                                <m:r>
                                  <a:rPr lang="en-US" sz="1200" b="0" i="0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en-US" sz="1200" b="0" i="1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𝑠𝑒𝑡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8925476"/>
                      </a:ext>
                    </a:extLst>
                  </a:tr>
                  <a:tr h="352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b="0" i="1" u="none" strike="noStrike" cap="none" spc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u="none" strike="noStrike" cap="none" spc="0" baseline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Arial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200" b="0" i="1" u="none" strike="noStrike" cap="none" spc="0" baseline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Arial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200" b="0" i="1" u="none" strike="noStrike" cap="none" spc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𝑚𝑎𝑥𝑖𝑚𝑢𝑚</m:t>
                                </m:r>
                                <m:r>
                                  <a:rPr lang="en-US" sz="1200" b="0" i="0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en-US" sz="1200" b="0" i="1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𝑛𝑢𝑚𝑏𝑒𝑟</m:t>
                                </m:r>
                                <m:r>
                                  <a:rPr lang="en-US" sz="1200" b="0" i="0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en-US" sz="1200" b="0" i="1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𝑜𝑓</m:t>
                                </m:r>
                                <m:r>
                                  <a:rPr lang="en-US" sz="1200" b="0" i="0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en-US" sz="1200" b="0" i="1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𝑛𝑜𝑑𝑒𝑠</m:t>
                                </m:r>
                                <m:r>
                                  <a:rPr lang="en-US" sz="1200" b="0" i="0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en-US" sz="1200" b="0" i="1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𝑝𝑒𝑟</m:t>
                                </m:r>
                                <m:r>
                                  <a:rPr lang="en-US" sz="1200" b="0" i="0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en-US" sz="1200" b="0" i="1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𝑟𝑜𝑢𝑡𝑒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2660578"/>
                      </a:ext>
                    </a:extLst>
                  </a:tr>
                  <a:tr h="352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b="0" i="1" u="none" strike="noStrike" cap="none" spc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u="none" strike="noStrike" cap="none" spc="0" baseline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Arial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200" b="0" i="1" u="none" strike="noStrike" cap="none" spc="0" baseline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Arial"/>
                                      </a:rPr>
                                      <m:t>𝑚𝑖𝑛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200" b="0" i="1" u="none" strike="noStrike" cap="none" spc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𝑚𝑖𝑛𝑖𝑚𝑢𝑚</m:t>
                                </m:r>
                                <m:r>
                                  <a:rPr lang="en-US" sz="1200" b="0" i="0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en-US" sz="1200" b="0" i="1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𝑛𝑢𝑚𝑏𝑒𝑟</m:t>
                                </m:r>
                                <m:r>
                                  <a:rPr lang="en-US" sz="1200" b="0" i="0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en-US" sz="1200" b="0" i="1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𝑜𝑓</m:t>
                                </m:r>
                                <m:r>
                                  <a:rPr lang="en-US" sz="1200" b="0" i="0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en-US" sz="1200" b="0" i="1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𝑛𝑜𝑑𝑒𝑠</m:t>
                                </m:r>
                                <m:r>
                                  <a:rPr lang="en-US" sz="1200" b="0" i="0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en-US" sz="1200" b="0" i="1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𝑝𝑒𝑟</m:t>
                                </m:r>
                                <m:r>
                                  <a:rPr lang="en-US" sz="1200" b="0" i="0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en-US" sz="1200" b="0" i="1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𝑟𝑜𝑢𝑡𝑒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4437372"/>
                      </a:ext>
                    </a:extLst>
                  </a:tr>
                  <a:tr h="352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200" b="0" i="1" u="none" strike="noStrike" cap="none" spc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𝑚𝑎𝑥𝑖𝑚𝑢𝑚</m:t>
                                </m:r>
                                <m:r>
                                  <a:rPr lang="en-US" sz="1200" b="0" i="0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en-US" sz="1200" b="0" i="1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𝑛𝑢𝑚𝑏𝑒𝑟</m:t>
                                </m:r>
                                <m:r>
                                  <a:rPr lang="en-US" sz="1200" b="0" i="0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en-US" sz="1200" b="0" i="1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𝑜𝑓𝑝𝑎𝑠𝑠𝑒𝑛𝑔𝑒𝑟𝑠</m:t>
                                </m:r>
                                <m:r>
                                  <a:rPr lang="en-US" sz="1200" b="0" i="0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en-US" sz="1200" b="0" i="1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𝑝𝑒𝑟</m:t>
                                </m:r>
                                <m:r>
                                  <a:rPr lang="en-US" sz="1200" b="0" i="0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en-US" sz="1200" b="0" i="1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𝑣𝑒h𝑖𝑐𝑙𝑒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856901"/>
                      </a:ext>
                    </a:extLst>
                  </a:tr>
                  <a:tr h="352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200" b="0" i="1" u="none" strike="noStrike" cap="none" spc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𝑚𝑎𝑥𝑖𝑚𝑢𝑚</m:t>
                                </m:r>
                                <m:r>
                                  <a:rPr lang="en-US" sz="1200" b="0" i="0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en-US" sz="1200" b="0" i="1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𝑐𝑜𝑛𝑠𝑡𝑎𝑛𝑡</m:t>
                                </m:r>
                                <m:r>
                                  <a:rPr lang="en-US" sz="1200" b="0" i="0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en-US" sz="1200" b="0" i="1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h𝑒𝑎𝑑𝑤𝑎𝑦</m:t>
                                </m:r>
                                <m:r>
                                  <a:rPr lang="en-US" sz="1200" b="0" i="0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en-US" sz="1200" b="0" i="1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𝑝𝑒𝑟</m:t>
                                </m:r>
                                <m:r>
                                  <a:rPr lang="en-US" sz="1200" b="0" i="0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en-US" sz="1200" b="0" i="1" u="none" strike="noStrike" cap="none" spc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𝑟𝑜𝑢𝑡𝑒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3050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e 3">
                <a:extLst>
                  <a:ext uri="{FF2B5EF4-FFF2-40B4-BE49-F238E27FC236}">
                    <a16:creationId xmlns:a16="http://schemas.microsoft.com/office/drawing/2014/main" id="{6722C24F-7572-4647-890C-572E027887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8699449"/>
                  </p:ext>
                </p:extLst>
              </p:nvPr>
            </p:nvGraphicFramePr>
            <p:xfrm>
              <a:off x="3789576" y="2614443"/>
              <a:ext cx="4524866" cy="2114670"/>
            </p:xfrm>
            <a:graphic>
              <a:graphicData uri="http://schemas.openxmlformats.org/drawingml/2006/table">
                <a:tbl>
                  <a:tblPr firstRow="1" bandRow="1">
                    <a:tableStyleId>{33BA23B1-9221-436E-865A-0063620EA4FD}</a:tableStyleId>
                  </a:tblPr>
                  <a:tblGrid>
                    <a:gridCol w="788203">
                      <a:extLst>
                        <a:ext uri="{9D8B030D-6E8A-4147-A177-3AD203B41FA5}">
                          <a16:colId xmlns:a16="http://schemas.microsoft.com/office/drawing/2014/main" val="193303069"/>
                        </a:ext>
                      </a:extLst>
                    </a:gridCol>
                    <a:gridCol w="3736663">
                      <a:extLst>
                        <a:ext uri="{9D8B030D-6E8A-4147-A177-3AD203B41FA5}">
                          <a16:colId xmlns:a16="http://schemas.microsoft.com/office/drawing/2014/main" val="2515160873"/>
                        </a:ext>
                      </a:extLst>
                    </a:gridCol>
                  </a:tblGrid>
                  <a:tr h="352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Explanation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110658"/>
                      </a:ext>
                    </a:extLst>
                  </a:tr>
                  <a:tr h="3524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775" t="-101724" r="-479845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1173" t="-101724" r="-814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925476"/>
                      </a:ext>
                    </a:extLst>
                  </a:tr>
                  <a:tr h="3524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775" t="-201724" r="-479845" b="-3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1173" t="-201724" r="-814" b="-3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2660578"/>
                      </a:ext>
                    </a:extLst>
                  </a:tr>
                  <a:tr h="3524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775" t="-301724" r="-479845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1173" t="-301724" r="-814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4437372"/>
                      </a:ext>
                    </a:extLst>
                  </a:tr>
                  <a:tr h="3524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775" t="-401724" r="-479845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1173" t="-401724" r="-814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856901"/>
                      </a:ext>
                    </a:extLst>
                  </a:tr>
                  <a:tr h="3524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775" t="-501724" r="-479845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1173" t="-501724" r="-814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30506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572479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17F52-8447-4898-9157-1C972BA1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Route Generation and Scheduling - 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E263FEE4-6B7E-48C0-A627-95CDA58B59F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de-DE" dirty="0"/>
                  <a:t>Topology</a:t>
                </a:r>
              </a:p>
              <a:p>
                <a:r>
                  <a:rPr lang="de-DE" dirty="0" err="1"/>
                  <a:t>Constraints</a:t>
                </a:r>
                <a:endParaRPr lang="de-DE" dirty="0"/>
              </a:p>
              <a:p>
                <a:r>
                  <a:rPr lang="de-DE" b="1" dirty="0" err="1"/>
                  <a:t>Objective</a:t>
                </a:r>
                <a:r>
                  <a:rPr lang="de-DE" b="1" dirty="0"/>
                  <a:t> </a:t>
                </a:r>
                <a:r>
                  <a:rPr lang="de-DE" b="1" dirty="0" err="1"/>
                  <a:t>Composition</a:t>
                </a:r>
                <a:endParaRPr lang="de-DE" b="1" dirty="0"/>
              </a:p>
              <a:p>
                <a:r>
                  <a:rPr lang="de-DE" dirty="0"/>
                  <a:t>Setting Parameters</a:t>
                </a:r>
              </a:p>
              <a:p>
                <a:r>
                  <a:rPr lang="de-DE" dirty="0"/>
                  <a:t>Demand Pattern</a:t>
                </a:r>
              </a:p>
              <a:p>
                <a:pPr marL="0" indent="0">
                  <a:buNone/>
                </a:pPr>
                <a:endParaRPr lang="de-DE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𝑇𝑜𝑡</m:t>
                          </m:r>
                        </m:sub>
                      </m:sSub>
                      <m:r>
                        <a:rPr lang="en-US" sz="190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de-DE" sz="19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DE" sz="19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de-DE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9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de-DE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pHide m:val="on"/>
                                      <m:ctrlPr>
                                        <a:rPr lang="de-DE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90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de-DE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𝐷𝑖𝑟𝑒𝑐𝑡</m:t>
                                          </m:r>
                                        </m:sup>
                                      </m:sSubSup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de-DE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sz="19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nary>
                                    <m:naryPr>
                                      <m:chr m:val="∑"/>
                                      <m:limLoc m:val="undOvr"/>
                                      <m:supHide m:val="on"/>
                                      <m:ctrlPr>
                                        <a:rPr lang="de-DE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90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de-DE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𝑇𝑟𝑎𝑛𝑠𝑓𝑒𝑟</m:t>
                                          </m:r>
                                        </m:sup>
                                      </m:sSubSup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de-DE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𝑈𝑠𝑒𝑟</m:t>
                          </m:r>
                          <m:r>
                            <a:rPr lang="en-US" sz="19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𝑆𝑐𝑜𝑟𝑒</m:t>
                          </m:r>
                        </m:lim>
                      </m:limLow>
                      <m:r>
                        <a:rPr lang="en-US" sz="190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de-DE" sz="19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DE" sz="19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de-DE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9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de-DE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𝑉𝑒h𝑖𝑐𝑙𝑒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𝑂𝑝𝑒𝑟𝑎𝑡𝑖𝑜𝑛</m:t>
                          </m:r>
                          <m:r>
                            <a:rPr lang="en-US" sz="19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𝑆𝑐𝑜𝑟𝑒</m:t>
                          </m:r>
                        </m:lim>
                      </m:limLow>
                      <m:limLow>
                        <m:limLowPr>
                          <m:ctrlPr>
                            <a:rPr lang="de-DE" sz="19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DE" sz="19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19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9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de-DE" sz="19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9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de-DE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𝑢𝑛𝑓𝑢𝑙𝑓𝑖𝑙𝑙𝑒𝑑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groupChr>
                        </m:e>
                        <m:lim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𝑈𝑛𝑓𝑢𝑙𝑓𝑖𝑙𝑙𝑒𝑑</m:t>
                          </m:r>
                          <m:r>
                            <a:rPr lang="en-US" sz="19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𝐷𝑒𝑚𝑎𝑛𝑑</m:t>
                          </m:r>
                        </m:lim>
                      </m:limLow>
                    </m:oMath>
                  </m:oMathPara>
                </a14:m>
                <a:endParaRPr lang="de-DE" i="1" dirty="0"/>
              </a:p>
              <a:p>
                <a:pPr marL="0" indent="0">
                  <a:buNone/>
                </a:pPr>
                <a:endParaRPr lang="de-DE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∈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de-DE" dirty="0"/>
                        <m:t>:= </m:t>
                      </m:r>
                      <m:r>
                        <m:rPr>
                          <m:nor/>
                        </m:rPr>
                        <a:rPr lang="de-DE" dirty="0"/>
                        <m:t>travel</m:t>
                      </m:r>
                      <m:r>
                        <m:rPr>
                          <m:nor/>
                        </m:rPr>
                        <a:rPr lang="de-DE" dirty="0"/>
                        <m:t> </m:t>
                      </m:r>
                      <m:r>
                        <m:rPr>
                          <m:nor/>
                        </m:rPr>
                        <a:rPr lang="de-DE" dirty="0"/>
                        <m:t>distance</m:t>
                      </m:r>
                      <m:r>
                        <m:rPr>
                          <m:nor/>
                        </m:rPr>
                        <a:rPr lang="de-DE" dirty="0"/>
                        <m:t> </m:t>
                      </m:r>
                      <m:r>
                        <m:rPr>
                          <m:nor/>
                        </m:rPr>
                        <a:rPr lang="de-DE" dirty="0"/>
                        <m:t>between</m:t>
                      </m:r>
                      <m:r>
                        <m:rPr>
                          <m:nor/>
                        </m:rPr>
                        <a:rPr lang="de-DE" dirty="0"/>
                        <m:t> </m:t>
                      </m:r>
                      <m:r>
                        <m:rPr>
                          <m:nor/>
                        </m:rPr>
                        <a:rPr lang="de-DE" dirty="0"/>
                        <m:t>node</m:t>
                      </m:r>
                      <m:r>
                        <m:rPr>
                          <m:nor/>
                        </m:rPr>
                        <a:rPr lang="de-DE" dirty="0"/>
                        <m:t> </m:t>
                      </m:r>
                      <m:r>
                        <m:rPr>
                          <m:nor/>
                        </m:rPr>
                        <a:rPr lang="de-DE" dirty="0"/>
                        <m:t>i</m:t>
                      </m:r>
                      <m:r>
                        <m:rPr>
                          <m:nor/>
                        </m:rPr>
                        <a:rPr lang="de-DE" dirty="0"/>
                        <m:t> </m:t>
                      </m:r>
                      <m:r>
                        <m:rPr>
                          <m:nor/>
                        </m:rPr>
                        <a:rPr lang="de-DE" dirty="0"/>
                        <m:t>and</m:t>
                      </m:r>
                      <m:r>
                        <m:rPr>
                          <m:nor/>
                        </m:rPr>
                        <a:rPr lang="de-DE" dirty="0"/>
                        <m:t> </m:t>
                      </m:r>
                      <m:r>
                        <m:rPr>
                          <m:nor/>
                        </m:rPr>
                        <a:rPr lang="de-DE" dirty="0"/>
                        <m:t>j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de-DE" dirty="0"/>
                        <m:t>:= </m:t>
                      </m:r>
                      <m:r>
                        <m:rPr>
                          <m:nor/>
                        </m:rPr>
                        <a:rPr lang="de-DE" b="0" i="0" dirty="0" smtClean="0"/>
                        <m:t>flow</m:t>
                      </m:r>
                      <m:r>
                        <m:rPr>
                          <m:nor/>
                        </m:rPr>
                        <a:rPr lang="de-DE" b="0" i="0" dirty="0" smtClean="0"/>
                        <m:t> </m:t>
                      </m:r>
                      <m:r>
                        <m:rPr>
                          <m:nor/>
                        </m:rPr>
                        <a:rPr lang="de-DE" b="0" i="0" dirty="0" smtClean="0"/>
                        <m:t>from</m:t>
                      </m:r>
                      <m:r>
                        <m:rPr>
                          <m:nor/>
                        </m:rPr>
                        <a:rPr lang="de-DE" b="0" i="0" dirty="0" smtClean="0"/>
                        <m:t> </m:t>
                      </m:r>
                      <m:r>
                        <m:rPr>
                          <m:nor/>
                        </m:rPr>
                        <a:rPr lang="de-DE" dirty="0"/>
                        <m:t>node</m:t>
                      </m:r>
                      <m:r>
                        <m:rPr>
                          <m:nor/>
                        </m:rPr>
                        <a:rPr lang="de-DE" dirty="0"/>
                        <m:t> </m:t>
                      </m:r>
                      <m:r>
                        <m:rPr>
                          <m:nor/>
                        </m:rPr>
                        <a:rPr lang="de-DE" dirty="0"/>
                        <m:t>i</m:t>
                      </m:r>
                      <m:r>
                        <m:rPr>
                          <m:nor/>
                        </m:rPr>
                        <a:rPr lang="de-DE" dirty="0"/>
                        <m:t> </m:t>
                      </m:r>
                      <m:r>
                        <m:rPr>
                          <m:nor/>
                        </m:rPr>
                        <a:rPr lang="de-DE" b="0" i="0" dirty="0" smtClean="0"/>
                        <m:t>to</m:t>
                      </m:r>
                      <m:r>
                        <m:rPr>
                          <m:nor/>
                        </m:rPr>
                        <a:rPr lang="de-DE" dirty="0"/>
                        <m:t> </m:t>
                      </m:r>
                      <m:r>
                        <m:rPr>
                          <m:nor/>
                        </m:rPr>
                        <a:rPr lang="de-DE" dirty="0"/>
                        <m:t>j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E263FEE4-6B7E-48C0-A627-95CDA58B59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975" t="-10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6667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CF7F8C-C86B-4781-8D59-F13F0C39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Route Generation and Scheduling - Input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486F2F-C81E-4EDA-95BA-773A220583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Topology</a:t>
            </a:r>
            <a:endParaRPr lang="de-DE" dirty="0"/>
          </a:p>
          <a:p>
            <a:r>
              <a:rPr lang="de-DE" dirty="0" err="1"/>
              <a:t>Constraints</a:t>
            </a:r>
            <a:endParaRPr lang="de-DE" dirty="0"/>
          </a:p>
          <a:p>
            <a:r>
              <a:rPr lang="de-DE" dirty="0" err="1"/>
              <a:t>Objective</a:t>
            </a:r>
            <a:r>
              <a:rPr lang="de-DE" dirty="0"/>
              <a:t> </a:t>
            </a:r>
            <a:r>
              <a:rPr lang="de-DE" dirty="0" err="1"/>
              <a:t>Composition</a:t>
            </a:r>
            <a:endParaRPr lang="de-DE" dirty="0"/>
          </a:p>
          <a:p>
            <a:r>
              <a:rPr lang="de-DE" b="1" dirty="0"/>
              <a:t>Setting Parameters</a:t>
            </a:r>
          </a:p>
          <a:p>
            <a:r>
              <a:rPr lang="de-DE" dirty="0"/>
              <a:t>Demand Pattern</a:t>
            </a: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e 3">
                <a:extLst>
                  <a:ext uri="{FF2B5EF4-FFF2-40B4-BE49-F238E27FC236}">
                    <a16:creationId xmlns:a16="http://schemas.microsoft.com/office/drawing/2014/main" id="{299C1D61-1355-43E4-B2EF-F8AE209B98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1721908"/>
                  </p:ext>
                </p:extLst>
              </p:nvPr>
            </p:nvGraphicFramePr>
            <p:xfrm>
              <a:off x="4074622" y="3302600"/>
              <a:ext cx="4524866" cy="2719154"/>
            </p:xfrm>
            <a:graphic>
              <a:graphicData uri="http://schemas.openxmlformats.org/drawingml/2006/table">
                <a:tbl>
                  <a:tblPr firstRow="1" bandRow="1">
                    <a:tableStyleId>{33BA23B1-9221-436E-865A-0063620EA4FD}</a:tableStyleId>
                  </a:tblPr>
                  <a:tblGrid>
                    <a:gridCol w="788203">
                      <a:extLst>
                        <a:ext uri="{9D8B030D-6E8A-4147-A177-3AD203B41FA5}">
                          <a16:colId xmlns:a16="http://schemas.microsoft.com/office/drawing/2014/main" val="193303069"/>
                        </a:ext>
                      </a:extLst>
                    </a:gridCol>
                    <a:gridCol w="3736663">
                      <a:extLst>
                        <a:ext uri="{9D8B030D-6E8A-4147-A177-3AD203B41FA5}">
                          <a16:colId xmlns:a16="http://schemas.microsoft.com/office/drawing/2014/main" val="2515160873"/>
                        </a:ext>
                      </a:extLst>
                    </a:gridCol>
                  </a:tblGrid>
                  <a:tr h="352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Explanation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110658"/>
                      </a:ext>
                    </a:extLst>
                  </a:tr>
                  <a:tr h="352445">
                    <a:tc>
                      <a:txBody>
                        <a:bodyPr/>
                        <a:lstStyle/>
                        <a:p>
                          <a:pPr marL="0" marR="0" indent="0" algn="r" defTabSz="9144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u="none" strike="noStrike" cap="none" spc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de-DE" sz="1200" b="0" i="1" u="none" strike="noStrike" cap="none" spc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𝑚𝑎𝑥𝑖𝑚𝑢𝑚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𝑛𝑢𝑚𝑏𝑒𝑟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𝑟𝑜𝑢𝑡𝑒𝑠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𝑖𝑛𝑖𝑡𝑖𝑎𝑙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𝑠𝑜𝑙𝑢𝑡𝑖𝑜𝑛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𝑠𝑝𝑎𝑐𝑒</m:t>
                                </m:r>
                              </m:oMath>
                            </m:oMathPara>
                          </a14:m>
                          <a:endParaRPr lang="de-DE" b="0" dirty="0"/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𝑠𝑡𝑜𝑝𝑠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de-DE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8925476"/>
                      </a:ext>
                    </a:extLst>
                  </a:tr>
                  <a:tr h="352445">
                    <a:tc>
                      <a:txBody>
                        <a:bodyPr/>
                        <a:lstStyle/>
                        <a:p>
                          <a:pPr marL="0" marR="0" indent="0" algn="ctr" defTabSz="9144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u="none" strike="noStrike" cap="none" spc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u="none" strike="noStrike" cap="none" spc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Arial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de-DE" sz="1200" b="0" i="1" u="none" strike="noStrike" cap="none" spc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Arial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200" b="0" i="1" u="none" strike="noStrike" cap="none" spc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Arial"/>
                          </a:endParaRP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 </a:t>
                          </a:r>
                          <a:endParaRPr lang="de-DE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𝐷𝑒𝑓𝑖𝑛𝑒𝑠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𝑡h𝑒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𝑛𝑢𝑚𝑏𝑒𝑟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𝑔𝑒𝑛𝑒𝑟𝑎𝑡𝑖𝑜𝑛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𝑡𝑜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𝑏𝑒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𝑝𝑟𝑜𝑑𝑢𝑐𝑒𝑑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. </m:t>
                                </m:r>
                              </m:oMath>
                            </m:oMathPara>
                          </a14:m>
                          <a:endParaRPr lang="de-DE" sz="1100" b="0" i="1" dirty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𝐸𝑎𝑐h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𝑔𝑒𝑛𝑒𝑟𝑎𝑡𝑖𝑜𝑛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𝑖𝑠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𝑎𝑐𝑐𝑜𝑚𝑝𝑎𝑛𝑖𝑒𝑑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𝑏𝑦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𝑡h𝑒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𝑐𝑟𝑒𝑎𝑡𝑖𝑜𝑛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𝑜𝑓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de-DE" sz="1100" b="0" i="1" dirty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𝑛𝑒𝑤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𝑖𝑛𝑖𝑡𝑖𝑎𝑙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𝑠𝑜𝑙𝑢𝑡𝑖𝑜𝑛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𝑓𝑟𝑜𝑚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𝑡h𝑒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𝑔𝑟𝑜𝑢𝑛𝑑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𝑖𝑛𝑑𝑢𝑐𝑖𝑛𝑔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de-DE" sz="1100" b="0" i="1" dirty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𝑛𝑒𝑤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𝑠𝑒𝑎𝑟𝑐h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𝑝𝑎𝑡h</m:t>
                                </m:r>
                                <m:r>
                                  <a:rPr lang="en-US" sz="11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de-DE" sz="1100" b="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72660578"/>
                      </a:ext>
                    </a:extLst>
                  </a:tr>
                  <a:tr h="352445">
                    <a:tc>
                      <a:txBody>
                        <a:bodyPr/>
                        <a:lstStyle/>
                        <a:p>
                          <a:pPr marL="0" marR="0" indent="0" algn="ctr" defTabSz="9144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u="none" strike="noStrike" cap="none" spc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u="none" strike="noStrike" cap="none" spc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Arial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sz="1200" b="0" i="1" u="none" strike="noStrike" cap="none" spc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Arial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200" b="0" i="1" u="none" strike="noStrike" cap="none" spc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Ari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𝐷𝑒𝑓𝑖𝑛𝑒𝑠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𝑡h𝑒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𝑛𝑢𝑚𝑏𝑒𝑟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𝑜𝑓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𝑠𝑡𝑒𝑝𝑠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𝑤𝑖𝑡h𝑖𝑛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𝑡h𝑒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𝑠𝑡𝑒𝑎𝑑𝑖𝑙𝑦</m:t>
                                </m:r>
                              </m:oMath>
                            </m:oMathPara>
                          </a14:m>
                          <a:endParaRPr lang="de-DE" sz="1100" i="1" dirty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𝑑𝑒𝑐𝑟𝑒𝑎𝑠𝑖𝑛𝑔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𝑡𝑒𝑚𝑝𝑒𝑟𝑎𝑡𝑢𝑟𝑒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𝑝𝑟𝑜𝑓𝑖𝑙𝑒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/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𝑐𝑜𝑜𝑙𝑖𝑛𝑔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𝑓𝑢𝑛𝑐𝑡𝑖𝑜𝑛</m:t>
                                </m:r>
                              </m:oMath>
                            </m:oMathPara>
                          </a14:m>
                          <a:endParaRPr lang="de-DE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54437372"/>
                      </a:ext>
                    </a:extLst>
                  </a:tr>
                  <a:tr h="352445">
                    <a:tc>
                      <a:txBody>
                        <a:bodyPr/>
                        <a:lstStyle/>
                        <a:p>
                          <a:pPr marL="0" marR="0" indent="0" algn="ctr" defTabSz="9144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u="none" strike="noStrike" cap="none" spc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u="none" strike="noStrike" cap="none" spc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Arial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de-DE" sz="1200" b="0" i="1" u="none" strike="noStrike" cap="none" spc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Arial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200" b="0" i="1" u="none" strike="noStrike" cap="none" spc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Arial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𝐷𝑒𝑓𝑖𝑛𝑒𝑠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𝑡h𝑒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𝑛𝑢𝑚𝑏𝑒𝑟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𝑜𝑓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𝑡𝑟𝑎𝑣𝑒𝑟𝑠𝑖𝑛𝑔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𝑠𝑡𝑒𝑝𝑠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𝑡𝑎𝑘𝑒𝑛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𝑓𝑜𝑟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de-DE" sz="1100" i="1" dirty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𝑜𝑛𝑒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𝑠𝑡𝑎𝑟𝑡𝑖𝑛𝑔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𝑠𝑜𝑙𝑢𝑡𝑖𝑜𝑛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𝑎𝑛𝑑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𝑜𝑛𝑒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𝑡𝑒𝑚𝑝𝑒𝑟𝑎𝑡𝑢𝑟𝑒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𝑣𝑎𝑙𝑢𝑒</m:t>
                                </m:r>
                                <m:r>
                                  <a:rPr lang="en-US" sz="1100" i="1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de-DE" sz="11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7856901"/>
                      </a:ext>
                    </a:extLst>
                  </a:tr>
                  <a:tr h="352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b="0" i="1" u="none" strike="noStrike" cap="none" spc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u="none" strike="noStrike" cap="none" spc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Arial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1200" b="0" i="1" u="none" strike="noStrike" cap="none" spc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Arial"/>
                                      </a:rPr>
                                      <m:t>𝑚𝑢𝑡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200" b="0" i="1" u="none" strike="noStrike" cap="none" spc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sz="1200" b="0" i="1" u="none" strike="noStrike" cap="none" spc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𝑝𝑟𝑜𝑏𝑎𝑏𝑖𝑙𝑖𝑡𝑦</m:t>
                                </m:r>
                                <m:r>
                                  <a:rPr lang="de-DE" sz="1200" b="0" i="1" u="none" strike="noStrike" cap="none" spc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de-DE" sz="1200" b="0" i="1" u="none" strike="noStrike" cap="none" spc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𝑜𝑓</m:t>
                                </m:r>
                                <m:r>
                                  <a:rPr lang="de-DE" sz="1200" b="0" i="1" u="none" strike="noStrike" cap="none" spc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de-DE" sz="1200" b="0" i="1" u="none" strike="noStrike" cap="none" spc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𝑖𝑛𝑛𝑒𝑟</m:t>
                                </m:r>
                                <m:r>
                                  <a:rPr lang="de-DE" sz="1200" b="0" i="1" u="none" strike="noStrike" cap="none" spc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−</m:t>
                                </m:r>
                                <m:r>
                                  <a:rPr lang="de-DE" sz="1200" b="0" i="1" u="none" strike="noStrike" cap="none" spc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𝑟𝑜𝑢𝑡𝑒</m:t>
                                </m:r>
                                <m:r>
                                  <a:rPr lang="de-DE" sz="1200" b="0" i="1" u="none" strike="noStrike" cap="none" spc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de-DE" sz="1200" b="0" i="1" u="none" strike="noStrike" cap="none" spc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𝑚𝑎𝑛𝑖𝑝𝑢𝑙𝑎𝑡</m:t>
                                </m:r>
                                <m:r>
                                  <a:rPr lang="de-DE" sz="1200" b="0" i="1" u="none" strike="noStrike" cap="none" spc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de-DE" sz="1200" b="0" i="1" u="none" strike="noStrike" cap="none" spc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𝑡𝑜</m:t>
                                </m:r>
                                <m:r>
                                  <a:rPr lang="de-DE" sz="1200" b="0" i="1" u="none" strike="noStrike" cap="none" spc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de-DE" sz="1200" b="0" i="1" u="none" strike="noStrike" cap="none" spc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𝑡𝑟𝑎𝑣𝑒𝑟𝑠𝑒</m:t>
                                </m:r>
                                <m:r>
                                  <a:rPr lang="de-DE" sz="1200" b="0" i="1" u="none" strike="noStrike" cap="none" spc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de-DE" sz="1200" b="0" i="1" u="none" strike="noStrike" cap="none" spc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𝑠𝑜𝑙𝑢𝑡𝑖𝑜𝑛</m:t>
                                </m:r>
                                <m:r>
                                  <a:rPr lang="de-DE" sz="1200" b="0" i="1" u="none" strike="noStrike" cap="none" spc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de-DE" sz="1200" b="0" i="1" u="none" strike="noStrike" cap="none" spc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Arial"/>
                                  </a:rPr>
                                  <m:t>𝑠𝑝𝑎𝑐𝑒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3050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e 3">
                <a:extLst>
                  <a:ext uri="{FF2B5EF4-FFF2-40B4-BE49-F238E27FC236}">
                    <a16:creationId xmlns:a16="http://schemas.microsoft.com/office/drawing/2014/main" id="{299C1D61-1355-43E4-B2EF-F8AE209B98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1721908"/>
                  </p:ext>
                </p:extLst>
              </p:nvPr>
            </p:nvGraphicFramePr>
            <p:xfrm>
              <a:off x="4074622" y="3302600"/>
              <a:ext cx="4524866" cy="2719154"/>
            </p:xfrm>
            <a:graphic>
              <a:graphicData uri="http://schemas.openxmlformats.org/drawingml/2006/table">
                <a:tbl>
                  <a:tblPr firstRow="1" bandRow="1">
                    <a:tableStyleId>{33BA23B1-9221-436E-865A-0063620EA4FD}</a:tableStyleId>
                  </a:tblPr>
                  <a:tblGrid>
                    <a:gridCol w="788203">
                      <a:extLst>
                        <a:ext uri="{9D8B030D-6E8A-4147-A177-3AD203B41FA5}">
                          <a16:colId xmlns:a16="http://schemas.microsoft.com/office/drawing/2014/main" val="193303069"/>
                        </a:ext>
                      </a:extLst>
                    </a:gridCol>
                    <a:gridCol w="3736663">
                      <a:extLst>
                        <a:ext uri="{9D8B030D-6E8A-4147-A177-3AD203B41FA5}">
                          <a16:colId xmlns:a16="http://schemas.microsoft.com/office/drawing/2014/main" val="2515160873"/>
                        </a:ext>
                      </a:extLst>
                    </a:gridCol>
                  </a:tblGrid>
                  <a:tr h="352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Explanation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110658"/>
                      </a:ext>
                    </a:extLst>
                  </a:tr>
                  <a:tr h="47860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775" t="-74684" r="-479070" b="-397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1173" t="-74684" r="-651" b="-3974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925476"/>
                      </a:ext>
                    </a:extLst>
                  </a:tr>
                  <a:tr h="71755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75" t="-116949" r="-479070" b="-1661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1173" t="-116949" r="-651" b="-1661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2660578"/>
                      </a:ext>
                    </a:extLst>
                  </a:tr>
                  <a:tr h="35877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75" t="-433898" r="-479070" b="-232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1173" t="-433898" r="-651" b="-2322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4437372"/>
                      </a:ext>
                    </a:extLst>
                  </a:tr>
                  <a:tr h="35877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75" t="-533898" r="-479070" b="-132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1173" t="-533898" r="-651" b="-1322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856901"/>
                      </a:ext>
                    </a:extLst>
                  </a:tr>
                  <a:tr h="453009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775" t="-505405" r="-479070" b="-5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1173" t="-505405" r="-651" b="-5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30506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56687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A8CFE-266A-4CCD-BBDD-DE0CC154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Route Generation and Scheduling - Input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3D5BEB-D565-4EB3-A0B8-1FFAC6988F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Topology</a:t>
            </a:r>
            <a:endParaRPr lang="de-DE" dirty="0"/>
          </a:p>
          <a:p>
            <a:r>
              <a:rPr lang="de-DE" dirty="0" err="1"/>
              <a:t>Constraints</a:t>
            </a:r>
            <a:endParaRPr lang="de-DE" dirty="0"/>
          </a:p>
          <a:p>
            <a:r>
              <a:rPr lang="de-DE" dirty="0" err="1"/>
              <a:t>Objective</a:t>
            </a:r>
            <a:r>
              <a:rPr lang="de-DE" dirty="0"/>
              <a:t> </a:t>
            </a:r>
            <a:r>
              <a:rPr lang="de-DE" dirty="0" err="1"/>
              <a:t>Composition</a:t>
            </a:r>
            <a:endParaRPr lang="de-DE" dirty="0"/>
          </a:p>
          <a:p>
            <a:r>
              <a:rPr lang="de-DE" dirty="0"/>
              <a:t>Setting Parameters</a:t>
            </a:r>
          </a:p>
          <a:p>
            <a:r>
              <a:rPr lang="de-DE" b="1" dirty="0"/>
              <a:t>Demand Pattern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BCB4F85-F7E2-435B-AA33-2736521E157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44" b="33837"/>
          <a:stretch/>
        </p:blipFill>
        <p:spPr bwMode="auto">
          <a:xfrm>
            <a:off x="3912124" y="2980722"/>
            <a:ext cx="4402318" cy="31914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0371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785690-9E9A-4BA8-906C-8DC313EC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Route Generation and Scheduling-ICRSGP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276A2C-0010-44CD-AFE3-FB530C008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Use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topology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extract</a:t>
            </a:r>
            <a:r>
              <a:rPr lang="de-DE" dirty="0"/>
              <a:t> multiple </a:t>
            </a:r>
            <a:r>
              <a:rPr lang="de-DE" dirty="0" err="1"/>
              <a:t>paths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all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pairs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5E876FA-DAB9-4B01-A407-9523ABCAE14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266916" y="2572732"/>
            <a:ext cx="3332572" cy="35232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ichtungspfeil 4"/>
              <p:cNvSpPr/>
              <p:nvPr/>
            </p:nvSpPr>
            <p:spPr>
              <a:xfrm>
                <a:off x="1512277" y="3411038"/>
                <a:ext cx="3754639" cy="980074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de-DE" dirty="0" smtClean="0"/>
                  <a:t>Extract </a:t>
                </a:r>
                <a:r>
                  <a:rPr lang="de-DE" dirty="0" err="1" smtClean="0"/>
                  <a:t>up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𝑠𝑡𝑜𝑝𝑠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0" lang="de-DE" sz="18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Arial"/>
                  </a:rPr>
                  <a:t> </a:t>
                </a:r>
                <a:r>
                  <a:rPr kumimoji="0" lang="de-DE" sz="1800" b="0" i="0" u="none" strike="noStrike" cap="none" spc="0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Arial"/>
                  </a:rPr>
                  <a:t>unique</a:t>
                </a:r>
                <a:r>
                  <a:rPr kumimoji="0" lang="de-DE" sz="18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Arial"/>
                  </a:rPr>
                  <a:t> </a:t>
                </a:r>
                <a:r>
                  <a:rPr kumimoji="0" lang="de-DE" sz="1800" b="0" i="0" u="none" strike="noStrike" cap="none" spc="0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Arial"/>
                  </a:rPr>
                  <a:t>paths</a:t>
                </a:r>
                <a:r>
                  <a:rPr kumimoji="0" lang="de-DE" sz="1800" b="0" i="0" u="none" strike="noStrike" cap="none" spc="0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Arial"/>
                  </a:rPr>
                  <a:t> </a:t>
                </a:r>
                <a:r>
                  <a:rPr kumimoji="0" lang="de-DE" sz="1800" b="0" i="0" u="none" strike="noStrike" cap="none" spc="0" normalizeH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Arial"/>
                  </a:rPr>
                  <a:t>by</a:t>
                </a:r>
                <a:r>
                  <a:rPr kumimoji="0" lang="de-DE" sz="1800" b="0" i="0" u="none" strike="noStrike" cap="none" spc="0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Arial"/>
                  </a:rPr>
                  <a:t> </a:t>
                </a:r>
                <a:r>
                  <a:rPr kumimoji="0" lang="de-DE" sz="1800" b="0" i="0" u="none" strike="noStrike" cap="none" spc="0" normalizeH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Arial"/>
                  </a:rPr>
                  <a:t>evaluating</a:t>
                </a:r>
                <a:r>
                  <a:rPr kumimoji="0" lang="de-DE" sz="1800" b="0" i="0" u="none" strike="noStrike" cap="none" spc="0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Arial"/>
                  </a:rPr>
                  <a:t> Dijkstra </a:t>
                </a:r>
                <a:r>
                  <a:rPr kumimoji="0" lang="de-DE" sz="1800" b="0" i="0" u="none" strike="noStrike" cap="none" spc="0" normalizeH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Arial"/>
                  </a:rPr>
                  <a:t>with</a:t>
                </a:r>
                <a:r>
                  <a:rPr kumimoji="0" lang="de-DE" sz="1800" b="0" i="0" u="none" strike="noStrike" cap="none" spc="0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Arial"/>
                  </a:rPr>
                  <a:t> </a:t>
                </a:r>
                <a:r>
                  <a:rPr kumimoji="0" lang="de-DE" sz="1800" b="0" i="0" u="none" strike="noStrike" cap="none" spc="0" normalizeH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Arial"/>
                  </a:rPr>
                  <a:t>isolated</a:t>
                </a:r>
                <a:r>
                  <a:rPr kumimoji="0" lang="de-DE" sz="1800" b="0" i="0" u="none" strike="noStrike" cap="none" spc="0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Arial"/>
                  </a:rPr>
                  <a:t> </a:t>
                </a:r>
                <a:r>
                  <a:rPr kumimoji="0" lang="de-DE" sz="1800" b="0" i="0" u="none" strike="noStrike" cap="none" spc="0" normalizeH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Arial"/>
                  </a:rPr>
                  <a:t>nodes</a:t>
                </a:r>
                <a:endParaRPr kumimoji="0" lang="de-DE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endParaRPr>
              </a:p>
            </p:txBody>
          </p:sp>
        </mc:Choice>
        <mc:Fallback>
          <p:sp>
            <p:nvSpPr>
              <p:cNvPr id="5" name="Richtungspfei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277" y="3411038"/>
                <a:ext cx="3754639" cy="980074"/>
              </a:xfrm>
              <a:prstGeom prst="homePlate">
                <a:avLst/>
              </a:prstGeom>
              <a:blipFill>
                <a:blip r:embed="rId4"/>
                <a:stretch>
                  <a:fillRect l="-2258" t="-1829" b="-6098"/>
                </a:stretch>
              </a:blip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6514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89" y="1802982"/>
            <a:ext cx="8132763" cy="3962400"/>
          </a:xfrm>
        </p:spPr>
        <p:txBody>
          <a:bodyPr/>
          <a:lstStyle/>
          <a:p>
            <a:r>
              <a:rPr lang="en-US" dirty="0"/>
              <a:t>Method I</a:t>
            </a:r>
          </a:p>
          <a:p>
            <a:pPr marL="0" indent="0">
              <a:buNone/>
            </a:pPr>
            <a:endParaRPr lang="en-US" dirty="0"/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dirty="0"/>
              <a:t>Linear Model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dirty="0"/>
              <a:t>Simulated Annealing</a:t>
            </a:r>
          </a:p>
          <a:p>
            <a:pPr marL="431800" lvl="1" indent="0">
              <a:buNone/>
            </a:pPr>
            <a:endParaRPr lang="en-US" dirty="0"/>
          </a:p>
          <a:p>
            <a:pPr marL="431800" lvl="1" indent="0">
              <a:buNone/>
            </a:pPr>
            <a:endParaRPr lang="en-US" dirty="0"/>
          </a:p>
          <a:p>
            <a:r>
              <a:rPr lang="en-US" dirty="0"/>
              <a:t>Method II</a:t>
            </a:r>
          </a:p>
          <a:p>
            <a:pPr marL="0" indent="0">
              <a:buNone/>
            </a:pPr>
            <a:endParaRPr lang="en-US" dirty="0"/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dirty="0"/>
              <a:t>Particle Swarm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8"/>
          <a:stretch/>
        </p:blipFill>
        <p:spPr>
          <a:xfrm>
            <a:off x="4959923" y="2142835"/>
            <a:ext cx="3431402" cy="282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867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22785690-9E9A-4BA8-906C-8DC313EC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066800"/>
            <a:ext cx="8132763" cy="990600"/>
          </a:xfrm>
        </p:spPr>
        <p:txBody>
          <a:bodyPr/>
          <a:lstStyle/>
          <a:p>
            <a:r>
              <a:rPr lang="de-DE" dirty="0"/>
              <a:t>Route Generation and Scheduling-ICRSGP</a:t>
            </a:r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A2276A2C-0010-44CD-AFE3-FB530C008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6725" y="2133600"/>
            <a:ext cx="8132763" cy="3962400"/>
          </a:xfrm>
        </p:spPr>
        <p:txBody>
          <a:bodyPr/>
          <a:lstStyle/>
          <a:p>
            <a:r>
              <a:rPr lang="de-DE" dirty="0"/>
              <a:t>Use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topology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extract</a:t>
            </a:r>
            <a:r>
              <a:rPr lang="de-DE" dirty="0"/>
              <a:t> multiple </a:t>
            </a:r>
            <a:r>
              <a:rPr lang="de-DE" dirty="0" err="1"/>
              <a:t>paths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all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pairs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75E876FA-DAB9-4B01-A407-9523ABCAE14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266916" y="2572732"/>
            <a:ext cx="3332572" cy="3523268"/>
          </a:xfrm>
          <a:prstGeom prst="rect">
            <a:avLst/>
          </a:prstGeom>
        </p:spPr>
      </p:pic>
      <p:sp>
        <p:nvSpPr>
          <p:cNvPr id="15" name="Richtungspfeil 14"/>
          <p:cNvSpPr/>
          <p:nvPr/>
        </p:nvSpPr>
        <p:spPr>
          <a:xfrm>
            <a:off x="1512277" y="4562831"/>
            <a:ext cx="3754639" cy="646329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 smtClean="0"/>
              <a:t>Remove </a:t>
            </a:r>
            <a:r>
              <a:rPr lang="de-DE" dirty="0" err="1" smtClean="0"/>
              <a:t>paths</a:t>
            </a:r>
            <a:r>
              <a:rPr lang="de-DE" dirty="0" smtClean="0"/>
              <a:t> not </a:t>
            </a:r>
            <a:r>
              <a:rPr lang="de-DE" dirty="0" err="1" smtClean="0"/>
              <a:t>fitting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r>
              <a:rPr lang="de-DE" dirty="0" smtClean="0"/>
              <a:t> </a:t>
            </a:r>
            <a:r>
              <a:rPr lang="de-DE" dirty="0" err="1" smtClean="0"/>
              <a:t>constraints</a:t>
            </a:r>
            <a:endParaRPr kumimoji="0" lang="de-DE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54677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E9086-2A10-431C-AF64-641E3EA2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Route Generation and Scheduling – </a:t>
            </a:r>
            <a:br>
              <a:rPr lang="de-DE" dirty="0"/>
            </a:br>
            <a:r>
              <a:rPr lang="de-DE" dirty="0" err="1"/>
              <a:t>Metaheuristic</a:t>
            </a:r>
            <a:r>
              <a:rPr lang="de-DE" dirty="0"/>
              <a:t> Search(SA)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2C06E1-95F1-4C9A-8C58-8401F3A462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metaheuristic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inspired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Simulated</a:t>
            </a:r>
            <a:r>
              <a:rPr lang="de-DE" dirty="0"/>
              <a:t> Annealing </a:t>
            </a:r>
            <a:r>
              <a:rPr lang="de-DE" dirty="0" err="1"/>
              <a:t>to</a:t>
            </a:r>
            <a:r>
              <a:rPr lang="de-DE" dirty="0"/>
              <a:t> find (</a:t>
            </a:r>
            <a:r>
              <a:rPr lang="de-DE" dirty="0" err="1"/>
              <a:t>near</a:t>
            </a:r>
            <a:r>
              <a:rPr lang="de-DE" dirty="0"/>
              <a:t>-) optimal </a:t>
            </a:r>
            <a:r>
              <a:rPr lang="de-DE" dirty="0" err="1"/>
              <a:t>solution</a:t>
            </a:r>
            <a:endParaRPr lang="de-DE" dirty="0"/>
          </a:p>
          <a:p>
            <a:r>
              <a:rPr lang="de-DE" dirty="0" err="1"/>
              <a:t>Accept</a:t>
            </a:r>
            <a:r>
              <a:rPr lang="de-DE" dirty="0"/>
              <a:t> </a:t>
            </a:r>
            <a:r>
              <a:rPr lang="de-DE" dirty="0" err="1"/>
              <a:t>worse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traversing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(in </a:t>
            </a:r>
            <a:r>
              <a:rPr lang="de-DE" dirty="0" err="1"/>
              <a:t>contrast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hill</a:t>
            </a:r>
            <a:r>
              <a:rPr lang="de-DE" dirty="0"/>
              <a:t> </a:t>
            </a:r>
            <a:r>
              <a:rPr lang="de-DE" dirty="0" err="1"/>
              <a:t>climbing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Possible </a:t>
            </a:r>
            <a:r>
              <a:rPr lang="de-DE" dirty="0" err="1"/>
              <a:t>escape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optima</a:t>
            </a:r>
            <a:endParaRPr lang="de-DE" dirty="0"/>
          </a:p>
          <a:p>
            <a:r>
              <a:rPr lang="de-DE" dirty="0"/>
              <a:t>Acceptance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decreases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cooling</a:t>
            </a:r>
            <a:r>
              <a:rPr lang="de-DE" dirty="0"/>
              <a:t> </a:t>
            </a:r>
            <a:r>
              <a:rPr lang="de-DE" dirty="0" err="1"/>
              <a:t>profile</a:t>
            </a:r>
            <a:endParaRPr lang="de-DE" dirty="0"/>
          </a:p>
          <a:p>
            <a:r>
              <a:rPr lang="de-DE" dirty="0"/>
              <a:t>Ranking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modified</a:t>
            </a:r>
            <a:r>
              <a:rPr lang="de-DE" dirty="0"/>
              <a:t> network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procedure</a:t>
            </a:r>
            <a:r>
              <a:rPr lang="de-DE" dirty="0"/>
              <a:t> (NAP*)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15804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B77A7-B394-4439-A6B1-044C9E4E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Route Generation and Scheduling – SA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1C90144-DF82-408A-A378-DF09602C8A84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846895" y="1809945"/>
            <a:ext cx="3582480" cy="439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327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88E3BE-9CC7-445B-B376-A747DE13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Route Generation and Scheduling – </a:t>
            </a:r>
            <a:r>
              <a:rPr lang="de-DE" dirty="0" err="1"/>
              <a:t>Busline</a:t>
            </a:r>
            <a:r>
              <a:rPr lang="de-DE" dirty="0"/>
              <a:t> 488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804F4C-EF79-4CB7-87DB-E2211A6E41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on </a:t>
            </a:r>
            <a:r>
              <a:rPr lang="de-DE" dirty="0" err="1"/>
              <a:t>busline</a:t>
            </a:r>
            <a:r>
              <a:rPr lang="de-DE" dirty="0"/>
              <a:t> 488 in </a:t>
            </a:r>
            <a:r>
              <a:rPr lang="de-DE" dirty="0" err="1"/>
              <a:t>london,UK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6 </a:t>
            </a:r>
            <a:r>
              <a:rPr lang="de-DE" dirty="0" err="1"/>
              <a:t>daytime-periods</a:t>
            </a:r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C04984F-047B-46C1-918D-0B7AD74144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3664" y="2603186"/>
            <a:ext cx="3155594" cy="3492814"/>
          </a:xfrm>
          <a:prstGeom prst="rect">
            <a:avLst/>
          </a:prstGeom>
        </p:spPr>
      </p:pic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6AE448AD-8FD5-4849-8993-37852F993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247770"/>
              </p:ext>
            </p:extLst>
          </p:nvPr>
        </p:nvGraphicFramePr>
        <p:xfrm>
          <a:off x="4572000" y="2828040"/>
          <a:ext cx="4027488" cy="2548870"/>
        </p:xfrm>
        <a:graphic>
          <a:graphicData uri="http://schemas.openxmlformats.org/drawingml/2006/table">
            <a:tbl>
              <a:tblPr firstRow="1" bandRow="1">
                <a:tableStyleId>{33BA23B1-9221-436E-865A-0063620EA4FD}</a:tableStyleId>
              </a:tblPr>
              <a:tblGrid>
                <a:gridCol w="2013744">
                  <a:extLst>
                    <a:ext uri="{9D8B030D-6E8A-4147-A177-3AD203B41FA5}">
                      <a16:colId xmlns:a16="http://schemas.microsoft.com/office/drawing/2014/main" val="3513969822"/>
                    </a:ext>
                  </a:extLst>
                </a:gridCol>
                <a:gridCol w="2013744">
                  <a:extLst>
                    <a:ext uri="{9D8B030D-6E8A-4147-A177-3AD203B41FA5}">
                      <a16:colId xmlns:a16="http://schemas.microsoft.com/office/drawing/2014/main" val="3158141182"/>
                    </a:ext>
                  </a:extLst>
                </a:gridCol>
              </a:tblGrid>
              <a:tr h="377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Arial"/>
                        </a:rPr>
                        <a:t>Interval</a:t>
                      </a:r>
                      <a:endParaRPr lang="de-DE" sz="1200" b="1" i="0" u="none" strike="noStrike" cap="none" spc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uFillTx/>
                        <a:latin typeface="+mj-lt"/>
                        <a:ea typeface="+mj-ea"/>
                        <a:cs typeface="+mj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Arial"/>
                        </a:rPr>
                        <a:t>Actual Average Frequency</a:t>
                      </a:r>
                      <a:endParaRPr lang="de-DE" sz="1200" b="1" i="0" u="none" strike="noStrike" cap="none" spc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uFillTx/>
                        <a:latin typeface="+mj-lt"/>
                        <a:ea typeface="+mj-ea"/>
                        <a:cs typeface="+mj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312097"/>
                  </a:ext>
                </a:extLst>
              </a:tr>
              <a:tr h="3595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Early morning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 /h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6657378"/>
                  </a:ext>
                </a:extLst>
              </a:tr>
              <a:tr h="3595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AM peak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 /h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7851064"/>
                  </a:ext>
                </a:extLst>
              </a:tr>
              <a:tr h="3595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Midday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 /h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8702198"/>
                  </a:ext>
                </a:extLst>
              </a:tr>
              <a:tr h="3595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PM peak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 /h 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1771178"/>
                  </a:ext>
                </a:extLst>
              </a:tr>
              <a:tr h="3595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Evening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 /h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7383091"/>
                  </a:ext>
                </a:extLst>
              </a:tr>
              <a:tr h="3595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Late evening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 /h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8093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5335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4C7DB-3EDB-4711-83EA-2FEE5AAE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Route Generation and Scheduling – </a:t>
            </a:r>
            <a:r>
              <a:rPr lang="de-DE" dirty="0" err="1"/>
              <a:t>Busline</a:t>
            </a:r>
            <a:r>
              <a:rPr lang="de-DE" dirty="0"/>
              <a:t> 488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739091-FF92-429D-BA77-4E55C1EB1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CC234FE-02BF-4B90-B6A7-E33271F51662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57839" y="2133600"/>
            <a:ext cx="7220931" cy="990600"/>
          </a:xfrm>
          <a:prstGeom prst="rect">
            <a:avLst/>
          </a:prstGeom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D7013EE-898F-4F74-9595-3A8FEB7EF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23264"/>
              </p:ext>
            </p:extLst>
          </p:nvPr>
        </p:nvGraphicFramePr>
        <p:xfrm>
          <a:off x="2454560" y="3256490"/>
          <a:ext cx="4027488" cy="2548870"/>
        </p:xfrm>
        <a:graphic>
          <a:graphicData uri="http://schemas.openxmlformats.org/drawingml/2006/table">
            <a:tbl>
              <a:tblPr firstRow="1" bandRow="1">
                <a:tableStyleId>{33BA23B1-9221-436E-865A-0063620EA4FD}</a:tableStyleId>
              </a:tblPr>
              <a:tblGrid>
                <a:gridCol w="2013744">
                  <a:extLst>
                    <a:ext uri="{9D8B030D-6E8A-4147-A177-3AD203B41FA5}">
                      <a16:colId xmlns:a16="http://schemas.microsoft.com/office/drawing/2014/main" val="3513969822"/>
                    </a:ext>
                  </a:extLst>
                </a:gridCol>
                <a:gridCol w="2013744">
                  <a:extLst>
                    <a:ext uri="{9D8B030D-6E8A-4147-A177-3AD203B41FA5}">
                      <a16:colId xmlns:a16="http://schemas.microsoft.com/office/drawing/2014/main" val="3158141182"/>
                    </a:ext>
                  </a:extLst>
                </a:gridCol>
              </a:tblGrid>
              <a:tr h="377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Arial"/>
                        </a:rPr>
                        <a:t>Interval</a:t>
                      </a:r>
                      <a:endParaRPr lang="de-DE" sz="1200" b="1" i="0" u="none" strike="noStrike" cap="none" spc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uFillTx/>
                        <a:latin typeface="+mj-lt"/>
                        <a:ea typeface="+mj-ea"/>
                        <a:cs typeface="+mj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Arial"/>
                        </a:rPr>
                        <a:t>Calculated Average Frequency</a:t>
                      </a:r>
                      <a:endParaRPr lang="de-DE" sz="1200" b="1" i="0" u="none" strike="noStrike" cap="none" spc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uFillTx/>
                        <a:latin typeface="+mj-lt"/>
                        <a:ea typeface="+mj-ea"/>
                        <a:cs typeface="+mj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312097"/>
                  </a:ext>
                </a:extLst>
              </a:tr>
              <a:tr h="3595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Early morning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 /h</a:t>
                      </a:r>
                      <a:endParaRPr lang="de-DE" sz="1200" b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6657378"/>
                  </a:ext>
                </a:extLst>
              </a:tr>
              <a:tr h="3595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AM peak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 /h</a:t>
                      </a:r>
                      <a:endParaRPr lang="de-DE" sz="1200" b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7851064"/>
                  </a:ext>
                </a:extLst>
              </a:tr>
              <a:tr h="3595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Midday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 /h</a:t>
                      </a:r>
                      <a:endParaRPr lang="de-DE" sz="1200" b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8702198"/>
                  </a:ext>
                </a:extLst>
              </a:tr>
              <a:tr h="3595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PM peak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 /h</a:t>
                      </a:r>
                      <a:endParaRPr lang="de-DE" sz="1200" b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1771178"/>
                  </a:ext>
                </a:extLst>
              </a:tr>
              <a:tr h="3595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Evening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3/h</a:t>
                      </a:r>
                      <a:endParaRPr lang="de-DE" sz="1200" b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7383091"/>
                  </a:ext>
                </a:extLst>
              </a:tr>
              <a:tr h="3595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Late evening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 /h</a:t>
                      </a:r>
                      <a:endParaRPr lang="de-DE" sz="12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8093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2842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 </a:t>
            </a:r>
            <a:r>
              <a:rPr lang="de-DE" dirty="0" err="1"/>
              <a:t>modelling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passenger </a:t>
            </a:r>
            <a:r>
              <a:rPr lang="de-DE" dirty="0" err="1"/>
              <a:t>flow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Main </a:t>
            </a:r>
            <a:r>
              <a:rPr lang="de-DE" dirty="0" err="1"/>
              <a:t>idea</a:t>
            </a:r>
            <a:r>
              <a:rPr lang="de-DE" dirty="0"/>
              <a:t>: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normally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</a:t>
            </a:r>
            <a:r>
              <a:rPr lang="de-DE" dirty="0" err="1"/>
              <a:t>randomly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stops</a:t>
            </a:r>
            <a:r>
              <a:rPr lang="de-DE" dirty="0"/>
              <a:t> – </a:t>
            </a:r>
            <a:r>
              <a:rPr lang="de-DE" dirty="0" err="1"/>
              <a:t>station</a:t>
            </a:r>
            <a:r>
              <a:rPr lang="de-DE" dirty="0"/>
              <a:t> </a:t>
            </a:r>
            <a:r>
              <a:rPr lang="de-DE" dirty="0" err="1"/>
              <a:t>nearby</a:t>
            </a:r>
            <a:r>
              <a:rPr lang="de-DE" dirty="0"/>
              <a:t> </a:t>
            </a:r>
            <a:r>
              <a:rPr lang="de-DE" dirty="0" err="1"/>
              <a:t>infrustructure</a:t>
            </a:r>
            <a:r>
              <a:rPr lang="de-DE" dirty="0"/>
              <a:t> </a:t>
            </a:r>
            <a:r>
              <a:rPr lang="de-DE" dirty="0" err="1"/>
              <a:t>affects</a:t>
            </a:r>
            <a:r>
              <a:rPr lang="de-DE" dirty="0"/>
              <a:t> </a:t>
            </a:r>
            <a:r>
              <a:rPr lang="de-DE" dirty="0" err="1"/>
              <a:t>moving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en-US" dirty="0"/>
              <a:t>x=[x1 x2 x3 x4 x5 x6 x7 x8 x9],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x1 – number of transport hubs (railway stations)</a:t>
            </a:r>
          </a:p>
          <a:p>
            <a:pPr marL="0" indent="0">
              <a:buNone/>
            </a:pPr>
            <a:r>
              <a:rPr lang="en-US" dirty="0"/>
              <a:t>x2 – number of offices</a:t>
            </a:r>
          </a:p>
          <a:p>
            <a:pPr marL="0" indent="0">
              <a:buNone/>
            </a:pPr>
            <a:r>
              <a:rPr lang="en-US" dirty="0"/>
              <a:t>x3 – number of educational facilities</a:t>
            </a:r>
          </a:p>
          <a:p>
            <a:pPr marL="0" indent="0">
              <a:buNone/>
            </a:pPr>
            <a:r>
              <a:rPr lang="en-US" dirty="0"/>
              <a:t>x4 – number of hospitals</a:t>
            </a:r>
          </a:p>
          <a:p>
            <a:pPr marL="0" indent="0">
              <a:buNone/>
            </a:pPr>
            <a:r>
              <a:rPr lang="en-US" dirty="0"/>
              <a:t>x5 – number of municipal buildings</a:t>
            </a:r>
          </a:p>
          <a:p>
            <a:pPr marL="0" indent="0">
              <a:buNone/>
            </a:pPr>
            <a:r>
              <a:rPr lang="en-US" dirty="0"/>
              <a:t>x6 – number of restaurants, cafes</a:t>
            </a:r>
          </a:p>
          <a:p>
            <a:pPr marL="0" indent="0">
              <a:buNone/>
            </a:pPr>
            <a:r>
              <a:rPr lang="en-US" dirty="0"/>
              <a:t>x7 – number of small shops</a:t>
            </a:r>
          </a:p>
          <a:p>
            <a:pPr marL="0" indent="0">
              <a:buNone/>
            </a:pPr>
            <a:r>
              <a:rPr lang="en-US" dirty="0"/>
              <a:t>x8 – number of big shops </a:t>
            </a:r>
          </a:p>
          <a:p>
            <a:pPr marL="0" indent="0">
              <a:buNone/>
            </a:pPr>
            <a:r>
              <a:rPr lang="en-US" dirty="0"/>
              <a:t>x9 – station order within the route.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9101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Linear </a:t>
            </a:r>
            <a:r>
              <a:rPr lang="de-DE" dirty="0" err="1"/>
              <a:t>modelling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passenger </a:t>
            </a:r>
            <a:r>
              <a:rPr lang="de-DE" dirty="0" err="1"/>
              <a:t>flow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b="1" dirty="0"/>
              <a:t>x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station</a:t>
            </a:r>
            <a:r>
              <a:rPr lang="de-DE" dirty="0"/>
              <a:t> 3 ("</a:t>
            </a:r>
            <a:r>
              <a:rPr lang="de-DE" dirty="0" err="1"/>
              <a:t>Bromley</a:t>
            </a:r>
            <a:r>
              <a:rPr lang="de-DE" dirty="0"/>
              <a:t>-</a:t>
            </a:r>
            <a:r>
              <a:rPr lang="de-DE" dirty="0" err="1"/>
              <a:t>by</a:t>
            </a:r>
            <a:r>
              <a:rPr lang="de-DE" dirty="0"/>
              <a:t>-Bow </a:t>
            </a:r>
            <a:r>
              <a:rPr lang="de-DE" dirty="0" err="1"/>
              <a:t>station</a:t>
            </a:r>
            <a:r>
              <a:rPr lang="de-DE" dirty="0"/>
              <a:t>“)</a:t>
            </a:r>
          </a:p>
          <a:p>
            <a:pPr marL="0" indent="0">
              <a:buNone/>
            </a:pPr>
            <a:r>
              <a:rPr lang="de-DE" dirty="0"/>
              <a:t>[ 1, 3, 2, 0, 1, 1, 3, 0, 3] </a:t>
            </a:r>
          </a:p>
          <a:p>
            <a:pPr marL="0" indent="0" algn="r">
              <a:buNone/>
            </a:pPr>
            <a:r>
              <a:rPr lang="en-US" dirty="0"/>
              <a:t>1 railway station</a:t>
            </a:r>
          </a:p>
          <a:p>
            <a:pPr marL="0" indent="0" algn="r">
              <a:buNone/>
            </a:pPr>
            <a:r>
              <a:rPr lang="en-US" dirty="0"/>
              <a:t>3 offices</a:t>
            </a:r>
          </a:p>
          <a:p>
            <a:pPr marL="0" indent="0" algn="r">
              <a:buNone/>
            </a:pPr>
            <a:r>
              <a:rPr lang="en-US" dirty="0"/>
              <a:t>2 schools </a:t>
            </a:r>
          </a:p>
          <a:p>
            <a:pPr marL="0" indent="0" algn="r">
              <a:buNone/>
            </a:pPr>
            <a:r>
              <a:rPr lang="en-US" dirty="0"/>
              <a:t>0 hospitals</a:t>
            </a:r>
          </a:p>
          <a:p>
            <a:pPr marL="0" indent="0" algn="r">
              <a:buNone/>
            </a:pPr>
            <a:r>
              <a:rPr lang="en-US" dirty="0"/>
              <a:t> 1 community center</a:t>
            </a:r>
          </a:p>
          <a:p>
            <a:pPr marL="0" indent="0" algn="r">
              <a:buNone/>
            </a:pPr>
            <a:r>
              <a:rPr lang="en-US" dirty="0"/>
              <a:t>1 café</a:t>
            </a:r>
          </a:p>
          <a:p>
            <a:pPr marL="0" indent="0" algn="r">
              <a:buNone/>
            </a:pPr>
            <a:r>
              <a:rPr lang="en-US" dirty="0"/>
              <a:t>3 small shops </a:t>
            </a:r>
          </a:p>
          <a:p>
            <a:pPr marL="0" indent="0" algn="r">
              <a:buNone/>
            </a:pPr>
            <a:r>
              <a:rPr lang="en-US" dirty="0"/>
              <a:t>0 large shops</a:t>
            </a:r>
          </a:p>
          <a:p>
            <a:pPr marL="0" indent="0" algn="r">
              <a:buNone/>
            </a:pPr>
            <a:r>
              <a:rPr lang="en-US" dirty="0"/>
              <a:t>3rd station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6" y="2883493"/>
            <a:ext cx="5402229" cy="312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083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 </a:t>
            </a:r>
            <a:r>
              <a:rPr lang="de-DE" dirty="0" err="1"/>
              <a:t>modelling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passenger </a:t>
            </a:r>
            <a:r>
              <a:rPr lang="de-DE" dirty="0" err="1"/>
              <a:t>flow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Linear </a:t>
            </a:r>
            <a:r>
              <a:rPr lang="de-DE" dirty="0" err="1"/>
              <a:t>system</a:t>
            </a:r>
            <a:r>
              <a:rPr lang="de-DE" dirty="0"/>
              <a:t>: </a:t>
            </a:r>
          </a:p>
          <a:p>
            <a:pPr marL="0" indent="0" algn="ctr">
              <a:buNone/>
            </a:pPr>
            <a:r>
              <a:rPr lang="en-US" sz="2400" b="1" dirty="0" err="1"/>
              <a:t>A·w</a:t>
            </a:r>
            <a:r>
              <a:rPr lang="en-US" sz="2400" b="1" dirty="0"/>
              <a:t> = b</a:t>
            </a:r>
          </a:p>
          <a:p>
            <a:pPr marL="0" indent="0" algn="ctr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b</a:t>
            </a:r>
            <a:r>
              <a:rPr lang="en-US" dirty="0"/>
              <a:t> – number of people going from one station to another</a:t>
            </a:r>
          </a:p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– matrix which represents characteristics of this 2 stations</a:t>
            </a:r>
          </a:p>
          <a:p>
            <a:pPr marL="0" indent="0">
              <a:buNone/>
            </a:pPr>
            <a:r>
              <a:rPr lang="en-US" b="1" dirty="0"/>
              <a:t>w</a:t>
            </a:r>
            <a:r>
              <a:rPr lang="en-US" dirty="0"/>
              <a:t> – coefficients (weights), that establish relationship between A and b</a:t>
            </a:r>
          </a:p>
          <a:p>
            <a:pPr marL="0" indent="0">
              <a:buNone/>
            </a:pPr>
            <a:r>
              <a:rPr lang="en-US" dirty="0"/>
              <a:t>Construction of A – concatenation of x[1:8] for origin/destination stations and difference in their order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Model training – finding weights:</a:t>
            </a:r>
          </a:p>
          <a:p>
            <a:pPr marL="0" indent="0" algn="ctr">
              <a:buNone/>
            </a:pPr>
            <a:r>
              <a:rPr lang="en-US" b="1" dirty="0"/>
              <a:t>w=</a:t>
            </a:r>
            <a:r>
              <a:rPr lang="en-US" b="1" dirty="0" err="1"/>
              <a:t>inv</a:t>
            </a:r>
            <a:r>
              <a:rPr lang="en-US" b="1" dirty="0"/>
              <a:t>(A'A)</a:t>
            </a:r>
            <a:r>
              <a:rPr lang="en-US" b="1" dirty="0" err="1"/>
              <a:t>A'b</a:t>
            </a:r>
            <a:r>
              <a:rPr lang="en-US" b="1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051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 </a:t>
            </a:r>
            <a:r>
              <a:rPr lang="de-DE" dirty="0" err="1"/>
              <a:t>modelling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passenger </a:t>
            </a:r>
            <a:r>
              <a:rPr lang="de-DE" dirty="0" err="1"/>
              <a:t>flow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Relatively</a:t>
            </a:r>
            <a:r>
              <a:rPr lang="de-DE" dirty="0"/>
              <a:t> large Total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Errors, but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a </a:t>
            </a:r>
            <a:r>
              <a:rPr lang="de-DE" dirty="0" err="1"/>
              <a:t>pattern</a:t>
            </a:r>
            <a:r>
              <a:rPr lang="de-DE" dirty="0"/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55" y="2509935"/>
            <a:ext cx="7356034" cy="358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263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 </a:t>
            </a:r>
            <a:r>
              <a:rPr lang="de-DE" dirty="0" err="1"/>
              <a:t>modelling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passenger </a:t>
            </a:r>
            <a:r>
              <a:rPr lang="de-DE" dirty="0" err="1"/>
              <a:t>flow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94514" y="2133600"/>
            <a:ext cx="3504974" cy="3962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/>
              <a:t>Smallest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(</a:t>
            </a:r>
            <a:r>
              <a:rPr lang="de-DE" dirty="0" err="1"/>
              <a:t>Upper</a:t>
            </a:r>
            <a:r>
              <a:rPr lang="de-DE" dirty="0"/>
              <a:t>)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(</a:t>
            </a:r>
            <a:r>
              <a:rPr lang="de-DE" dirty="0" err="1"/>
              <a:t>Lower</a:t>
            </a:r>
            <a:r>
              <a:rPr lang="de-DE" dirty="0"/>
              <a:t>) </a:t>
            </a:r>
            <a:r>
              <a:rPr lang="de-DE" dirty="0" err="1"/>
              <a:t>demonstrate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traceable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?</a:t>
            </a:r>
          </a:p>
          <a:p>
            <a:pPr marL="0" indent="0">
              <a:buNone/>
            </a:pPr>
            <a:r>
              <a:rPr lang="de-DE" dirty="0"/>
              <a:t>Find </a:t>
            </a:r>
            <a:r>
              <a:rPr lang="de-DE" dirty="0" err="1"/>
              <a:t>stations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separate </a:t>
            </a:r>
            <a:r>
              <a:rPr lang="de-DE" dirty="0" err="1"/>
              <a:t>them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Leads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separation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„</a:t>
            </a:r>
            <a:r>
              <a:rPr lang="de-DE" dirty="0" err="1"/>
              <a:t>Bromley</a:t>
            </a:r>
            <a:r>
              <a:rPr lang="de-DE" dirty="0"/>
              <a:t>-</a:t>
            </a:r>
            <a:r>
              <a:rPr lang="de-DE" dirty="0" err="1"/>
              <a:t>by</a:t>
            </a:r>
            <a:r>
              <a:rPr lang="de-DE" dirty="0"/>
              <a:t>-Bow </a:t>
            </a:r>
            <a:r>
              <a:rPr lang="de-DE" dirty="0" err="1"/>
              <a:t>station</a:t>
            </a:r>
            <a:r>
              <a:rPr lang="de-DE" dirty="0"/>
              <a:t>“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735938"/>
            <a:ext cx="4627789" cy="22560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3940076"/>
            <a:ext cx="4627789" cy="225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016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 </a:t>
            </a:r>
            <a:r>
              <a:rPr lang="de-DE" dirty="0" err="1"/>
              <a:t>modelling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passenger </a:t>
            </a:r>
            <a:r>
              <a:rPr lang="de-DE" dirty="0" err="1"/>
              <a:t>flow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3845" y="1987420"/>
            <a:ext cx="3495643" cy="1623527"/>
          </a:xfrm>
        </p:spPr>
        <p:txBody>
          <a:bodyPr/>
          <a:lstStyle/>
          <a:p>
            <a:r>
              <a:rPr lang="de-DE" dirty="0"/>
              <a:t>TSE </a:t>
            </a:r>
            <a:r>
              <a:rPr lang="de-DE" dirty="0" err="1"/>
              <a:t>improvement</a:t>
            </a:r>
            <a:r>
              <a:rPr lang="de-DE" dirty="0"/>
              <a:t> – 15%</a:t>
            </a:r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impact</a:t>
            </a:r>
            <a:r>
              <a:rPr lang="de-DE" dirty="0"/>
              <a:t> on </a:t>
            </a:r>
            <a:r>
              <a:rPr lang="de-DE" dirty="0" err="1"/>
              <a:t>traceability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46" y="1766945"/>
            <a:ext cx="4534678" cy="22106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46" y="3977601"/>
            <a:ext cx="4348065" cy="21196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106" y="3977601"/>
            <a:ext cx="4348065" cy="211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552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 </a:t>
            </a:r>
            <a:r>
              <a:rPr lang="de-DE" dirty="0" err="1"/>
              <a:t>modelling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passenger </a:t>
            </a:r>
            <a:r>
              <a:rPr lang="de-DE" dirty="0" err="1"/>
              <a:t>flow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Linear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advantages</a:t>
            </a:r>
            <a:r>
              <a:rPr lang="de-DE" dirty="0"/>
              <a:t>:</a:t>
            </a:r>
          </a:p>
          <a:p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endParaRPr lang="de-DE" dirty="0"/>
          </a:p>
          <a:p>
            <a:r>
              <a:rPr lang="de-DE" dirty="0"/>
              <a:t>Low </a:t>
            </a:r>
            <a:r>
              <a:rPr lang="de-DE" dirty="0" err="1"/>
              <a:t>computational</a:t>
            </a:r>
            <a:r>
              <a:rPr lang="de-DE" dirty="0"/>
              <a:t> time, fast</a:t>
            </a:r>
          </a:p>
          <a:p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rough</a:t>
            </a:r>
            <a:r>
              <a:rPr lang="de-DE" dirty="0"/>
              <a:t> </a:t>
            </a:r>
            <a:r>
              <a:rPr lang="de-DE" dirty="0" err="1"/>
              <a:t>estimations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Linear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disadvantages</a:t>
            </a:r>
            <a:r>
              <a:rPr lang="de-DE" dirty="0"/>
              <a:t>:</a:t>
            </a:r>
          </a:p>
          <a:p>
            <a:r>
              <a:rPr lang="de-DE" dirty="0" err="1"/>
              <a:t>Unable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track</a:t>
            </a:r>
            <a:r>
              <a:rPr lang="de-DE" dirty="0"/>
              <a:t> non-linear </a:t>
            </a:r>
            <a:r>
              <a:rPr lang="de-DE" dirty="0" err="1"/>
              <a:t>behaviour</a:t>
            </a:r>
            <a:r>
              <a:rPr lang="de-DE" dirty="0"/>
              <a:t> (</a:t>
            </a:r>
            <a:r>
              <a:rPr lang="de-DE" dirty="0" err="1"/>
              <a:t>peaks</a:t>
            </a:r>
            <a:r>
              <a:rPr lang="de-DE" dirty="0"/>
              <a:t>)</a:t>
            </a:r>
          </a:p>
          <a:p>
            <a:r>
              <a:rPr lang="de-DE" dirty="0"/>
              <a:t>Not </a:t>
            </a:r>
            <a:r>
              <a:rPr lang="de-DE" dirty="0" err="1"/>
              <a:t>reliable</a:t>
            </a:r>
            <a:r>
              <a:rPr lang="de-DE" dirty="0"/>
              <a:t> </a:t>
            </a:r>
            <a:r>
              <a:rPr lang="de-DE" dirty="0" err="1"/>
              <a:t>enough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industry</a:t>
            </a:r>
            <a:r>
              <a:rPr lang="de-DE" dirty="0"/>
              <a:t> </a:t>
            </a:r>
            <a:r>
              <a:rPr lang="de-DE" dirty="0" err="1"/>
              <a:t>usage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Improvement</a:t>
            </a:r>
            <a:r>
              <a:rPr lang="de-DE" dirty="0"/>
              <a:t> </a:t>
            </a:r>
            <a:r>
              <a:rPr lang="de-DE" dirty="0" err="1"/>
              <a:t>requires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layered</a:t>
            </a:r>
            <a:r>
              <a:rPr lang="de-DE" dirty="0"/>
              <a:t> linear </a:t>
            </a:r>
            <a:r>
              <a:rPr lang="de-DE" dirty="0" err="1"/>
              <a:t>models</a:t>
            </a:r>
            <a:r>
              <a:rPr lang="de-DE" dirty="0"/>
              <a:t> (</a:t>
            </a:r>
            <a:r>
              <a:rPr lang="de-DE" dirty="0" err="1"/>
              <a:t>Neural</a:t>
            </a:r>
            <a:r>
              <a:rPr lang="de-DE" dirty="0"/>
              <a:t> Networks)</a:t>
            </a:r>
          </a:p>
        </p:txBody>
      </p:sp>
    </p:spTree>
    <p:extLst>
      <p:ext uri="{BB962C8B-B14F-4D97-AF65-F5344CB8AC3E}">
        <p14:creationId xmlns:p14="http://schemas.microsoft.com/office/powerpoint/2010/main" val="20581126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rf_ppt_en">
  <a:themeElements>
    <a:clrScheme name="irf_ppt_e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irf_ppt_e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irf_ppt_e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rf_ppt_en">
  <a:themeElements>
    <a:clrScheme name="irf_ppt_e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irf_ppt_e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irf_ppt_e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1094</Words>
  <Application>Microsoft Office PowerPoint</Application>
  <PresentationFormat>Bildschirmpräsentation (4:3)</PresentationFormat>
  <Paragraphs>238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3" baseType="lpstr">
      <vt:lpstr>SimSun</vt:lpstr>
      <vt:lpstr>Akkurat Light Office</vt:lpstr>
      <vt:lpstr>Arial</vt:lpstr>
      <vt:lpstr>Calibri</vt:lpstr>
      <vt:lpstr>Cambria Math</vt:lpstr>
      <vt:lpstr>Times</vt:lpstr>
      <vt:lpstr>Times New Roman</vt:lpstr>
      <vt:lpstr>Wingdings</vt:lpstr>
      <vt:lpstr>irf_ppt_en</vt:lpstr>
      <vt:lpstr>Transit Scheduling </vt:lpstr>
      <vt:lpstr>INTRODUCTION</vt:lpstr>
      <vt:lpstr>Linear modelling of passenger flow</vt:lpstr>
      <vt:lpstr>Linear modelling of passenger flow</vt:lpstr>
      <vt:lpstr>Linear modelling of passenger flow</vt:lpstr>
      <vt:lpstr>Linear modelling of passenger flow</vt:lpstr>
      <vt:lpstr>Linear modelling of passenger flow</vt:lpstr>
      <vt:lpstr>Linear modelling of passenger flow</vt:lpstr>
      <vt:lpstr>Linear modelling of passenger flow</vt:lpstr>
      <vt:lpstr>Linear modelling of passenger flow – Prediction I</vt:lpstr>
      <vt:lpstr>Linear modelling of passenger flow – Prediction II</vt:lpstr>
      <vt:lpstr>Linear modelling of passenger flow – Prediction III</vt:lpstr>
      <vt:lpstr>Route Generation and Scheduling</vt:lpstr>
      <vt:lpstr>Route Generation and Scheduling - Input</vt:lpstr>
      <vt:lpstr>Route Generation and Scheduling - Input</vt:lpstr>
      <vt:lpstr>Route Generation and Scheduling - Input</vt:lpstr>
      <vt:lpstr>Route Generation and Scheduling - Input</vt:lpstr>
      <vt:lpstr>Route Generation and Scheduling - Input</vt:lpstr>
      <vt:lpstr>Route Generation and Scheduling-ICRSGP</vt:lpstr>
      <vt:lpstr>Route Generation and Scheduling-ICRSGP</vt:lpstr>
      <vt:lpstr>Route Generation and Scheduling –  Metaheuristic Search(SA)</vt:lpstr>
      <vt:lpstr>Route Generation and Scheduling – SA</vt:lpstr>
      <vt:lpstr>Route Generation and Scheduling – Busline 488</vt:lpstr>
      <vt:lpstr>Route Generation and Scheduling – Busline 488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 Scheduling</dc:title>
  <dc:creator>Yingmeng Pan</dc:creator>
  <cp:lastModifiedBy>Gajann Sivarajah</cp:lastModifiedBy>
  <cp:revision>53</cp:revision>
  <dcterms:modified xsi:type="dcterms:W3CDTF">2019-03-21T12:28:01Z</dcterms:modified>
</cp:coreProperties>
</file>