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9" r:id="rId5"/>
    <p:sldId id="261" r:id="rId6"/>
    <p:sldId id="262" r:id="rId7"/>
    <p:sldId id="269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83CFE-ACB1-425A-B34B-AD0C941D58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EE9F97-DCD4-4C7E-A73B-453AAF470F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DD2FB-9C2E-4CCA-BED8-6927B4352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3712-5951-45AD-A0C5-55AF4759BA3F}" type="datetimeFigureOut">
              <a:rPr lang="en-ID" smtClean="0"/>
              <a:t>23/12/2020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94DD6-EC39-4538-ADF0-DCBE54997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1F47DA-34BA-4F8F-9DC9-9F265ADF8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E8FDF-30B2-486A-A789-97CA92ADDAC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26271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25643-343B-49AE-8D24-49FB90C6F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988F07-7564-43C3-AB33-3F30D78B7B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96DE2-A444-459B-BB1B-6EBF8FB15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3712-5951-45AD-A0C5-55AF4759BA3F}" type="datetimeFigureOut">
              <a:rPr lang="en-ID" smtClean="0"/>
              <a:t>23/12/2020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B04DEB-5497-4E37-879B-E8BE8E05F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9C9AF7-333C-465C-B347-8DE20BED7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E8FDF-30B2-486A-A789-97CA92ADDAC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15040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CEC15D-82FD-4CDE-8006-D3E200FB75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4389F7-B594-4809-960B-EAE790C491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6B17E-2B12-4C2F-A46D-A5BDC9492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3712-5951-45AD-A0C5-55AF4759BA3F}" type="datetimeFigureOut">
              <a:rPr lang="en-ID" smtClean="0"/>
              <a:t>23/12/2020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969BAC-6876-4E52-AF58-12BB6A53A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66B50-A17E-4632-8B12-A73CA5884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E8FDF-30B2-486A-A789-97CA92ADDAC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94633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903CF-09FB-46DC-90D2-A4F87DF4A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007" y="205327"/>
            <a:ext cx="11821357" cy="97540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117EE-136C-4AAC-8387-7614789AA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007" y="1464815"/>
            <a:ext cx="11821356" cy="46874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D246C9-CD83-4F55-BD34-47D4A4BC5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6423" y="6356350"/>
            <a:ext cx="2743200" cy="365125"/>
          </a:xfrm>
        </p:spPr>
        <p:txBody>
          <a:bodyPr/>
          <a:lstStyle/>
          <a:p>
            <a:fld id="{34DE8FDF-30B2-486A-A789-97CA92ADDAC8}" type="slidenum">
              <a:rPr lang="en-ID" smtClean="0"/>
              <a:t>‹#›</a:t>
            </a:fld>
            <a:endParaRPr lang="en-ID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367ECE5-007D-4841-940B-5A63D3F6CE50}"/>
              </a:ext>
            </a:extLst>
          </p:cNvPr>
          <p:cNvCxnSpPr/>
          <p:nvPr userDrawn="1"/>
        </p:nvCxnSpPr>
        <p:spPr>
          <a:xfrm>
            <a:off x="185692" y="1189609"/>
            <a:ext cx="118206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4905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8ACEE-1C41-428F-BA67-122525CBD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0653DF-5C73-48F0-B3E1-48CA543DA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B27A5-8764-42B8-A0F6-650C6A357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3712-5951-45AD-A0C5-55AF4759BA3F}" type="datetimeFigureOut">
              <a:rPr lang="en-ID" smtClean="0"/>
              <a:t>23/12/2020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0FB5C-13FB-44CB-ADD2-BE968866D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E67A6-DE54-4FC4-A047-68298A794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E8FDF-30B2-486A-A789-97CA92ADDAC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3368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527DA-321E-4CC7-A70D-C552A5A87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EEB93-AF07-4165-8EA2-991AB43861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5CDD81-BE16-429C-B47A-EA110D5C88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081B7C-D09E-400C-A4BF-3A5E6BB60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3712-5951-45AD-A0C5-55AF4759BA3F}" type="datetimeFigureOut">
              <a:rPr lang="en-ID" smtClean="0"/>
              <a:t>23/12/2020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C112C2-4FDC-4D4D-B0B8-04E86F17E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12E23E-B2BD-4192-954F-86B38A34D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E8FDF-30B2-486A-A789-97CA92ADDAC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01912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BE388-4325-4DA8-80C1-06A5EFB98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D2F8F1-9476-4583-AC5B-6E6AF03AB1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293D97-0EE0-4817-8937-BF1763B4D0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2F316C-4FED-47F8-9A74-FDCB2F647C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522E4D-D6EB-4888-A092-DB6007F166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391407-4618-49DD-B1B6-925EDE648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3712-5951-45AD-A0C5-55AF4759BA3F}" type="datetimeFigureOut">
              <a:rPr lang="en-ID" smtClean="0"/>
              <a:t>23/12/2020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7C18CC-B07B-49BC-8C91-911DE581E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54E98D-A7D3-4640-B7D8-363389105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E8FDF-30B2-486A-A789-97CA92ADDAC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98508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7674F-16DC-4D10-ABEB-8F7AB03E5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F0B859-3CB0-40D5-A8CB-AA5A0C7D3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3712-5951-45AD-A0C5-55AF4759BA3F}" type="datetimeFigureOut">
              <a:rPr lang="en-ID" smtClean="0"/>
              <a:t>23/12/2020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5A32E7-2656-4B16-9818-F67E61C4E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61AB01-E13C-4409-900F-0D85F1C6E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E8FDF-30B2-486A-A789-97CA92ADDAC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72275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366E15-2778-40D9-A85B-94A596A1A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3712-5951-45AD-A0C5-55AF4759BA3F}" type="datetimeFigureOut">
              <a:rPr lang="en-ID" smtClean="0"/>
              <a:t>23/12/2020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9A4A59-39CE-4762-9AE6-889FC173F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9D1D85-1302-4105-A8E3-7638E286D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E8FDF-30B2-486A-A789-97CA92ADDAC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62317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7AE62-54F4-4E3D-902F-6BAB3CA27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231E4-8D80-4698-8DDE-2C27ACD2C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E33E58-5FE5-4513-980E-A464C933AC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2942B9-2176-4BB6-81FE-5B827E791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3712-5951-45AD-A0C5-55AF4759BA3F}" type="datetimeFigureOut">
              <a:rPr lang="en-ID" smtClean="0"/>
              <a:t>23/12/2020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CE4380-30FF-42A5-A30E-C13F0940F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6F1A74-3F29-4763-B80B-0FABC44A2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E8FDF-30B2-486A-A789-97CA92ADDAC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56678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4316A-2EC9-4A3E-9B74-2F96D25C5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FFA3CC-5389-43E8-8210-57588EC15B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0AC9A6-C576-4AB0-8CD8-53A90A09B5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A84803-4B56-4460-95F5-83A96764A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3712-5951-45AD-A0C5-55AF4759BA3F}" type="datetimeFigureOut">
              <a:rPr lang="en-ID" smtClean="0"/>
              <a:t>23/12/2020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75FF09-E897-421D-9142-326DE0B12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247703-5730-4D12-94E4-CC84F42DE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E8FDF-30B2-486A-A789-97CA92ADDAC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8236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FFBD4B-A007-4E27-9641-610D89DA6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067331-B111-494E-84F8-82AEAAFBE9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F7D9A-06B5-4313-8B63-E4F81DEF2E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53712-5951-45AD-A0C5-55AF4759BA3F}" type="datetimeFigureOut">
              <a:rPr lang="en-ID" smtClean="0"/>
              <a:t>23/12/2020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50E5C8-923C-47C4-BB75-73B332BC6A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93707-140B-4279-8330-D70A7179B5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E8FDF-30B2-486A-A789-97CA92ADDAC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68526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00228-E0DF-4CC9-B5ED-5288F87240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3833825"/>
            <a:ext cx="9144000" cy="23876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D" sz="2700" b="1" dirty="0">
                <a:effectLst/>
                <a:latin typeface="LM Roman 10" panose="00000500000000000000" pitchFamily="50" charset="0"/>
                <a:ea typeface="DengXian" panose="02010600030101010101" pitchFamily="2" charset="-122"/>
                <a:cs typeface="Mangal" panose="02040503050203030202" pitchFamily="18" charset="0"/>
              </a:rPr>
              <a:t>Applied Data Science Capstone Project:</a:t>
            </a:r>
            <a:br>
              <a:rPr lang="en-ID" sz="27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Mangal" panose="02040503050203030202" pitchFamily="18" charset="0"/>
              </a:rPr>
            </a:br>
            <a:r>
              <a:rPr lang="en-ID" sz="2700" b="1" dirty="0">
                <a:effectLst/>
                <a:latin typeface="LM Roman 10" panose="00000500000000000000" pitchFamily="50" charset="0"/>
                <a:ea typeface="DengXian" panose="02010600030101010101" pitchFamily="2" charset="-122"/>
                <a:cs typeface="Mangal" panose="02040503050203030202" pitchFamily="18" charset="0"/>
              </a:rPr>
              <a:t>Indonesian Flavours in the West</a:t>
            </a:r>
            <a:br>
              <a:rPr lang="en-ID" sz="27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Mangal" panose="02040503050203030202" pitchFamily="18" charset="0"/>
              </a:rPr>
            </a:br>
            <a:r>
              <a:rPr lang="en-ID" sz="1800" b="1" dirty="0">
                <a:effectLst/>
                <a:latin typeface="LM Roman 10" panose="00000500000000000000" pitchFamily="50" charset="0"/>
                <a:ea typeface="DengXian" panose="02010600030101010101" pitchFamily="2" charset="-122"/>
                <a:cs typeface="Mangal" panose="02040503050203030202" pitchFamily="18" charset="0"/>
              </a:rPr>
              <a:t> </a:t>
            </a:r>
            <a:br>
              <a:rPr lang="en-ID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Mangal" panose="02040503050203030202" pitchFamily="18" charset="0"/>
              </a:rPr>
            </a:br>
            <a:r>
              <a:rPr lang="en-ID" sz="2200" dirty="0">
                <a:effectLst/>
                <a:latin typeface="LM Roman 10" panose="00000500000000000000" pitchFamily="50" charset="0"/>
                <a:ea typeface="DengXian" panose="02010600030101010101" pitchFamily="2" charset="-122"/>
                <a:cs typeface="Mangal" panose="02040503050203030202" pitchFamily="18" charset="0"/>
              </a:rPr>
              <a:t>Abraham </a:t>
            </a:r>
            <a:r>
              <a:rPr lang="en-ID" sz="2200" dirty="0" err="1">
                <a:effectLst/>
                <a:latin typeface="LM Roman 10" panose="00000500000000000000" pitchFamily="50" charset="0"/>
                <a:ea typeface="DengXian" panose="02010600030101010101" pitchFamily="2" charset="-122"/>
                <a:cs typeface="Mangal" panose="02040503050203030202" pitchFamily="18" charset="0"/>
              </a:rPr>
              <a:t>Suriadi</a:t>
            </a:r>
            <a:r>
              <a:rPr lang="en-ID" sz="2200" dirty="0">
                <a:effectLst/>
                <a:latin typeface="LM Roman 10" panose="00000500000000000000" pitchFamily="50" charset="0"/>
                <a:ea typeface="DengXian" panose="02010600030101010101" pitchFamily="2" charset="-122"/>
                <a:cs typeface="Mangal" panose="02040503050203030202" pitchFamily="18" charset="0"/>
              </a:rPr>
              <a:t> Halim</a:t>
            </a:r>
            <a:br>
              <a:rPr lang="en-ID" sz="2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Mangal" panose="02040503050203030202" pitchFamily="18" charset="0"/>
              </a:rPr>
            </a:br>
            <a:r>
              <a:rPr lang="en-ID" sz="2200" dirty="0">
                <a:effectLst/>
                <a:latin typeface="LM Roman 10" panose="00000500000000000000" pitchFamily="50" charset="0"/>
                <a:ea typeface="DengXian" panose="02010600030101010101" pitchFamily="2" charset="-122"/>
                <a:cs typeface="Mangal" panose="02040503050203030202" pitchFamily="18" charset="0"/>
              </a:rPr>
              <a:t>December 2020</a:t>
            </a:r>
            <a:br>
              <a:rPr lang="en-ID" sz="2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Mangal" panose="02040503050203030202" pitchFamily="18" charset="0"/>
              </a:rPr>
            </a:br>
            <a:endParaRPr lang="en-ID"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C2FDB7-2F5E-4872-8219-D6EFEEE64F91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793" r="2399" b="32766"/>
          <a:stretch/>
        </p:blipFill>
        <p:spPr bwMode="auto">
          <a:xfrm>
            <a:off x="3567300" y="2059616"/>
            <a:ext cx="5057397" cy="143001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98FFC5-45F0-49A4-A77F-73FF52F5F0C1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36000" r="975" b="38452"/>
          <a:stretch/>
        </p:blipFill>
        <p:spPr bwMode="auto">
          <a:xfrm>
            <a:off x="4605971" y="1141390"/>
            <a:ext cx="2980056" cy="91822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406360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C0EFE-37B4-467C-852B-5912E934D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Roman 10" panose="00000500000000000000" pitchFamily="50" charset="0"/>
              </a:rPr>
              <a:t>Results</a:t>
            </a:r>
            <a:endParaRPr lang="en-ID" dirty="0">
              <a:latin typeface="LM Roman 10" panose="00000500000000000000" pitchFamily="50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D173F-64DF-4104-8DC5-2DBECEB19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D" sz="2400" dirty="0">
                <a:effectLst/>
                <a:latin typeface="LM Roman 10" panose="00000500000000000000" pitchFamily="50" charset="0"/>
                <a:ea typeface="DengXian" panose="02010600030101010101" pitchFamily="2" charset="-122"/>
                <a:cs typeface="Mangal" panose="02040503050203030202" pitchFamily="18" charset="0"/>
              </a:rPr>
              <a:t>There is only one Indonesian restaurant in New York City and none in Toronto</a:t>
            </a:r>
            <a:endParaRPr lang="en-ID" sz="24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Mangal" panose="02040503050203030202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D" sz="2400" dirty="0">
                <a:effectLst/>
                <a:latin typeface="LM Roman 10" panose="00000500000000000000" pitchFamily="50" charset="0"/>
                <a:ea typeface="DengXian" panose="02010600030101010101" pitchFamily="2" charset="-122"/>
                <a:cs typeface="Mangal" panose="02040503050203030202" pitchFamily="18" charset="0"/>
              </a:rPr>
              <a:t>By inspection, cluster 1 (Red) in Toronto has more Asian restaurants as top venues as compared to other clusters in the city</a:t>
            </a:r>
            <a:endParaRPr lang="en-ID" sz="24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Mangal" panose="02040503050203030202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D" sz="2400" dirty="0">
                <a:effectLst/>
                <a:latin typeface="LM Roman 10" panose="00000500000000000000" pitchFamily="50" charset="0"/>
                <a:ea typeface="DengXian" panose="02010600030101010101" pitchFamily="2" charset="-122"/>
                <a:cs typeface="Mangal" panose="02040503050203030202" pitchFamily="18" charset="0"/>
              </a:rPr>
              <a:t>By inspection, cluster 1 (Red) in New York City also has more Asian restaurants as top venues compared to other clusters in the city</a:t>
            </a:r>
            <a:endParaRPr lang="en-ID" sz="24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Mangal" panose="02040503050203030202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D" sz="2400" dirty="0">
                <a:effectLst/>
                <a:latin typeface="LM Roman 10" panose="00000500000000000000" pitchFamily="50" charset="0"/>
                <a:ea typeface="DengXian" panose="02010600030101010101" pitchFamily="2" charset="-122"/>
                <a:cs typeface="Mangal" panose="02040503050203030202" pitchFamily="18" charset="0"/>
              </a:rPr>
              <a:t>In Toronto, Asian restaurants can easily be spotted as common venues all over its different neighbourhoods</a:t>
            </a:r>
            <a:endParaRPr lang="en-ID" sz="24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Mangal" panose="02040503050203030202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D" sz="2400" dirty="0">
                <a:effectLst/>
                <a:latin typeface="LM Roman 10" panose="00000500000000000000" pitchFamily="50" charset="0"/>
                <a:ea typeface="DengXian" panose="02010600030101010101" pitchFamily="2" charset="-122"/>
                <a:cs typeface="Mangal" panose="02040503050203030202" pitchFamily="18" charset="0"/>
              </a:rPr>
              <a:t>In New York City, however, customers in general prefer restaurants under the Western influence such as American restaurants, Fast food restaurants and Spanish restaurants</a:t>
            </a:r>
            <a:endParaRPr lang="en-ID" sz="24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Mangal" panose="02040503050203030202" pitchFamily="18" charset="0"/>
            </a:endParaRPr>
          </a:p>
          <a:p>
            <a:endParaRPr lang="en-ID" sz="2400" dirty="0"/>
          </a:p>
        </p:txBody>
      </p:sp>
    </p:spTree>
    <p:extLst>
      <p:ext uri="{BB962C8B-B14F-4D97-AF65-F5344CB8AC3E}">
        <p14:creationId xmlns:p14="http://schemas.microsoft.com/office/powerpoint/2010/main" val="2598206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277ED-630C-43A4-9C86-CBFD9A9EF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Roman 10" panose="00000500000000000000" pitchFamily="50" charset="0"/>
              </a:rPr>
              <a:t>Discussion</a:t>
            </a:r>
            <a:endParaRPr lang="en-ID" dirty="0">
              <a:latin typeface="LM Roman 10" panose="00000500000000000000" pitchFamily="50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78332-6EB2-4EAF-A912-C80333677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LM Roman 10" panose="00000500000000000000" pitchFamily="50" charset="0"/>
              </a:rPr>
              <a:t>Determining which of the two city is a better location with the used dataset is insufficient</a:t>
            </a:r>
          </a:p>
          <a:p>
            <a:r>
              <a:rPr lang="en-US" dirty="0">
                <a:latin typeface="LM Roman 10" panose="00000500000000000000" pitchFamily="50" charset="0"/>
              </a:rPr>
              <a:t>There are other factors to consider such as the population of Indonesian residents, price of rent/land in both cities, et cetera</a:t>
            </a:r>
            <a:endParaRPr lang="en-ID" dirty="0">
              <a:latin typeface="LM Roman 10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1871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08C65-D6F1-4A29-A729-264FA5DD3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Roman 10" panose="00000500000000000000" pitchFamily="50" charset="0"/>
              </a:rPr>
              <a:t>Conclusion</a:t>
            </a:r>
            <a:endParaRPr lang="en-ID" dirty="0">
              <a:latin typeface="LM Roman 10" panose="00000500000000000000" pitchFamily="50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860A7-C8FB-433F-AD75-862BC0817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D" dirty="0">
                <a:effectLst/>
                <a:latin typeface="LM Roman 10" panose="00000500000000000000" pitchFamily="50" charset="0"/>
                <a:ea typeface="DengXian" panose="02010600030101010101" pitchFamily="2" charset="-122"/>
                <a:cs typeface="Mangal" panose="02040503050203030202" pitchFamily="18" charset="0"/>
              </a:rPr>
              <a:t>Based merely on the geographical datasets of Toronto &amp; New York City and the analysis done, Toronto is a better city to open an Indonesian restaurant</a:t>
            </a:r>
          </a:p>
          <a:p>
            <a:endParaRPr lang="en-ID" dirty="0">
              <a:latin typeface="LM Roman 10" panose="00000500000000000000" pitchFamily="50" charset="0"/>
              <a:ea typeface="DengXian" panose="02010600030101010101" pitchFamily="2" charset="-122"/>
              <a:cs typeface="Mangal" panose="02040503050203030202" pitchFamily="18" charset="0"/>
            </a:endParaRPr>
          </a:p>
          <a:p>
            <a:r>
              <a:rPr lang="en-ID" dirty="0">
                <a:effectLst/>
                <a:latin typeface="LM Roman 10" panose="00000500000000000000" pitchFamily="50" charset="0"/>
                <a:ea typeface="DengXian" panose="02010600030101010101" pitchFamily="2" charset="-122"/>
                <a:cs typeface="Mangal" panose="02040503050203030202" pitchFamily="18" charset="0"/>
              </a:rPr>
              <a:t>Toronto does not yet have such restaurant and its citizens have stronger tendencies to visit restaurants with an Asian influence</a:t>
            </a:r>
          </a:p>
          <a:p>
            <a:endParaRPr lang="en-ID" dirty="0">
              <a:latin typeface="LM Roman 10" panose="00000500000000000000" pitchFamily="50" charset="0"/>
              <a:ea typeface="DengXian" panose="02010600030101010101" pitchFamily="2" charset="-122"/>
              <a:cs typeface="Mangal" panose="02040503050203030202" pitchFamily="18" charset="0"/>
            </a:endParaRPr>
          </a:p>
          <a:p>
            <a:r>
              <a:rPr lang="en-ID" dirty="0">
                <a:effectLst/>
                <a:latin typeface="LM Roman 10" panose="00000500000000000000" pitchFamily="50" charset="0"/>
                <a:ea typeface="DengXian" panose="02010600030101010101" pitchFamily="2" charset="-122"/>
                <a:cs typeface="Mangal" panose="02040503050203030202" pitchFamily="18" charset="0"/>
              </a:rPr>
              <a:t>Meanwhile, New York City has customers with stronger tendencies to Western flavours, which may be unprofitabl</a:t>
            </a:r>
            <a:r>
              <a:rPr lang="en-ID" dirty="0">
                <a:latin typeface="LM Roman 10" panose="00000500000000000000" pitchFamily="50" charset="0"/>
                <a:ea typeface="DengXian" panose="02010600030101010101" pitchFamily="2" charset="-122"/>
                <a:cs typeface="Mangal" panose="02040503050203030202" pitchFamily="18" charset="0"/>
              </a:rPr>
              <a:t>e for an Asian restaurant (Indonesian) business</a:t>
            </a:r>
            <a:endParaRPr lang="en-ID" dirty="0">
              <a:effectLst/>
              <a:latin typeface="LM Roman 10" panose="00000500000000000000" pitchFamily="50" charset="0"/>
              <a:ea typeface="DengXian" panose="02010600030101010101" pitchFamily="2" charset="-122"/>
              <a:cs typeface="Mangal" panose="02040503050203030202" pitchFamily="18" charset="0"/>
            </a:endParaRP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086500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2F71B-1BA6-4273-AC7E-68F21719A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Roman 10" panose="00000500000000000000" pitchFamily="50" charset="0"/>
              </a:rPr>
              <a:t>Summary</a:t>
            </a:r>
            <a:endParaRPr lang="en-ID" dirty="0">
              <a:latin typeface="LM Roman 10" panose="00000500000000000000" pitchFamily="50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081BC-1A6A-491A-BC90-C377781A3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600" dirty="0">
                <a:latin typeface="LM Roman 10" panose="00000500000000000000" pitchFamily="50" charset="0"/>
              </a:rPr>
              <a:t>Number of </a:t>
            </a:r>
            <a:r>
              <a:rPr lang="en-US" sz="2600" dirty="0" err="1">
                <a:latin typeface="LM Roman 10" panose="00000500000000000000" pitchFamily="50" charset="0"/>
              </a:rPr>
              <a:t>Neighbourhoods</a:t>
            </a:r>
            <a:r>
              <a:rPr lang="en-US" sz="2600" dirty="0">
                <a:latin typeface="LM Roman 10" panose="00000500000000000000" pitchFamily="50" charset="0"/>
              </a:rPr>
              <a:t> in Toronto and New York City</a:t>
            </a:r>
          </a:p>
          <a:p>
            <a:endParaRPr lang="en-US" sz="2600" dirty="0">
              <a:latin typeface="LM Roman 10" panose="00000500000000000000" pitchFamily="50" charset="0"/>
            </a:endParaRPr>
          </a:p>
          <a:p>
            <a:r>
              <a:rPr lang="en-US" sz="2600" dirty="0">
                <a:latin typeface="LM Roman 10" panose="00000500000000000000" pitchFamily="50" charset="0"/>
              </a:rPr>
              <a:t>Indonesian Restaurants in Toronto and New York City</a:t>
            </a:r>
          </a:p>
          <a:p>
            <a:endParaRPr lang="en-US" sz="2600" dirty="0">
              <a:latin typeface="LM Roman 10" panose="00000500000000000000" pitchFamily="50" charset="0"/>
            </a:endParaRPr>
          </a:p>
          <a:p>
            <a:r>
              <a:rPr lang="en-US" sz="2600" dirty="0">
                <a:latin typeface="LM Roman 10" panose="00000500000000000000" pitchFamily="50" charset="0"/>
              </a:rPr>
              <a:t>Different Restaurants in Toronto and New York City</a:t>
            </a:r>
          </a:p>
          <a:p>
            <a:endParaRPr lang="en-US" sz="2600" dirty="0">
              <a:latin typeface="LM Roman 10" panose="00000500000000000000" pitchFamily="50" charset="0"/>
            </a:endParaRPr>
          </a:p>
          <a:p>
            <a:r>
              <a:rPr lang="en-US" sz="2600" dirty="0">
                <a:latin typeface="LM Roman 10" panose="00000500000000000000" pitchFamily="50" charset="0"/>
              </a:rPr>
              <a:t>Restaurant Clusters in Toronto and New York City</a:t>
            </a:r>
          </a:p>
          <a:p>
            <a:endParaRPr lang="en-US" sz="2600" dirty="0">
              <a:latin typeface="LM Roman 10" panose="00000500000000000000" pitchFamily="50" charset="0"/>
            </a:endParaRPr>
          </a:p>
          <a:p>
            <a:r>
              <a:rPr lang="en-US" sz="2600" dirty="0">
                <a:latin typeface="LM Roman 10" panose="00000500000000000000" pitchFamily="50" charset="0"/>
              </a:rPr>
              <a:t>Results</a:t>
            </a:r>
          </a:p>
          <a:p>
            <a:endParaRPr lang="en-US" sz="2600" dirty="0">
              <a:latin typeface="LM Roman 10" panose="00000500000000000000" pitchFamily="50" charset="0"/>
            </a:endParaRPr>
          </a:p>
          <a:p>
            <a:r>
              <a:rPr lang="en-US" sz="2600" dirty="0">
                <a:latin typeface="LM Roman 10" panose="00000500000000000000" pitchFamily="50" charset="0"/>
              </a:rPr>
              <a:t>Discussion</a:t>
            </a:r>
          </a:p>
          <a:p>
            <a:endParaRPr lang="en-US" sz="2600" dirty="0">
              <a:latin typeface="LM Roman 10" panose="00000500000000000000" pitchFamily="50" charset="0"/>
            </a:endParaRPr>
          </a:p>
          <a:p>
            <a:r>
              <a:rPr lang="en-US" sz="2600" dirty="0">
                <a:latin typeface="LM Roman 10" panose="00000500000000000000" pitchFamily="50" charset="0"/>
              </a:rPr>
              <a:t>Conclusion</a:t>
            </a:r>
            <a:endParaRPr lang="en-ID" sz="2600" dirty="0">
              <a:latin typeface="LM Roman 10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7999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7D010-4BB8-400D-A988-897BCCF7F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</a:t>
            </a:r>
            <a:r>
              <a:rPr lang="en-US" dirty="0" err="1"/>
              <a:t>Neighbourhoods</a:t>
            </a:r>
            <a:endParaRPr lang="en-ID" dirty="0"/>
          </a:p>
        </p:txBody>
      </p:sp>
      <p:pic>
        <p:nvPicPr>
          <p:cNvPr id="4" name="Content Placeholder 3" descr="Chart, bar chart&#10;&#10;Description automatically generated">
            <a:extLst>
              <a:ext uri="{FF2B5EF4-FFF2-40B4-BE49-F238E27FC236}">
                <a16:creationId xmlns:a16="http://schemas.microsoft.com/office/drawing/2014/main" id="{CC2F898F-66B0-4499-B97B-DBF280AADC5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688436"/>
            <a:ext cx="4867275" cy="3086101"/>
          </a:xfrm>
          <a:prstGeom prst="rect">
            <a:avLst/>
          </a:prstGeom>
        </p:spPr>
      </p:pic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72B0841C-3C8B-4B72-90A9-0DC3C40CB20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5126" y="1688436"/>
            <a:ext cx="4867274" cy="30861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B61E6D2-E7E8-4CDA-B938-4A2AD2D3EDF3}"/>
              </a:ext>
            </a:extLst>
          </p:cNvPr>
          <p:cNvSpPr txBox="1"/>
          <p:nvPr/>
        </p:nvSpPr>
        <p:spPr>
          <a:xfrm>
            <a:off x="609600" y="5282243"/>
            <a:ext cx="4867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M Roman 10" panose="00000500000000000000" pitchFamily="50" charset="0"/>
              </a:rPr>
              <a:t>North York is the borough in Toronto with highest number of </a:t>
            </a:r>
            <a:r>
              <a:rPr lang="en-US" dirty="0" err="1">
                <a:latin typeface="LM Roman 10" panose="00000500000000000000" pitchFamily="50" charset="0"/>
              </a:rPr>
              <a:t>neighbourhoods</a:t>
            </a:r>
            <a:endParaRPr lang="en-ID" dirty="0">
              <a:latin typeface="LM Roman 10" panose="00000500000000000000" pitchFamily="50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2C1049-B283-43AA-A478-5690A8066D69}"/>
              </a:ext>
            </a:extLst>
          </p:cNvPr>
          <p:cNvSpPr txBox="1"/>
          <p:nvPr/>
        </p:nvSpPr>
        <p:spPr>
          <a:xfrm>
            <a:off x="6715126" y="5282243"/>
            <a:ext cx="4867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M Roman 10" panose="00000500000000000000" pitchFamily="50" charset="0"/>
              </a:rPr>
              <a:t>Queens is the borough in New York City with the highest number of </a:t>
            </a:r>
            <a:r>
              <a:rPr lang="en-US" dirty="0" err="1">
                <a:latin typeface="LM Roman 10" panose="00000500000000000000" pitchFamily="50" charset="0"/>
              </a:rPr>
              <a:t>neighbourhoods</a:t>
            </a:r>
            <a:endParaRPr lang="en-ID" dirty="0">
              <a:latin typeface="LM Roman 10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7774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DB538-0082-476D-928D-DF2E71441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Indonesian Restaurants</a:t>
            </a:r>
            <a:endParaRPr lang="en-ID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745F3BE-AE82-4709-85FE-D50B848A6B9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632" y="2613649"/>
            <a:ext cx="3849210" cy="727969"/>
          </a:xfrm>
          <a:prstGeom prst="rect">
            <a:avLst/>
          </a:prstGeom>
        </p:spPr>
      </p:pic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C244DD38-EF3D-4AA7-BEE8-4974BEC74F2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857" y="2506577"/>
            <a:ext cx="5841507" cy="9421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298CD5-070D-4B60-B59C-4A07A1211726}"/>
              </a:ext>
            </a:extLst>
          </p:cNvPr>
          <p:cNvSpPr txBox="1"/>
          <p:nvPr/>
        </p:nvSpPr>
        <p:spPr>
          <a:xfrm>
            <a:off x="609600" y="4589784"/>
            <a:ext cx="4867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M Roman 10" panose="00000500000000000000" pitchFamily="50" charset="0"/>
              </a:rPr>
              <a:t>There are no Indonesian restaurants in Toronto</a:t>
            </a:r>
            <a:endParaRPr lang="en-ID" dirty="0">
              <a:latin typeface="LM Roman 10" panose="00000500000000000000" pitchFamily="50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F9A1C7-E297-4421-A184-46492225A338}"/>
              </a:ext>
            </a:extLst>
          </p:cNvPr>
          <p:cNvSpPr txBox="1"/>
          <p:nvPr/>
        </p:nvSpPr>
        <p:spPr>
          <a:xfrm>
            <a:off x="6715126" y="4589784"/>
            <a:ext cx="48672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M Roman 10" panose="00000500000000000000" pitchFamily="50" charset="0"/>
              </a:rPr>
              <a:t>There is only one Indonesian restaurant in New York City – located in the borough with the highest number of </a:t>
            </a:r>
            <a:r>
              <a:rPr lang="en-US" dirty="0" err="1">
                <a:latin typeface="LM Roman 10" panose="00000500000000000000" pitchFamily="50" charset="0"/>
              </a:rPr>
              <a:t>neighbourhoods</a:t>
            </a:r>
            <a:endParaRPr lang="en-ID" dirty="0">
              <a:latin typeface="LM Roman 10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7011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CF03E-4F1B-4283-AE76-53F797D0B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Restaurants</a:t>
            </a:r>
            <a:endParaRPr lang="en-ID" dirty="0"/>
          </a:p>
        </p:txBody>
      </p:sp>
      <p:pic>
        <p:nvPicPr>
          <p:cNvPr id="4" name="Content Placeholder 3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61003E52-A103-481A-A383-BE33FF0F070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05" y="1731963"/>
            <a:ext cx="5495293" cy="2830512"/>
          </a:xfrm>
          <a:prstGeom prst="rect">
            <a:avLst/>
          </a:prstGeom>
        </p:spPr>
      </p:pic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BEAEF1CA-1612-47D9-A17F-7FE3F490BCEE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0224" y="1731963"/>
            <a:ext cx="6050140" cy="22590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B6B8C50-1461-4799-BADC-F637AF20B01F}"/>
              </a:ext>
            </a:extLst>
          </p:cNvPr>
          <p:cNvSpPr txBox="1"/>
          <p:nvPr/>
        </p:nvSpPr>
        <p:spPr>
          <a:xfrm>
            <a:off x="609600" y="5282243"/>
            <a:ext cx="4867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M Roman 10" panose="00000500000000000000" pitchFamily="50" charset="0"/>
              </a:rPr>
              <a:t>Some restaurants in Toronto</a:t>
            </a:r>
            <a:endParaRPr lang="en-ID" dirty="0">
              <a:latin typeface="LM Roman 10" panose="00000500000000000000" pitchFamily="50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DA639E-6E6B-4F55-ADF2-C250178C0530}"/>
              </a:ext>
            </a:extLst>
          </p:cNvPr>
          <p:cNvSpPr txBox="1"/>
          <p:nvPr/>
        </p:nvSpPr>
        <p:spPr>
          <a:xfrm>
            <a:off x="6715126" y="5282243"/>
            <a:ext cx="4867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M Roman 10" panose="00000500000000000000" pitchFamily="50" charset="0"/>
              </a:rPr>
              <a:t>Some restaurants in New York City</a:t>
            </a:r>
            <a:endParaRPr lang="en-ID" dirty="0">
              <a:latin typeface="LM Roman 10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2959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78CC9-F67A-489A-BF2B-FD929EC8D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Restaurants – Toronto (Cluster 0)</a:t>
            </a:r>
            <a:endParaRPr lang="en-ID" dirty="0"/>
          </a:p>
        </p:txBody>
      </p:sp>
      <p:pic>
        <p:nvPicPr>
          <p:cNvPr id="5" name="Content Placeholder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BF9E2FEB-DB83-4F08-9A02-C47A64A4AC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44" y="1421575"/>
            <a:ext cx="11822112" cy="378307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0165FA-C29B-4CF2-98A9-BB0901D44822}"/>
              </a:ext>
            </a:extLst>
          </p:cNvPr>
          <p:cNvSpPr txBox="1"/>
          <p:nvPr/>
        </p:nvSpPr>
        <p:spPr>
          <a:xfrm>
            <a:off x="2693539" y="5445495"/>
            <a:ext cx="68049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M Roman 10" panose="00000500000000000000" pitchFamily="50" charset="0"/>
              </a:rPr>
              <a:t>By inspection, there are more Asian-influenced restaurants in the first common venues. This apply for this dataset if seen in the notebook.</a:t>
            </a:r>
            <a:endParaRPr lang="en-ID" dirty="0">
              <a:latin typeface="LM Roman 10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51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78CC9-F67A-489A-BF2B-FD929EC8D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Restaurants – Toronto (Cluster 2)</a:t>
            </a:r>
            <a:endParaRPr lang="en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0165FA-C29B-4CF2-98A9-BB0901D44822}"/>
              </a:ext>
            </a:extLst>
          </p:cNvPr>
          <p:cNvSpPr txBox="1"/>
          <p:nvPr/>
        </p:nvSpPr>
        <p:spPr>
          <a:xfrm>
            <a:off x="2693539" y="5445495"/>
            <a:ext cx="68049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M Roman 10" panose="00000500000000000000" pitchFamily="50" charset="0"/>
              </a:rPr>
              <a:t>By inspection, there are lesser Asian-influenced restaurants in the list common venues. This cluster is used as an example to represent the other clusters (1, 3 and 4)</a:t>
            </a:r>
            <a:endParaRPr lang="en-ID" dirty="0">
              <a:latin typeface="LM Roman 10" panose="00000500000000000000" pitchFamily="50" charset="0"/>
            </a:endParaRPr>
          </a:p>
        </p:txBody>
      </p:sp>
      <p:pic>
        <p:nvPicPr>
          <p:cNvPr id="8" name="Content Placeholder 7" descr="A picture containing table&#10;&#10;Description automatically generated">
            <a:extLst>
              <a:ext uri="{FF2B5EF4-FFF2-40B4-BE49-F238E27FC236}">
                <a16:creationId xmlns:a16="http://schemas.microsoft.com/office/drawing/2014/main" id="{415708A1-D721-4013-868B-E8F707CB3E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03" y="1693636"/>
            <a:ext cx="11564964" cy="3238952"/>
          </a:xfrm>
        </p:spPr>
      </p:pic>
    </p:spTree>
    <p:extLst>
      <p:ext uri="{BB962C8B-B14F-4D97-AF65-F5344CB8AC3E}">
        <p14:creationId xmlns:p14="http://schemas.microsoft.com/office/powerpoint/2010/main" val="194584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C1BB3-A18D-46D8-A55A-66ABC01A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Restaurants – New York City (Cluster 0)</a:t>
            </a:r>
            <a:endParaRPr lang="en-ID" dirty="0"/>
          </a:p>
        </p:txBody>
      </p:sp>
      <p:pic>
        <p:nvPicPr>
          <p:cNvPr id="5" name="Content Placeholder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7BF599C9-9027-4075-8436-1779A26EAB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82" y="1506404"/>
            <a:ext cx="11832835" cy="3845191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3078953-740F-4807-80B7-054219D50805}"/>
              </a:ext>
            </a:extLst>
          </p:cNvPr>
          <p:cNvSpPr txBox="1"/>
          <p:nvPr/>
        </p:nvSpPr>
        <p:spPr>
          <a:xfrm>
            <a:off x="3662362" y="5677269"/>
            <a:ext cx="48672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M Roman 10" panose="00000500000000000000" pitchFamily="50" charset="0"/>
              </a:rPr>
              <a:t>By inspection, the first common venues are restaurants with Asian influence. However, other than the first, it differs.</a:t>
            </a:r>
            <a:endParaRPr lang="en-ID" dirty="0">
              <a:latin typeface="LM Roman 10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4841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231B9-297E-4504-ACE6-C9DAF547A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Restaurants – New York City (Cluster 4)</a:t>
            </a:r>
            <a:endParaRPr lang="en-ID" dirty="0"/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8CABE43-981F-4FD5-834B-79A2B083B6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07" y="1418944"/>
            <a:ext cx="11838230" cy="404840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8A0F74-2DF6-4E6B-B1D1-9CA64A8D1D5F}"/>
              </a:ext>
            </a:extLst>
          </p:cNvPr>
          <p:cNvSpPr txBox="1"/>
          <p:nvPr/>
        </p:nvSpPr>
        <p:spPr>
          <a:xfrm>
            <a:off x="2707224" y="5705564"/>
            <a:ext cx="68049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M Roman 10" panose="00000500000000000000" pitchFamily="50" charset="0"/>
              </a:rPr>
              <a:t>By inspection, there are lesser Asian-influenced restaurants in the first common venues. This cluster is an example to represent other clusters (cluster 1, 2 and 3) with similar patterns</a:t>
            </a:r>
            <a:endParaRPr lang="en-ID" dirty="0">
              <a:latin typeface="LM Roman 10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5967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508</Words>
  <Application>Microsoft Office PowerPoint</Application>
  <PresentationFormat>Widescreen</PresentationFormat>
  <Paragraphs>47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LM Roman 10</vt:lpstr>
      <vt:lpstr>Symbol</vt:lpstr>
      <vt:lpstr>Office Theme</vt:lpstr>
      <vt:lpstr>Applied Data Science Capstone Project: Indonesian Flavours in the West   Abraham Suriadi Halim December 2020 </vt:lpstr>
      <vt:lpstr>Summary</vt:lpstr>
      <vt:lpstr>Number of Neighbourhoods</vt:lpstr>
      <vt:lpstr>Indonesian Restaurants</vt:lpstr>
      <vt:lpstr>Different Restaurants</vt:lpstr>
      <vt:lpstr>Different Restaurants – Toronto (Cluster 0)</vt:lpstr>
      <vt:lpstr>Different Restaurants – Toronto (Cluster 2)</vt:lpstr>
      <vt:lpstr>Different Restaurants – New York City (Cluster 0)</vt:lpstr>
      <vt:lpstr>Different Restaurants – New York City (Cluster 4)</vt:lpstr>
      <vt:lpstr>Results</vt:lpstr>
      <vt:lpstr>Discussion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Data Science Capstone Project: Indonesian Flavours in the West   Abraham Suriadi Halim December 2020 </dc:title>
  <dc:creator>Hal Abrahms</dc:creator>
  <cp:lastModifiedBy>Hal Abrahms</cp:lastModifiedBy>
  <cp:revision>6</cp:revision>
  <dcterms:created xsi:type="dcterms:W3CDTF">2020-12-23T11:07:38Z</dcterms:created>
  <dcterms:modified xsi:type="dcterms:W3CDTF">2020-12-23T11:58:17Z</dcterms:modified>
</cp:coreProperties>
</file>