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278" r:id="rId5"/>
    <p:sldId id="279" r:id="rId6"/>
    <p:sldId id="280" r:id="rId7"/>
    <p:sldId id="294" r:id="rId8"/>
    <p:sldId id="295" r:id="rId9"/>
    <p:sldId id="296" r:id="rId10"/>
    <p:sldId id="297"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584" autoAdjust="0"/>
  </p:normalViewPr>
  <p:slideViewPr>
    <p:cSldViewPr snapToGrid="0" snapToObjects="1">
      <p:cViewPr varScale="1">
        <p:scale>
          <a:sx n="107" d="100"/>
          <a:sy n="107" d="100"/>
        </p:scale>
        <p:origin x="696"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10/6/2023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vi-VN" b="0" i="0">
                <a:solidFill>
                  <a:srgbClr val="000000"/>
                </a:solidFill>
                <a:effectLst/>
                <a:latin typeface="ff4"/>
              </a:rPr>
              <a:t>Thực</a:t>
            </a:r>
            <a:r>
              <a:rPr lang="vi-VN" b="0" i="0">
                <a:effectLst/>
                <a:latin typeface="ff4"/>
              </a:rPr>
              <a:t> </a:t>
            </a:r>
            <a:r>
              <a:rPr lang="vi-VN" b="0" i="0">
                <a:solidFill>
                  <a:srgbClr val="000000"/>
                </a:solidFill>
                <a:effectLst/>
                <a:latin typeface="ff4"/>
              </a:rPr>
              <a:t>trạng</a:t>
            </a:r>
            <a:r>
              <a:rPr lang="vi-VN" b="0" i="0">
                <a:effectLst/>
                <a:latin typeface="ff4"/>
              </a:rPr>
              <a:t> </a:t>
            </a:r>
            <a:r>
              <a:rPr lang="vi-VN" b="0" i="0">
                <a:solidFill>
                  <a:srgbClr val="000000"/>
                </a:solidFill>
                <a:effectLst/>
                <a:latin typeface="ff4"/>
              </a:rPr>
              <a:t>xây</a:t>
            </a:r>
            <a:r>
              <a:rPr lang="vi-VN" b="0" i="0">
                <a:effectLst/>
                <a:latin typeface="ff4"/>
              </a:rPr>
              <a:t> </a:t>
            </a:r>
            <a:r>
              <a:rPr lang="vi-VN" b="0" i="0">
                <a:solidFill>
                  <a:srgbClr val="000000"/>
                </a:solidFill>
                <a:effectLst/>
                <a:latin typeface="ff4"/>
              </a:rPr>
              <a:t>dựng</a:t>
            </a:r>
            <a:r>
              <a:rPr lang="vi-VN" b="0" i="0">
                <a:effectLst/>
                <a:latin typeface="ff4"/>
              </a:rPr>
              <a:t> </a:t>
            </a:r>
            <a:r>
              <a:rPr lang="vi-VN" b="0" i="0">
                <a:solidFill>
                  <a:srgbClr val="000000"/>
                </a:solidFill>
                <a:effectLst/>
                <a:latin typeface="ff4"/>
              </a:rPr>
              <a:t>văn</a:t>
            </a:r>
            <a:r>
              <a:rPr lang="vi-VN" b="0" i="0">
                <a:effectLst/>
                <a:latin typeface="ff4"/>
              </a:rPr>
              <a:t> </a:t>
            </a:r>
            <a:r>
              <a:rPr lang="vi-VN" b="0" i="0">
                <a:solidFill>
                  <a:srgbClr val="000000"/>
                </a:solidFill>
                <a:effectLst/>
                <a:latin typeface="ff4"/>
              </a:rPr>
              <a:t>hóa</a:t>
            </a:r>
            <a:r>
              <a:rPr lang="vi-VN" b="0" i="0">
                <a:effectLst/>
                <a:latin typeface="ff4"/>
              </a:rPr>
              <a:t> </a:t>
            </a:r>
            <a:r>
              <a:rPr lang="vi-VN" b="0" i="0">
                <a:solidFill>
                  <a:srgbClr val="000000"/>
                </a:solidFill>
                <a:effectLst/>
                <a:latin typeface="ff4"/>
              </a:rPr>
              <a:t>và</a:t>
            </a:r>
            <a:r>
              <a:rPr lang="vi-VN" b="0" i="0">
                <a:effectLst/>
                <a:latin typeface="ff4"/>
              </a:rPr>
              <a:t> </a:t>
            </a:r>
            <a:r>
              <a:rPr lang="vi-VN" b="0" i="0">
                <a:solidFill>
                  <a:srgbClr val="000000"/>
                </a:solidFill>
                <a:effectLst/>
                <a:latin typeface="ff4"/>
              </a:rPr>
              <a:t>con</a:t>
            </a:r>
            <a:r>
              <a:rPr lang="vi-VN" b="0" i="0">
                <a:effectLst/>
                <a:latin typeface="ff4"/>
              </a:rPr>
              <a:t> </a:t>
            </a:r>
            <a:r>
              <a:rPr lang="vi-VN" b="0" i="0">
                <a:solidFill>
                  <a:srgbClr val="000000"/>
                </a:solidFill>
                <a:effectLst/>
                <a:latin typeface="ff4"/>
              </a:rPr>
              <a:t>người</a:t>
            </a:r>
            <a:br>
              <a:rPr lang="en-US" b="0" i="0">
                <a:solidFill>
                  <a:srgbClr val="000000"/>
                </a:solidFill>
                <a:effectLst/>
                <a:latin typeface="ff4"/>
              </a:rPr>
            </a:br>
            <a:r>
              <a:rPr lang="vi-VN" b="0" i="0">
                <a:solidFill>
                  <a:srgbClr val="000000"/>
                </a:solidFill>
                <a:effectLst/>
                <a:latin typeface="ff3"/>
              </a:rPr>
              <a:t>Qua hơn 30 năm đổi mới, trong bối cảnh tình hình quốc tế và trong nước có</a:t>
            </a:r>
            <a:r>
              <a:rPr lang="en-US" b="0" i="0">
                <a:solidFill>
                  <a:srgbClr val="000000"/>
                </a:solidFill>
                <a:effectLst/>
                <a:latin typeface="ff3"/>
              </a:rPr>
              <a:t> </a:t>
            </a:r>
            <a:r>
              <a:rPr lang="vi-VN" b="0" i="0">
                <a:solidFill>
                  <a:srgbClr val="000000"/>
                </a:solidFill>
                <a:effectLst/>
                <a:latin typeface="ff3"/>
              </a:rPr>
              <a:t>rất nhiều khó khăn, thách thức, chúng ta đã đạt được những kết quả nhất</a:t>
            </a:r>
            <a:r>
              <a:rPr lang="en-US" b="0" i="0">
                <a:solidFill>
                  <a:srgbClr val="000000"/>
                </a:solidFill>
                <a:effectLst/>
                <a:latin typeface="ff3"/>
              </a:rPr>
              <a:t> </a:t>
            </a:r>
            <a:r>
              <a:rPr lang="vi-VN" b="0" i="0">
                <a:solidFill>
                  <a:srgbClr val="000000"/>
                </a:solidFill>
                <a:effectLst/>
                <a:latin typeface="ff3"/>
              </a:rPr>
              <a:t>định trong việc xây dựng văn hóa, đạo đức con người. Nhờ đó, đất nước đã</a:t>
            </a:r>
          </a:p>
          <a:p>
            <a:pPr algn="l"/>
            <a:r>
              <a:rPr lang="vi-VN" b="0" i="0">
                <a:solidFill>
                  <a:srgbClr val="000000"/>
                </a:solidFill>
                <a:effectLst/>
                <a:latin typeface="ff3"/>
              </a:rPr>
              <a:t>đạt được những thành tựu quan trọng trong phát triển kinh tế - xã hội</a:t>
            </a:r>
          </a:p>
          <a:p>
            <a:endParaRPr lang="en-US"/>
          </a:p>
          <a:p>
            <a:pPr algn="l"/>
            <a:r>
              <a:rPr lang="en-US"/>
              <a:t>Tuy nhiên, </a:t>
            </a:r>
            <a:r>
              <a:rPr lang="vi-VN" b="0" i="0">
                <a:solidFill>
                  <a:srgbClr val="000000"/>
                </a:solidFill>
                <a:effectLst/>
                <a:latin typeface="ff3"/>
              </a:rPr>
              <a:t>Đại hội XII</a:t>
            </a:r>
            <a:r>
              <a:rPr lang="en-US" b="0" i="0">
                <a:solidFill>
                  <a:srgbClr val="000000"/>
                </a:solidFill>
                <a:effectLst/>
                <a:latin typeface="ff3"/>
              </a:rPr>
              <a:t>I</a:t>
            </a:r>
            <a:r>
              <a:rPr lang="vi-VN" b="0" i="0">
                <a:solidFill>
                  <a:srgbClr val="000000"/>
                </a:solidFill>
                <a:effectLst/>
                <a:latin typeface="ff3"/>
              </a:rPr>
              <a:t> của Đảng chỉ rõ: So với những thành quả trên lĩnh vực chính</a:t>
            </a:r>
            <a:r>
              <a:rPr lang="en-US" b="0" i="0">
                <a:solidFill>
                  <a:srgbClr val="000000"/>
                </a:solidFill>
                <a:effectLst/>
                <a:latin typeface="ff3"/>
              </a:rPr>
              <a:t> </a:t>
            </a:r>
            <a:r>
              <a:rPr lang="vi-VN" b="0" i="0">
                <a:solidFill>
                  <a:srgbClr val="000000"/>
                </a:solidFill>
                <a:effectLst/>
                <a:latin typeface="ff3"/>
              </a:rPr>
              <a:t>trị, kinh tế, quốc phòng, an ninh, đối ngoại, thành quả </a:t>
            </a:r>
            <a:r>
              <a:rPr lang="en-US" b="0" i="0">
                <a:solidFill>
                  <a:srgbClr val="000000"/>
                </a:solidFill>
                <a:effectLst/>
                <a:latin typeface="ff3"/>
              </a:rPr>
              <a:t>và sự quan tâm dành cho</a:t>
            </a:r>
            <a:r>
              <a:rPr lang="vi-VN" b="0" i="0">
                <a:solidFill>
                  <a:srgbClr val="000000"/>
                </a:solidFill>
                <a:effectLst/>
                <a:latin typeface="ff3"/>
              </a:rPr>
              <a:t> lĩnh vực văn hóa</a:t>
            </a:r>
            <a:r>
              <a:rPr lang="en-US" b="0" i="0">
                <a:solidFill>
                  <a:srgbClr val="000000"/>
                </a:solidFill>
                <a:effectLst/>
                <a:latin typeface="ff3"/>
              </a:rPr>
              <a:t> </a:t>
            </a:r>
            <a:r>
              <a:rPr lang="vi-VN" b="0" i="0">
                <a:solidFill>
                  <a:srgbClr val="000000"/>
                </a:solidFill>
                <a:effectLst/>
                <a:latin typeface="ff3"/>
              </a:rPr>
              <a:t>chưa tương xứng; chưa đủ tầm mức để tác động có hiệu quả xây dựng</a:t>
            </a:r>
            <a:r>
              <a:rPr lang="en-US" b="0" i="0">
                <a:solidFill>
                  <a:srgbClr val="000000"/>
                </a:solidFill>
                <a:effectLst/>
                <a:latin typeface="ff3"/>
              </a:rPr>
              <a:t> </a:t>
            </a:r>
            <a:r>
              <a:rPr lang="vi-VN" b="0" i="0">
                <a:solidFill>
                  <a:srgbClr val="000000"/>
                </a:solidFill>
                <a:effectLst/>
                <a:latin typeface="ff3"/>
              </a:rPr>
              <a:t>con</a:t>
            </a:r>
            <a:r>
              <a:rPr lang="vi-VN" b="0" i="0">
                <a:effectLst/>
                <a:latin typeface="ff3"/>
              </a:rPr>
              <a:t> </a:t>
            </a:r>
            <a:r>
              <a:rPr lang="vi-VN" b="0" i="0">
                <a:solidFill>
                  <a:srgbClr val="000000"/>
                </a:solidFill>
                <a:effectLst/>
                <a:latin typeface="ff3"/>
              </a:rPr>
              <a:t>người</a:t>
            </a:r>
            <a:r>
              <a:rPr lang="vi-VN" b="0" i="0">
                <a:effectLst/>
                <a:latin typeface="ff3"/>
              </a:rPr>
              <a:t> </a:t>
            </a:r>
            <a:r>
              <a:rPr lang="vi-VN" b="0" i="0">
                <a:solidFill>
                  <a:srgbClr val="000000"/>
                </a:solidFill>
                <a:effectLst/>
                <a:latin typeface="ff3"/>
              </a:rPr>
              <a:t>và</a:t>
            </a:r>
            <a:r>
              <a:rPr lang="vi-VN" b="0" i="0">
                <a:effectLst/>
                <a:latin typeface="ff3"/>
              </a:rPr>
              <a:t> </a:t>
            </a:r>
            <a:r>
              <a:rPr lang="vi-VN" b="0" i="0">
                <a:solidFill>
                  <a:srgbClr val="000000"/>
                </a:solidFill>
                <a:effectLst/>
                <a:latin typeface="ff3"/>
              </a:rPr>
              <a:t>môi</a:t>
            </a:r>
            <a:r>
              <a:rPr lang="vi-VN" b="0" i="0">
                <a:effectLst/>
                <a:latin typeface="ff3"/>
              </a:rPr>
              <a:t> </a:t>
            </a:r>
            <a:r>
              <a:rPr lang="vi-VN" b="0" i="0">
                <a:solidFill>
                  <a:srgbClr val="000000"/>
                </a:solidFill>
                <a:effectLst/>
                <a:latin typeface="ff3"/>
              </a:rPr>
              <a:t>trường</a:t>
            </a:r>
            <a:r>
              <a:rPr lang="vi-VN" b="0" i="0">
                <a:effectLst/>
                <a:latin typeface="ff3"/>
              </a:rPr>
              <a:t> </a:t>
            </a:r>
            <a:r>
              <a:rPr lang="vi-VN" b="0" i="0">
                <a:solidFill>
                  <a:srgbClr val="000000"/>
                </a:solidFill>
                <a:effectLst/>
                <a:latin typeface="ff3"/>
              </a:rPr>
              <a:t>văn</a:t>
            </a:r>
            <a:r>
              <a:rPr lang="vi-VN" b="0" i="0">
                <a:effectLst/>
                <a:latin typeface="ff3"/>
              </a:rPr>
              <a:t> </a:t>
            </a:r>
            <a:r>
              <a:rPr lang="vi-VN" b="0" i="0">
                <a:solidFill>
                  <a:srgbClr val="000000"/>
                </a:solidFill>
                <a:effectLst/>
                <a:latin typeface="ff3"/>
              </a:rPr>
              <a:t>hóa</a:t>
            </a:r>
            <a:r>
              <a:rPr lang="vi-VN" b="0" i="0">
                <a:effectLst/>
                <a:latin typeface="ff3"/>
              </a:rPr>
              <a:t> </a:t>
            </a:r>
            <a:r>
              <a:rPr lang="vi-VN" b="0" i="0">
                <a:solidFill>
                  <a:srgbClr val="000000"/>
                </a:solidFill>
                <a:effectLst/>
                <a:latin typeface="ff3"/>
              </a:rPr>
              <a:t>lành</a:t>
            </a:r>
            <a:r>
              <a:rPr lang="vi-VN" b="0" i="0">
                <a:effectLst/>
                <a:latin typeface="ff3"/>
              </a:rPr>
              <a:t> </a:t>
            </a:r>
            <a:r>
              <a:rPr lang="vi-VN" b="0" i="0">
                <a:solidFill>
                  <a:srgbClr val="000000"/>
                </a:solidFill>
                <a:effectLst/>
                <a:latin typeface="ff3"/>
              </a:rPr>
              <a:t>mạnh</a:t>
            </a:r>
            <a:r>
              <a:rPr lang="en-US" b="0" i="0">
                <a:solidFill>
                  <a:srgbClr val="000000"/>
                </a:solidFill>
                <a:effectLst/>
                <a:latin typeface="ff3"/>
              </a:rPr>
              <a:t>. Trong khi như chúng ta đã tìm hiểu theo tư tưởng của chủ tịch Hồ Chí Minh văn hóa có vai trò rất quan trọng trong việc </a:t>
            </a:r>
            <a:r>
              <a:rPr lang="vi-VN" sz="1800" b="0" i="0" u="none" strike="noStrike">
                <a:solidFill>
                  <a:srgbClr val="000000"/>
                </a:solidFill>
                <a:effectLst/>
                <a:latin typeface="Arial" panose="020B0604020202020204" pitchFamily="34" charset="0"/>
              </a:rPr>
              <a:t>tạo ra một xã hội văn minh và con người đạo đức</a:t>
            </a:r>
            <a:r>
              <a:rPr lang="en-US" sz="1800" b="0" i="0" u="none" strike="noStrike">
                <a:solidFill>
                  <a:srgbClr val="000000"/>
                </a:solidFill>
                <a:effectLst/>
                <a:latin typeface="Arial" panose="020B0604020202020204" pitchFamily="34" charset="0"/>
              </a:rPr>
              <a:t>.</a:t>
            </a:r>
            <a:endParaRPr lang="vi-VN" b="0" i="0">
              <a:solidFill>
                <a:srgbClr val="000000"/>
              </a:solidFill>
              <a:effectLst/>
              <a:latin typeface="ff3"/>
            </a:endParaRPr>
          </a:p>
          <a:p>
            <a:endParaRPr lang="en-US"/>
          </a:p>
        </p:txBody>
      </p:sp>
    </p:spTree>
    <p:extLst>
      <p:ext uri="{BB962C8B-B14F-4D97-AF65-F5344CB8AC3E}">
        <p14:creationId xmlns:p14="http://schemas.microsoft.com/office/powerpoint/2010/main" val="89374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atin typeface="Calibri" panose="020F0502020204030204" pitchFamily="34" charset="0"/>
                <a:cs typeface="Calibri" panose="020F0502020204030204" pitchFamily="34" charset="0"/>
              </a:rPr>
              <a:t>Sự quan tâm không đúng mực tạo điều kiện cho tiêu cực tồn tại:</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atin typeface="Calibri" panose="020F0502020204030204" pitchFamily="34" charset="0"/>
                <a:cs typeface="Calibri" panose="020F0502020204030204" pitchFamily="34" charset="0"/>
              </a:rPr>
              <a:t>- Những hình ảnh, hoạt động vui chơi giải trí trái thuần phong mỹ tục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atin typeface="Calibri" panose="020F0502020204030204" pitchFamily="34" charset="0"/>
                <a:cs typeface="Calibri" panose="020F0502020204030204" pitchFamily="34" charset="0"/>
              </a:rPr>
              <a:t>- Các tệ nạn xã hội: cờ bạc, ma túy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atin typeface="Calibri" panose="020F0502020204030204" pitchFamily="34" charset="0"/>
                <a:cs typeface="Calibri" panose="020F0502020204030204" pitchFamily="34" charset="0"/>
              </a:rPr>
              <a:t>- Suy thoái về tư tưởng, chính trị, đạo đức ngay trong bộ máy quản lí (nhiều đại án tham nhũng trong năm qua)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atin typeface="Calibri" panose="020F0502020204030204" pitchFamily="34" charset="0"/>
                <a:cs typeface="Calibri" panose="020F0502020204030204" pitchFamily="34" charset="0"/>
              </a:rPr>
              <a:t>- Những di sản văn hóa, truyền thống dân tộc dần bị mai một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atin typeface="Calibri" panose="020F0502020204030204" pitchFamily="34" charset="0"/>
                <a:cs typeface="Calibri" panose="020F0502020204030204" pitchFamily="34" charset="0"/>
              </a:rPr>
              <a:t>- Mức độ chênh lệch về khả năng tiếp cận văn hóa giữa các vùng miền còn lớn, đặc biệt là vùng sâu vùng xa</a:t>
            </a:r>
          </a:p>
          <a:p>
            <a:endParaRPr lang="en-US"/>
          </a:p>
        </p:txBody>
      </p:sp>
    </p:spTree>
    <p:extLst>
      <p:ext uri="{BB962C8B-B14F-4D97-AF65-F5344CB8AC3E}">
        <p14:creationId xmlns:p14="http://schemas.microsoft.com/office/powerpoint/2010/main" val="413514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26617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Thay vì giữ trách nhiệm bảo tồn văn hóa cho một mình Nhà nước, khi thực hiện xã hội hóa giúp huy động nguồn lực từ xã hội, có thể lồng ghép với các hoạt động du lịch quảng bá (hoạt động văn hóa ở các sự kiện festival, quảng bá thông qua du lịch làng nghề), từ đó đem lại nguồn thu tiếp tục đầu tư và duy trì văn hóa truyền thống, đó là bảo tồn một cách bền vững.</a:t>
            </a:r>
          </a:p>
        </p:txBody>
      </p:sp>
    </p:spTree>
    <p:extLst>
      <p:ext uri="{BB962C8B-B14F-4D97-AF65-F5344CB8AC3E}">
        <p14:creationId xmlns:p14="http://schemas.microsoft.com/office/powerpoint/2010/main" val="1846198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Một phần nhờ vào sự phổ biến và tốc độ của không gian mạng, nhiều vụ việc đã được kịp thời phát hiện và xử lý, những vụ án liên quan đến tham nhũng cùng bị xét xử nghiêm mình và công khai (vụ chuyến bay giải cứu những kẻ cầm đầu đã chịu án lên tới tử hình).</a:t>
            </a:r>
          </a:p>
          <a:p>
            <a:endParaRPr lang="en-US"/>
          </a:p>
          <a:p>
            <a:r>
              <a:rPr lang="en-US"/>
              <a:t>Phổ biến các tư liệu văn hóa, phim, kịch cổ truyền lên nền tảng số để phù hợp hơn với xu hướng ngày nay.</a:t>
            </a:r>
          </a:p>
        </p:txBody>
      </p:sp>
    </p:spTree>
    <p:extLst>
      <p:ext uri="{BB962C8B-B14F-4D97-AF65-F5344CB8AC3E}">
        <p14:creationId xmlns:p14="http://schemas.microsoft.com/office/powerpoint/2010/main" val="192592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021382"/>
            <a:ext cx="5385816" cy="3139970"/>
          </a:xfrm>
        </p:spPr>
        <p:txBody>
          <a:bodyPr/>
          <a:lstStyle/>
          <a:p>
            <a:pPr rtl="0">
              <a:spcBef>
                <a:spcPts val="0"/>
              </a:spcBef>
              <a:spcAft>
                <a:spcPts val="0"/>
              </a:spcAft>
            </a:pPr>
            <a:r>
              <a:rPr lang="vi-VN" sz="2800" b="1" i="0" u="none" strike="noStrike">
                <a:solidFill>
                  <a:srgbClr val="00B0F0"/>
                </a:solidFill>
                <a:effectLst/>
                <a:latin typeface="Arial" panose="020B0604020202020204" pitchFamily="34" charset="0"/>
              </a:rPr>
              <a:t>Xây dựng văn hoá đạo đức con người</a:t>
            </a:r>
            <a:r>
              <a:rPr lang="en-US" sz="2800" b="1" i="0" u="none" strike="noStrike">
                <a:solidFill>
                  <a:srgbClr val="00B0F0"/>
                </a:solidFill>
                <a:effectLst/>
                <a:latin typeface="Arial" panose="020B0604020202020204" pitchFamily="34" charset="0"/>
              </a:rPr>
              <a:t> </a:t>
            </a:r>
            <a:r>
              <a:rPr lang="vi-VN" sz="2800" b="1" i="0" u="none" strike="noStrike">
                <a:solidFill>
                  <a:srgbClr val="00B0F0"/>
                </a:solidFill>
                <a:effectLst/>
                <a:latin typeface="Arial" panose="020B0604020202020204" pitchFamily="34" charset="0"/>
              </a:rPr>
              <a:t>Việt Nam hiện nay theo tư tưởng HỒ CHÍ</a:t>
            </a:r>
            <a:r>
              <a:rPr lang="en-US" sz="2800" b="1" i="0" u="none" strike="noStrike">
                <a:solidFill>
                  <a:srgbClr val="00B0F0"/>
                </a:solidFill>
                <a:effectLst/>
                <a:latin typeface="Arial" panose="020B0604020202020204" pitchFamily="34" charset="0"/>
              </a:rPr>
              <a:t> </a:t>
            </a:r>
            <a:r>
              <a:rPr lang="vi-VN" sz="2800" b="1" i="0" u="none" strike="noStrike">
                <a:solidFill>
                  <a:srgbClr val="00B0F0"/>
                </a:solidFill>
                <a:effectLst/>
                <a:latin typeface="Arial" panose="020B0604020202020204" pitchFamily="34" charset="0"/>
              </a:rPr>
              <a:t>MINH</a:t>
            </a:r>
            <a:endParaRPr lang="en-US" sz="4800" dirty="0">
              <a:solidFill>
                <a:srgbClr val="00B0F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887034"/>
            <a:ext cx="3493008" cy="1644724"/>
          </a:xfrm>
        </p:spPr>
        <p:txBody>
          <a:bodyPr/>
          <a:lstStyle/>
          <a:p>
            <a:r>
              <a:rPr lang="en-US" sz="2800"/>
              <a:t>Nhóm 25</a:t>
            </a:r>
            <a:endParaRPr lang="en-US" sz="2800"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a:t>Content</a:t>
            </a:r>
            <a:endParaRPr lang="en-US" dirty="0"/>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r>
              <a:rPr lang="en-US" sz="3200"/>
              <a:t>1. Giới thiệu</a:t>
            </a:r>
            <a:endParaRPr lang="en-US" sz="3200" dirty="0"/>
          </a:p>
          <a:p>
            <a:r>
              <a:rPr lang="en-US" sz="3200"/>
              <a:t>2. Triển khai thực tế</a:t>
            </a:r>
            <a:endParaRPr lang="en-US" sz="3200"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834534" y="278940"/>
            <a:ext cx="3439997" cy="816148"/>
          </a:xfrm>
        </p:spPr>
        <p:txBody>
          <a:bodyPr/>
          <a:lstStyle/>
          <a:p>
            <a:r>
              <a:rPr lang="en-US">
                <a:latin typeface="Calibri" panose="020F0502020204030204" pitchFamily="34" charset="0"/>
                <a:cs typeface="Calibri" panose="020F0502020204030204" pitchFamily="34" charset="0"/>
              </a:rPr>
              <a:t>1. Giới thiệu</a:t>
            </a:r>
            <a:endParaRPr lang="en-US" dirty="0">
              <a:latin typeface="Calibri" panose="020F0502020204030204" pitchFamily="34" charset="0"/>
              <a:cs typeface="Calibri" panose="020F0502020204030204" pitchFamily="34" charset="0"/>
            </a:endParaRPr>
          </a:p>
        </p:txBody>
      </p:sp>
      <p:pic>
        <p:nvPicPr>
          <p:cNvPr id="1026" name="Picture 2" descr="Tiếp tục các giải pháp tháo gỡ khó khăn, thúc đẩy tăng trưởng và phát triển  kinh tế - xã hội">
            <a:extLst>
              <a:ext uri="{FF2B5EF4-FFF2-40B4-BE49-F238E27FC236}">
                <a16:creationId xmlns:a16="http://schemas.microsoft.com/office/drawing/2014/main" id="{58B8EC13-4180-0284-5A0B-42BD2FB6A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997" y="1163651"/>
            <a:ext cx="3706092" cy="22653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BF9345-CE2F-CC35-72FF-0D1D2C688A00}"/>
              </a:ext>
            </a:extLst>
          </p:cNvPr>
          <p:cNvSpPr txBox="1"/>
          <p:nvPr/>
        </p:nvSpPr>
        <p:spPr>
          <a:xfrm>
            <a:off x="8055033" y="1852707"/>
            <a:ext cx="3706092" cy="646331"/>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Sau hơn 30 năm đổi mới, nước ta đã phát triển trên nhiều lĩnh vực.</a:t>
            </a:r>
          </a:p>
        </p:txBody>
      </p:sp>
      <p:pic>
        <p:nvPicPr>
          <p:cNvPr id="1028" name="Picture 4">
            <a:extLst>
              <a:ext uri="{FF2B5EF4-FFF2-40B4-BE49-F238E27FC236}">
                <a16:creationId xmlns:a16="http://schemas.microsoft.com/office/drawing/2014/main" id="{C609DE0E-8ADD-7E7E-AF78-522C865C1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267" y="4087415"/>
            <a:ext cx="2145722" cy="214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C573914-FBC3-FF7A-8D85-B1135D63675B}"/>
              </a:ext>
            </a:extLst>
          </p:cNvPr>
          <p:cNvSpPr txBox="1"/>
          <p:nvPr/>
        </p:nvSpPr>
        <p:spPr>
          <a:xfrm>
            <a:off x="6317674" y="3429000"/>
            <a:ext cx="2227809" cy="276999"/>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Nguồn: Báo chính phủ</a:t>
            </a:r>
          </a:p>
        </p:txBody>
      </p:sp>
      <p:sp>
        <p:nvSpPr>
          <p:cNvPr id="11" name="TextBox 10">
            <a:extLst>
              <a:ext uri="{FF2B5EF4-FFF2-40B4-BE49-F238E27FC236}">
                <a16:creationId xmlns:a16="http://schemas.microsoft.com/office/drawing/2014/main" id="{F6CDEF4C-53A5-7047-6713-E4B68678473D}"/>
              </a:ext>
            </a:extLst>
          </p:cNvPr>
          <p:cNvSpPr txBox="1"/>
          <p:nvPr/>
        </p:nvSpPr>
        <p:spPr>
          <a:xfrm>
            <a:off x="6894022" y="4635961"/>
            <a:ext cx="4353098" cy="646331"/>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So với các lĩnh vực khác, văn hóa chưa có thành tựu và sức ảnh hưởng tương xứng.</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986016" y="348809"/>
            <a:ext cx="2670047" cy="312853"/>
          </a:xfrm>
        </p:spPr>
        <p:txBody>
          <a:bodyPr/>
          <a:lstStyle/>
          <a:p>
            <a:r>
              <a:rPr lang="en-US" sz="3200">
                <a:latin typeface="Calibri" panose="020F0502020204030204" pitchFamily="34" charset="0"/>
                <a:cs typeface="Calibri" panose="020F0502020204030204" pitchFamily="34" charset="0"/>
              </a:rPr>
              <a:t>THỰC TRẠNG</a:t>
            </a: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BF9345-CE2F-CC35-72FF-0D1D2C688A00}"/>
              </a:ext>
            </a:extLst>
          </p:cNvPr>
          <p:cNvSpPr txBox="1"/>
          <p:nvPr/>
        </p:nvSpPr>
        <p:spPr>
          <a:xfrm>
            <a:off x="7181725" y="2858684"/>
            <a:ext cx="3706092" cy="646331"/>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Sự quan tâm không đúng mực tạo điều kiện cho tiêu cực tồn tại</a:t>
            </a:r>
          </a:p>
        </p:txBody>
      </p:sp>
      <p:sp>
        <p:nvSpPr>
          <p:cNvPr id="11" name="TextBox 10">
            <a:extLst>
              <a:ext uri="{FF2B5EF4-FFF2-40B4-BE49-F238E27FC236}">
                <a16:creationId xmlns:a16="http://schemas.microsoft.com/office/drawing/2014/main" id="{F6CDEF4C-53A5-7047-6713-E4B68678473D}"/>
              </a:ext>
            </a:extLst>
          </p:cNvPr>
          <p:cNvSpPr txBox="1"/>
          <p:nvPr/>
        </p:nvSpPr>
        <p:spPr>
          <a:xfrm>
            <a:off x="8951947" y="4890444"/>
            <a:ext cx="2564303" cy="923330"/>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Mức chênh lệch về trình độ văn hóa giữa các vùng miền còn lớn</a:t>
            </a:r>
          </a:p>
        </p:txBody>
      </p:sp>
      <p:pic>
        <p:nvPicPr>
          <p:cNvPr id="6" name="Picture 5">
            <a:extLst>
              <a:ext uri="{FF2B5EF4-FFF2-40B4-BE49-F238E27FC236}">
                <a16:creationId xmlns:a16="http://schemas.microsoft.com/office/drawing/2014/main" id="{0F884B3C-14EE-CA5A-3A7F-D327568A21A6}"/>
              </a:ext>
            </a:extLst>
          </p:cNvPr>
          <p:cNvPicPr>
            <a:picLocks noChangeAspect="1"/>
          </p:cNvPicPr>
          <p:nvPr/>
        </p:nvPicPr>
        <p:blipFill>
          <a:blip r:embed="rId3"/>
          <a:stretch>
            <a:fillRect/>
          </a:stretch>
        </p:blipFill>
        <p:spPr>
          <a:xfrm>
            <a:off x="3924814" y="2677526"/>
            <a:ext cx="2447656" cy="1008649"/>
          </a:xfrm>
          <a:prstGeom prst="rect">
            <a:avLst/>
          </a:prstGeom>
        </p:spPr>
      </p:pic>
      <p:pic>
        <p:nvPicPr>
          <p:cNvPr id="13" name="Picture 12">
            <a:extLst>
              <a:ext uri="{FF2B5EF4-FFF2-40B4-BE49-F238E27FC236}">
                <a16:creationId xmlns:a16="http://schemas.microsoft.com/office/drawing/2014/main" id="{D0B64A66-BE1D-A27A-3083-BF160F57ABF3}"/>
              </a:ext>
            </a:extLst>
          </p:cNvPr>
          <p:cNvPicPr>
            <a:picLocks noChangeAspect="1"/>
          </p:cNvPicPr>
          <p:nvPr/>
        </p:nvPicPr>
        <p:blipFill>
          <a:blip r:embed="rId4"/>
          <a:stretch>
            <a:fillRect/>
          </a:stretch>
        </p:blipFill>
        <p:spPr>
          <a:xfrm>
            <a:off x="3862423" y="580661"/>
            <a:ext cx="2687123" cy="1970141"/>
          </a:xfrm>
          <a:prstGeom prst="rect">
            <a:avLst/>
          </a:prstGeom>
        </p:spPr>
      </p:pic>
      <p:sp>
        <p:nvSpPr>
          <p:cNvPr id="17" name="TextBox 16">
            <a:extLst>
              <a:ext uri="{FF2B5EF4-FFF2-40B4-BE49-F238E27FC236}">
                <a16:creationId xmlns:a16="http://schemas.microsoft.com/office/drawing/2014/main" id="{C0C75D7D-8DB6-2167-EEBB-8DAEA98F799C}"/>
              </a:ext>
            </a:extLst>
          </p:cNvPr>
          <p:cNvSpPr txBox="1"/>
          <p:nvPr/>
        </p:nvSpPr>
        <p:spPr>
          <a:xfrm>
            <a:off x="5114924" y="1326796"/>
            <a:ext cx="5638553" cy="369332"/>
          </a:xfrm>
          <a:prstGeom prst="rect">
            <a:avLst/>
          </a:prstGeom>
          <a:noFill/>
        </p:spPr>
        <p:txBody>
          <a:bodyPr wrap="square">
            <a:spAutoFit/>
          </a:bodyPr>
          <a:lstStyle/>
          <a:p>
            <a:endParaRPr lang="en-US"/>
          </a:p>
        </p:txBody>
      </p:sp>
      <p:pic>
        <p:nvPicPr>
          <p:cNvPr id="23" name="Picture 22">
            <a:extLst>
              <a:ext uri="{FF2B5EF4-FFF2-40B4-BE49-F238E27FC236}">
                <a16:creationId xmlns:a16="http://schemas.microsoft.com/office/drawing/2014/main" id="{A3087F83-5A2C-1E33-FF06-8CFCEBE2E5BC}"/>
              </a:ext>
            </a:extLst>
          </p:cNvPr>
          <p:cNvPicPr>
            <a:picLocks noChangeAspect="1"/>
          </p:cNvPicPr>
          <p:nvPr/>
        </p:nvPicPr>
        <p:blipFill>
          <a:blip r:embed="rId5"/>
          <a:stretch>
            <a:fillRect/>
          </a:stretch>
        </p:blipFill>
        <p:spPr>
          <a:xfrm>
            <a:off x="1957901" y="4109520"/>
            <a:ext cx="1966913" cy="2485179"/>
          </a:xfrm>
          <a:prstGeom prst="rect">
            <a:avLst/>
          </a:prstGeom>
        </p:spPr>
      </p:pic>
      <p:pic>
        <p:nvPicPr>
          <p:cNvPr id="2050" name="Picture 2" descr="Lễ hội Đường sách Tết Nhâm Dần 2022: Không gian văn hóa, giải trí đặc sắc">
            <a:extLst>
              <a:ext uri="{FF2B5EF4-FFF2-40B4-BE49-F238E27FC236}">
                <a16:creationId xmlns:a16="http://schemas.microsoft.com/office/drawing/2014/main" id="{18A1D988-29BE-5FCD-5598-3A535B8E01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6868" y="4118794"/>
            <a:ext cx="4086057" cy="24743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am nhũng vặt và phòng, chống tham nhũng vặt">
            <a:extLst>
              <a:ext uri="{FF2B5EF4-FFF2-40B4-BE49-F238E27FC236}">
                <a16:creationId xmlns:a16="http://schemas.microsoft.com/office/drawing/2014/main" id="{8F0BD739-D437-B492-67AF-C7038EF4BB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0362" y="725650"/>
            <a:ext cx="2905125" cy="157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7EBD09B-FC97-B5EC-3570-434CEA834F3D}"/>
              </a:ext>
            </a:extLst>
          </p:cNvPr>
          <p:cNvSpPr txBox="1"/>
          <p:nvPr/>
        </p:nvSpPr>
        <p:spPr>
          <a:xfrm>
            <a:off x="6549546" y="2377736"/>
            <a:ext cx="2227809" cy="276999"/>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Nguồn: Internet</a:t>
            </a:r>
          </a:p>
        </p:txBody>
      </p:sp>
      <p:sp>
        <p:nvSpPr>
          <p:cNvPr id="27" name="TextBox 26">
            <a:extLst>
              <a:ext uri="{FF2B5EF4-FFF2-40B4-BE49-F238E27FC236}">
                <a16:creationId xmlns:a16="http://schemas.microsoft.com/office/drawing/2014/main" id="{976C3022-0050-0219-18AC-B625DE975CDD}"/>
              </a:ext>
            </a:extLst>
          </p:cNvPr>
          <p:cNvSpPr txBox="1"/>
          <p:nvPr/>
        </p:nvSpPr>
        <p:spPr>
          <a:xfrm>
            <a:off x="5935116" y="3841795"/>
            <a:ext cx="2227809" cy="276999"/>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Nguồn: Báo Công thương</a:t>
            </a:r>
          </a:p>
        </p:txBody>
      </p:sp>
    </p:spTree>
    <p:extLst>
      <p:ext uri="{BB962C8B-B14F-4D97-AF65-F5344CB8AC3E}">
        <p14:creationId xmlns:p14="http://schemas.microsoft.com/office/powerpoint/2010/main" val="377507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986016" y="348809"/>
            <a:ext cx="2670047" cy="312853"/>
          </a:xfrm>
        </p:spPr>
        <p:txBody>
          <a:bodyPr/>
          <a:lstStyle/>
          <a:p>
            <a:r>
              <a:rPr lang="en-US" sz="3200">
                <a:latin typeface="Calibri" panose="020F0502020204030204" pitchFamily="34" charset="0"/>
                <a:cs typeface="Calibri" panose="020F0502020204030204" pitchFamily="34" charset="0"/>
              </a:rPr>
              <a:t>THỰC TRẠNG</a:t>
            </a: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BF9345-CE2F-CC35-72FF-0D1D2C688A00}"/>
              </a:ext>
            </a:extLst>
          </p:cNvPr>
          <p:cNvSpPr txBox="1"/>
          <p:nvPr/>
        </p:nvSpPr>
        <p:spPr>
          <a:xfrm>
            <a:off x="6633591" y="1417592"/>
            <a:ext cx="4981575"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Tầm quan trọng của văn hóa đạo đức</a:t>
            </a:r>
          </a:p>
        </p:txBody>
      </p:sp>
      <p:sp>
        <p:nvSpPr>
          <p:cNvPr id="11" name="TextBox 10">
            <a:extLst>
              <a:ext uri="{FF2B5EF4-FFF2-40B4-BE49-F238E27FC236}">
                <a16:creationId xmlns:a16="http://schemas.microsoft.com/office/drawing/2014/main" id="{F6CDEF4C-53A5-7047-6713-E4B68678473D}"/>
              </a:ext>
            </a:extLst>
          </p:cNvPr>
          <p:cNvSpPr txBox="1"/>
          <p:nvPr/>
        </p:nvSpPr>
        <p:spPr>
          <a:xfrm>
            <a:off x="6265897" y="2365977"/>
            <a:ext cx="5926103"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Thực trạng có phần đi xuống của nền văn hóa</a:t>
            </a:r>
          </a:p>
        </p:txBody>
      </p:sp>
      <p:pic>
        <p:nvPicPr>
          <p:cNvPr id="3074" name="Picture 2">
            <a:extLst>
              <a:ext uri="{FF2B5EF4-FFF2-40B4-BE49-F238E27FC236}">
                <a16:creationId xmlns:a16="http://schemas.microsoft.com/office/drawing/2014/main" id="{EE13740D-4AAD-D660-2A00-6C147E431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411" y="1592866"/>
            <a:ext cx="3420980" cy="273556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Down 2">
            <a:extLst>
              <a:ext uri="{FF2B5EF4-FFF2-40B4-BE49-F238E27FC236}">
                <a16:creationId xmlns:a16="http://schemas.microsoft.com/office/drawing/2014/main" id="{CABE6112-9DFD-1B94-8CF7-880FD679D6E9}"/>
              </a:ext>
            </a:extLst>
          </p:cNvPr>
          <p:cNvSpPr/>
          <p:nvPr/>
        </p:nvSpPr>
        <p:spPr>
          <a:xfrm>
            <a:off x="8782050" y="3093650"/>
            <a:ext cx="542925" cy="7830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4C8406-538F-C7D3-ADBE-D4F31F543C64}"/>
              </a:ext>
            </a:extLst>
          </p:cNvPr>
          <p:cNvSpPr txBox="1"/>
          <p:nvPr/>
        </p:nvSpPr>
        <p:spPr>
          <a:xfrm>
            <a:off x="6134100" y="4134442"/>
            <a:ext cx="6296229" cy="830997"/>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Thúc đẩy việc tuyên truyền, xây dựng văn hóa đạo đức con người theo tư tưởng Hồ Chí Minh </a:t>
            </a:r>
          </a:p>
        </p:txBody>
      </p:sp>
    </p:spTree>
    <p:extLst>
      <p:ext uri="{BB962C8B-B14F-4D97-AF65-F5344CB8AC3E}">
        <p14:creationId xmlns:p14="http://schemas.microsoft.com/office/powerpoint/2010/main" val="233158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539048" y="584936"/>
            <a:ext cx="5629275" cy="312853"/>
          </a:xfrm>
        </p:spPr>
        <p:txBody>
          <a:bodyPr/>
          <a:lstStyle/>
          <a:p>
            <a:r>
              <a:rPr lang="en-US" sz="4000">
                <a:latin typeface="Calibri" panose="020F0502020204030204" pitchFamily="34" charset="0"/>
                <a:cs typeface="Calibri" panose="020F0502020204030204" pitchFamily="34" charset="0"/>
              </a:rPr>
              <a:t>4. Triển khai thực tế</a:t>
            </a:r>
            <a:endParaRPr lang="en-US" sz="40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6CDEF4C-53A5-7047-6713-E4B68678473D}"/>
              </a:ext>
            </a:extLst>
          </p:cNvPr>
          <p:cNvSpPr txBox="1"/>
          <p:nvPr/>
        </p:nvSpPr>
        <p:spPr>
          <a:xfrm>
            <a:off x="6265897" y="2365977"/>
            <a:ext cx="5926103"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Đẩy mạnh xã hội hóa các hoạt động văn hóa</a:t>
            </a:r>
          </a:p>
        </p:txBody>
      </p:sp>
      <p:sp>
        <p:nvSpPr>
          <p:cNvPr id="5" name="Title 1">
            <a:extLst>
              <a:ext uri="{FF2B5EF4-FFF2-40B4-BE49-F238E27FC236}">
                <a16:creationId xmlns:a16="http://schemas.microsoft.com/office/drawing/2014/main" id="{BD6119EA-7C04-6663-59FA-04C51C07A20C}"/>
              </a:ext>
            </a:extLst>
          </p:cNvPr>
          <p:cNvSpPr txBox="1">
            <a:spLocks/>
          </p:cNvSpPr>
          <p:nvPr/>
        </p:nvSpPr>
        <p:spPr>
          <a:xfrm>
            <a:off x="3424237" y="1176466"/>
            <a:ext cx="5629275" cy="312853"/>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4000" cap="none">
                <a:latin typeface="Calibri" panose="020F0502020204030204" pitchFamily="34" charset="0"/>
                <a:cs typeface="Calibri" panose="020F0502020204030204" pitchFamily="34" charset="0"/>
              </a:rPr>
              <a:t>Xây dựng văn hóa</a:t>
            </a:r>
            <a:endParaRPr lang="en-US" sz="4000" cap="none" dirty="0">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EE2C0F01-EE30-C490-5BC7-34B6F42FD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54" y="1489319"/>
            <a:ext cx="5251450"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73EFEF-8039-1246-99BB-A1CF520C0064}"/>
              </a:ext>
            </a:extLst>
          </p:cNvPr>
          <p:cNvSpPr txBox="1"/>
          <p:nvPr/>
        </p:nvSpPr>
        <p:spPr>
          <a:xfrm>
            <a:off x="4002753" y="4954173"/>
            <a:ext cx="2227809" cy="276999"/>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Festival Áo dài Quảng Ninh</a:t>
            </a:r>
          </a:p>
        </p:txBody>
      </p:sp>
      <p:pic>
        <p:nvPicPr>
          <p:cNvPr id="4100" name="Picture 4" descr="Bát Tràng- điểm du lịch làng nghề tiêu biểu của Hà Nội và cả nước">
            <a:extLst>
              <a:ext uri="{FF2B5EF4-FFF2-40B4-BE49-F238E27FC236}">
                <a16:creationId xmlns:a16="http://schemas.microsoft.com/office/drawing/2014/main" id="{227E1918-2C21-C1B2-62E8-5CD85CC1D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24994"/>
            <a:ext cx="3304032" cy="24748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E5E8976-985C-1299-21DB-B710E3CCD464}"/>
              </a:ext>
            </a:extLst>
          </p:cNvPr>
          <p:cNvSpPr txBox="1"/>
          <p:nvPr/>
        </p:nvSpPr>
        <p:spPr>
          <a:xfrm>
            <a:off x="7113506" y="5813669"/>
            <a:ext cx="2756636" cy="276999"/>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Bát Tràng, tiêu biểu về du lịch làng nghề</a:t>
            </a:r>
          </a:p>
        </p:txBody>
      </p:sp>
    </p:spTree>
    <p:extLst>
      <p:ext uri="{BB962C8B-B14F-4D97-AF65-F5344CB8AC3E}">
        <p14:creationId xmlns:p14="http://schemas.microsoft.com/office/powerpoint/2010/main" val="94974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539048" y="584936"/>
            <a:ext cx="5629275" cy="312853"/>
          </a:xfrm>
        </p:spPr>
        <p:txBody>
          <a:bodyPr/>
          <a:lstStyle/>
          <a:p>
            <a:r>
              <a:rPr lang="en-US" sz="4000">
                <a:latin typeface="Calibri" panose="020F0502020204030204" pitchFamily="34" charset="0"/>
                <a:cs typeface="Calibri" panose="020F0502020204030204" pitchFamily="34" charset="0"/>
              </a:rPr>
              <a:t>4. Triển khai thực tế</a:t>
            </a:r>
            <a:endParaRPr lang="en-US" sz="40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6CDEF4C-53A5-7047-6713-E4B68678473D}"/>
              </a:ext>
            </a:extLst>
          </p:cNvPr>
          <p:cNvSpPr txBox="1"/>
          <p:nvPr/>
        </p:nvSpPr>
        <p:spPr>
          <a:xfrm>
            <a:off x="6265897" y="2365977"/>
            <a:ext cx="5926103" cy="830997"/>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Xử lý nghiêm mình các tệ nạn, hoạt động trái thuần phong mỹ tục, tham nhũng.</a:t>
            </a:r>
          </a:p>
        </p:txBody>
      </p:sp>
      <p:sp>
        <p:nvSpPr>
          <p:cNvPr id="5" name="Title 1">
            <a:extLst>
              <a:ext uri="{FF2B5EF4-FFF2-40B4-BE49-F238E27FC236}">
                <a16:creationId xmlns:a16="http://schemas.microsoft.com/office/drawing/2014/main" id="{BD6119EA-7C04-6663-59FA-04C51C07A20C}"/>
              </a:ext>
            </a:extLst>
          </p:cNvPr>
          <p:cNvSpPr txBox="1">
            <a:spLocks/>
          </p:cNvSpPr>
          <p:nvPr/>
        </p:nvSpPr>
        <p:spPr>
          <a:xfrm>
            <a:off x="3424237" y="1176466"/>
            <a:ext cx="5629275" cy="312853"/>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4000" cap="none">
                <a:latin typeface="Calibri" panose="020F0502020204030204" pitchFamily="34" charset="0"/>
                <a:cs typeface="Calibri" panose="020F0502020204030204" pitchFamily="34" charset="0"/>
              </a:rPr>
              <a:t>Xây dựng văn hóa</a:t>
            </a:r>
            <a:endParaRPr lang="en-US" sz="4000" cap="none" dirty="0">
              <a:latin typeface="Calibri" panose="020F0502020204030204" pitchFamily="34" charset="0"/>
              <a:cs typeface="Calibri" panose="020F0502020204030204" pitchFamily="34" charset="0"/>
            </a:endParaRPr>
          </a:p>
        </p:txBody>
      </p:sp>
      <p:pic>
        <p:nvPicPr>
          <p:cNvPr id="5122" name="Picture 2" descr="Thời hiệu thi hành quyết định xử phạt vi phạm hành chính về thuế, hóa đơn">
            <a:extLst>
              <a:ext uri="{FF2B5EF4-FFF2-40B4-BE49-F238E27FC236}">
                <a16:creationId xmlns:a16="http://schemas.microsoft.com/office/drawing/2014/main" id="{DFBFF4CB-4B27-6A87-09B4-CC75D7714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862" y="1561037"/>
            <a:ext cx="3850138" cy="22960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Đẩy mạnh phổ biến văn hóa trên nền tảng trực tuyến">
            <a:extLst>
              <a:ext uri="{FF2B5EF4-FFF2-40B4-BE49-F238E27FC236}">
                <a16:creationId xmlns:a16="http://schemas.microsoft.com/office/drawing/2014/main" id="{5DD0675F-CE97-0C2D-0CF7-220C73F3E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193" y="3942158"/>
            <a:ext cx="5024503" cy="27662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3121C3-21EF-65BE-7D5F-258E78AB8E8A}"/>
              </a:ext>
            </a:extLst>
          </p:cNvPr>
          <p:cNvSpPr txBox="1"/>
          <p:nvPr/>
        </p:nvSpPr>
        <p:spPr>
          <a:xfrm>
            <a:off x="6578240" y="4850537"/>
            <a:ext cx="5926103" cy="830997"/>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Phổ biến những nội dung văn hóa lên không gian online</a:t>
            </a:r>
          </a:p>
        </p:txBody>
      </p:sp>
    </p:spTree>
    <p:extLst>
      <p:ext uri="{BB962C8B-B14F-4D97-AF65-F5344CB8AC3E}">
        <p14:creationId xmlns:p14="http://schemas.microsoft.com/office/powerpoint/2010/main" val="212434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45336" y="975227"/>
            <a:ext cx="4550664" cy="2453773"/>
          </a:xfrm>
        </p:spPr>
        <p:txBody>
          <a:bodyPr/>
          <a:lstStyle/>
          <a:p>
            <a:r>
              <a:rPr lang="en-US" dirty="0"/>
              <a:t>THANK YOU </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{767B0F59-F12E-4C48-BFD5-809A29475525}tf78438558_win32</Template>
  <TotalTime>93</TotalTime>
  <Words>715</Words>
  <Application>Microsoft Office PowerPoint</Application>
  <PresentationFormat>Widescreen</PresentationFormat>
  <Paragraphs>43</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ff3</vt:lpstr>
      <vt:lpstr>ff4</vt:lpstr>
      <vt:lpstr>Sabon Next LT</vt:lpstr>
      <vt:lpstr>Custom</vt:lpstr>
      <vt:lpstr>Xây dựng văn hoá đạo đức con người Việt Nam hiện nay theo tư tưởng HỒ CHÍ MINH</vt:lpstr>
      <vt:lpstr>Content</vt:lpstr>
      <vt:lpstr>1. Giới thiệu</vt:lpstr>
      <vt:lpstr>THỰC TRẠNG</vt:lpstr>
      <vt:lpstr>THỰC TRẠNG</vt:lpstr>
      <vt:lpstr>4. Triển khai thực tế</vt:lpstr>
      <vt:lpstr>4. Triển khai thực tế</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văn hoá đạo đức con người Việt Nam hiện nay theo tư tưởng HỒ CHÍ MINH</dc:title>
  <dc:subject/>
  <dc:creator>Hà Duy</dc:creator>
  <cp:lastModifiedBy>Hà Duy</cp:lastModifiedBy>
  <cp:revision>1</cp:revision>
  <dcterms:created xsi:type="dcterms:W3CDTF">2023-10-06T15:40:23Z</dcterms:created>
  <dcterms:modified xsi:type="dcterms:W3CDTF">2023-10-06T17:13:55Z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