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8" r:id="rId43"/>
    <p:sldId id="309" r:id="rId44"/>
    <p:sldId id="310" r:id="rId45"/>
    <p:sldId id="311" r:id="rId46"/>
    <p:sldId id="313" r:id="rId47"/>
    <p:sldId id="312" r:id="rId48"/>
    <p:sldId id="314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Why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?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719940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About 76% website / web application runs on PHP.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Laravel is the most powerful and popular framework of PHP.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Design pattern MVC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Website/web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application/ Rest API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B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ackend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everywhere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MySql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, MS SQL, 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SQLITE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endParaRPr lang="en-US" sz="1600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Application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Session management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Blade template engine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Organized 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application architecture.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No deploy difficulties , Can deploy everywhere.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Email, authentication, encryption, </a:t>
            </a:r>
            <a:r>
              <a:rPr lang="en-US" sz="1600" dirty="0" err="1">
                <a:latin typeface="Roboto" pitchFamily="2" charset="0"/>
                <a:ea typeface="Roboto" pitchFamily="2" charset="0"/>
                <a:cs typeface="Roboto" pitchFamily="2" charset="0"/>
              </a:rPr>
              <a:t>broadcasting,CSRF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 everything is here.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6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605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Controller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74446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First Create Controller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php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artisan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make:Controller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ControllerName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Then route with Controller name and method.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52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Controller And View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867966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876958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876958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Routing With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href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link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47750"/>
            <a:ext cx="80518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4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Parameter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4450" y="1301750"/>
            <a:ext cx="218122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76850" y="1276350"/>
            <a:ext cx="2057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52850" y="1682750"/>
            <a:ext cx="12985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Parameter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657350"/>
            <a:ext cx="11430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3950" y="1625600"/>
            <a:ext cx="14478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1600200"/>
            <a:ext cx="12192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68600" y="1987550"/>
            <a:ext cx="812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30800" y="1981200"/>
            <a:ext cx="812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Group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971550"/>
            <a:ext cx="721332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Route::group( [ ] , callback</a:t>
            </a:r>
            <a:r>
              <a:rPr lang="en-US" sz="2000" b="1" dirty="0" smtClean="0">
                <a:solidFill>
                  <a:srgbClr val="002060"/>
                </a:solidFill>
              </a:rPr>
              <a:t>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Grouping multiple route we can provide common features to all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Using route group you can use common path prefix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/>
              <a:t>route group you can use common </a:t>
            </a:r>
            <a:r>
              <a:rPr lang="en-US" sz="2000" dirty="0" smtClean="0"/>
              <a:t>middleware</a:t>
            </a:r>
          </a:p>
          <a:p>
            <a:endParaRPr lang="en-US" sz="1600" dirty="0"/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61386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view </a:t>
            </a:r>
            <a:r>
              <a:rPr lang="bn-IN" sz="1600" dirty="0" smtClean="0"/>
              <a:t>কে রিটার্ন করে-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থেকে </a:t>
            </a:r>
            <a:r>
              <a:rPr lang="en-US" sz="1600" dirty="0" smtClean="0"/>
              <a:t>View </a:t>
            </a:r>
            <a:r>
              <a:rPr lang="bn-IN" sz="1600" dirty="0" smtClean="0"/>
              <a:t>তে ডাটা </a:t>
            </a:r>
            <a:r>
              <a:rPr lang="en-US" sz="1600" dirty="0" smtClean="0"/>
              <a:t>Pass </a:t>
            </a:r>
            <a:r>
              <a:rPr lang="bn-IN" sz="1600" dirty="0" smtClean="0"/>
              <a:t>করানো যায়-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Route parameter </a:t>
            </a:r>
            <a:r>
              <a:rPr lang="bn-IN" sz="1600" dirty="0" smtClean="0"/>
              <a:t>এর মাধ্যমে </a:t>
            </a:r>
            <a:r>
              <a:rPr lang="en-US" sz="1600" dirty="0" smtClean="0"/>
              <a:t>Data </a:t>
            </a:r>
            <a:r>
              <a:rPr lang="bn-IN" sz="1600" dirty="0" smtClean="0"/>
              <a:t>নেওয়া যায়- </a:t>
            </a:r>
            <a:endParaRPr lang="en-US" sz="1600" dirty="0"/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50" y="1828800"/>
            <a:ext cx="85304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লজিক লেখা যায়-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Model </a:t>
            </a:r>
            <a:r>
              <a:rPr lang="bn-IN" sz="1600" dirty="0" smtClean="0"/>
              <a:t>ব্যাবহার করে </a:t>
            </a:r>
            <a:r>
              <a:rPr lang="en-US" sz="1600" dirty="0" smtClean="0"/>
              <a:t>Database </a:t>
            </a:r>
            <a:r>
              <a:rPr lang="bn-IN" sz="1600" dirty="0" smtClean="0"/>
              <a:t>থেকে </a:t>
            </a:r>
            <a:r>
              <a:rPr lang="en-US" sz="1600" dirty="0" smtClean="0"/>
              <a:t>Select, Delete, Insert</a:t>
            </a:r>
            <a:r>
              <a:rPr lang="bn-IN" sz="1600" dirty="0" smtClean="0"/>
              <a:t>, </a:t>
            </a:r>
            <a:r>
              <a:rPr lang="en-US" sz="1600" dirty="0" smtClean="0"/>
              <a:t>Update </a:t>
            </a:r>
            <a:r>
              <a:rPr lang="bn-IN" sz="1600" dirty="0" smtClean="0"/>
              <a:t>করা যায়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Middleware </a:t>
            </a:r>
            <a:r>
              <a:rPr lang="bn-IN" sz="1600" dirty="0" smtClean="0"/>
              <a:t>ব্যাবহার করা যায়-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থেকে </a:t>
            </a:r>
            <a:r>
              <a:rPr lang="en-US" sz="1600" dirty="0" smtClean="0"/>
              <a:t>JSON Response </a:t>
            </a:r>
            <a:r>
              <a:rPr lang="bn-IN" sz="1600" dirty="0" smtClean="0"/>
              <a:t>দেওয়া যায় –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JSON Request </a:t>
            </a:r>
            <a:r>
              <a:rPr lang="bn-IN" sz="1600" dirty="0" smtClean="0"/>
              <a:t>রিসিভ করা যায়-  </a:t>
            </a: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257550"/>
            <a:ext cx="5819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n-IN" sz="1600" dirty="0" smtClean="0"/>
              <a:t>এক কথায় </a:t>
            </a:r>
            <a:r>
              <a:rPr lang="en-US" sz="1600" dirty="0" smtClean="0"/>
              <a:t>Application </a:t>
            </a:r>
            <a:r>
              <a:rPr lang="bn-IN" sz="1600" dirty="0" smtClean="0"/>
              <a:t>এর প্রধান নিয়ন্ত্রন হয় </a:t>
            </a:r>
            <a:r>
              <a:rPr lang="en-US" sz="1600" dirty="0" smtClean="0"/>
              <a:t>Controller </a:t>
            </a:r>
            <a:r>
              <a:rPr lang="bn-IN" sz="1600" dirty="0" smtClean="0"/>
              <a:t>থেকে -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Controller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Structure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585038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Create-  </a:t>
            </a:r>
            <a:r>
              <a:rPr lang="en-US" sz="1600" b="1" i="1" dirty="0" err="1" smtClean="0"/>
              <a:t>php</a:t>
            </a:r>
            <a:r>
              <a:rPr lang="en-US" sz="1600" b="1" i="1" dirty="0" smtClean="0"/>
              <a:t> artisan </a:t>
            </a:r>
            <a:r>
              <a:rPr lang="en-US" sz="1600" b="1" i="1" dirty="0" err="1" smtClean="0"/>
              <a:t>make:Controller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ControllerName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397000"/>
            <a:ext cx="38862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দাদা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Base Controller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386747"/>
            <a:ext cx="38862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বাবা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Controller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2450" y="3333750"/>
            <a:ext cx="389255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নাতি-পুতি/আপনি 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Those we create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6975" y="2005747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925" y="2943841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Types of Laravel Controller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844699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Custom Controller</a:t>
            </a:r>
            <a:r>
              <a:rPr lang="bn-IN" sz="1600" dirty="0" smtClean="0"/>
              <a:t>- যেটা আপনি নিজের মত করে করেছেন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Single Action Controller</a:t>
            </a:r>
            <a:r>
              <a:rPr lang="bn-IN" sz="1600" dirty="0" smtClean="0"/>
              <a:t>- যেটি একটি মাত্র কাজ করে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Resource Controller</a:t>
            </a:r>
            <a:r>
              <a:rPr lang="bn-IN" sz="1600" dirty="0" smtClean="0"/>
              <a:t>- যেটি সব ধরনের </a:t>
            </a:r>
            <a:r>
              <a:rPr lang="en-US" sz="1600" dirty="0" smtClean="0"/>
              <a:t>Http Request Handle </a:t>
            </a:r>
            <a:r>
              <a:rPr lang="bn-IN" sz="1600" dirty="0" smtClean="0"/>
              <a:t>করে </a:t>
            </a:r>
            <a:r>
              <a:rPr lang="en-US" sz="1600" dirty="0" smtClean="0"/>
              <a:t>CURD Operation </a:t>
            </a:r>
            <a:r>
              <a:rPr lang="bn-IN" sz="1600" dirty="0" smtClean="0"/>
              <a:t>করতে পারে।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Middleware</a:t>
            </a:r>
            <a:r>
              <a:rPr lang="bn-IN" sz="1600" dirty="0" smtClean="0"/>
              <a:t> </a:t>
            </a:r>
            <a:r>
              <a:rPr lang="en-US" sz="1600" dirty="0" smtClean="0"/>
              <a:t>Controller</a:t>
            </a:r>
            <a:r>
              <a:rPr lang="bn-IN" sz="1600" dirty="0" smtClean="0"/>
              <a:t>- যেটি </a:t>
            </a:r>
            <a:r>
              <a:rPr lang="en-US" sz="1600" dirty="0" smtClean="0"/>
              <a:t>Request </a:t>
            </a:r>
            <a:r>
              <a:rPr lang="bn-IN" sz="1600" dirty="0" smtClean="0"/>
              <a:t>এবং </a:t>
            </a:r>
            <a:r>
              <a:rPr lang="en-US" sz="1600" dirty="0" smtClean="0"/>
              <a:t>Response </a:t>
            </a:r>
            <a:r>
              <a:rPr lang="bn-IN" sz="1600" dirty="0" smtClean="0"/>
              <a:t>এর মধ্যে ব্যাবহার করা হয়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itchFamily="50" charset="0"/>
              </a:rPr>
              <a:t>Single Action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494673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Single Action Controller</a:t>
            </a:r>
            <a:r>
              <a:rPr lang="bn-IN" sz="1600" dirty="0" smtClean="0"/>
              <a:t>- যেটি একটি মাত্র কাজ করে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76179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9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Laravel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06" y="882389"/>
            <a:ext cx="3599348" cy="17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28885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Projects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272" y="272415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Montserrat" pitchFamily="50" charset="0"/>
              </a:rPr>
              <a:t>Shop Management</a:t>
            </a:r>
            <a:endParaRPr lang="en-US" b="1" dirty="0">
              <a:latin typeface="Montserra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113" y="281201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50" charset="0"/>
              </a:rPr>
              <a:t>Portfolio Website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978"/>
            <a:ext cx="3429000" cy="17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6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8099" r="1160"/>
          <a:stretch/>
        </p:blipFill>
        <p:spPr bwMode="auto">
          <a:xfrm>
            <a:off x="3826261" y="1657350"/>
            <a:ext cx="49911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33350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Resource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42950"/>
            <a:ext cx="8588761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Resource Controller</a:t>
            </a:r>
            <a:r>
              <a:rPr lang="bn-IN" sz="1600" b="1" dirty="0"/>
              <a:t>- যেটি সব ধরনের </a:t>
            </a:r>
            <a:r>
              <a:rPr lang="en-US" sz="1600" b="1" dirty="0"/>
              <a:t>Http Request Handle </a:t>
            </a:r>
            <a:r>
              <a:rPr lang="bn-IN" sz="1600" b="1" dirty="0"/>
              <a:t>করে </a:t>
            </a:r>
            <a:r>
              <a:rPr lang="en-US" sz="1600" b="1" dirty="0"/>
              <a:t>CURD Operation </a:t>
            </a:r>
            <a:r>
              <a:rPr lang="bn-IN" sz="1600" b="1" dirty="0"/>
              <a:t>করতে পারে</a:t>
            </a:r>
            <a:r>
              <a:rPr lang="bn-IN" sz="1600" b="1" dirty="0" smtClean="0"/>
              <a:t>।</a:t>
            </a:r>
          </a:p>
          <a:p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index</a:t>
            </a:r>
            <a:r>
              <a:rPr lang="en-US" sz="1600" dirty="0"/>
              <a:t>()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create()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store(Request</a:t>
            </a:r>
            <a:r>
              <a:rPr lang="en-US" sz="1600" dirty="0"/>
              <a:t> $request)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show($id)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edit</a:t>
            </a:r>
            <a:r>
              <a:rPr lang="en-US" sz="1600" dirty="0"/>
              <a:t>($id)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update(Request</a:t>
            </a:r>
            <a:r>
              <a:rPr lang="en-US" sz="1600" dirty="0"/>
              <a:t> $request, $id)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destroy</a:t>
            </a:r>
            <a:r>
              <a:rPr lang="en-US" sz="1600" dirty="0"/>
              <a:t>($id)  </a:t>
            </a:r>
            <a:r>
              <a:rPr lang="bn-IN" sz="1600" dirty="0" smtClean="0"/>
              <a:t> </a:t>
            </a:r>
            <a:endParaRPr lang="en-US" sz="1600" dirty="0"/>
          </a:p>
          <a:p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6816"/>
            <a:ext cx="3687570" cy="510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Custom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38350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tserrat" pitchFamily="50" charset="0"/>
              </a:rPr>
              <a:t>We experienced with</a:t>
            </a:r>
          </a:p>
          <a:p>
            <a:pPr algn="ctr"/>
            <a:r>
              <a:rPr lang="en-US" sz="2400" dirty="0" smtClean="0">
                <a:latin typeface="Montserrat" pitchFamily="50" charset="0"/>
              </a:rPr>
              <a:t> custom controller before </a:t>
            </a: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Views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19150"/>
            <a:ext cx="5104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Nothing but , html codes that create application interface.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Two types of views works with </a:t>
            </a:r>
            <a:r>
              <a:rPr lang="en-US" sz="14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  <a:endParaRPr lang="en-US" sz="1400" b="1" i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6846"/>
              </p:ext>
            </p:extLst>
          </p:nvPr>
        </p:nvGraphicFramePr>
        <p:xfrm>
          <a:off x="381000" y="1504950"/>
          <a:ext cx="8077200" cy="1657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/>
                <a:gridCol w="4038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extension view</a:t>
                      </a:r>
                      <a:endParaRPr lang="en-US" sz="1400" b="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blade.php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view </a:t>
                      </a:r>
                      <a:endParaRPr lang="en-US" sz="1400" b="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Normal </a:t>
                      </a:r>
                      <a:r>
                        <a:rPr lang="en-US" sz="140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view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Laravel template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engine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special syntax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Special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syntax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For all types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of </a:t>
                      </a:r>
                      <a:r>
                        <a:rPr lang="en-US" sz="1400" baseline="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application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Only for </a:t>
                      </a:r>
                      <a:r>
                        <a:rPr lang="en-US" sz="140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laravel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Conventional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Advance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Blade view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306487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Template </a:t>
            </a:r>
            <a:r>
              <a:rPr lang="en-US" sz="1600" dirty="0" smtClean="0"/>
              <a:t>Inheritance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Components &amp; </a:t>
            </a:r>
            <a:r>
              <a:rPr lang="en-US" sz="1600" dirty="0" smtClean="0"/>
              <a:t>Slots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Displaying Data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Blade &amp; JavaScript </a:t>
            </a:r>
            <a:r>
              <a:rPr lang="en-US" sz="1600" dirty="0" smtClean="0"/>
              <a:t>Frameworks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Control </a:t>
            </a:r>
            <a:r>
              <a:rPr lang="en-US" sz="1600" dirty="0" smtClean="0"/>
              <a:t>Structures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Forms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Including </a:t>
            </a:r>
            <a:r>
              <a:rPr lang="en-US" sz="1600" dirty="0" smtClean="0"/>
              <a:t>Sub-Views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Service </a:t>
            </a:r>
            <a:r>
              <a:rPr lang="en-US" sz="1600" dirty="0" smtClean="0"/>
              <a:t>Injection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Extending </a:t>
            </a:r>
            <a:r>
              <a:rPr lang="en-US" sz="1600" dirty="0"/>
              <a:t>Blade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023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Creating Simple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95350"/>
            <a:ext cx="14564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Blade View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Controller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Route </a:t>
            </a:r>
          </a:p>
          <a:p>
            <a:endParaRPr lang="en-US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4867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93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Pass &amp; Display Data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95350"/>
            <a:ext cx="4687181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Blade statement is used to 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inside html 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{{…write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here….}}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{!! </a:t>
            </a:r>
            <a:r>
              <a:rPr lang="en-US" sz="1600" dirty="0" smtClean="0"/>
              <a:t>….. 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here…..  !!}</a:t>
            </a:r>
          </a:p>
          <a:p>
            <a:endParaRPr lang="en-US" sz="1600" dirty="0" smtClean="0"/>
          </a:p>
          <a:p>
            <a:endParaRPr lang="en-US" sz="16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3875"/>
              </p:ext>
            </p:extLst>
          </p:nvPr>
        </p:nvGraphicFramePr>
        <p:xfrm>
          <a:off x="304800" y="2190750"/>
          <a:ext cx="8077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/>
                <a:gridCol w="4038600"/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{{…write </a:t>
                      </a: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here….}}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{!! ….. Write </a:t>
                      </a: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here…..  !!}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Filter by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B050"/>
                          </a:solidFill>
                        </a:rPr>
                        <a:t>htmlspecialchars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function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Avoid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Filter by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B050"/>
                          </a:solidFill>
                        </a:rPr>
                        <a:t>htmlspecialchars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function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prevent XSS (Cross site scripting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) attacks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For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71550"/>
            <a:ext cx="4628948" cy="116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1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Foreach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7750"/>
            <a:ext cx="6172200" cy="249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Forelse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7750"/>
            <a:ext cx="5580859" cy="297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If else condition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71550"/>
            <a:ext cx="3651250" cy="271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9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Create New Project And Run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948" y="819150"/>
            <a:ext cx="5769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composer create-project --prefer-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dist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/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blog</a:t>
            </a:r>
          </a:p>
          <a:p>
            <a:pPr marL="457200" indent="-457200">
              <a:buAutoNum type="arabicPeriod"/>
            </a:pP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Php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artisan serve </a:t>
            </a:r>
          </a:p>
        </p:txBody>
      </p:sp>
    </p:spTree>
    <p:extLst>
      <p:ext uri="{BB962C8B-B14F-4D97-AF65-F5344CB8AC3E}">
        <p14:creationId xmlns:p14="http://schemas.microsoft.com/office/powerpoint/2010/main" val="5042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Loop special properties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49"/>
            <a:ext cx="5715000" cy="42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PHP Inside Blade View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7262"/>
            <a:ext cx="461097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3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Blade View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895350"/>
            <a:ext cx="285456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Including Subview</a:t>
            </a:r>
            <a:endParaRPr lang="b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Passing Data to Subview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Advance including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4683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Simple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742950"/>
            <a:ext cx="4305300" cy="93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1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777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Advance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819150"/>
            <a:ext cx="5194300" cy="847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2724150"/>
            <a:ext cx="6591300" cy="798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3714750"/>
            <a:ext cx="735330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1" y="1779325"/>
            <a:ext cx="7391400" cy="822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004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Blade Template Inheritance </a:t>
            </a:r>
            <a:r>
              <a:rPr lang="bn-IN" sz="2400" b="1" dirty="0" smtClean="0">
                <a:solidFill>
                  <a:schemeClr val="bg1"/>
                </a:solidFill>
              </a:rPr>
              <a:t>। </a:t>
            </a:r>
            <a:r>
              <a:rPr lang="en-US" sz="2400" b="1" dirty="0" smtClean="0">
                <a:solidFill>
                  <a:schemeClr val="bg1"/>
                </a:solidFill>
              </a:rPr>
              <a:t>Master Layout Concept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0042" y="1123950"/>
            <a:ext cx="3962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Layout </a:t>
            </a:r>
          </a:p>
          <a:p>
            <a:pPr algn="ctr"/>
            <a:r>
              <a:rPr lang="en-US" dirty="0" smtClean="0"/>
              <a:t>Contains Common Resource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642" y="28003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4342" y="27749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page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1484" y="27749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93442" y="28003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Page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1383242" y="2038350"/>
            <a:ext cx="3048000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4431242" y="2038350"/>
            <a:ext cx="3276600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1" idx="0"/>
          </p:cNvCxnSpPr>
          <p:nvPr/>
        </p:nvCxnSpPr>
        <p:spPr>
          <a:xfrm flipH="1">
            <a:off x="3434821" y="2038350"/>
            <a:ext cx="996421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2" idx="0"/>
          </p:cNvCxnSpPr>
          <p:nvPr/>
        </p:nvCxnSpPr>
        <p:spPr>
          <a:xfrm>
            <a:off x="4431242" y="2038350"/>
            <a:ext cx="1110721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004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Blade Template Inheritance </a:t>
            </a:r>
            <a:r>
              <a:rPr lang="bn-IN" sz="2400" b="1" dirty="0" smtClean="0">
                <a:solidFill>
                  <a:schemeClr val="bg1"/>
                </a:solidFill>
              </a:rPr>
              <a:t>। </a:t>
            </a:r>
            <a:r>
              <a:rPr lang="en-US" sz="2400" b="1" dirty="0" smtClean="0">
                <a:solidFill>
                  <a:schemeClr val="bg1"/>
                </a:solidFill>
              </a:rPr>
              <a:t>Master Layout Concept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14863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@yield</a:t>
            </a:r>
            <a:r>
              <a:rPr lang="en-US" sz="1600" dirty="0" smtClean="0"/>
              <a:t>( </a:t>
            </a:r>
            <a:r>
              <a:rPr lang="bn-IN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@section</a:t>
            </a:r>
            <a:r>
              <a:rPr lang="en-US" sz="1600" dirty="0" smtClean="0"/>
              <a:t>( )</a:t>
            </a:r>
            <a:r>
              <a:rPr lang="bn-IN" sz="1600" dirty="0" smtClean="0"/>
              <a:t>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@extends</a:t>
            </a:r>
            <a:r>
              <a:rPr lang="en-US" sz="1600" dirty="0" smtClean="0"/>
              <a:t>()</a:t>
            </a:r>
            <a:endParaRPr lang="bn-IN" sz="1600" dirty="0" smtClean="0"/>
          </a:p>
          <a:p>
            <a:endParaRPr lang="en-US" sz="16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504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63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Simple Static Website With Layout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15940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Bootstrap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Home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About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Service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Portfolio </a:t>
            </a:r>
            <a:endParaRPr lang="en-US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631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41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Laravel Migration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7253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Laravel Migration </a:t>
            </a:r>
            <a:r>
              <a:rPr lang="en-US" sz="1600" dirty="0" smtClean="0"/>
              <a:t>allows </a:t>
            </a:r>
            <a:r>
              <a:rPr lang="en-US" sz="1600" dirty="0"/>
              <a:t>you to create a table in your database.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/>
              <a:t>You can modify the table by adding a new column or deleting an existing column.</a:t>
            </a:r>
            <a:endParaRPr lang="en-US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1885950"/>
            <a:ext cx="2649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Migration </a:t>
            </a:r>
            <a:r>
              <a:rPr lang="bn-IN" sz="1600" dirty="0" smtClean="0"/>
              <a:t>প্রস্তুতিঃ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Create a MySQL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Connect with </a:t>
            </a:r>
            <a:r>
              <a:rPr lang="en-US" sz="1600" dirty="0" err="1" smtClean="0"/>
              <a:t>laravel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9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New Migration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4569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 smtClean="0"/>
              <a:t>Php</a:t>
            </a:r>
            <a:r>
              <a:rPr lang="en-US" sz="1600" b="1" dirty="0" smtClean="0"/>
              <a:t> artisan </a:t>
            </a:r>
            <a:r>
              <a:rPr lang="en-US" sz="1600" b="1" i="1" dirty="0" err="1" smtClean="0"/>
              <a:t>make:migration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MigrationFileName</a:t>
            </a:r>
            <a:endParaRPr lang="en-US" sz="16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69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Project Structure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1"/>
            <a:ext cx="9144000" cy="408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76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Migration Structure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9290"/>
              </p:ext>
            </p:extLst>
          </p:nvPr>
        </p:nvGraphicFramePr>
        <p:xfrm>
          <a:off x="381000" y="97155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 Method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Works Only at Front Migration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r>
                        <a:rPr lang="en-US" baseline="0" dirty="0" smtClean="0"/>
                        <a:t> Only For Migration Roll Back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Create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Modify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Modify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Delete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Delete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8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61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My First Migration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6256996" cy="17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8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73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Migration Overview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950" y="895350"/>
            <a:ext cx="31063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Table Creation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Table Modification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Column Creation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Column Modification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Migration Roll Back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Roll Back With Down Method</a:t>
            </a:r>
          </a:p>
        </p:txBody>
      </p:sp>
    </p:spTree>
    <p:extLst>
      <p:ext uri="{BB962C8B-B14F-4D97-AF65-F5344CB8AC3E}">
        <p14:creationId xmlns:p14="http://schemas.microsoft.com/office/powerpoint/2010/main" val="13372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40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Laravel  Raw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2135"/>
            <a:ext cx="8915400" cy="40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4627"/>
            <a:ext cx="8801100" cy="49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3375189"/>
            <a:ext cx="8801100" cy="41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3197"/>
            <a:ext cx="8648700" cy="40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4000" y="895350"/>
            <a:ext cx="2314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BASIC CURD OPERATION </a:t>
            </a:r>
          </a:p>
        </p:txBody>
      </p:sp>
    </p:spTree>
    <p:extLst>
      <p:ext uri="{BB962C8B-B14F-4D97-AF65-F5344CB8AC3E}">
        <p14:creationId xmlns:p14="http://schemas.microsoft.com/office/powerpoint/2010/main" val="20119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00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Laravel</a:t>
            </a:r>
            <a:r>
              <a:rPr lang="en-US" sz="2400" b="1" dirty="0">
                <a:solidFill>
                  <a:schemeClr val="bg1"/>
                </a:solidFill>
              </a:rPr>
              <a:t>  Query Builder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950" y="895350"/>
            <a:ext cx="346684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Retrieving </a:t>
            </a:r>
            <a:r>
              <a:rPr lang="en-US" sz="1600" dirty="0" smtClean="0"/>
              <a:t>Results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Aggregates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Selects</a:t>
            </a:r>
          </a:p>
          <a:p>
            <a:pPr marL="342900" indent="-342900">
              <a:buAutoNum type="arabicPeriod"/>
            </a:pPr>
            <a:r>
              <a:rPr lang="en-US" sz="1600" dirty="0"/>
              <a:t>Raw </a:t>
            </a:r>
            <a:r>
              <a:rPr lang="en-US" sz="1600" dirty="0" smtClean="0"/>
              <a:t>Expressions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Joins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Unions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Inserts</a:t>
            </a:r>
          </a:p>
          <a:p>
            <a:pPr marL="342900" indent="-342900">
              <a:buAutoNum type="arabicPeriod"/>
            </a:pPr>
            <a:r>
              <a:rPr lang="en-US" sz="1600" dirty="0"/>
              <a:t>Ordering, Grouping, Limit &amp; </a:t>
            </a:r>
            <a:r>
              <a:rPr lang="en-US" sz="1600" dirty="0" smtClean="0"/>
              <a:t>Offset</a:t>
            </a:r>
          </a:p>
          <a:p>
            <a:pPr marL="342900" indent="-342900">
              <a:buAutoNum type="arabicPeriod"/>
            </a:pPr>
            <a:r>
              <a:rPr lang="en-US" sz="1600" dirty="0"/>
              <a:t>Conditional </a:t>
            </a:r>
            <a:r>
              <a:rPr lang="en-US" sz="1600" dirty="0" smtClean="0"/>
              <a:t>Clauses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Inserts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Updates</a:t>
            </a:r>
          </a:p>
          <a:p>
            <a:pPr marL="342900" indent="-342900">
              <a:buAutoNum type="arabicPeriod"/>
            </a:pPr>
            <a:r>
              <a:rPr lang="en-US" sz="1600" dirty="0"/>
              <a:t>Deletes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85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943943"/>
            <a:ext cx="367446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Topics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Defining 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Retrieving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Retrieving Single Models / </a:t>
            </a:r>
            <a:r>
              <a:rPr lang="en-US" sz="1600" dirty="0" smtClean="0"/>
              <a:t>Aggregates</a:t>
            </a:r>
          </a:p>
          <a:p>
            <a:pPr marL="342900" indent="-342900">
              <a:buAutoNum type="arabicPeriod"/>
            </a:pPr>
            <a:r>
              <a:rPr lang="en-US" sz="1600" dirty="0"/>
              <a:t>Inserting &amp; Updating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Deleting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Replicating Models</a:t>
            </a:r>
            <a:endParaRPr lang="en-US" sz="16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849122" y="895350"/>
            <a:ext cx="2156039" cy="3906828"/>
            <a:chOff x="304800" y="972206"/>
            <a:chExt cx="2156039" cy="3906828"/>
          </a:xfrm>
        </p:grpSpPr>
        <p:sp>
          <p:nvSpPr>
            <p:cNvPr id="11" name="Rectangle 10"/>
            <p:cNvSpPr/>
            <p:nvPr/>
          </p:nvSpPr>
          <p:spPr>
            <a:xfrm>
              <a:off x="304800" y="972206"/>
              <a:ext cx="21560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MODEL=</a:t>
              </a:r>
              <a:r>
                <a:rPr lang="en-US" sz="1600" b="1" dirty="0" smtClean="0"/>
                <a:t>Eloquent ORM</a:t>
              </a:r>
              <a:endParaRPr lang="en-US" sz="160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55542" y="1402750"/>
              <a:ext cx="1396998" cy="3476284"/>
              <a:chOff x="6642102" y="1305266"/>
              <a:chExt cx="1396998" cy="3476284"/>
            </a:xfrm>
          </p:grpSpPr>
          <p:pic>
            <p:nvPicPr>
              <p:cNvPr id="7" name="Picture 3" descr="C:\Users\Rabbil\Desktop\Database-300x3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050" y="3790950"/>
                <a:ext cx="990600" cy="99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667500" y="2536517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642102" y="1305266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Controller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7327902" y="3158536"/>
                <a:ext cx="8611" cy="784814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468286" y="3194920"/>
                <a:ext cx="0" cy="74843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449236" y="1831256"/>
                <a:ext cx="0" cy="74843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7239000" y="1794872"/>
                <a:ext cx="8611" cy="784814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10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41736"/>
            <a:ext cx="2235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Creating New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Set Model Properties</a:t>
            </a:r>
          </a:p>
        </p:txBody>
      </p:sp>
    </p:spTree>
    <p:extLst>
      <p:ext uri="{BB962C8B-B14F-4D97-AF65-F5344CB8AC3E}">
        <p14:creationId xmlns:p14="http://schemas.microsoft.com/office/powerpoint/2010/main" val="1650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12800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IN" sz="1600" dirty="0" smtClean="0"/>
              <a:t>মডেল ব্যাবহার</a:t>
            </a:r>
            <a:r>
              <a:rPr lang="en-US" sz="1600" dirty="0" smtClean="0"/>
              <a:t> </a:t>
            </a:r>
            <a:r>
              <a:rPr lang="bn-IN" sz="1600" dirty="0" smtClean="0"/>
              <a:t>ব্যাসিকঃ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19100" y="1276350"/>
            <a:ext cx="3208764" cy="698162"/>
            <a:chOff x="419100" y="1276350"/>
            <a:chExt cx="3208764" cy="698162"/>
          </a:xfrm>
        </p:grpSpPr>
        <p:sp>
          <p:nvSpPr>
            <p:cNvPr id="15" name="Rectangle 14"/>
            <p:cNvSpPr/>
            <p:nvPr/>
          </p:nvSpPr>
          <p:spPr>
            <a:xfrm>
              <a:off x="419100" y="1276350"/>
              <a:ext cx="19778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Query Builder</a:t>
              </a:r>
              <a:r>
                <a:rPr lang="bn-IN" sz="1600" dirty="0" smtClean="0"/>
                <a:t> </a:t>
              </a:r>
              <a:r>
                <a:rPr lang="en-US" sz="1600" dirty="0" smtClean="0"/>
                <a:t>Use :  </a:t>
              </a:r>
              <a:endParaRPr lang="en-US" sz="16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" y="1635958"/>
              <a:ext cx="32087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DB::table('students')</a:t>
              </a:r>
              <a:r>
                <a:rPr lang="en-US" sz="1600" dirty="0" smtClean="0"/>
                <a:t>….expression….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100" y="2326273"/>
            <a:ext cx="2594621" cy="643354"/>
            <a:chOff x="381000" y="2343150"/>
            <a:chExt cx="2594621" cy="643354"/>
          </a:xfrm>
        </p:grpSpPr>
        <p:sp>
          <p:nvSpPr>
            <p:cNvPr id="18" name="Rectangle 17"/>
            <p:cNvSpPr/>
            <p:nvPr/>
          </p:nvSpPr>
          <p:spPr>
            <a:xfrm>
              <a:off x="381000" y="2343150"/>
              <a:ext cx="12795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 Use :  </a:t>
              </a:r>
              <a:endParaRPr lang="en-US" sz="16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2647950"/>
              <a:ext cx="2594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 smtClean="0"/>
                <a:t>ModelClass</a:t>
              </a:r>
              <a:r>
                <a:rPr lang="en-US" sz="1600" b="1" dirty="0" smtClean="0"/>
                <a:t>:: </a:t>
              </a:r>
              <a:r>
                <a:rPr lang="en-US" sz="1600" dirty="0" smtClean="0"/>
                <a:t>….expression….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3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5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Database: Seeding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652" y="819150"/>
            <a:ext cx="4847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Seeding is a process to insert some dummy data in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278354"/>
            <a:ext cx="38186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002060"/>
                </a:solidFill>
              </a:rPr>
              <a:t>php</a:t>
            </a:r>
            <a:r>
              <a:rPr lang="en-US" sz="1600" b="1" dirty="0">
                <a:solidFill>
                  <a:srgbClr val="002060"/>
                </a:solidFill>
              </a:rPr>
              <a:t> artisan </a:t>
            </a:r>
            <a:r>
              <a:rPr lang="en-US" sz="1600" b="1" err="1">
                <a:solidFill>
                  <a:srgbClr val="002060"/>
                </a:solidFill>
              </a:rPr>
              <a:t>make:seeder</a:t>
            </a:r>
            <a:r>
              <a:rPr lang="en-US" sz="1600" b="1">
                <a:solidFill>
                  <a:srgbClr val="002060"/>
                </a:solidFill>
              </a:rPr>
              <a:t> </a:t>
            </a:r>
            <a:r>
              <a:rPr lang="en-US" sz="1600" b="1" smtClean="0">
                <a:solidFill>
                  <a:srgbClr val="002060"/>
                </a:solidFill>
              </a:rPr>
              <a:t>SeederName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composer </a:t>
            </a:r>
            <a:r>
              <a:rPr lang="en-US" sz="1600" b="1" dirty="0" smtClean="0">
                <a:solidFill>
                  <a:srgbClr val="002060"/>
                </a:solidFill>
              </a:rPr>
              <a:t>dump-</a:t>
            </a:r>
            <a:r>
              <a:rPr lang="en-US" sz="1600" b="1" dirty="0" err="1" smtClean="0">
                <a:solidFill>
                  <a:srgbClr val="002060"/>
                </a:solidFill>
              </a:rPr>
              <a:t>autoload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002060"/>
                </a:solidFill>
              </a:rPr>
              <a:t>php</a:t>
            </a:r>
            <a:r>
              <a:rPr lang="en-US" sz="1600" b="1" dirty="0">
                <a:solidFill>
                  <a:srgbClr val="002060"/>
                </a:solidFill>
              </a:rPr>
              <a:t> artisan </a:t>
            </a:r>
            <a:r>
              <a:rPr lang="en-US" sz="1600" b="1" err="1">
                <a:solidFill>
                  <a:srgbClr val="002060"/>
                </a:solidFill>
              </a:rPr>
              <a:t>db:seed</a:t>
            </a:r>
            <a:r>
              <a:rPr lang="en-US" sz="1600" b="1">
                <a:solidFill>
                  <a:srgbClr val="002060"/>
                </a:solidFill>
              </a:rPr>
              <a:t> -- SeederName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endParaRPr lang="en-US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8" y="2355572"/>
            <a:ext cx="4833938" cy="19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5223" y="3105150"/>
            <a:ext cx="9144000" cy="2190750"/>
            <a:chOff x="0" y="2800350"/>
            <a:chExt cx="9144000" cy="2343150"/>
          </a:xfrm>
        </p:grpSpPr>
        <p:sp>
          <p:nvSpPr>
            <p:cNvPr id="4" name="Rectangle 3"/>
            <p:cNvSpPr/>
            <p:nvPr/>
          </p:nvSpPr>
          <p:spPr>
            <a:xfrm>
              <a:off x="0" y="2800350"/>
              <a:ext cx="9144000" cy="234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:\Users\Rabbil\Desktop\image0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188293"/>
              <a:ext cx="3086103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8989" y="3356372"/>
              <a:ext cx="422102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Model: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Data Structure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View: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The visible part of application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Controller 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Logics of application </a:t>
              </a:r>
              <a:endParaRPr lang="en-US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endParaRPr lang="en-US" sz="20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133350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MVC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– পদ্ধতি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30948"/>
            <a:ext cx="4495800" cy="1645602"/>
            <a:chOff x="228600" y="861854"/>
            <a:chExt cx="4495800" cy="1645602"/>
          </a:xfrm>
        </p:grpSpPr>
        <p:sp>
          <p:nvSpPr>
            <p:cNvPr id="39" name="TextBox 38"/>
            <p:cNvSpPr txBox="1"/>
            <p:nvPr/>
          </p:nvSpPr>
          <p:spPr>
            <a:xfrm>
              <a:off x="237274" y="1276350"/>
              <a:ext cx="448712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Data And Data Structure of Application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Logics of Application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Visible Part of Application</a:t>
              </a:r>
              <a:endParaRPr lang="en-US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endParaRPr lang="en-US" sz="20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8600" y="861854"/>
              <a:ext cx="3674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  <a:latin typeface="Montserrat" pitchFamily="50" charset="0"/>
                </a:rPr>
                <a:t>Three Part Of Application</a:t>
              </a:r>
              <a:r>
                <a:rPr lang="en-US" sz="2000" dirty="0" smtClean="0">
                  <a:solidFill>
                    <a:schemeClr val="bg1"/>
                  </a:solidFill>
                  <a:latin typeface="Montserrat" pitchFamily="50" charset="0"/>
                </a:rPr>
                <a:t> </a:t>
              </a:r>
              <a:endParaRPr lang="en-US" sz="2000" dirty="0">
                <a:solidFill>
                  <a:schemeClr val="bg1"/>
                </a:solidFill>
                <a:latin typeface="Montserrat" pitchFamily="50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95071" y="2647419"/>
            <a:ext cx="8031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Montserrat" pitchFamily="50" charset="0"/>
              </a:rPr>
              <a:t>MVC: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Software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কে তিনভাগে ভাগ করে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Develop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করা, বা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Source Code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সাজানো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" y="819150"/>
            <a:ext cx="4687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Montserrat" pitchFamily="50" charset="0"/>
              </a:rPr>
              <a:t>Software Develop </a:t>
            </a:r>
            <a:r>
              <a:rPr lang="bn-IN" sz="1600" b="1" dirty="0" smtClean="0">
                <a:solidFill>
                  <a:srgbClr val="0070C0"/>
                </a:solidFill>
                <a:latin typeface="Montserrat" pitchFamily="50" charset="0"/>
              </a:rPr>
              <a:t>করার  একটি উত্তম পদ্ধতি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MVC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718435"/>
            <a:ext cx="9144000" cy="2057401"/>
            <a:chOff x="0" y="718435"/>
            <a:chExt cx="9144000" cy="2057401"/>
          </a:xfrm>
        </p:grpSpPr>
        <p:sp>
          <p:nvSpPr>
            <p:cNvPr id="9" name="Rectangle 8"/>
            <p:cNvSpPr/>
            <p:nvPr/>
          </p:nvSpPr>
          <p:spPr>
            <a:xfrm>
              <a:off x="0" y="718435"/>
              <a:ext cx="9144000" cy="20574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205" y="1352550"/>
              <a:ext cx="7610284" cy="838200"/>
              <a:chOff x="725691" y="2821727"/>
              <a:chExt cx="7610284" cy="838200"/>
            </a:xfrm>
          </p:grpSpPr>
          <p:pic>
            <p:nvPicPr>
              <p:cNvPr id="1027" name="Picture 3" descr="C:\Users\Rabbil\Desktop\Database-300x3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7775" y="2821727"/>
                <a:ext cx="838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25691" y="2929574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81600" y="2954087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95600" y="2929574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Controller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133600" y="3216314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381500" y="3216313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686551" y="3240826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07069" y="971550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Montserrat" pitchFamily="50" charset="0"/>
                </a:rPr>
                <a:t>Data Insert</a:t>
              </a:r>
              <a:endParaRPr lang="en-US" sz="14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5211" y="3109998"/>
            <a:ext cx="7679512" cy="1290552"/>
            <a:chOff x="695211" y="2913045"/>
            <a:chExt cx="7679512" cy="1290552"/>
          </a:xfrm>
        </p:grpSpPr>
        <p:sp>
          <p:nvSpPr>
            <p:cNvPr id="31" name="TextBox 30"/>
            <p:cNvSpPr txBox="1"/>
            <p:nvPr/>
          </p:nvSpPr>
          <p:spPr>
            <a:xfrm>
              <a:off x="695211" y="2913045"/>
              <a:ext cx="131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Montserrat" pitchFamily="50" charset="0"/>
                </a:rPr>
                <a:t>Data Select </a:t>
              </a:r>
              <a:endParaRPr lang="en-US" sz="14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26" name="Picture 3" descr="C:\Users\Rabbil\Desktop\Database-300x3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523" y="3365397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757124" y="3518839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76114" y="3512615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0114" y="3518839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6629401" y="3796817"/>
              <a:ext cx="83819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355897" y="3803040"/>
              <a:ext cx="678523" cy="25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173187" y="3816223"/>
              <a:ext cx="640727" cy="253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Essential PHP Artisan command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30320"/>
              </p:ext>
            </p:extLst>
          </p:nvPr>
        </p:nvGraphicFramePr>
        <p:xfrm>
          <a:off x="228600" y="819150"/>
          <a:ext cx="8686800" cy="3767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6867"/>
                <a:gridCol w="3699933"/>
              </a:tblGrid>
              <a:tr h="330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27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Php</a:t>
                      </a:r>
                      <a:r>
                        <a:rPr lang="en-US" sz="1400" baseline="0" dirty="0" smtClean="0"/>
                        <a:t> artisan serve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run </a:t>
                      </a:r>
                      <a:r>
                        <a:rPr lang="en-US" sz="1400" dirty="0" err="1" smtClean="0"/>
                        <a:t>laravel</a:t>
                      </a:r>
                      <a:r>
                        <a:rPr lang="en-US" sz="1400" dirty="0" smtClean="0"/>
                        <a:t> application</a:t>
                      </a:r>
                      <a:endParaRPr lang="en-US" sz="1400" dirty="0"/>
                    </a:p>
                  </a:txBody>
                  <a:tcPr/>
                </a:tc>
              </a:tr>
              <a:tr h="4319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make:Controller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ControllerName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make new controller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make:Model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ModelName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 new model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</a:t>
                      </a:r>
                      <a:r>
                        <a:rPr lang="en-US" sz="1400" dirty="0" err="1" smtClean="0"/>
                        <a:t>make:Middleware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Middleware</a:t>
                      </a:r>
                      <a:r>
                        <a:rPr lang="en-US" sz="1400" baseline="0" dirty="0" err="1" smtClean="0"/>
                        <a:t>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 middleware</a:t>
                      </a:r>
                      <a:r>
                        <a:rPr lang="en-US" sz="1400" baseline="0" dirty="0" smtClean="0"/>
                        <a:t> class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</a:t>
                      </a:r>
                      <a:r>
                        <a:rPr lang="en-US" sz="1400" dirty="0" err="1" smtClean="0"/>
                        <a:t>make:igration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tablename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</a:t>
                      </a:r>
                      <a:r>
                        <a:rPr lang="en-US" sz="1400" baseline="0" dirty="0" smtClean="0"/>
                        <a:t> migration file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migrate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run migration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cache:clear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Application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route:clear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Route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config:clear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668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view:clear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Compiled View Files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5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712246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Routing is a process to set url, that requested by browser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route/</a:t>
            </a:r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web.php</a:t>
            </a:r>
            <a:r>
              <a:rPr lang="en-US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directory contains the definition of route files</a:t>
            </a:r>
            <a:endParaRPr lang="en-US" dirty="0" smtClean="0">
              <a:solidFill>
                <a:srgbClr val="0070C0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27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View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67505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First Create View in resource folder with .</a:t>
            </a:r>
            <a:r>
              <a:rPr lang="en-US" dirty="0" err="1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blade.php</a:t>
            </a: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extension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Then return this view file name in route call back 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1020</Words>
  <Application>Microsoft Office PowerPoint</Application>
  <PresentationFormat>On-screen Show (16:9)</PresentationFormat>
  <Paragraphs>271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Hind Siliguri</vt:lpstr>
      <vt:lpstr>Montserrat</vt:lpstr>
      <vt:lpstr>Roboto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Legend Computer</cp:lastModifiedBy>
  <cp:revision>317</cp:revision>
  <dcterms:created xsi:type="dcterms:W3CDTF">2006-08-16T00:00:00Z</dcterms:created>
  <dcterms:modified xsi:type="dcterms:W3CDTF">2021-12-01T16:04:48Z</dcterms:modified>
</cp:coreProperties>
</file>