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9" r:id="rId13"/>
    <p:sldId id="270" r:id="rId14"/>
    <p:sldId id="268" r:id="rId15"/>
    <p:sldId id="264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8" r:id="rId33"/>
    <p:sldId id="290" r:id="rId34"/>
    <p:sldId id="291" r:id="rId35"/>
    <p:sldId id="289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2" r:id="rId46"/>
    <p:sldId id="301" r:id="rId47"/>
    <p:sldId id="304" r:id="rId48"/>
    <p:sldId id="305" r:id="rId49"/>
    <p:sldId id="306" r:id="rId50"/>
    <p:sldId id="307" r:id="rId51"/>
    <p:sldId id="311" r:id="rId52"/>
    <p:sldId id="310" r:id="rId53"/>
    <p:sldId id="308" r:id="rId54"/>
    <p:sldId id="309" r:id="rId55"/>
    <p:sldId id="312" r:id="rId56"/>
    <p:sldId id="313" r:id="rId5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0" autoAdjust="0"/>
  </p:normalViewPr>
  <p:slideViewPr>
    <p:cSldViewPr>
      <p:cViewPr>
        <p:scale>
          <a:sx n="98" d="100"/>
          <a:sy n="98" d="100"/>
        </p:scale>
        <p:origin x="57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2038350"/>
            <a:ext cx="3293659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  <a:latin typeface="Montserrat" pitchFamily="50" charset="0"/>
              </a:rPr>
              <a:t>Laravel Rest API</a:t>
            </a:r>
          </a:p>
          <a:p>
            <a:pPr algn="ctr"/>
            <a:endParaRPr lang="en-US" sz="100" b="1" dirty="0" smtClean="0">
              <a:solidFill>
                <a:srgbClr val="FFC000"/>
              </a:solidFill>
              <a:latin typeface="Montserrat" pitchFamily="50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Montserrat" pitchFamily="50" charset="0"/>
              </a:rPr>
              <a:t> Eng. Rabbil Hasan</a:t>
            </a:r>
          </a:p>
          <a:p>
            <a:endParaRPr lang="en-US" dirty="0">
              <a:solidFill>
                <a:schemeClr val="bg1"/>
              </a:solidFill>
              <a:latin typeface="Montserra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61950"/>
            <a:ext cx="6074099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NEW PROJECT: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composer </a:t>
            </a:r>
            <a:r>
              <a:rPr lang="en-US" sz="2000" dirty="0">
                <a:solidFill>
                  <a:schemeClr val="bg1"/>
                </a:solidFill>
              </a:rPr>
              <a:t>create-project --prefer-</a:t>
            </a:r>
            <a:r>
              <a:rPr lang="en-US" sz="2000" dirty="0" err="1">
                <a:solidFill>
                  <a:schemeClr val="bg1"/>
                </a:solidFill>
              </a:rPr>
              <a:t>dist</a:t>
            </a:r>
            <a:r>
              <a:rPr lang="en-US" sz="2000" dirty="0">
                <a:solidFill>
                  <a:schemeClr val="bg1"/>
                </a:solidFill>
              </a:rPr>
              <a:t> laravel/lumen </a:t>
            </a:r>
            <a:r>
              <a:rPr lang="en-US" sz="2000" dirty="0" smtClean="0">
                <a:solidFill>
                  <a:schemeClr val="bg1"/>
                </a:solidFill>
              </a:rPr>
              <a:t>blog</a:t>
            </a:r>
          </a:p>
          <a:p>
            <a:endParaRPr lang="en-US" sz="2000" b="1" dirty="0">
              <a:solidFill>
                <a:srgbClr val="FFC000"/>
              </a:solidFill>
              <a:latin typeface="Raleway" pitchFamily="34" charset="0"/>
            </a:endParaRPr>
          </a:p>
          <a:p>
            <a:r>
              <a:rPr lang="en-US" sz="3200" dirty="0" smtClean="0">
                <a:solidFill>
                  <a:srgbClr val="FFC000"/>
                </a:solidFill>
              </a:rPr>
              <a:t>RUN PROJECT: </a:t>
            </a:r>
            <a:r>
              <a:rPr lang="en-US" sz="2000" b="1" dirty="0">
                <a:solidFill>
                  <a:srgbClr val="FFC000"/>
                </a:solidFill>
              </a:rPr>
              <a:t/>
            </a:r>
            <a:br>
              <a:rPr lang="en-US" sz="2000" b="1" dirty="0">
                <a:solidFill>
                  <a:srgbClr val="FFC000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php -S localhost:8000 -t public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 smtClean="0">
              <a:solidFill>
                <a:schemeClr val="bg1"/>
              </a:solidFill>
              <a:latin typeface="Raleway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61950"/>
            <a:ext cx="4194866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File Structure: </a:t>
            </a:r>
          </a:p>
          <a:p>
            <a:endParaRPr lang="en-US" sz="3200" dirty="0" smtClean="0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C000"/>
                </a:solidFill>
              </a:rPr>
              <a:t>controllers</a:t>
            </a:r>
            <a:r>
              <a:rPr lang="en-US" sz="2000" dirty="0">
                <a:solidFill>
                  <a:srgbClr val="FFC000"/>
                </a:solidFill>
              </a:rPr>
              <a:t>: </a:t>
            </a:r>
            <a:r>
              <a:rPr lang="en-US" sz="2000" dirty="0" smtClean="0">
                <a:solidFill>
                  <a:schemeClr val="bg1"/>
                </a:solidFill>
              </a:rPr>
              <a:t>our </a:t>
            </a:r>
            <a:r>
              <a:rPr lang="en-US" sz="2000" dirty="0">
                <a:solidFill>
                  <a:schemeClr val="bg1"/>
                </a:solidFill>
              </a:rPr>
              <a:t>app logics.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C000"/>
                </a:solidFill>
              </a:rPr>
              <a:t>middlewares</a:t>
            </a:r>
            <a:r>
              <a:rPr lang="en-US" sz="2000" dirty="0">
                <a:solidFill>
                  <a:srgbClr val="FFC000"/>
                </a:solidFill>
              </a:rPr>
              <a:t>: </a:t>
            </a:r>
            <a:r>
              <a:rPr lang="en-US" sz="2000" dirty="0" smtClean="0">
                <a:solidFill>
                  <a:schemeClr val="bg1"/>
                </a:solidFill>
              </a:rPr>
              <a:t>API </a:t>
            </a:r>
            <a:r>
              <a:rPr lang="en-US" sz="2000" dirty="0">
                <a:solidFill>
                  <a:schemeClr val="bg1"/>
                </a:solidFill>
              </a:rPr>
              <a:t>security here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C000"/>
                </a:solidFill>
              </a:rPr>
              <a:t>migrations</a:t>
            </a:r>
            <a:r>
              <a:rPr lang="en-US" sz="2000" dirty="0">
                <a:solidFill>
                  <a:srgbClr val="FFC000"/>
                </a:solidFill>
              </a:rPr>
              <a:t>: </a:t>
            </a:r>
            <a:r>
              <a:rPr lang="en-US" sz="2000" dirty="0" smtClean="0">
                <a:solidFill>
                  <a:schemeClr val="bg1"/>
                </a:solidFill>
              </a:rPr>
              <a:t>Database </a:t>
            </a:r>
            <a:r>
              <a:rPr lang="en-US" sz="2000" dirty="0">
                <a:solidFill>
                  <a:schemeClr val="bg1"/>
                </a:solidFill>
              </a:rPr>
              <a:t>schema here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</a:rPr>
              <a:t>m</a:t>
            </a:r>
            <a:r>
              <a:rPr lang="en-US" sz="2000" dirty="0" smtClean="0">
                <a:solidFill>
                  <a:srgbClr val="FFC000"/>
                </a:solidFill>
              </a:rPr>
              <a:t>odel</a:t>
            </a:r>
            <a:r>
              <a:rPr lang="en-US" sz="2000" dirty="0" smtClean="0">
                <a:solidFill>
                  <a:schemeClr val="bg1"/>
                </a:solidFill>
              </a:rPr>
              <a:t>: Data model here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</a:rPr>
              <a:t>routes: </a:t>
            </a:r>
            <a:r>
              <a:rPr lang="en-US" sz="2000" dirty="0" smtClean="0">
                <a:solidFill>
                  <a:schemeClr val="bg1"/>
                </a:solidFill>
              </a:rPr>
              <a:t>Endpoints </a:t>
            </a:r>
            <a:r>
              <a:rPr lang="en-US" sz="2000" dirty="0">
                <a:solidFill>
                  <a:schemeClr val="bg1"/>
                </a:solidFill>
              </a:rPr>
              <a:t>for the API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C000"/>
                </a:solidFill>
              </a:rPr>
              <a:t>.env: </a:t>
            </a:r>
            <a:r>
              <a:rPr lang="en-US" sz="2000" dirty="0" smtClean="0">
                <a:solidFill>
                  <a:schemeClr val="bg1"/>
                </a:solidFill>
              </a:rPr>
              <a:t>Database Connection.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C000"/>
                </a:solidFill>
              </a:rPr>
              <a:t>web: </a:t>
            </a:r>
            <a:r>
              <a:rPr lang="en-US" sz="2000" dirty="0" smtClean="0">
                <a:solidFill>
                  <a:schemeClr val="bg1"/>
                </a:solidFill>
              </a:rPr>
              <a:t>Main Routing Point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b="1" dirty="0" smtClean="0">
              <a:solidFill>
                <a:srgbClr val="FFC000"/>
              </a:solidFill>
              <a:latin typeface="Raleway" pitchFamily="34" charset="0"/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 smtClean="0">
              <a:solidFill>
                <a:schemeClr val="bg1"/>
              </a:solidFill>
              <a:latin typeface="Raleway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61950"/>
            <a:ext cx="402206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Methods For Rest API </a:t>
            </a:r>
          </a:p>
          <a:p>
            <a:endParaRPr lang="en-US" sz="3200" dirty="0" smtClean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$router-&gt;get($</a:t>
            </a:r>
            <a:r>
              <a:rPr lang="en-US" sz="2000" dirty="0" err="1">
                <a:solidFill>
                  <a:schemeClr val="bg1"/>
                </a:solidFill>
              </a:rPr>
              <a:t>uri</a:t>
            </a:r>
            <a:r>
              <a:rPr lang="en-US" sz="2000" dirty="0">
                <a:solidFill>
                  <a:schemeClr val="bg1"/>
                </a:solidFill>
              </a:rPr>
              <a:t>, $callback);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$</a:t>
            </a:r>
            <a:r>
              <a:rPr lang="en-US" sz="2000" dirty="0">
                <a:solidFill>
                  <a:schemeClr val="bg1"/>
                </a:solidFill>
              </a:rPr>
              <a:t>router-&gt;post($</a:t>
            </a:r>
            <a:r>
              <a:rPr lang="en-US" sz="2000" dirty="0" err="1">
                <a:solidFill>
                  <a:schemeClr val="bg1"/>
                </a:solidFill>
              </a:rPr>
              <a:t>uri</a:t>
            </a:r>
            <a:r>
              <a:rPr lang="en-US" sz="2000" dirty="0">
                <a:solidFill>
                  <a:schemeClr val="bg1"/>
                </a:solidFill>
              </a:rPr>
              <a:t>, $callback);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$</a:t>
            </a:r>
            <a:r>
              <a:rPr lang="en-US" sz="2000" dirty="0">
                <a:solidFill>
                  <a:schemeClr val="bg1"/>
                </a:solidFill>
              </a:rPr>
              <a:t>router-&gt;put($</a:t>
            </a:r>
            <a:r>
              <a:rPr lang="en-US" sz="2000" dirty="0" err="1">
                <a:solidFill>
                  <a:schemeClr val="bg1"/>
                </a:solidFill>
              </a:rPr>
              <a:t>uri</a:t>
            </a:r>
            <a:r>
              <a:rPr lang="en-US" sz="2000" dirty="0">
                <a:solidFill>
                  <a:schemeClr val="bg1"/>
                </a:solidFill>
              </a:rPr>
              <a:t>, $callback);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$</a:t>
            </a:r>
            <a:r>
              <a:rPr lang="en-US" sz="2000" dirty="0">
                <a:solidFill>
                  <a:schemeClr val="bg1"/>
                </a:solidFill>
              </a:rPr>
              <a:t>router-&gt;delete($</a:t>
            </a:r>
            <a:r>
              <a:rPr lang="en-US" sz="2000" dirty="0" err="1">
                <a:solidFill>
                  <a:schemeClr val="bg1"/>
                </a:solidFill>
              </a:rPr>
              <a:t>uri</a:t>
            </a:r>
            <a:r>
              <a:rPr lang="en-US" sz="2000" dirty="0">
                <a:solidFill>
                  <a:schemeClr val="bg1"/>
                </a:solidFill>
              </a:rPr>
              <a:t>, $callback); 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Laravel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en-US" sz="2000" dirty="0" smtClean="0">
                <a:solidFill>
                  <a:schemeClr val="bg1"/>
                </a:solidFill>
              </a:rPr>
              <a:t>Route::get(‘/’,  function() 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return view(‘home’);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});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b="1" dirty="0" smtClean="0">
              <a:solidFill>
                <a:schemeClr val="bg1"/>
              </a:solidFill>
              <a:latin typeface="Raleway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9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61950"/>
            <a:ext cx="322351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Route Parameters</a:t>
            </a:r>
            <a:endParaRPr lang="en-US" sz="3200" b="1" dirty="0" smtClean="0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Required </a:t>
            </a:r>
            <a:r>
              <a:rPr lang="en-US" sz="2000" dirty="0" smtClean="0">
                <a:solidFill>
                  <a:schemeClr val="bg1"/>
                </a:solidFill>
              </a:rPr>
              <a:t>Parameters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Raleway" pitchFamily="34" charset="0"/>
              </a:rPr>
              <a:t>Optional Parameters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69" y="229805"/>
            <a:ext cx="3772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Montserrat" pitchFamily="50" charset="0"/>
              </a:rPr>
              <a:t>History Of Rest API</a:t>
            </a:r>
            <a:endParaRPr lang="en-US" sz="2800" b="1" dirty="0">
              <a:solidFill>
                <a:srgbClr val="FFFF00"/>
              </a:solidFill>
              <a:latin typeface="Montserrat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00470" y="1063343"/>
            <a:ext cx="2174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Roy Fielding defined 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REST </a:t>
            </a:r>
            <a:r>
              <a:rPr lang="en-US" b="1" dirty="0">
                <a:solidFill>
                  <a:schemeClr val="bg1"/>
                </a:solidFill>
              </a:rPr>
              <a:t>in his 2000 PhD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Users\Rabbil\Desktop\Lumen\images.jf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7750"/>
            <a:ext cx="150876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abbil\Desktop\Lumen\eBay-du-site-de-ventes-aux-enchères-à-la-marketplace-renommé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70604"/>
            <a:ext cx="2012680" cy="120760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abbil\Desktop\Lumen\sdfsd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70604"/>
            <a:ext cx="1207608" cy="120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Rabbil\Desktop\Lumen\imag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20" y="3170605"/>
            <a:ext cx="1179100" cy="117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Rabbil\Desktop\Lumen\wetw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27" y="313050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67600" y="3130504"/>
            <a:ext cx="1447800" cy="12192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50%</a:t>
            </a:r>
          </a:p>
          <a:p>
            <a:pPr algn="ctr"/>
            <a:r>
              <a:rPr lang="en-US" sz="2400" dirty="0" smtClean="0"/>
              <a:t>B2B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204829" y="1711367"/>
            <a:ext cx="4336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Montserrat" pitchFamily="50" charset="0"/>
              </a:rPr>
              <a:t>( Representational State Transfer) </a:t>
            </a:r>
          </a:p>
        </p:txBody>
      </p:sp>
    </p:spTree>
    <p:extLst>
      <p:ext uri="{BB962C8B-B14F-4D97-AF65-F5344CB8AC3E}">
        <p14:creationId xmlns:p14="http://schemas.microsoft.com/office/powerpoint/2010/main" val="39155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088" y="133350"/>
            <a:ext cx="3321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Montserrat" pitchFamily="50" charset="0"/>
              </a:rPr>
              <a:t>What is Rest API</a:t>
            </a:r>
            <a:endParaRPr lang="en-US" sz="2800" b="1" dirty="0">
              <a:latin typeface="Montserrat" pitchFamily="50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2132" y="811824"/>
            <a:ext cx="8384806" cy="2010466"/>
            <a:chOff x="430000" y="1814238"/>
            <a:chExt cx="8384806" cy="2010466"/>
          </a:xfrm>
        </p:grpSpPr>
        <p:pic>
          <p:nvPicPr>
            <p:cNvPr id="3074" name="Picture 2" descr="C:\Users\Rabbil\Desktop\Lumen\comput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000" y="1885950"/>
              <a:ext cx="1099721" cy="754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Rabbil\Desktop\Lumen\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1814238"/>
              <a:ext cx="1228357" cy="142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54931" y="3486150"/>
              <a:ext cx="15135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2060"/>
                  </a:solidFill>
                  <a:latin typeface="Montserrat" pitchFamily="50" charset="0"/>
                </a:rPr>
                <a:t>Client Script</a:t>
              </a:r>
              <a:endParaRPr lang="en-US" sz="1600" b="1" dirty="0">
                <a:solidFill>
                  <a:srgbClr val="002060"/>
                </a:solidFill>
                <a:latin typeface="Montserrat" pitchFamily="50" charset="0"/>
              </a:endParaRPr>
            </a:p>
          </p:txBody>
        </p:sp>
        <p:pic>
          <p:nvPicPr>
            <p:cNvPr id="3076" name="Picture 4" descr="C:\Users\Rabbil\AppData\Local\Temp\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362" y="1840215"/>
              <a:ext cx="734933" cy="734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Rabbil\AppData\Local\Temp\globa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76" y="272415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C:\Users\Rabbil\AppData\Local\Temp\internet-of-thing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747" y="272415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505200" y="2737240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Montserrat" pitchFamily="50" charset="0"/>
                </a:rPr>
                <a:t>Server Script /</a:t>
              </a:r>
            </a:p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Montserrat" pitchFamily="50" charset="0"/>
                </a:rPr>
                <a:t> API Script</a:t>
              </a:r>
              <a:endParaRPr lang="en-US" sz="1600" b="1" dirty="0">
                <a:solidFill>
                  <a:srgbClr val="002060"/>
                </a:solidFill>
                <a:latin typeface="Montserrat" pitchFamily="50" charset="0"/>
              </a:endParaRPr>
            </a:p>
          </p:txBody>
        </p:sp>
        <p:pic>
          <p:nvPicPr>
            <p:cNvPr id="3079" name="Picture 7" descr="C:\Users\Rabbil\AppData\Local\Temp\api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1455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5305959" y="2525854"/>
              <a:ext cx="2161641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2438400" y="2525853"/>
              <a:ext cx="1623975" cy="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617042" y="3333750"/>
              <a:ext cx="1197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2060"/>
                  </a:solidFill>
                  <a:latin typeface="Montserrat" pitchFamily="50" charset="0"/>
                </a:rPr>
                <a:t>Database</a:t>
              </a:r>
              <a:endParaRPr lang="en-US" sz="1600" b="1" dirty="0">
                <a:solidFill>
                  <a:srgbClr val="002060"/>
                </a:solidFill>
                <a:latin typeface="Montserrat" pitchFamily="50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448942" y="209550"/>
            <a:ext cx="3873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Montserrat" pitchFamily="50" charset="0"/>
              </a:rPr>
              <a:t>( Representational </a:t>
            </a:r>
            <a:r>
              <a:rPr lang="en-US" sz="1600" b="1" dirty="0">
                <a:solidFill>
                  <a:srgbClr val="FF0000"/>
                </a:solidFill>
                <a:latin typeface="Montserrat" pitchFamily="50" charset="0"/>
              </a:rPr>
              <a:t>State </a:t>
            </a:r>
            <a:r>
              <a:rPr lang="en-US" sz="1600" b="1" dirty="0" smtClean="0">
                <a:solidFill>
                  <a:srgbClr val="FF0000"/>
                </a:solidFill>
                <a:latin typeface="Montserrat" pitchFamily="50" charset="0"/>
              </a:rPr>
              <a:t>Transfer) </a:t>
            </a:r>
            <a:endParaRPr lang="en-US" sz="1600" b="1" dirty="0">
              <a:solidFill>
                <a:srgbClr val="FF0000"/>
              </a:solidFill>
              <a:latin typeface="Montserrat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2132" y="3333750"/>
            <a:ext cx="24169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Client–server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Stateless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Cacheable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Uniform interface</a:t>
            </a:r>
            <a:r>
              <a:rPr lang="en-US" sz="2000" dirty="0"/>
              <a:t> </a:t>
            </a:r>
            <a:endParaRPr lang="en-US" sz="2000" b="1" dirty="0">
              <a:solidFill>
                <a:srgbClr val="FF0000"/>
              </a:solidFill>
              <a:latin typeface="Montserra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61950"/>
            <a:ext cx="189911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Controller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Raleway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Raleway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71550"/>
            <a:ext cx="8382000" cy="36933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What is controller </a:t>
            </a:r>
            <a:r>
              <a:rPr lang="en-US" dirty="0" smtClean="0">
                <a:solidFill>
                  <a:srgbClr val="FFC000"/>
                </a:solidFill>
              </a:rPr>
              <a:t>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Controller is a class to organize the logics of http request. Controller gather data from model class and prepare  it for request.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How to create controller </a:t>
            </a:r>
            <a:r>
              <a:rPr lang="en-US" dirty="0" smtClean="0">
                <a:solidFill>
                  <a:srgbClr val="FFC000"/>
                </a:solidFill>
              </a:rPr>
              <a:t>?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We can create a controller class </a:t>
            </a:r>
            <a:r>
              <a:rPr lang="en-US" dirty="0">
                <a:solidFill>
                  <a:schemeClr val="bg1"/>
                </a:solidFill>
              </a:rPr>
              <a:t>by extends it to </a:t>
            </a:r>
            <a:r>
              <a:rPr lang="en-US" i="1" dirty="0" smtClean="0">
                <a:solidFill>
                  <a:srgbClr val="FFC000"/>
                </a:solidFill>
              </a:rPr>
              <a:t>Controller class in laravel lumen.</a:t>
            </a:r>
          </a:p>
          <a:p>
            <a:endParaRPr lang="en-US" i="1" dirty="0" smtClean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How to use controller</a:t>
            </a:r>
            <a:r>
              <a:rPr lang="en-US" dirty="0" smtClean="0">
                <a:solidFill>
                  <a:srgbClr val="FFC000"/>
                </a:solidFill>
              </a:rPr>
              <a:t>?</a:t>
            </a:r>
            <a:endParaRPr lang="en-US" i="1" dirty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We use controller class as callback function in route like </a:t>
            </a:r>
            <a:r>
              <a:rPr lang="en-US" dirty="0" smtClean="0">
                <a:solidFill>
                  <a:srgbClr val="FFC000"/>
                </a:solidFill>
              </a:rPr>
              <a:t>‘</a:t>
            </a:r>
            <a:r>
              <a:rPr lang="en-US" dirty="0" err="1" smtClean="0">
                <a:solidFill>
                  <a:srgbClr val="FFC000"/>
                </a:solidFill>
              </a:rPr>
              <a:t>ControllerClass@Method</a:t>
            </a:r>
            <a:r>
              <a:rPr lang="en-US" dirty="0" smtClean="0">
                <a:solidFill>
                  <a:srgbClr val="FFC000"/>
                </a:solidFill>
              </a:rPr>
              <a:t>’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How Pass Parameter To Controller?</a:t>
            </a:r>
          </a:p>
          <a:p>
            <a:r>
              <a:rPr lang="en-US" dirty="0">
                <a:solidFill>
                  <a:schemeClr val="bg1"/>
                </a:solidFill>
              </a:rPr>
              <a:t>$router-&gt;get('/{id}', '</a:t>
            </a:r>
            <a:r>
              <a:rPr lang="en-US" dirty="0" err="1">
                <a:solidFill>
                  <a:schemeClr val="bg1"/>
                </a:solidFill>
              </a:rPr>
              <a:t>MyCon@My</a:t>
            </a:r>
            <a:r>
              <a:rPr lang="en-US" dirty="0" smtClean="0">
                <a:solidFill>
                  <a:schemeClr val="bg1"/>
                </a:solidFill>
              </a:rPr>
              <a:t>')</a:t>
            </a:r>
            <a:endParaRPr lang="en-US" dirty="0">
              <a:solidFill>
                <a:schemeClr val="bg1"/>
              </a:solidFill>
            </a:endParaRPr>
          </a:p>
          <a:p>
            <a:endParaRPr lang="en-US" i="1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61950"/>
            <a:ext cx="247894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API Response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Raleway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Raleway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71550"/>
            <a:ext cx="8382000" cy="369331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Response Area: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Body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Header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Response Type: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Simple String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JSON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Download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Redirect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i="1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1114842"/>
            <a:ext cx="50229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i="1" dirty="0">
                <a:solidFill>
                  <a:srgbClr val="FFC000"/>
                </a:solidFill>
              </a:rPr>
              <a:t>Simple String Response Header And </a:t>
            </a:r>
            <a:r>
              <a:rPr lang="en-US" i="1" dirty="0" smtClean="0">
                <a:solidFill>
                  <a:srgbClr val="FFC000"/>
                </a:solidFill>
              </a:rPr>
              <a:t>Body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i="1" dirty="0" smtClean="0">
                <a:solidFill>
                  <a:srgbClr val="FFC000"/>
                </a:solidFill>
              </a:rPr>
              <a:t>Json Response Body From Various Types Of Array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i="1" dirty="0" smtClean="0">
                <a:solidFill>
                  <a:srgbClr val="FFC000"/>
                </a:solidFill>
              </a:rPr>
              <a:t>Redirect Response To Another URI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i="1" dirty="0" smtClean="0">
                <a:solidFill>
                  <a:srgbClr val="FFC000"/>
                </a:solidFill>
              </a:rPr>
              <a:t>Understanding Download Response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61950"/>
            <a:ext cx="53441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Simple String Response Header And Body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Raleway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Raleway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018222"/>
            <a:ext cx="8382000" cy="120032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 response($content)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-&gt;header('Content-Type', $type)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-&gt;header('X-Header-One', 'Header Value')</a:t>
            </a:r>
          </a:p>
          <a:p>
            <a:endParaRPr lang="en-US" i="1" dirty="0" smtClean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51952"/>
            <a:ext cx="6639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 response($content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045" y="2114550"/>
            <a:ext cx="45465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JSON Response in Body From Array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Raleway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Raleway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571750"/>
            <a:ext cx="8382000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 response()-&gt;json(['name' =&gt; 'Abigail', 'state' =&gt; 'CA']);</a:t>
            </a:r>
            <a:endParaRPr lang="en-US" i="1" dirty="0" smtClean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028950"/>
            <a:ext cx="24861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Response Redirect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Raleway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326" y="3497818"/>
            <a:ext cx="8382000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 redirect()-&gt;route('login');</a:t>
            </a:r>
            <a:endParaRPr lang="en-US" i="1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943350"/>
            <a:ext cx="37816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Response Download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return response()-&gt;download($pathToFile);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Raleway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9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61950"/>
            <a:ext cx="396499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Sending And Catching </a:t>
            </a:r>
            <a:endParaRPr lang="en-US" sz="2000" b="1" dirty="0">
              <a:solidFill>
                <a:schemeClr val="bg1"/>
              </a:solidFill>
              <a:latin typeface="Raleway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Raleway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71550"/>
            <a:ext cx="4980562" cy="147732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Way of Send And Catch: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Via URL Parameter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Via Header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JSON Data Via Body</a:t>
            </a:r>
            <a:endParaRPr lang="en-US" dirty="0">
              <a:solidFill>
                <a:schemeClr val="bg1"/>
              </a:solidFill>
            </a:endParaRPr>
          </a:p>
          <a:p>
            <a:endParaRPr lang="en-US" i="1" dirty="0" smtClean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571750"/>
            <a:ext cx="86868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</a:t>
            </a:r>
            <a:endParaRPr lang="en-US" dirty="0"/>
          </a:p>
        </p:txBody>
      </p:sp>
      <p:pic>
        <p:nvPicPr>
          <p:cNvPr id="6" name="Picture 4" descr="C:\Users\Rabbil\AppData\Local\Temp\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89406"/>
            <a:ext cx="734933" cy="73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Users\Rabbil\AppData\Local\Temp\a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0668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1694290" y="3611479"/>
            <a:ext cx="2186024" cy="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029200" y="3598721"/>
            <a:ext cx="2186024" cy="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 descr="C:\Users\Rabbil\AppData\Local\Temp\glob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14739"/>
            <a:ext cx="484267" cy="48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3943350"/>
            <a:ext cx="12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Catch , Slice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189" y="133350"/>
            <a:ext cx="4767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C000"/>
                </a:solidFill>
                <a:latin typeface="Montserrat" pitchFamily="50" charset="0"/>
              </a:rPr>
              <a:t>Demand Of API Developer</a:t>
            </a:r>
          </a:p>
          <a:p>
            <a:r>
              <a:rPr lang="en-US" dirty="0" smtClean="0">
                <a:solidFill>
                  <a:schemeClr val="bg1"/>
                </a:solidFill>
                <a:latin typeface="Montserrat" pitchFamily="50" charset="0"/>
              </a:rPr>
              <a:t>   </a:t>
            </a:r>
            <a:endParaRPr lang="en-US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66750"/>
            <a:ext cx="5679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Raleway" pitchFamily="34" charset="0"/>
              </a:rPr>
              <a:t>One Database Multiple Types of Software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Raleway" pitchFamily="34" charset="0"/>
              </a:rPr>
              <a:t>Multiple Software Connected With Each Other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Raleway" pitchFamily="34" charset="0"/>
              </a:rPr>
              <a:t>On Company Share Data With Another Company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61950"/>
            <a:ext cx="5022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Sending And Catching</a:t>
            </a:r>
            <a:r>
              <a:rPr lang="bn-IN" sz="3200" b="1" dirty="0" smtClean="0">
                <a:solidFill>
                  <a:srgbClr val="FFC000"/>
                </a:solidFill>
              </a:rPr>
              <a:t> (</a:t>
            </a:r>
            <a:r>
              <a:rPr lang="en-US" sz="3200" b="1" dirty="0" smtClean="0">
                <a:solidFill>
                  <a:srgbClr val="FFC000"/>
                </a:solidFill>
              </a:rPr>
              <a:t>URL</a:t>
            </a:r>
            <a:r>
              <a:rPr lang="bn-IN" sz="3200" b="1" dirty="0" smtClean="0">
                <a:solidFill>
                  <a:srgbClr val="FFC000"/>
                </a:solidFill>
              </a:rPr>
              <a:t>)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endParaRPr lang="bn-IN" sz="3200" b="1" dirty="0" smtClean="0">
              <a:solidFill>
                <a:srgbClr val="FFC000"/>
              </a:solidFill>
            </a:endParaRPr>
          </a:p>
          <a:p>
            <a:endParaRPr lang="en-US" sz="2000" b="1" dirty="0">
              <a:solidFill>
                <a:schemeClr val="bg1"/>
              </a:solidFill>
              <a:latin typeface="Raleway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Raleway" pitchFamily="34" charset="0"/>
            </a:endParaRPr>
          </a:p>
        </p:txBody>
      </p:sp>
      <p:pic>
        <p:nvPicPr>
          <p:cNvPr id="6" name="Picture 4" descr="C:\Users\Rabbil\AppData\Local\Temp\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89406"/>
            <a:ext cx="734933" cy="73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Users\Rabbil\AppData\Local\Temp\a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0668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1694290" y="3611479"/>
            <a:ext cx="2186024" cy="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029200" y="3598721"/>
            <a:ext cx="2186024" cy="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 descr="C:\Users\Rabbil\AppData\Local\Temp\glob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14739"/>
            <a:ext cx="484267" cy="48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3943350"/>
            <a:ext cx="12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Catch , Slice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47750"/>
            <a:ext cx="2945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Send Via URL parameter’s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Catch via URI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1885950"/>
            <a:ext cx="55920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Sending And Catching</a:t>
            </a:r>
            <a:r>
              <a:rPr lang="bn-IN" sz="3200" b="1" dirty="0" smtClean="0">
                <a:solidFill>
                  <a:srgbClr val="FFC000"/>
                </a:solidFill>
              </a:rPr>
              <a:t> (</a:t>
            </a:r>
            <a:r>
              <a:rPr lang="en-US" sz="3200" b="1" dirty="0" smtClean="0">
                <a:solidFill>
                  <a:srgbClr val="FFC000"/>
                </a:solidFill>
              </a:rPr>
              <a:t>Header</a:t>
            </a:r>
            <a:r>
              <a:rPr lang="bn-IN" sz="3200" b="1" dirty="0" smtClean="0">
                <a:solidFill>
                  <a:srgbClr val="FFC000"/>
                </a:solidFill>
              </a:rPr>
              <a:t>)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endParaRPr lang="bn-IN" sz="3200" b="1" dirty="0" smtClean="0">
              <a:solidFill>
                <a:srgbClr val="FFC000"/>
              </a:solidFill>
            </a:endParaRPr>
          </a:p>
          <a:p>
            <a:endParaRPr lang="en-US" sz="2000" b="1" dirty="0">
              <a:solidFill>
                <a:schemeClr val="bg1"/>
              </a:solidFill>
              <a:latin typeface="Raleway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Raleway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2517422"/>
            <a:ext cx="417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Send Via Header parameter’s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Catch By Using Request Class-&gt;header()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3402745"/>
            <a:ext cx="5216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Sending And Catching</a:t>
            </a:r>
            <a:r>
              <a:rPr lang="bn-IN" sz="3200" b="1" dirty="0" smtClean="0">
                <a:solidFill>
                  <a:srgbClr val="FFC000"/>
                </a:solidFill>
              </a:rPr>
              <a:t> (</a:t>
            </a:r>
            <a:r>
              <a:rPr lang="en-US" sz="3200" b="1" dirty="0" smtClean="0">
                <a:solidFill>
                  <a:srgbClr val="FFC000"/>
                </a:solidFill>
              </a:rPr>
              <a:t>Body</a:t>
            </a:r>
            <a:r>
              <a:rPr lang="bn-IN" sz="3200" b="1" dirty="0" smtClean="0">
                <a:solidFill>
                  <a:srgbClr val="FFC000"/>
                </a:solidFill>
              </a:rPr>
              <a:t>)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endParaRPr lang="bn-IN" sz="3200" b="1" dirty="0" smtClean="0">
              <a:solidFill>
                <a:srgbClr val="FFC000"/>
              </a:solidFill>
            </a:endParaRPr>
          </a:p>
          <a:p>
            <a:endParaRPr lang="en-US" sz="2000" b="1" dirty="0">
              <a:solidFill>
                <a:schemeClr val="bg1"/>
              </a:solidFill>
              <a:latin typeface="Raleway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Raleway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3946975"/>
            <a:ext cx="3255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Send Via Body parameter’s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Catch By Using Request Class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61950"/>
            <a:ext cx="259776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Request Class </a:t>
            </a:r>
            <a:endParaRPr lang="en-US" sz="2000" b="1" dirty="0">
              <a:solidFill>
                <a:schemeClr val="bg1"/>
              </a:solidFill>
              <a:latin typeface="Raleway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Raleway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463" y="972234"/>
            <a:ext cx="4980562" cy="147732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use Illuminate\Http\Request</a:t>
            </a:r>
            <a:r>
              <a:rPr lang="en-US" i="1" dirty="0" smtClean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Request $</a:t>
            </a:r>
            <a:r>
              <a:rPr lang="en-US" i="1" dirty="0" smtClean="0">
                <a:solidFill>
                  <a:schemeClr val="bg1"/>
                </a:solidFill>
              </a:rPr>
              <a:t>request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Only $</a:t>
            </a:r>
            <a:r>
              <a:rPr lang="en-US" i="1" dirty="0" smtClean="0">
                <a:solidFill>
                  <a:schemeClr val="bg1"/>
                </a:solidFill>
              </a:rPr>
              <a:t>request hold parameters, body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 $request-&gt;header()</a:t>
            </a:r>
          </a:p>
          <a:p>
            <a:endParaRPr lang="en-US" i="1" dirty="0" smtClean="0">
              <a:solidFill>
                <a:srgbClr val="FFC000"/>
              </a:solidFill>
            </a:endParaRPr>
          </a:p>
        </p:txBody>
      </p:sp>
      <p:pic>
        <p:nvPicPr>
          <p:cNvPr id="6" name="Picture 4" descr="C:\Users\Rabbil\AppData\Local\Temp\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89406"/>
            <a:ext cx="734933" cy="73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Users\Rabbil\AppData\Local\Temp\a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0668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1694290" y="3611479"/>
            <a:ext cx="2186024" cy="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029200" y="3598721"/>
            <a:ext cx="2186024" cy="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 descr="C:\Users\Rabbil\AppData\Local\Temp\glob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14739"/>
            <a:ext cx="484267" cy="48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3943350"/>
            <a:ext cx="12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Catch , Slice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7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61950"/>
            <a:ext cx="495667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API Documentation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Redoc UI interface of documentation</a:t>
            </a:r>
            <a:endParaRPr lang="b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aleway" pitchFamily="34" charset="0"/>
              </a:rPr>
              <a:t>Swagger </a:t>
            </a:r>
            <a:r>
              <a:rPr lang="en-US" sz="1600" dirty="0">
                <a:solidFill>
                  <a:schemeClr val="bg1"/>
                </a:solidFill>
                <a:latin typeface="Raleway" pitchFamily="34" charset="0"/>
              </a:rPr>
              <a:t>UI interface for API docs and </a:t>
            </a:r>
            <a:r>
              <a:rPr lang="en-US" sz="1600" dirty="0" smtClean="0">
                <a:solidFill>
                  <a:schemeClr val="bg1"/>
                </a:solidFill>
                <a:latin typeface="Raleway" pitchFamily="34" charset="0"/>
              </a:rPr>
              <a:t>interaction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aleway" pitchFamily="34" charset="0"/>
              </a:rPr>
              <a:t>Laravel  apidoc generator</a:t>
            </a:r>
          </a:p>
        </p:txBody>
      </p:sp>
      <p:pic>
        <p:nvPicPr>
          <p:cNvPr id="6" name="Picture 4" descr="C:\Users\Rabbil\AppData\Local\Temp\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89406"/>
            <a:ext cx="734933" cy="73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Users\Rabbil\AppData\Local\Temp\a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0668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1694290" y="3611479"/>
            <a:ext cx="2186024" cy="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029200" y="3598721"/>
            <a:ext cx="2186024" cy="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 descr="C:\Users\Rabbil\AppData\Local\Temp\glob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14739"/>
            <a:ext cx="484267" cy="48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3943350"/>
            <a:ext cx="12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Catch , Slice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8616" y="1829316"/>
            <a:ext cx="367921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Documentation Describe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API Version , Name Description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aleway" pitchFamily="34" charset="0"/>
              </a:rPr>
              <a:t>Post/Get/Delete/Put API End Point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aleway" pitchFamily="34" charset="0"/>
              </a:rPr>
              <a:t>Request Parameter/ Header / Body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aleway" pitchFamily="34" charset="0"/>
              </a:rPr>
              <a:t>Response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aleway" pitchFamily="34" charset="0"/>
              </a:rPr>
              <a:t>Data Model</a:t>
            </a:r>
          </a:p>
          <a:p>
            <a:endParaRPr lang="en-US" sz="1600" dirty="0" smtClean="0">
              <a:solidFill>
                <a:schemeClr val="bg1"/>
              </a:solidFill>
              <a:latin typeface="Raleway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Rabbil\AppData\Local\Temp\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89406"/>
            <a:ext cx="734933" cy="73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Users\Rabbil\AppData\Local\Temp\a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0668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1694290" y="3611479"/>
            <a:ext cx="2186024" cy="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029200" y="3598721"/>
            <a:ext cx="2186024" cy="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 descr="C:\Users\Rabbil\AppData\Local\Temp\glob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14739"/>
            <a:ext cx="484267" cy="48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3943350"/>
            <a:ext cx="12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Catch , Slice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1026" name="Picture 2" descr="C:\Users\Rabbil\Desktop\redoc-dem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558" y="456515"/>
            <a:ext cx="7917743" cy="41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33350"/>
            <a:ext cx="3642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Redoc UI interface of documentation</a:t>
            </a:r>
            <a:endParaRPr lang="bn-IN" dirty="0">
              <a:solidFill>
                <a:srgbClr val="FFC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Rabbil\AppData\Local\Temp\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89406"/>
            <a:ext cx="734933" cy="73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Users\Rabbil\AppData\Local\Temp\a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0668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1694290" y="3611479"/>
            <a:ext cx="2186024" cy="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029200" y="3598721"/>
            <a:ext cx="2186024" cy="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 descr="C:\Users\Rabbil\AppData\Local\Temp\glob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14739"/>
            <a:ext cx="484267" cy="48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3943350"/>
            <a:ext cx="12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Catch , Slice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33350"/>
            <a:ext cx="476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Swagger UI interface for API docs and interaction</a:t>
            </a:r>
          </a:p>
          <a:p>
            <a:endParaRPr lang="en-US" dirty="0"/>
          </a:p>
        </p:txBody>
      </p:sp>
      <p:pic>
        <p:nvPicPr>
          <p:cNvPr id="2051" name="Picture 3" descr="C:\Users\Rabbil\Desktop\swagger_u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00" y="631372"/>
            <a:ext cx="5858835" cy="421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3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Rabbil\AppData\Local\Temp\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89406"/>
            <a:ext cx="734933" cy="73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Users\Rabbil\AppData\Local\Temp\a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0668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1694290" y="3611479"/>
            <a:ext cx="2186024" cy="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029200" y="3598721"/>
            <a:ext cx="2186024" cy="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 descr="C:\Users\Rabbil\AppData\Local\Temp\glob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14739"/>
            <a:ext cx="484267" cy="48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3943350"/>
            <a:ext cx="12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Catch , Slice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" y="438150"/>
            <a:ext cx="32733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Database Operation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Database Connection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Select, Insert, Update, Delete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Database Migration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Rabbil\AppData\Local\Temp\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89406"/>
            <a:ext cx="734933" cy="73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Users\Rabbil\AppData\Local\Temp\a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0668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1694290" y="3611479"/>
            <a:ext cx="2186024" cy="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029200" y="3598721"/>
            <a:ext cx="2186024" cy="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 descr="C:\Users\Rabbil\AppData\Local\Temp\glob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14739"/>
            <a:ext cx="484267" cy="48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3943350"/>
            <a:ext cx="12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Catch , Slice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" y="438150"/>
            <a:ext cx="32733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Connection Check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Database Connection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Select, Insert, Update, Delete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Database Migration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3943350"/>
            <a:ext cx="12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Catch , Slice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38150"/>
            <a:ext cx="311905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Basic CURD Rest API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C- </a:t>
            </a:r>
            <a:r>
              <a:rPr lang="en-US" dirty="0" smtClean="0">
                <a:solidFill>
                  <a:schemeClr val="bg1"/>
                </a:solidFill>
              </a:rPr>
              <a:t>create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U-</a:t>
            </a:r>
            <a:r>
              <a:rPr lang="en-US" dirty="0" smtClean="0">
                <a:solidFill>
                  <a:schemeClr val="bg1"/>
                </a:solidFill>
              </a:rPr>
              <a:t>update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R-</a:t>
            </a:r>
            <a:r>
              <a:rPr lang="en-US" dirty="0" smtClean="0">
                <a:solidFill>
                  <a:schemeClr val="bg1"/>
                </a:solidFill>
              </a:rPr>
              <a:t>read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D-</a:t>
            </a:r>
            <a:r>
              <a:rPr lang="en-US" dirty="0" smtClean="0">
                <a:solidFill>
                  <a:schemeClr val="bg1"/>
                </a:solidFill>
              </a:rPr>
              <a:t>delete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3943350"/>
            <a:ext cx="12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Catch , Slice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38150"/>
            <a:ext cx="36400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Select From Database ()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bg1"/>
                </a:solidFill>
              </a:rPr>
              <a:t>request=DB::select($SQL);</a:t>
            </a:r>
          </a:p>
        </p:txBody>
      </p:sp>
    </p:spTree>
    <p:extLst>
      <p:ext uri="{BB962C8B-B14F-4D97-AF65-F5344CB8AC3E}">
        <p14:creationId xmlns:p14="http://schemas.microsoft.com/office/powerpoint/2010/main" val="151574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3943350"/>
            <a:ext cx="12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Catch , Slice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38150"/>
            <a:ext cx="472033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Insert into Database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DB::insert</a:t>
            </a:r>
            <a:r>
              <a:rPr lang="en-US" dirty="0" smtClean="0">
                <a:solidFill>
                  <a:schemeClr val="bg1"/>
                </a:solidFill>
              </a:rPr>
              <a:t>($SQL, [Bind Value1, Bind Value2]);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3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6686"/>
            <a:ext cx="34147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C000"/>
                </a:solidFill>
                <a:latin typeface="Montserrat" pitchFamily="50" charset="0"/>
              </a:rPr>
              <a:t>Big Example Of API </a:t>
            </a:r>
          </a:p>
          <a:p>
            <a:r>
              <a:rPr lang="en-US" dirty="0" smtClean="0">
                <a:solidFill>
                  <a:schemeClr val="bg1"/>
                </a:solidFill>
                <a:latin typeface="Montserrat" pitchFamily="50" charset="0"/>
              </a:rPr>
              <a:t>   </a:t>
            </a:r>
            <a:endParaRPr lang="en-US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66750"/>
            <a:ext cx="8084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Raleway" pitchFamily="34" charset="0"/>
              </a:rPr>
              <a:t>All Google Services – YouTube, Gmail, Google Drive, Play Store,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Raleway" pitchFamily="34" charset="0"/>
              </a:rPr>
              <a:t>Facebook Services – Facebook, Messenger, Login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Raleway" pitchFamily="34" charset="0"/>
              </a:rPr>
              <a:t>Money Transfer Services – Skrill, Paypal, Payoneer, </a:t>
            </a:r>
            <a:r>
              <a:rPr lang="en-US" dirty="0" err="1" smtClean="0">
                <a:solidFill>
                  <a:schemeClr val="bg1"/>
                </a:solidFill>
                <a:latin typeface="Raleway" pitchFamily="34" charset="0"/>
              </a:rPr>
              <a:t>Bkash</a:t>
            </a:r>
            <a:endParaRPr lang="en-US" dirty="0" smtClean="0">
              <a:solidFill>
                <a:schemeClr val="bg1"/>
              </a:solidFill>
              <a:latin typeface="Raleway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Raleway" pitchFamily="34" charset="0"/>
              </a:rPr>
              <a:t>AI/Machine Learning – Face Recognition, Finger Print, Object Detection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3943350"/>
            <a:ext cx="12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Catch , Slice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38150"/>
            <a:ext cx="47834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Delete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DB</a:t>
            </a:r>
            <a:r>
              <a:rPr lang="en-US" dirty="0" smtClean="0">
                <a:solidFill>
                  <a:schemeClr val="bg1"/>
                </a:solidFill>
              </a:rPr>
              <a:t>::delete($SQL, [Bind Value1, Bind Value2]);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3943350"/>
            <a:ext cx="12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Catch , Slice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38150"/>
            <a:ext cx="48531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Update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DB</a:t>
            </a:r>
            <a:r>
              <a:rPr lang="en-US" dirty="0" smtClean="0">
                <a:solidFill>
                  <a:schemeClr val="bg1"/>
                </a:solidFill>
              </a:rPr>
              <a:t>::update($SQL, [Bind Value1, Bind Value2]);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7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41383"/>
            <a:ext cx="712919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Laravel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b="1" dirty="0">
                <a:solidFill>
                  <a:srgbClr val="FFC000"/>
                </a:solidFill>
              </a:rPr>
              <a:t>Query </a:t>
            </a:r>
            <a:r>
              <a:rPr lang="en-US" sz="2800" b="1" dirty="0" smtClean="0">
                <a:solidFill>
                  <a:srgbClr val="FFC000"/>
                </a:solidFill>
              </a:rPr>
              <a:t>Builder</a:t>
            </a:r>
          </a:p>
          <a:p>
            <a:endParaRPr lang="en-US" sz="2800" dirty="0" smtClean="0">
              <a:solidFill>
                <a:srgbClr val="FFC00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Laravel's database query builder provides a convenient,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fluent </a:t>
            </a:r>
            <a:r>
              <a:rPr lang="en-US" dirty="0">
                <a:solidFill>
                  <a:schemeClr val="bg1"/>
                </a:solidFill>
              </a:rPr>
              <a:t>interface to creating and running database queries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 It can be used to perform most database operations in your application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dirty="0">
                <a:solidFill>
                  <a:schemeClr val="bg1"/>
                </a:solidFill>
              </a:rPr>
              <a:t>works on all supported database systems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 The Laravel query builder uses PDO parameter binding to protect your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application </a:t>
            </a:r>
            <a:r>
              <a:rPr lang="en-US" dirty="0">
                <a:solidFill>
                  <a:schemeClr val="bg1"/>
                </a:solidFill>
              </a:rPr>
              <a:t>against SQL injection attacks. </a:t>
            </a:r>
          </a:p>
        </p:txBody>
      </p:sp>
    </p:spTree>
    <p:extLst>
      <p:ext uri="{BB962C8B-B14F-4D97-AF65-F5344CB8AC3E}">
        <p14:creationId xmlns:p14="http://schemas.microsoft.com/office/powerpoint/2010/main" val="32222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8150" y="298708"/>
            <a:ext cx="423372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Retrieving </a:t>
            </a:r>
            <a:r>
              <a:rPr lang="en-US" sz="2800" b="1" dirty="0" smtClean="0">
                <a:solidFill>
                  <a:srgbClr val="FFC000"/>
                </a:solidFill>
              </a:rPr>
              <a:t>(Query Builder)</a:t>
            </a:r>
            <a:endParaRPr lang="en-US" sz="2800" dirty="0" smtClean="0">
              <a:solidFill>
                <a:srgbClr val="FFC000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Retrieving All Rows From A Table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DB</a:t>
            </a:r>
            <a:r>
              <a:rPr lang="en-US" sz="1600" dirty="0">
                <a:solidFill>
                  <a:schemeClr val="bg1"/>
                </a:solidFill>
              </a:rPr>
              <a:t>::table('users')-&gt;get</a:t>
            </a:r>
            <a:r>
              <a:rPr lang="en-US" sz="1600" dirty="0" smtClean="0">
                <a:solidFill>
                  <a:schemeClr val="bg1"/>
                </a:solidFill>
              </a:rPr>
              <a:t>();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Retrieving A Single Row / Column From A </a:t>
            </a:r>
            <a:r>
              <a:rPr lang="en-US" sz="1600" dirty="0" smtClean="0">
                <a:solidFill>
                  <a:schemeClr val="bg1"/>
                </a:solidFill>
              </a:rPr>
              <a:t>Table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DB</a:t>
            </a:r>
            <a:r>
              <a:rPr lang="en-US" sz="1600" dirty="0">
                <a:solidFill>
                  <a:schemeClr val="bg1"/>
                </a:solidFill>
              </a:rPr>
              <a:t>::table('users')-&gt;where('name', 'John')-&gt;first</a:t>
            </a:r>
            <a:r>
              <a:rPr lang="en-US" sz="1600" dirty="0" smtClean="0">
                <a:solidFill>
                  <a:schemeClr val="bg1"/>
                </a:solidFill>
              </a:rPr>
              <a:t>();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Retrieve </a:t>
            </a:r>
            <a:r>
              <a:rPr lang="en-US" sz="1600" dirty="0">
                <a:solidFill>
                  <a:schemeClr val="bg1"/>
                </a:solidFill>
              </a:rPr>
              <a:t>a single row by its id column </a:t>
            </a:r>
            <a:r>
              <a:rPr lang="en-US" sz="1600" dirty="0" smtClean="0">
                <a:solidFill>
                  <a:schemeClr val="bg1"/>
                </a:solidFill>
              </a:rPr>
              <a:t>value</a:t>
            </a:r>
          </a:p>
          <a:p>
            <a:r>
              <a:rPr lang="en-US" sz="1600" dirty="0">
                <a:solidFill>
                  <a:schemeClr val="bg1"/>
                </a:solidFill>
              </a:rPr>
              <a:t>DB::table('users')-&gt;find(3</a:t>
            </a:r>
            <a:r>
              <a:rPr lang="en-US" sz="1600" dirty="0" smtClean="0">
                <a:solidFill>
                  <a:schemeClr val="bg1"/>
                </a:solidFill>
              </a:rPr>
              <a:t>);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Retrieving A List Of Column </a:t>
            </a:r>
            <a:r>
              <a:rPr lang="en-US" sz="1600" dirty="0" smtClean="0">
                <a:solidFill>
                  <a:schemeClr val="bg1"/>
                </a:solidFill>
              </a:rPr>
              <a:t>Values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DB::table('roles')-&gt;pluck('title</a:t>
            </a:r>
            <a:r>
              <a:rPr lang="en-US" sz="1600" dirty="0" smtClean="0">
                <a:solidFill>
                  <a:schemeClr val="bg1"/>
                </a:solidFill>
              </a:rPr>
              <a:t>');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Retrieving </a:t>
            </a:r>
            <a:r>
              <a:rPr lang="en-US" sz="1600" dirty="0" smtClean="0">
                <a:solidFill>
                  <a:schemeClr val="bg1"/>
                </a:solidFill>
              </a:rPr>
              <a:t> Specify </a:t>
            </a:r>
            <a:r>
              <a:rPr lang="en-US" sz="1600" dirty="0">
                <a:solidFill>
                  <a:schemeClr val="bg1"/>
                </a:solidFill>
              </a:rPr>
              <a:t>a custom key </a:t>
            </a:r>
            <a:r>
              <a:rPr lang="en-US" sz="1600" dirty="0" smtClean="0">
                <a:solidFill>
                  <a:schemeClr val="bg1"/>
                </a:solidFill>
              </a:rPr>
              <a:t>column</a:t>
            </a:r>
          </a:p>
          <a:p>
            <a:r>
              <a:rPr lang="en-US" sz="1600" dirty="0">
                <a:solidFill>
                  <a:schemeClr val="bg1"/>
                </a:solidFill>
              </a:rPr>
              <a:t>$roles = DB::table('roles')-&gt;pluck('title', 'name');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2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8150" y="298708"/>
            <a:ext cx="4758354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Selects (Query Builder</a:t>
            </a:r>
            <a:r>
              <a:rPr lang="en-US" sz="2800" b="1" dirty="0" smtClean="0">
                <a:solidFill>
                  <a:srgbClr val="FFC000"/>
                </a:solidFill>
              </a:rPr>
              <a:t>)</a:t>
            </a:r>
          </a:p>
          <a:p>
            <a:endParaRPr lang="en-US" sz="2400" dirty="0" smtClean="0">
              <a:solidFill>
                <a:srgbClr val="FFC000"/>
              </a:solidFill>
            </a:endParaRPr>
          </a:p>
          <a:p>
            <a:r>
              <a:rPr lang="en-US" sz="1400" b="1" i="1" dirty="0">
                <a:solidFill>
                  <a:srgbClr val="FFFF00"/>
                </a:solidFill>
              </a:rPr>
              <a:t>Using the select </a:t>
            </a:r>
            <a:r>
              <a:rPr lang="en-US" sz="1400" b="1" i="1" dirty="0" smtClean="0">
                <a:solidFill>
                  <a:srgbClr val="FFFF00"/>
                </a:solidFill>
              </a:rPr>
              <a:t>method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DB::table('users')-&gt;select('name', 'email as </a:t>
            </a:r>
            <a:r>
              <a:rPr lang="en-US" sz="1400" dirty="0" err="1" smtClean="0">
                <a:solidFill>
                  <a:schemeClr val="bg1"/>
                </a:solidFill>
              </a:rPr>
              <a:t>user_email</a:t>
            </a:r>
            <a:r>
              <a:rPr lang="en-US" sz="1400" dirty="0" smtClean="0">
                <a:solidFill>
                  <a:schemeClr val="bg1"/>
                </a:solidFill>
              </a:rPr>
              <a:t>')-&gt;get();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i="1" dirty="0">
                <a:solidFill>
                  <a:srgbClr val="FFFF00"/>
                </a:solidFill>
              </a:rPr>
              <a:t>The distinct method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$</a:t>
            </a:r>
            <a:r>
              <a:rPr lang="en-US" sz="1400" dirty="0">
                <a:solidFill>
                  <a:schemeClr val="bg1"/>
                </a:solidFill>
              </a:rPr>
              <a:t>users = DB::table('users')-&gt;distinct()-&gt;get();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8150" y="298708"/>
            <a:ext cx="4214102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Aggregates (Query Builder)</a:t>
            </a:r>
            <a:endParaRPr lang="en-US" sz="2800" dirty="0" smtClean="0">
              <a:solidFill>
                <a:srgbClr val="FFC000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Counting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DB</a:t>
            </a:r>
            <a:r>
              <a:rPr lang="en-US" sz="1400" dirty="0">
                <a:solidFill>
                  <a:schemeClr val="bg1"/>
                </a:solidFill>
              </a:rPr>
              <a:t>::table('users</a:t>
            </a:r>
            <a:r>
              <a:rPr lang="en-US" sz="1400" dirty="0" smtClean="0">
                <a:solidFill>
                  <a:schemeClr val="bg1"/>
                </a:solidFill>
              </a:rPr>
              <a:t>')-&gt;count();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Maximum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DB</a:t>
            </a:r>
            <a:r>
              <a:rPr lang="en-US" sz="1400" dirty="0">
                <a:solidFill>
                  <a:schemeClr val="bg1"/>
                </a:solidFill>
              </a:rPr>
              <a:t>::table('users</a:t>
            </a:r>
            <a:r>
              <a:rPr lang="en-US" sz="1400" dirty="0" smtClean="0">
                <a:solidFill>
                  <a:schemeClr val="bg1"/>
                </a:solidFill>
              </a:rPr>
              <a:t>')-&gt;max(‘roll’)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Minimum</a:t>
            </a:r>
          </a:p>
          <a:p>
            <a:r>
              <a:rPr lang="en-US" sz="1400" dirty="0">
                <a:solidFill>
                  <a:schemeClr val="bg1"/>
                </a:solidFill>
              </a:rPr>
              <a:t>DB::table('users</a:t>
            </a:r>
            <a:r>
              <a:rPr lang="en-US" sz="1400" dirty="0" smtClean="0">
                <a:solidFill>
                  <a:schemeClr val="bg1"/>
                </a:solidFill>
              </a:rPr>
              <a:t>')-&gt;min(‘roll’);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Average </a:t>
            </a:r>
          </a:p>
          <a:p>
            <a:r>
              <a:rPr lang="en-US" sz="1400" dirty="0">
                <a:solidFill>
                  <a:schemeClr val="bg1"/>
                </a:solidFill>
              </a:rPr>
              <a:t>DB::table('roles</a:t>
            </a:r>
            <a:r>
              <a:rPr lang="en-US" sz="1400" dirty="0" smtClean="0">
                <a:solidFill>
                  <a:schemeClr val="bg1"/>
                </a:solidFill>
              </a:rPr>
              <a:t>')-&gt;</a:t>
            </a:r>
            <a:r>
              <a:rPr lang="en-US" sz="1400" dirty="0" err="1" smtClean="0">
                <a:solidFill>
                  <a:schemeClr val="bg1"/>
                </a:solidFill>
              </a:rPr>
              <a:t>avg</a:t>
            </a:r>
            <a:r>
              <a:rPr lang="en-US" sz="1400" dirty="0" smtClean="0">
                <a:solidFill>
                  <a:schemeClr val="bg1"/>
                </a:solidFill>
              </a:rPr>
              <a:t>(‘price');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Summation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DB</a:t>
            </a:r>
            <a:r>
              <a:rPr lang="en-US" sz="1400" dirty="0">
                <a:solidFill>
                  <a:schemeClr val="bg1"/>
                </a:solidFill>
              </a:rPr>
              <a:t>::table('roles</a:t>
            </a:r>
            <a:r>
              <a:rPr lang="en-US" sz="1400" dirty="0" smtClean="0">
                <a:solidFill>
                  <a:schemeClr val="bg1"/>
                </a:solidFill>
              </a:rPr>
              <a:t>')-&gt;sum(‘roll’);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0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92358"/>
            <a:ext cx="5458289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Inserts (Query Builder</a:t>
            </a:r>
            <a:r>
              <a:rPr lang="en-US" sz="2800" b="1" dirty="0" smtClean="0">
                <a:solidFill>
                  <a:srgbClr val="FFC000"/>
                </a:solidFill>
              </a:rPr>
              <a:t>)</a:t>
            </a:r>
            <a:endParaRPr lang="en-US" sz="2400" dirty="0" smtClean="0">
              <a:solidFill>
                <a:srgbClr val="FFC000"/>
              </a:solidFill>
            </a:endParaRPr>
          </a:p>
          <a:p>
            <a:r>
              <a:rPr lang="en-US" sz="1400" b="1" i="1" dirty="0">
                <a:solidFill>
                  <a:srgbClr val="FFFF00"/>
                </a:solidFill>
              </a:rPr>
              <a:t>The insert </a:t>
            </a:r>
            <a:r>
              <a:rPr lang="en-US" sz="1400" b="1" i="1" dirty="0" smtClean="0">
                <a:solidFill>
                  <a:srgbClr val="FFFF00"/>
                </a:solidFill>
              </a:rPr>
              <a:t>method</a:t>
            </a:r>
          </a:p>
          <a:p>
            <a:r>
              <a:rPr lang="en-US" sz="1400" dirty="0">
                <a:solidFill>
                  <a:schemeClr val="bg1"/>
                </a:solidFill>
              </a:rPr>
              <a:t>DB::table('users')-&gt;insert</a:t>
            </a:r>
            <a:r>
              <a:rPr lang="en-US" sz="1400" dirty="0" smtClean="0">
                <a:solidFill>
                  <a:schemeClr val="bg1"/>
                </a:solidFill>
              </a:rPr>
              <a:t>([</a:t>
            </a:r>
            <a:r>
              <a:rPr lang="en-US" sz="1400" dirty="0">
                <a:solidFill>
                  <a:schemeClr val="bg1"/>
                </a:solidFill>
              </a:rPr>
              <a:t>'email' =&gt; 'john@example.com', 'votes' =&gt; 0</a:t>
            </a:r>
            <a:r>
              <a:rPr lang="en-US" sz="1400" dirty="0" smtClean="0">
                <a:solidFill>
                  <a:schemeClr val="bg1"/>
                </a:solidFill>
              </a:rPr>
              <a:t>]);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rgbClr val="FFC000"/>
                </a:solidFill>
              </a:rPr>
              <a:t>update </a:t>
            </a:r>
            <a:r>
              <a:rPr lang="en-US" sz="2400" b="1" dirty="0">
                <a:solidFill>
                  <a:srgbClr val="FFC000"/>
                </a:solidFill>
              </a:rPr>
              <a:t>(Query Builder)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1400" b="1" i="1" dirty="0">
                <a:solidFill>
                  <a:srgbClr val="FFFF00"/>
                </a:solidFill>
              </a:rPr>
              <a:t>The </a:t>
            </a:r>
            <a:r>
              <a:rPr lang="en-US" sz="1400" b="1" i="1" dirty="0" smtClean="0">
                <a:solidFill>
                  <a:srgbClr val="FFFF00"/>
                </a:solidFill>
              </a:rPr>
              <a:t>update method</a:t>
            </a:r>
            <a:endParaRPr lang="en-US" sz="1400" b="1" i="1" dirty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$affected = DB::table('users</a:t>
            </a:r>
            <a:r>
              <a:rPr lang="en-US" sz="1400" dirty="0" smtClean="0">
                <a:solidFill>
                  <a:schemeClr val="bg1"/>
                </a:solidFill>
              </a:rPr>
              <a:t>')-&gt;</a:t>
            </a:r>
            <a:r>
              <a:rPr lang="en-US" sz="1400" dirty="0">
                <a:solidFill>
                  <a:schemeClr val="bg1"/>
                </a:solidFill>
              </a:rPr>
              <a:t>where('id', 1</a:t>
            </a:r>
            <a:r>
              <a:rPr lang="en-US" sz="1400" dirty="0" smtClean="0">
                <a:solidFill>
                  <a:schemeClr val="bg1"/>
                </a:solidFill>
              </a:rPr>
              <a:t>) -&gt;</a:t>
            </a:r>
            <a:r>
              <a:rPr lang="en-US" sz="1400" dirty="0">
                <a:solidFill>
                  <a:schemeClr val="bg1"/>
                </a:solidFill>
              </a:rPr>
              <a:t>update(['votes' =&gt; 1]);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rgbClr val="FFC000"/>
                </a:solidFill>
              </a:rPr>
              <a:t>Delete (Query </a:t>
            </a:r>
            <a:r>
              <a:rPr lang="en-US" sz="2400" b="1" dirty="0">
                <a:solidFill>
                  <a:srgbClr val="FFC000"/>
                </a:solidFill>
              </a:rPr>
              <a:t>Builder)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1400" b="1" i="1" dirty="0">
                <a:solidFill>
                  <a:srgbClr val="FFFF00"/>
                </a:solidFill>
              </a:rPr>
              <a:t>The </a:t>
            </a:r>
            <a:r>
              <a:rPr lang="en-US" sz="1400" b="1" i="1" dirty="0" smtClean="0">
                <a:solidFill>
                  <a:srgbClr val="FFFF00"/>
                </a:solidFill>
              </a:rPr>
              <a:t>delete  </a:t>
            </a:r>
            <a:r>
              <a:rPr lang="en-US" sz="1400" b="1" i="1" dirty="0">
                <a:solidFill>
                  <a:srgbClr val="FFFF00"/>
                </a:solidFill>
              </a:rPr>
              <a:t>method</a:t>
            </a:r>
          </a:p>
          <a:p>
            <a:r>
              <a:rPr lang="en-US" sz="1400" dirty="0">
                <a:solidFill>
                  <a:schemeClr val="bg1"/>
                </a:solidFill>
              </a:rPr>
              <a:t>DB::table('users')-&gt;where('votes', '&gt;', 100)-&gt;delete();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1968" y="328163"/>
            <a:ext cx="2734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Lumen generator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0917" y="856734"/>
            <a:ext cx="524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https://github.com/flipboxstudio/lumen-generator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3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92358"/>
            <a:ext cx="2359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Eloquent 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047750"/>
            <a:ext cx="71168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database table has a corresponding "Model"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Used </a:t>
            </a:r>
            <a:r>
              <a:rPr lang="en-US" dirty="0">
                <a:solidFill>
                  <a:schemeClr val="bg1"/>
                </a:solidFill>
              </a:rPr>
              <a:t>to interact with that </a:t>
            </a:r>
            <a:r>
              <a:rPr lang="en-US" dirty="0" smtClean="0">
                <a:solidFill>
                  <a:schemeClr val="bg1"/>
                </a:solidFill>
              </a:rPr>
              <a:t>table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Models allow you to query for data </a:t>
            </a:r>
            <a:r>
              <a:rPr lang="en-US" dirty="0" smtClean="0">
                <a:solidFill>
                  <a:schemeClr val="bg1"/>
                </a:solidFill>
              </a:rPr>
              <a:t>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All </a:t>
            </a:r>
            <a:r>
              <a:rPr lang="en-US" dirty="0">
                <a:solidFill>
                  <a:schemeClr val="bg1"/>
                </a:solidFill>
              </a:rPr>
              <a:t>Eloquent models extend </a:t>
            </a:r>
            <a:r>
              <a:rPr lang="en-US" i="1" dirty="0">
                <a:solidFill>
                  <a:srgbClr val="FFC000"/>
                </a:solidFill>
              </a:rPr>
              <a:t>Illuminate\Database\Eloquent\Model </a:t>
            </a:r>
            <a:r>
              <a:rPr lang="en-US" i="1" dirty="0" smtClean="0">
                <a:solidFill>
                  <a:srgbClr val="FFC000"/>
                </a:solidFill>
              </a:rPr>
              <a:t>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Model </a:t>
            </a:r>
            <a:r>
              <a:rPr lang="en-US" dirty="0">
                <a:solidFill>
                  <a:schemeClr val="bg1"/>
                </a:solidFill>
              </a:rPr>
              <a:t>Command </a:t>
            </a:r>
            <a:r>
              <a:rPr lang="en-US" i="1" dirty="0">
                <a:solidFill>
                  <a:srgbClr val="FFC000"/>
                </a:solidFill>
              </a:rPr>
              <a:t>php artisan </a:t>
            </a:r>
            <a:r>
              <a:rPr lang="en-US" i="1" dirty="0" err="1">
                <a:solidFill>
                  <a:srgbClr val="FFC000"/>
                </a:solidFill>
              </a:rPr>
              <a:t>make:model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i="1" dirty="0" smtClean="0">
                <a:solidFill>
                  <a:srgbClr val="FFC000"/>
                </a:solidFill>
              </a:rPr>
              <a:t>details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92358"/>
            <a:ext cx="4301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Model Variable Preparation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047750"/>
            <a:ext cx="34901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protected </a:t>
            </a:r>
            <a:r>
              <a:rPr lang="en-US" dirty="0">
                <a:solidFill>
                  <a:srgbClr val="FFC000"/>
                </a:solidFill>
              </a:rPr>
              <a:t>$table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‘table name';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protected </a:t>
            </a:r>
            <a:r>
              <a:rPr lang="en-US" dirty="0">
                <a:solidFill>
                  <a:srgbClr val="FFC000"/>
                </a:solidFill>
              </a:rPr>
              <a:t>$primaryKey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'id';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>
                <a:solidFill>
                  <a:srgbClr val="FFC000"/>
                </a:solidFill>
              </a:rPr>
              <a:t>$incrementing </a:t>
            </a:r>
            <a:r>
              <a:rPr lang="en-US" dirty="0">
                <a:solidFill>
                  <a:schemeClr val="bg1"/>
                </a:solidFill>
              </a:rPr>
              <a:t>= false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protected </a:t>
            </a:r>
            <a:r>
              <a:rPr lang="en-US" dirty="0">
                <a:solidFill>
                  <a:srgbClr val="FFC000"/>
                </a:solidFill>
              </a:rPr>
              <a:t>$keyType </a:t>
            </a:r>
            <a:r>
              <a:rPr lang="en-US" dirty="0">
                <a:solidFill>
                  <a:schemeClr val="bg1"/>
                </a:solidFill>
              </a:rPr>
              <a:t>= 'string</a:t>
            </a:r>
            <a:r>
              <a:rPr lang="en-US" dirty="0" smtClean="0">
                <a:solidFill>
                  <a:schemeClr val="bg1"/>
                </a:solidFill>
              </a:rPr>
              <a:t>';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>
                <a:solidFill>
                  <a:srgbClr val="FFC000"/>
                </a:solidFill>
              </a:rPr>
              <a:t>$timestamps </a:t>
            </a:r>
            <a:r>
              <a:rPr lang="en-US" dirty="0">
                <a:solidFill>
                  <a:schemeClr val="bg1"/>
                </a:solidFill>
              </a:rPr>
              <a:t>= false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protected </a:t>
            </a:r>
            <a:r>
              <a:rPr lang="en-US" dirty="0">
                <a:solidFill>
                  <a:srgbClr val="FFC000"/>
                </a:solidFill>
              </a:rPr>
              <a:t>$dateFormat </a:t>
            </a:r>
            <a:r>
              <a:rPr lang="en-US" dirty="0">
                <a:solidFill>
                  <a:schemeClr val="bg1"/>
                </a:solidFill>
              </a:rPr>
              <a:t>= 'U</a:t>
            </a:r>
            <a:r>
              <a:rPr lang="en-US" dirty="0" smtClean="0">
                <a:solidFill>
                  <a:schemeClr val="bg1"/>
                </a:solidFill>
              </a:rPr>
              <a:t>';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3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3350"/>
            <a:ext cx="4397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  <a:latin typeface="Montserrat" pitchFamily="50" charset="0"/>
              </a:rPr>
              <a:t>What is Laravel lumen</a:t>
            </a:r>
            <a:endParaRPr lang="en-US" sz="2800" b="1" dirty="0">
              <a:solidFill>
                <a:srgbClr val="FFC000"/>
              </a:solidFill>
              <a:latin typeface="Montserrat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069" y="666750"/>
            <a:ext cx="787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Raleway" pitchFamily="34" charset="0"/>
              </a:rPr>
              <a:t>Lumen is a laravel micro service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Raleway" pitchFamily="34" charset="0"/>
              </a:rPr>
              <a:t>Lumen is used for building fast and secure rest API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Raleway" pitchFamily="34" charset="0"/>
              </a:rPr>
              <a:t>Lumen can use with web app, mobile app, IOT services, desktop app</a:t>
            </a:r>
            <a:r>
              <a:rPr lang="bn-IN" dirty="0" smtClean="0">
                <a:solidFill>
                  <a:schemeClr val="bg1"/>
                </a:solidFill>
                <a:latin typeface="Raleway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Raleway" pitchFamily="34" charset="0"/>
              </a:rPr>
              <a:t>Lumen uses rate is higher than other </a:t>
            </a:r>
            <a:r>
              <a:rPr lang="en-US" dirty="0">
                <a:solidFill>
                  <a:schemeClr val="bg1"/>
                </a:solidFill>
                <a:latin typeface="Raleway" pitchFamily="34" charset="0"/>
              </a:rPr>
              <a:t>micro </a:t>
            </a:r>
            <a:r>
              <a:rPr lang="en-US" dirty="0" smtClean="0">
                <a:solidFill>
                  <a:schemeClr val="bg1"/>
                </a:solidFill>
                <a:latin typeface="Raleway" pitchFamily="34" charset="0"/>
              </a:rPr>
              <a:t>services in php. </a:t>
            </a:r>
            <a:endParaRPr lang="en-US" dirty="0">
              <a:solidFill>
                <a:schemeClr val="bg1"/>
              </a:solidFill>
              <a:latin typeface="Raleway" pitchFamily="34" charset="0"/>
            </a:endParaRPr>
          </a:p>
        </p:txBody>
      </p:sp>
      <p:pic>
        <p:nvPicPr>
          <p:cNvPr id="2050" name="Picture 2" descr="C:\Users\Rabbil\Desktop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8350"/>
            <a:ext cx="2778346" cy="198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92358"/>
            <a:ext cx="452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Retrieving Data Using Model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895350"/>
            <a:ext cx="500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$result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 smtClean="0">
                <a:solidFill>
                  <a:schemeClr val="bg1"/>
                </a:solidFill>
              </a:rPr>
              <a:t>ModelName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>
                <a:solidFill>
                  <a:schemeClr val="bg1"/>
                </a:solidFill>
              </a:rPr>
              <a:t>all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$result 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dirty="0" err="1" smtClean="0">
                <a:solidFill>
                  <a:schemeClr val="bg1"/>
                </a:solidFill>
              </a:rPr>
              <a:t>ModelName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>
                <a:solidFill>
                  <a:schemeClr val="bg1"/>
                </a:solidFill>
              </a:rPr>
              <a:t>where('active', 1</a:t>
            </a:r>
            <a:r>
              <a:rPr lang="en-US" dirty="0" smtClean="0">
                <a:solidFill>
                  <a:schemeClr val="bg1"/>
                </a:solidFill>
              </a:rPr>
              <a:t>) -&gt;</a:t>
            </a:r>
            <a:r>
              <a:rPr lang="en-US" dirty="0">
                <a:solidFill>
                  <a:schemeClr val="bg1"/>
                </a:solidFill>
              </a:rPr>
              <a:t>get();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92358"/>
            <a:ext cx="38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Aggregates</a:t>
            </a:r>
            <a:r>
              <a:rPr lang="bn-IN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</a:rPr>
              <a:t>Using </a:t>
            </a:r>
            <a:r>
              <a:rPr lang="en-US" sz="2800" b="1" dirty="0">
                <a:solidFill>
                  <a:srgbClr val="FFC000"/>
                </a:solidFill>
              </a:rPr>
              <a:t>Model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895350"/>
            <a:ext cx="36667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$result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 smtClean="0">
                <a:solidFill>
                  <a:schemeClr val="bg1"/>
                </a:solidFill>
              </a:rPr>
              <a:t>ModelName</a:t>
            </a:r>
            <a:r>
              <a:rPr lang="en-US" dirty="0" smtClean="0">
                <a:solidFill>
                  <a:schemeClr val="bg1"/>
                </a:solidFill>
              </a:rPr>
              <a:t>::count ();</a:t>
            </a:r>
            <a:endParaRPr lang="b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$result = </a:t>
            </a:r>
            <a:r>
              <a:rPr lang="en-US" dirty="0" err="1" smtClean="0">
                <a:solidFill>
                  <a:schemeClr val="bg1"/>
                </a:solidFill>
              </a:rPr>
              <a:t>ModelName</a:t>
            </a:r>
            <a:r>
              <a:rPr lang="en-US" dirty="0" smtClean="0">
                <a:solidFill>
                  <a:schemeClr val="bg1"/>
                </a:solidFill>
              </a:rPr>
              <a:t>::max (‘col’);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$result = </a:t>
            </a:r>
            <a:r>
              <a:rPr lang="en-US" dirty="0" err="1" smtClean="0">
                <a:solidFill>
                  <a:schemeClr val="bg1"/>
                </a:solidFill>
              </a:rPr>
              <a:t>ModelName</a:t>
            </a:r>
            <a:r>
              <a:rPr lang="en-US" dirty="0" smtClean="0">
                <a:solidFill>
                  <a:schemeClr val="bg1"/>
                </a:solidFill>
              </a:rPr>
              <a:t>::min </a:t>
            </a:r>
            <a:r>
              <a:rPr lang="en-US" dirty="0">
                <a:solidFill>
                  <a:schemeClr val="bg1"/>
                </a:solidFill>
              </a:rPr>
              <a:t>(‘col’);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$result = </a:t>
            </a:r>
            <a:r>
              <a:rPr lang="en-US" dirty="0" err="1" smtClean="0">
                <a:solidFill>
                  <a:schemeClr val="bg1"/>
                </a:solidFill>
              </a:rPr>
              <a:t>ModelName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avg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(‘col’);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bg1"/>
                </a:solidFill>
              </a:rPr>
              <a:t>result = </a:t>
            </a:r>
            <a:r>
              <a:rPr lang="en-US" dirty="0" err="1" smtClean="0">
                <a:solidFill>
                  <a:schemeClr val="bg1"/>
                </a:solidFill>
              </a:rPr>
              <a:t>ModelName</a:t>
            </a:r>
            <a:r>
              <a:rPr lang="en-US" dirty="0" smtClean="0">
                <a:solidFill>
                  <a:schemeClr val="bg1"/>
                </a:solidFill>
              </a:rPr>
              <a:t>::sum </a:t>
            </a:r>
            <a:r>
              <a:rPr lang="en-US" dirty="0">
                <a:solidFill>
                  <a:schemeClr val="bg1"/>
                </a:solidFill>
              </a:rPr>
              <a:t>(‘col’);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09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92358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Insert</a:t>
            </a:r>
            <a:r>
              <a:rPr lang="bn-IN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</a:rPr>
              <a:t>Using </a:t>
            </a:r>
            <a:r>
              <a:rPr lang="en-US" sz="2800" b="1" dirty="0">
                <a:solidFill>
                  <a:srgbClr val="FFC000"/>
                </a:solidFill>
              </a:rPr>
              <a:t>Model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895350"/>
            <a:ext cx="7680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$result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 smtClean="0">
                <a:solidFill>
                  <a:schemeClr val="bg1"/>
                </a:solidFill>
              </a:rPr>
              <a:t>ModelName</a:t>
            </a:r>
            <a:r>
              <a:rPr lang="en-US" dirty="0">
                <a:solidFill>
                  <a:schemeClr val="bg1"/>
                </a:solidFill>
              </a:rPr>
              <a:t>:: insert(['email' =&gt; 'john@example.com', 'votes' =&gt; 0]);</a:t>
            </a:r>
            <a:endParaRPr lang="b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6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92358"/>
            <a:ext cx="3218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Delete</a:t>
            </a:r>
            <a:r>
              <a:rPr lang="bn-IN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</a:rPr>
              <a:t>Using </a:t>
            </a:r>
            <a:r>
              <a:rPr lang="en-US" sz="2800" b="1" dirty="0">
                <a:solidFill>
                  <a:srgbClr val="FFC000"/>
                </a:solidFill>
              </a:rPr>
              <a:t>Model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895350"/>
            <a:ext cx="5808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$result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 smtClean="0">
                <a:solidFill>
                  <a:schemeClr val="bg1"/>
                </a:solidFill>
              </a:rPr>
              <a:t>ModelName</a:t>
            </a:r>
            <a:r>
              <a:rPr lang="en-US" dirty="0">
                <a:solidFill>
                  <a:schemeClr val="bg1"/>
                </a:solidFill>
              </a:rPr>
              <a:t>:: where('votes', '&gt;', 100)-&gt;delete();</a:t>
            </a:r>
          </a:p>
          <a:p>
            <a:endParaRPr lang="b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92358"/>
            <a:ext cx="333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Update</a:t>
            </a:r>
            <a:r>
              <a:rPr lang="bn-IN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</a:rPr>
              <a:t>Using </a:t>
            </a:r>
            <a:r>
              <a:rPr lang="en-US" sz="2800" b="1" dirty="0">
                <a:solidFill>
                  <a:srgbClr val="FFC000"/>
                </a:solidFill>
              </a:rPr>
              <a:t>Model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895350"/>
            <a:ext cx="6239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$result = </a:t>
            </a:r>
            <a:r>
              <a:rPr lang="en-US" dirty="0" err="1" smtClean="0">
                <a:solidFill>
                  <a:schemeClr val="bg1"/>
                </a:solidFill>
              </a:rPr>
              <a:t>ModelName</a:t>
            </a:r>
            <a:r>
              <a:rPr lang="en-US" dirty="0">
                <a:solidFill>
                  <a:schemeClr val="bg1"/>
                </a:solidFill>
              </a:rPr>
              <a:t>:: where('id', 1) -&gt;update(['votes' =&gt; 1]);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b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7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92358"/>
            <a:ext cx="453156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Database Migration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ersion </a:t>
            </a:r>
            <a:r>
              <a:rPr lang="en-US" dirty="0">
                <a:solidFill>
                  <a:schemeClr val="bg1"/>
                </a:solidFill>
              </a:rPr>
              <a:t>control for your </a:t>
            </a:r>
            <a:r>
              <a:rPr lang="en-US" dirty="0" smtClean="0">
                <a:solidFill>
                  <a:schemeClr val="bg1"/>
                </a:solidFill>
              </a:rPr>
              <a:t>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Allow to create table programmatically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Allow to modify table programatically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To share </a:t>
            </a:r>
            <a:r>
              <a:rPr lang="en-US" dirty="0">
                <a:solidFill>
                  <a:schemeClr val="bg1"/>
                </a:solidFill>
              </a:rPr>
              <a:t>the application's database </a:t>
            </a:r>
            <a:r>
              <a:rPr lang="en-US" dirty="0" smtClean="0">
                <a:solidFill>
                  <a:schemeClr val="bg1"/>
                </a:solidFill>
              </a:rPr>
              <a:t>schema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5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353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6225" y="41074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330458"/>
            <a:ext cx="711181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Generating And Running Migrations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>
                <a:solidFill>
                  <a:srgbClr val="FFFF00"/>
                </a:solidFill>
              </a:rPr>
              <a:t>php artisan make:migration </a:t>
            </a:r>
            <a:r>
              <a:rPr lang="en-US" i="1" dirty="0" smtClean="0">
                <a:solidFill>
                  <a:srgbClr val="FFFF00"/>
                </a:solidFill>
              </a:rPr>
              <a:t>create_users_table </a:t>
            </a:r>
            <a:r>
              <a:rPr lang="en-US" i="1" dirty="0" smtClean="0">
                <a:solidFill>
                  <a:schemeClr val="bg1"/>
                </a:solidFill>
              </a:rPr>
              <a:t>to create migration 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Placed </a:t>
            </a:r>
            <a:r>
              <a:rPr lang="en-US" dirty="0">
                <a:solidFill>
                  <a:schemeClr val="bg1"/>
                </a:solidFill>
              </a:rPr>
              <a:t>in your database/migrations </a:t>
            </a:r>
            <a:r>
              <a:rPr lang="en-US" dirty="0" smtClean="0">
                <a:solidFill>
                  <a:schemeClr val="bg1"/>
                </a:solidFill>
              </a:rPr>
              <a:t>directory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igration </a:t>
            </a:r>
            <a:r>
              <a:rPr lang="en-US" dirty="0">
                <a:solidFill>
                  <a:schemeClr val="bg1"/>
                </a:solidFill>
              </a:rPr>
              <a:t>file name contains a timestamp </a:t>
            </a:r>
            <a:endParaRPr lang="b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>
                <a:solidFill>
                  <a:srgbClr val="FFFF00"/>
                </a:solidFill>
              </a:rPr>
              <a:t>--table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i="1" dirty="0">
                <a:solidFill>
                  <a:srgbClr val="FFFF00"/>
                </a:solidFill>
              </a:rPr>
              <a:t>--create </a:t>
            </a:r>
            <a:r>
              <a:rPr lang="en-US" dirty="0">
                <a:solidFill>
                  <a:schemeClr val="bg1"/>
                </a:solidFill>
              </a:rPr>
              <a:t>options </a:t>
            </a:r>
            <a:r>
              <a:rPr lang="en-US" dirty="0" smtClean="0">
                <a:solidFill>
                  <a:schemeClr val="bg1"/>
                </a:solidFill>
              </a:rPr>
              <a:t>used </a:t>
            </a:r>
            <a:r>
              <a:rPr lang="en-US" dirty="0">
                <a:solidFill>
                  <a:schemeClr val="bg1"/>
                </a:solidFill>
              </a:rPr>
              <a:t>to indicate the name of the table </a:t>
            </a:r>
            <a:endParaRPr lang="b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>
                <a:solidFill>
                  <a:srgbClr val="FFFF00"/>
                </a:solidFill>
              </a:rPr>
              <a:t>php artisan </a:t>
            </a:r>
            <a:r>
              <a:rPr lang="en-US" i="1" dirty="0" smtClean="0">
                <a:solidFill>
                  <a:srgbClr val="FFFF00"/>
                </a:solidFill>
              </a:rPr>
              <a:t>migrate</a:t>
            </a:r>
            <a:r>
              <a:rPr lang="bn-IN" i="1" dirty="0" smtClean="0">
                <a:solidFill>
                  <a:srgbClr val="FFFF00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to run migration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60" y="29241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64885" y="39962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15860" y="784150"/>
            <a:ext cx="5283200" cy="1096173"/>
            <a:chOff x="1828800" y="970754"/>
            <a:chExt cx="5283200" cy="109617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828800" y="970754"/>
              <a:ext cx="5283200" cy="1096173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0925526">
              <a:off x="2864022" y="1396958"/>
              <a:ext cx="205056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bn-IN" sz="800" dirty="0" smtClean="0">
                  <a:solidFill>
                    <a:schemeClr val="bg1"/>
                  </a:solidFill>
                  <a:latin typeface="Kalpurush" pitchFamily="2" charset="0"/>
                  <a:cs typeface="Kalpurush" pitchFamily="2" charset="0"/>
                </a:rPr>
                <a:t>১। আপনি টাকার পরিমান উল্লেখ করে টাকা চাইলেন</a:t>
              </a:r>
              <a:endParaRPr lang="en-US" sz="8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85710" y="1031926"/>
            <a:ext cx="5289550" cy="1123824"/>
            <a:chOff x="1752600" y="1143126"/>
            <a:chExt cx="5289550" cy="1123824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752600" y="1143126"/>
              <a:ext cx="5289550" cy="1123824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0925526">
              <a:off x="3064013" y="1860267"/>
              <a:ext cx="1752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800" dirty="0" smtClean="0">
                  <a:solidFill>
                    <a:schemeClr val="bg1"/>
                  </a:solidFill>
                  <a:latin typeface="Kalpurush" pitchFamily="2" charset="0"/>
                  <a:cs typeface="Kalpurush" pitchFamily="2" charset="0"/>
                </a:rPr>
                <a:t>২। সঠিক হইলে মহাজন চেক প্রদান করবে </a:t>
              </a:r>
              <a:endParaRPr lang="en-US" sz="8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80841" y="2295832"/>
            <a:ext cx="5410200" cy="1278731"/>
            <a:chOff x="1828800" y="2419350"/>
            <a:chExt cx="5410200" cy="127873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1828800" y="2419350"/>
              <a:ext cx="5410200" cy="127873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780402">
              <a:off x="3658670" y="3086910"/>
              <a:ext cx="1560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800" dirty="0" smtClean="0">
                  <a:solidFill>
                    <a:schemeClr val="bg1"/>
                  </a:solidFill>
                  <a:latin typeface="Kalpurush" pitchFamily="2" charset="0"/>
                  <a:cs typeface="Kalpurush" pitchFamily="2" charset="0"/>
                </a:rPr>
                <a:t>৩। আপনি চেক নিয়ে ব্যাংকে গেলেন  </a:t>
              </a:r>
              <a:endParaRPr lang="en-US" sz="8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347470" y="1233483"/>
            <a:ext cx="251752" cy="2136381"/>
            <a:chOff x="7239000" y="1304491"/>
            <a:chExt cx="251752" cy="2136381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7239000" y="1304491"/>
              <a:ext cx="0" cy="2136381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5400000">
              <a:off x="6989332" y="2233126"/>
              <a:ext cx="7873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800" dirty="0" smtClean="0">
                  <a:solidFill>
                    <a:schemeClr val="bg1"/>
                  </a:solidFill>
                  <a:latin typeface="Kalpurush" pitchFamily="2" charset="0"/>
                  <a:cs typeface="Kalpurush" pitchFamily="2" charset="0"/>
                </a:rPr>
                <a:t>৪। সত্যতা যাচাই</a:t>
              </a:r>
              <a:endParaRPr lang="en-US" sz="8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71600" y="2602507"/>
            <a:ext cx="5427460" cy="1295400"/>
            <a:chOff x="381000" y="2037194"/>
            <a:chExt cx="5427460" cy="1295400"/>
          </a:xfrm>
        </p:grpSpPr>
        <p:cxnSp>
          <p:nvCxnSpPr>
            <p:cNvPr id="21" name="Straight Arrow Connector 20"/>
            <p:cNvCxnSpPr/>
            <p:nvPr/>
          </p:nvCxnSpPr>
          <p:spPr>
            <a:xfrm flipH="1" flipV="1">
              <a:off x="381000" y="2037194"/>
              <a:ext cx="5427460" cy="12954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780402">
              <a:off x="2320671" y="2719555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800" dirty="0" smtClean="0">
                  <a:solidFill>
                    <a:schemeClr val="bg1"/>
                  </a:solidFill>
                  <a:latin typeface="Kalpurush" pitchFamily="2" charset="0"/>
                  <a:cs typeface="Kalpurush" pitchFamily="2" charset="0"/>
                </a:rPr>
                <a:t>৫। আপনাকে টাকা দিয়ে দিলো </a:t>
              </a:r>
              <a:endParaRPr lang="en-US" sz="800" dirty="0">
                <a:solidFill>
                  <a:schemeClr val="bg1"/>
                </a:solidFill>
                <a:latin typeface="Kalpurush" pitchFamily="2" charset="0"/>
                <a:cs typeface="Kalpurush" pitchFamily="2" charset="0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6844503" y="188005"/>
            <a:ext cx="1005286" cy="1005286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1050" dirty="0" smtClean="0">
                <a:solidFill>
                  <a:schemeClr val="tx1"/>
                </a:solidFill>
              </a:rPr>
              <a:t>মহাজন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44503" y="3392590"/>
            <a:ext cx="1005286" cy="1005286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1050" dirty="0" smtClean="0">
                <a:solidFill>
                  <a:schemeClr val="tx1"/>
                </a:solidFill>
                <a:latin typeface="Kalpurush" pitchFamily="2" charset="0"/>
                <a:cs typeface="Kalpurush" pitchFamily="2" charset="0"/>
              </a:rPr>
              <a:t>ব্যাংক</a:t>
            </a:r>
            <a:endParaRPr lang="en-US" sz="1050" dirty="0">
              <a:solidFill>
                <a:schemeClr val="tx1"/>
              </a:solidFill>
              <a:latin typeface="Kalpurush" pitchFamily="2" charset="0"/>
              <a:cs typeface="Kalpurush" pitchFamily="2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4091" y="1726194"/>
            <a:ext cx="1005286" cy="1005286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1050" dirty="0" smtClean="0">
                <a:solidFill>
                  <a:schemeClr val="tx1"/>
                </a:solidFill>
                <a:latin typeface="Kalpurush" pitchFamily="2" charset="0"/>
                <a:cs typeface="Kalpurush" pitchFamily="2" charset="0"/>
              </a:rPr>
              <a:t>আপনি</a:t>
            </a:r>
            <a:endParaRPr lang="en-US" sz="1050" dirty="0">
              <a:solidFill>
                <a:schemeClr val="tx1"/>
              </a:solidFill>
              <a:latin typeface="Kalpurush" pitchFamily="2" charset="0"/>
              <a:cs typeface="Kalpurush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8005"/>
            <a:ext cx="276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How Authentication Works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74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60" y="29241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64885" y="39962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15860" y="784150"/>
            <a:ext cx="5283200" cy="1096173"/>
            <a:chOff x="1828800" y="970754"/>
            <a:chExt cx="5283200" cy="109617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828800" y="970754"/>
              <a:ext cx="5283200" cy="1096173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0925526">
              <a:off x="3237524" y="1381570"/>
              <a:ext cx="130356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1. Send Auth Request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85710" y="1031926"/>
            <a:ext cx="5289550" cy="1123824"/>
            <a:chOff x="1752600" y="1143126"/>
            <a:chExt cx="5289550" cy="1123824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1752600" y="1143126"/>
              <a:ext cx="5289550" cy="1123824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0925526">
              <a:off x="3307672" y="1844879"/>
              <a:ext cx="12650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2. Give Access Token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80841" y="2295832"/>
            <a:ext cx="5410200" cy="1278731"/>
            <a:chOff x="1828800" y="2419350"/>
            <a:chExt cx="5410200" cy="127873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1828800" y="2419350"/>
              <a:ext cx="5410200" cy="127873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780402">
              <a:off x="3424635" y="3071522"/>
              <a:ext cx="20281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3. Send Request With Access Token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347470" y="1233483"/>
            <a:ext cx="259449" cy="2136381"/>
            <a:chOff x="7239000" y="1304491"/>
            <a:chExt cx="259449" cy="2136381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7239000" y="1304491"/>
              <a:ext cx="0" cy="2136381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5400000">
              <a:off x="6732053" y="2225432"/>
              <a:ext cx="13019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4. Access Token Validity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71600" y="2602507"/>
            <a:ext cx="5427460" cy="1295400"/>
            <a:chOff x="381000" y="2037194"/>
            <a:chExt cx="5427460" cy="1295400"/>
          </a:xfrm>
        </p:grpSpPr>
        <p:cxnSp>
          <p:nvCxnSpPr>
            <p:cNvPr id="21" name="Straight Arrow Connector 20"/>
            <p:cNvCxnSpPr/>
            <p:nvPr/>
          </p:nvCxnSpPr>
          <p:spPr>
            <a:xfrm flipH="1" flipV="1">
              <a:off x="381000" y="2037194"/>
              <a:ext cx="5427460" cy="12954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780402">
              <a:off x="2446509" y="2704167"/>
              <a:ext cx="10695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4. Give Response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6844503" y="188005"/>
            <a:ext cx="1005286" cy="1005286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Auth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Server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44503" y="3392590"/>
            <a:ext cx="1005286" cy="1005286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Resource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Server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4091" y="1726194"/>
            <a:ext cx="1005286" cy="1005286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Application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8005"/>
            <a:ext cx="276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How Authentication Works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18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60" y="29241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4002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64885" y="39962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88005"/>
            <a:ext cx="4330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Laravel </a:t>
            </a:r>
            <a:r>
              <a:rPr lang="en-US" b="1" dirty="0" smtClean="0">
                <a:solidFill>
                  <a:srgbClr val="FFC000"/>
                </a:solidFill>
              </a:rPr>
              <a:t>Lumen Authentication Architecture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742950"/>
            <a:ext cx="9312614" cy="646331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Born with authentication architecture</a:t>
            </a:r>
          </a:p>
          <a:p>
            <a:pPr marL="342900" indent="-342900">
              <a:buAutoNum type="arabicPeriod"/>
            </a:pPr>
            <a:r>
              <a:rPr lang="en-US" smtClean="0">
                <a:solidFill>
                  <a:schemeClr val="bg1"/>
                </a:solidFill>
              </a:rPr>
              <a:t>Go </a:t>
            </a:r>
            <a:r>
              <a:rPr lang="en-US" smtClean="0">
                <a:solidFill>
                  <a:schemeClr val="bg1"/>
                </a:solidFill>
              </a:rPr>
              <a:t>Bootstrap -&gt; app.php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and uncommend  </a:t>
            </a:r>
            <a:r>
              <a:rPr lang="en-US" i="1" dirty="0" smtClean="0">
                <a:solidFill>
                  <a:srgbClr val="FFFF00"/>
                </a:solidFill>
              </a:rPr>
              <a:t>AuthServiceProvider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i="1" dirty="0">
                <a:solidFill>
                  <a:srgbClr val="FFFF00"/>
                </a:solidFill>
              </a:rPr>
              <a:t>Authenticate </a:t>
            </a:r>
            <a:r>
              <a:rPr lang="en-US" i="1" dirty="0" smtClean="0">
                <a:solidFill>
                  <a:srgbClr val="FFFF00"/>
                </a:solidFill>
              </a:rPr>
              <a:t>Middleware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000" y="1657350"/>
            <a:ext cx="2807115" cy="646331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Authenticate.php</a:t>
            </a:r>
          </a:p>
          <a:p>
            <a:pPr marL="342900" indent="-342900">
              <a:buAutoNum type="arabicPeriod"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AuthServiceProvider.php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2740" y="1704935"/>
            <a:ext cx="4501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latin typeface="Montserrat" pitchFamily="50" charset="0"/>
              </a:rPr>
              <a:t>This Tutorial is for</a:t>
            </a:r>
            <a:endParaRPr lang="en-US" sz="3600" b="1" dirty="0">
              <a:solidFill>
                <a:srgbClr val="FFC000"/>
              </a:solidFill>
              <a:latin typeface="Montserrat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7493" y="2379643"/>
            <a:ext cx="54377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Raleway" pitchFamily="34" charset="0"/>
              </a:rPr>
              <a:t>Who Wants to Become 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Raleway" pitchFamily="34" charset="0"/>
              </a:rPr>
              <a:t>Elite Class REST API Developer </a:t>
            </a:r>
            <a:endParaRPr lang="en-US" sz="2800" dirty="0">
              <a:solidFill>
                <a:schemeClr val="bg1"/>
              </a:solidFill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60" y="29241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264885" y="39962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6200" y="1796355"/>
            <a:ext cx="16514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FFC000"/>
                </a:solidFill>
              </a:rPr>
              <a:t>JWT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60" y="29241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264885" y="39962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1733550"/>
            <a:ext cx="508844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FFC000"/>
                </a:solidFill>
              </a:rPr>
              <a:t>What is JWT ?</a:t>
            </a:r>
          </a:p>
          <a:p>
            <a:pPr algn="ctr"/>
            <a:r>
              <a:rPr lang="bn-IN" b="1" dirty="0" smtClean="0">
                <a:solidFill>
                  <a:srgbClr val="FFC000"/>
                </a:solidFill>
              </a:rPr>
              <a:t>আমরা সাধারন ভাবে যা 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78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60" y="29241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264885" y="39962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9407" y="438150"/>
            <a:ext cx="7787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What is JWT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JWT is a internet standard for creating JSON based token.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JWT is a Secure JSON Object Transmitting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Encrypt and decrypt JSON object for security purpose is the main goal of JWT.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43458" y="2073029"/>
            <a:ext cx="8459256" cy="701266"/>
            <a:chOff x="845455" y="2224584"/>
            <a:chExt cx="9862762" cy="817615"/>
          </a:xfrm>
        </p:grpSpPr>
        <p:sp>
          <p:nvSpPr>
            <p:cNvPr id="21" name="Rectangle 20"/>
            <p:cNvSpPr/>
            <p:nvPr/>
          </p:nvSpPr>
          <p:spPr>
            <a:xfrm>
              <a:off x="845455" y="2224584"/>
              <a:ext cx="1906700" cy="80521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Readable { JSON }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78971" y="2224584"/>
              <a:ext cx="1906699" cy="80521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Encrypt JSON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797910" y="2236981"/>
              <a:ext cx="1906699" cy="80521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Decrypt JSON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801518" y="2236980"/>
              <a:ext cx="1906699" cy="80521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Readable { JSON }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4953432" y="2494127"/>
              <a:ext cx="1577952" cy="266131"/>
            </a:xfrm>
            <a:prstGeom prst="rightArrow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03065" y="2647950"/>
            <a:ext cx="7290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JWT can be signed using private/public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This information can be verified and trusted because it is digitally signed.</a:t>
            </a:r>
          </a:p>
        </p:txBody>
      </p:sp>
    </p:spTree>
    <p:extLst>
      <p:ext uri="{BB962C8B-B14F-4D97-AF65-F5344CB8AC3E}">
        <p14:creationId xmlns:p14="http://schemas.microsoft.com/office/powerpoint/2010/main" val="293277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abbil\Desktop\Lumen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60" y="2924189"/>
            <a:ext cx="990600" cy="11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264885" y="39962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" y="285750"/>
            <a:ext cx="3904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C000"/>
                </a:solidFill>
              </a:rPr>
              <a:t>Why We Secure JSON Using JWT ? </a:t>
            </a:r>
            <a:endParaRPr lang="en-US" b="1" dirty="0">
              <a:solidFill>
                <a:srgbClr val="FFC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For Authorization Purposes.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For Information Exchange Purposes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88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264885" y="399621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-8870"/>
            <a:ext cx="1803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JWT Structure </a:t>
            </a:r>
            <a:r>
              <a:rPr lang="en-US" sz="2800" dirty="0" smtClean="0"/>
              <a:t>?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" y="459998"/>
            <a:ext cx="8382000" cy="8925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Header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Type of the token, which is JWT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Signing algorithm being used, such as HMAC SHA256 or RSA.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316" y="523402"/>
            <a:ext cx="1519887" cy="7657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304800" y="1482081"/>
            <a:ext cx="8382000" cy="8925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Payload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Payload contains claims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Signing algorithm being used, such as HMAC SHA256 or RSA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889" y="1548524"/>
            <a:ext cx="1519331" cy="75966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02394" y="2527033"/>
            <a:ext cx="8382000" cy="11079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Signature</a:t>
            </a:r>
          </a:p>
          <a:p>
            <a:r>
              <a:rPr lang="en-US" sz="1600" dirty="0">
                <a:solidFill>
                  <a:schemeClr val="bg1"/>
                </a:solidFill>
              </a:rPr>
              <a:t>To create the signature part you have to take the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encoded </a:t>
            </a:r>
            <a:r>
              <a:rPr lang="en-US" sz="1600" dirty="0">
                <a:solidFill>
                  <a:schemeClr val="bg1"/>
                </a:solidFill>
              </a:rPr>
              <a:t>header, the encoded payload, a secret, the algorithm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specified </a:t>
            </a:r>
            <a:r>
              <a:rPr lang="en-US" sz="1600" dirty="0">
                <a:solidFill>
                  <a:schemeClr val="bg1"/>
                </a:solidFill>
              </a:rPr>
              <a:t>in the header, and sign that.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708247"/>
            <a:ext cx="2244157" cy="74556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04800" y="3811552"/>
            <a:ext cx="8382000" cy="110799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Final Encoded String: </a:t>
            </a:r>
            <a:r>
              <a:rPr lang="en-US" sz="1600" dirty="0" smtClean="0">
                <a:solidFill>
                  <a:srgbClr val="FFFF00"/>
                </a:solidFill>
              </a:rPr>
              <a:t>eyJ0eXAiOiJKV1QiLCJhbGciOiJIUzI1NiJ9.eyJpc3MiOiJodHRwOlwvXC9leGFtcGxlLm9yZyIsImF1ZCI6Imh0dHA6XC9cL2V4YW1wbGUuY29tIiwiaWF0IjoxMzU2OTk5NTI0LCJuYmYiOjEzNTcwMDAwMDB9.ZTNQCpnCfHbIOXw5N8YbyBBXvx9L-ppovraYDZwfu10</a:t>
            </a:r>
          </a:p>
        </p:txBody>
      </p:sp>
    </p:spTree>
    <p:extLst>
      <p:ext uri="{BB962C8B-B14F-4D97-AF65-F5344CB8AC3E}">
        <p14:creationId xmlns:p14="http://schemas.microsoft.com/office/powerpoint/2010/main" val="94136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95600" y="2038350"/>
            <a:ext cx="3584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JWT PHP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00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209550"/>
            <a:ext cx="26239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C000"/>
                </a:solidFill>
              </a:rPr>
              <a:t>Phone Book Project</a:t>
            </a:r>
            <a:endParaRPr lang="en-US" b="1" dirty="0">
              <a:solidFill>
                <a:srgbClr val="FFC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Registration System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Login System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Save Phone Number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Edit Phone Number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Delete Phone Number</a:t>
            </a:r>
          </a:p>
          <a:p>
            <a:pPr marL="342900" indent="-342900">
              <a:buAutoNum type="arabicPeriod"/>
            </a:pP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58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3350"/>
            <a:ext cx="2448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  <a:latin typeface="Montserrat" pitchFamily="50" charset="0"/>
              </a:rPr>
              <a:t>Suitable For</a:t>
            </a:r>
            <a:endParaRPr lang="en-US" sz="2800" b="1" dirty="0">
              <a:solidFill>
                <a:srgbClr val="FFC000"/>
              </a:solidFill>
              <a:latin typeface="Montserrat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6942" y="742950"/>
            <a:ext cx="4488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Raleway" pitchFamily="34" charset="0"/>
              </a:rPr>
              <a:t>Who has Basic of PHP MySQL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Raleway" pitchFamily="34" charset="0"/>
              </a:rPr>
              <a:t>Who actually wants to learn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Raleway" pitchFamily="34" charset="0"/>
              </a:rPr>
              <a:t>Designed for beginner to higher </a:t>
            </a:r>
          </a:p>
        </p:txBody>
      </p:sp>
    </p:spTree>
    <p:extLst>
      <p:ext uri="{BB962C8B-B14F-4D97-AF65-F5344CB8AC3E}">
        <p14:creationId xmlns:p14="http://schemas.microsoft.com/office/powerpoint/2010/main" val="30928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19730"/>
            <a:ext cx="4315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  <a:latin typeface="Montserrat" pitchFamily="50" charset="0"/>
              </a:rPr>
              <a:t>Terms and Conditions</a:t>
            </a:r>
            <a:endParaRPr lang="en-US" sz="2800" b="1" dirty="0">
              <a:solidFill>
                <a:srgbClr val="FFC000"/>
              </a:solidFill>
              <a:latin typeface="Montserrat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5538" y="819150"/>
            <a:ext cx="80826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Raleway" pitchFamily="34" charset="0"/>
              </a:rPr>
              <a:t>First </a:t>
            </a:r>
            <a:r>
              <a:rPr lang="bn-IN" sz="2000" dirty="0" smtClean="0">
                <a:solidFill>
                  <a:schemeClr val="bg1"/>
                </a:solidFill>
                <a:latin typeface="Raleway" pitchFamily="34" charset="0"/>
              </a:rPr>
              <a:t>10-15</a:t>
            </a:r>
            <a:r>
              <a:rPr lang="en-US" sz="2000" dirty="0" smtClean="0">
                <a:solidFill>
                  <a:schemeClr val="bg1"/>
                </a:solidFill>
                <a:latin typeface="Raleway" pitchFamily="34" charset="0"/>
              </a:rPr>
              <a:t> videos is for free.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Raleway" pitchFamily="34" charset="0"/>
              </a:rPr>
              <a:t>Rest of videos are paid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Raleway" pitchFamily="34" charset="0"/>
              </a:rPr>
              <a:t>Lumen series will be free who will get react paid tutorial series.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Raleway" pitchFamily="34" charset="0"/>
              </a:rPr>
              <a:t>Short cut learner should avoid.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Raleway" pitchFamily="34" charset="0"/>
              </a:rPr>
              <a:t>You should watch according to sequence.</a:t>
            </a:r>
          </a:p>
          <a:p>
            <a:endParaRPr lang="en-US" sz="2000" dirty="0" smtClean="0">
              <a:solidFill>
                <a:schemeClr val="bg1"/>
              </a:solidFill>
              <a:latin typeface="Raleway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9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3350"/>
            <a:ext cx="3685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Montserrat" pitchFamily="50" charset="0"/>
              </a:rPr>
              <a:t>Lumen Paid Videos</a:t>
            </a:r>
            <a:endParaRPr lang="en-US" sz="28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809749"/>
            <a:ext cx="711457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C000"/>
                </a:solidFill>
                <a:latin typeface="Raleway" pitchFamily="34" charset="0"/>
              </a:rPr>
              <a:t>www.lumen.rabbil.com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Raleway" pitchFamily="34" charset="0"/>
              </a:rPr>
              <a:t>Help line Mobile Number Below Description Box</a:t>
            </a:r>
          </a:p>
          <a:p>
            <a:endParaRPr lang="en-US" sz="2000" dirty="0" smtClean="0">
              <a:solidFill>
                <a:schemeClr val="bg1"/>
              </a:solidFill>
              <a:latin typeface="Raleway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8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3350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  <a:latin typeface="Montserrat" pitchFamily="50" charset="0"/>
              </a:rPr>
              <a:t>Tools</a:t>
            </a:r>
            <a:endParaRPr lang="en-US" sz="2800" b="1" dirty="0">
              <a:solidFill>
                <a:srgbClr val="FFC000"/>
              </a:solidFill>
              <a:latin typeface="Montserrat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347" y="819150"/>
            <a:ext cx="18854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Raleway" pitchFamily="34" charset="0"/>
              </a:rPr>
              <a:t>VS Code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Raleway" pitchFamily="34" charset="0"/>
              </a:rPr>
              <a:t>PhpStrom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Raleway" pitchFamily="34" charset="0"/>
              </a:rPr>
              <a:t>Xammp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Raleway" pitchFamily="34" charset="0"/>
              </a:rPr>
              <a:t>Postman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Raleway" pitchFamily="34" charset="0"/>
              </a:rPr>
              <a:t>Composer</a:t>
            </a:r>
          </a:p>
          <a:p>
            <a:pPr marL="457200" indent="-457200">
              <a:buAutoNum type="arabicPeriod"/>
            </a:pPr>
            <a:endParaRPr lang="en-US" sz="2000" dirty="0" smtClean="0">
              <a:solidFill>
                <a:schemeClr val="bg1"/>
              </a:solidFill>
              <a:latin typeface="Raleway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1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14036</TotalTime>
  <Words>1816</Words>
  <Application>Microsoft Office PowerPoint</Application>
  <PresentationFormat>On-screen Show (16:9)</PresentationFormat>
  <Paragraphs>443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Kalpurush</vt:lpstr>
      <vt:lpstr>Montserrat</vt:lpstr>
      <vt:lpstr>Raleway</vt:lpstr>
      <vt:lpstr>Vrinda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Legend Computer</cp:lastModifiedBy>
  <cp:revision>267</cp:revision>
  <dcterms:created xsi:type="dcterms:W3CDTF">2006-08-16T00:00:00Z</dcterms:created>
  <dcterms:modified xsi:type="dcterms:W3CDTF">2021-11-26T14:24:04Z</dcterms:modified>
</cp:coreProperties>
</file>