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35d02c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35d02c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35d02c02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35d02c0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35d02c02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35d02c02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35d02c02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35d02c02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35d02c02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35d02c0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35d02c0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35d02c0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20b5fff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20b5fff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35d02c0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35d02c0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35d02c02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35d02c02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20b5fffa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20b5fffa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31ed6b4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131ed6b4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35d02c0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35d02c0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20b5fff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20b5fff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20b5fff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20b5fff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Roboto"/>
              <a:buChar char="-"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Our goal was to come up with a SMA (Simple Moving Average) strategy, which is trading whenever small and long SMAs cross. This was similar to doing the rolling method with stocks that we covered in the past. 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BDC1C6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SMA =  </a:t>
            </a:r>
            <a:r>
              <a:rPr b="1" lang="en" sz="1050">
                <a:solidFill>
                  <a:srgbClr val="BCC0C3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simply the average price over the specified period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131ed6b4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131ed6b4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pair had about 50,000 rows of data, and we had data for every 15-min interval.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16be1f3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16be1f3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6be1f3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6be1f3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graph of all 7 currency pairs in one paragraph. As you can see, JPY-related data has a much higher conversion rate so I had a separate chart that shows the other 5.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16be1f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16be1f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Purple and red are relatively not too far off - both are conversions from USD to CAD or CHF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- USDCAD - mean 1.23 std 0.181 max 1.6184 (beginning) min 0.906 (the end)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Purple - USDCHF - mean 1.14 std 0.248 max 1.8293 (beginning) min 0.709 (the end) - explains the bigger std than 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and green relatively similar in the pattern except for 2008-2010 ish (from AUD/EUR to USD)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- AUDUSD mean .778 std .148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- EURUSD mean 1.2 std .166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16be1f3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16be1f3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20b5fff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20b5fff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753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FOREX SMA Strategy and Analysis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173617" y="2571750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Mike Blanchette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Soheil Gityforoze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Halam Kim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Francisco Franco Mesa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60950" y="1613150"/>
            <a:ext cx="8222100" cy="4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linear regression to forecast price-action </a:t>
            </a:r>
            <a:endParaRPr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Import required libraries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from sklearn.linear_model import LinearRegression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Import currency pair data (AUD/USD)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Plot price-action graph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 variables → fit regression model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 “x” </a:t>
            </a:r>
            <a:r>
              <a:rPr lang="en"/>
              <a:t>→ previous close to determine “y”</a:t>
            </a:r>
            <a:r>
              <a:rPr lang="en"/>
              <a:t>→ np.array using ‘low’, high’, ‘open’, ‘close’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 “y” → Actual target or close figured out with “x” → </a:t>
            </a:r>
            <a:r>
              <a:rPr lang="en"/>
              <a:t>np.array using AUDUSD[‘1day’]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Fit regression model → LinearRegression() with “x” and “y” variables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/>
              <a:t>Coefficient of determination, intercept, slope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Coefficient of determination → R^2 = </a:t>
            </a:r>
            <a:r>
              <a:rPr b="1" lang="en">
                <a:solidFill>
                  <a:srgbClr val="FF0000"/>
                </a:solidFill>
              </a:rPr>
              <a:t>0.99837</a:t>
            </a:r>
            <a:endParaRPr b="1">
              <a:solidFill>
                <a:srgbClr val="FF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Intercept→ b0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Slope → b1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𝑓(𝑥) = 𝑏₀ + 𝑏₁𝑥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21150" y="2319213"/>
            <a:ext cx="71178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original closing prices vs projected closing prices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938" y="0"/>
            <a:ext cx="49434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819400"/>
            <a:ext cx="50006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50975" y="469075"/>
            <a:ext cx="8442900" cy="10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predictions → 10-year USD/EUR bonds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650" y="1883475"/>
            <a:ext cx="6946701" cy="293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5" y="1858125"/>
            <a:ext cx="7244824" cy="30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0725" y="836075"/>
            <a:ext cx="47916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USD 10-year Bond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Currency Pairs 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22" y="1759050"/>
            <a:ext cx="5224898" cy="33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825" y="76450"/>
            <a:ext cx="3515873" cy="23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9520" y="2571754"/>
            <a:ext cx="3515881" cy="242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75" y="81025"/>
            <a:ext cx="7357101" cy="4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3946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 Strategy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097300" y="352425"/>
            <a:ext cx="28689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 Strategy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63" y="1462788"/>
            <a:ext cx="5732577" cy="36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164525" y="2146100"/>
            <a:ext cx="145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Fast SMA: 50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Slow SMA: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500525" y="187900"/>
            <a:ext cx="82269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Year Returns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500" y="1493750"/>
            <a:ext cx="62960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13946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FOREX Market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FOREX Market?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Foreign exchange market → currency trading → currency exchange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Global marketplace for national currencies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Supply and demand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Buy / Sell → Exchanged currencies at a determined price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71900" y="294850"/>
            <a:ext cx="8222100" cy="10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11"/>
              <a:t> </a:t>
            </a:r>
            <a:r>
              <a:rPr b="1" lang="en" sz="3911">
                <a:solidFill>
                  <a:srgbClr val="FF0000"/>
                </a:solidFill>
              </a:rPr>
              <a:t>S&amp;P500,</a:t>
            </a:r>
            <a:r>
              <a:rPr b="1" lang="en" sz="3800"/>
              <a:t> </a:t>
            </a:r>
            <a:r>
              <a:rPr b="1" lang="en" sz="3800">
                <a:solidFill>
                  <a:srgbClr val="0000FF"/>
                </a:solidFill>
              </a:rPr>
              <a:t>VBTLX,</a:t>
            </a:r>
            <a:r>
              <a:rPr b="1" lang="en"/>
              <a:t> </a:t>
            </a:r>
            <a:r>
              <a:rPr b="1" lang="en" sz="5344"/>
              <a:t>Vs</a:t>
            </a:r>
            <a:r>
              <a:rPr b="1" lang="en"/>
              <a:t> </a:t>
            </a:r>
            <a:r>
              <a:rPr b="1" lang="en" sz="3700">
                <a:solidFill>
                  <a:srgbClr val="274E13"/>
                </a:solidFill>
              </a:rPr>
              <a:t>EURJPY </a:t>
            </a:r>
            <a:endParaRPr b="1" sz="37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11"/>
              <a:t>(2010-2020)</a:t>
            </a:r>
            <a:endParaRPr b="1" sz="2811"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5175"/>
            <a:ext cx="4667725" cy="336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400" y="1710225"/>
            <a:ext cx="4667725" cy="34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ADR (Average Daily Range) numbers we found to determine volatility estimation, </a:t>
            </a:r>
            <a:r>
              <a:rPr lang="en"/>
              <a:t>position</a:t>
            </a:r>
            <a:r>
              <a:rPr lang="en"/>
              <a:t> sizing, and trend identification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a working Linear Regression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</a:t>
            </a:r>
            <a:r>
              <a:rPr lang="en"/>
              <a:t>smaller</a:t>
            </a:r>
            <a:r>
              <a:rPr lang="en"/>
              <a:t> SMA intervals in order to beat the market (take fees into account)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for this Project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To come up with a SMA (Simple Moving Average) strategy in order to optimize our currency pair trading portfolio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The steps were: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Analytics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Applying SMA trading strategy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Finding the correlation between the currency pair and the government’s bond interest rate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Compare with the market/low-risk bond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556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Kaggle, we</a:t>
            </a:r>
            <a:r>
              <a:rPr lang="en"/>
              <a:t> found csv files of the top 7 currency pairs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2071475"/>
            <a:ext cx="2552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AUD/USD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EUR/CHF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EUR/JPY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EUR/USD</a:t>
            </a:r>
            <a:endParaRPr sz="28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491625" y="2071475"/>
            <a:ext cx="2552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USD/CAD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USD/CHF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USD/JPY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3946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9275" y="-19850"/>
            <a:ext cx="9353277" cy="526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575"/>
            <a:ext cx="7700924" cy="504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175" y="0"/>
            <a:ext cx="1343200" cy="13755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6175" y="1375575"/>
            <a:ext cx="1343200" cy="1383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7700925" y="-84650"/>
            <a:ext cx="18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USDCAD</a:t>
            </a:r>
            <a:endParaRPr b="1" sz="1200">
              <a:solidFill>
                <a:srgbClr val="FF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700925" y="1259175"/>
            <a:ext cx="114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USDCHF</a:t>
            </a:r>
            <a:endParaRPr b="1" sz="1200">
              <a:solidFill>
                <a:srgbClr val="99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6">
            <a:alphaModFix/>
          </a:blip>
          <a:srcRect b="49338" l="0" r="0" t="0"/>
          <a:stretch/>
        </p:blipFill>
        <p:spPr>
          <a:xfrm>
            <a:off x="7796175" y="3309350"/>
            <a:ext cx="1343200" cy="7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7700925" y="3013000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EURUSD</a:t>
            </a:r>
            <a:endParaRPr b="1" sz="12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7">
            <a:alphaModFix/>
          </a:blip>
          <a:srcRect b="47534" l="0" r="0" t="0"/>
          <a:stretch/>
        </p:blipFill>
        <p:spPr>
          <a:xfrm>
            <a:off x="7796175" y="4258825"/>
            <a:ext cx="1343200" cy="7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753825" y="3947600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AUDUSD</a:t>
            </a:r>
            <a:endParaRPr b="1" sz="1200">
              <a:solidFill>
                <a:srgbClr val="4A86E8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conservative or risky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700"/>
              <a:buAutoNum type="arabicPeriod"/>
            </a:pPr>
            <a:r>
              <a:rPr lang="en" sz="1700">
                <a:solidFill>
                  <a:srgbClr val="1E1E1E"/>
                </a:solidFill>
                <a:highlight>
                  <a:schemeClr val="lt1"/>
                </a:highlight>
              </a:rPr>
              <a:t>Concatenate all 7 currency pairs into one DataFrame</a:t>
            </a:r>
            <a:endParaRPr sz="17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700"/>
              <a:buAutoNum type="arabicPeriod"/>
            </a:pPr>
            <a:r>
              <a:rPr lang="en" sz="1700">
                <a:solidFill>
                  <a:srgbClr val="1E1E1E"/>
                </a:solidFill>
                <a:highlight>
                  <a:schemeClr val="lt1"/>
                </a:highlight>
              </a:rPr>
              <a:t>Find the percent change from row to row. </a:t>
            </a:r>
            <a:endParaRPr b="1" sz="17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700"/>
              <a:buAutoNum type="arabicPeriod"/>
            </a:pPr>
            <a:r>
              <a:rPr lang="en" sz="1700">
                <a:solidFill>
                  <a:srgbClr val="1E1E1E"/>
                </a:solidFill>
                <a:highlight>
                  <a:schemeClr val="lt1"/>
                </a:highlight>
              </a:rPr>
              <a:t>Find the standard deviation and variance.</a:t>
            </a:r>
            <a:endParaRPr sz="17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13">
                <a:solidFill>
                  <a:schemeClr val="dk2"/>
                </a:solidFill>
                <a:highlight>
                  <a:schemeClr val="lt1"/>
                </a:highlight>
              </a:rPr>
              <a:t>Result (order from most conservative to most risky):</a:t>
            </a:r>
            <a:endParaRPr sz="1813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13">
                <a:solidFill>
                  <a:schemeClr val="dk2"/>
                </a:solidFill>
                <a:highlight>
                  <a:schemeClr val="lt1"/>
                </a:highlight>
              </a:rPr>
              <a:t>EURCHF, USDCAD, EURUSD, USDJPY, USDCHF, EURJPY, AUDUSD</a:t>
            </a:r>
            <a:endParaRPr sz="1813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3946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