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1" r:id="rId7"/>
    <p:sldId id="264" r:id="rId8"/>
    <p:sldId id="263" r:id="rId9"/>
    <p:sldId id="271"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6" autoAdjust="0"/>
    <p:restoredTop sz="94660"/>
  </p:normalViewPr>
  <p:slideViewPr>
    <p:cSldViewPr snapToGrid="0">
      <p:cViewPr varScale="1">
        <p:scale>
          <a:sx n="86" d="100"/>
          <a:sy n="86" d="100"/>
        </p:scale>
        <p:origin x="6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D59D-EF9C-4042-912C-ABC8F1897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447799-B4E8-495E-8C05-5C47FA409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BBB638-4470-43DE-9B39-CE058CB73823}"/>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5" name="Footer Placeholder 4">
            <a:extLst>
              <a:ext uri="{FF2B5EF4-FFF2-40B4-BE49-F238E27FC236}">
                <a16:creationId xmlns:a16="http://schemas.microsoft.com/office/drawing/2014/main" id="{009A8131-98FE-4A8E-B4D3-F229F0D6B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FAE73-7824-448C-8803-3328A907B7BE}"/>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14535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4FBA-8F74-4B14-9649-5CD7F44A419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68D13D-2D68-447E-A823-2B5BEF03F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84CD96-D881-42FF-8BEC-3CF111F8D8FA}"/>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5" name="Footer Placeholder 4">
            <a:extLst>
              <a:ext uri="{FF2B5EF4-FFF2-40B4-BE49-F238E27FC236}">
                <a16:creationId xmlns:a16="http://schemas.microsoft.com/office/drawing/2014/main" id="{F321BF54-FEE1-43EF-A0DD-93A989D4C1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A9189E-70F6-4459-BCDB-13BB2BFE42A3}"/>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270481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1C5F02-14C8-41E7-B0DC-281C487F65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3A6D49-3475-44B0-80DF-C54EB062B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B81A5B-4D0C-4BB8-85FB-2FF9328C2C39}"/>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5" name="Footer Placeholder 4">
            <a:extLst>
              <a:ext uri="{FF2B5EF4-FFF2-40B4-BE49-F238E27FC236}">
                <a16:creationId xmlns:a16="http://schemas.microsoft.com/office/drawing/2014/main" id="{C3227012-D8AC-4144-BFF1-506A22ED8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74D08-3BFF-4AE7-8D66-BFECDB00504C}"/>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186676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C4AD-C9DA-488E-8C26-EF0CC38206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FE1BF7-5E14-4E62-A0B9-7DD94A632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55A5D-AF32-41B0-B74E-A0FCC6938D88}"/>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5" name="Footer Placeholder 4">
            <a:extLst>
              <a:ext uri="{FF2B5EF4-FFF2-40B4-BE49-F238E27FC236}">
                <a16:creationId xmlns:a16="http://schemas.microsoft.com/office/drawing/2014/main" id="{BD31AC70-D075-4FF3-9A34-EFB11B206F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504DFB-93B6-4CA3-8508-1A533D7FA37D}"/>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248664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3060-BD99-495D-B20F-079954CD7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F23990D-5A3D-41AB-BA8A-0E478D5C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EAAC4-34CA-41DB-9EFF-96F14FE248BE}"/>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5" name="Footer Placeholder 4">
            <a:extLst>
              <a:ext uri="{FF2B5EF4-FFF2-40B4-BE49-F238E27FC236}">
                <a16:creationId xmlns:a16="http://schemas.microsoft.com/office/drawing/2014/main" id="{A13A8A65-7F08-465F-A18D-D46CBCE35E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A100F4-1058-4598-A7FD-5F6446C31745}"/>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212697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6E23-E853-45C7-BAAB-6A19F0B876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B88BE0-3902-457A-91A2-9B438A0E9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927396-605D-4A1A-AC19-389B5F42B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9C0D7D-0F51-49F2-990F-11214361A063}"/>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6" name="Footer Placeholder 5">
            <a:extLst>
              <a:ext uri="{FF2B5EF4-FFF2-40B4-BE49-F238E27FC236}">
                <a16:creationId xmlns:a16="http://schemas.microsoft.com/office/drawing/2014/main" id="{4C7B0271-D36A-45D6-98D0-25F330EF1B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7EC0EB-A655-4258-A036-2FC763AC3EC9}"/>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178125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5196-EB65-489E-9A19-D124B85047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707D78-86F9-4D57-92B0-AD9E44D33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A7706-1935-44F7-A2C2-21866D762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C3A076C-D605-4504-B774-F0B1F7D61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8F794-B6BE-4BAD-A3D9-5837A60E65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C3C73F-5C5D-49D1-BB2B-6AB31736B958}"/>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8" name="Footer Placeholder 7">
            <a:extLst>
              <a:ext uri="{FF2B5EF4-FFF2-40B4-BE49-F238E27FC236}">
                <a16:creationId xmlns:a16="http://schemas.microsoft.com/office/drawing/2014/main" id="{0B028B0A-9495-4418-BDFD-14491B0775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2DA926-E4F9-495D-AE8D-A9A638677199}"/>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840720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D798-A7C2-42CD-8178-DF67226C8C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E08F5D-7580-4915-ACE1-23FC4AED2A70}"/>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4" name="Footer Placeholder 3">
            <a:extLst>
              <a:ext uri="{FF2B5EF4-FFF2-40B4-BE49-F238E27FC236}">
                <a16:creationId xmlns:a16="http://schemas.microsoft.com/office/drawing/2014/main" id="{8871FA39-6E88-4992-A8C7-E52C78D46C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451CC26-D769-415E-ACAF-10C42D60C1B0}"/>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72175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88E6A-B77C-4917-96A1-036E6C63EEA2}"/>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3" name="Footer Placeholder 2">
            <a:extLst>
              <a:ext uri="{FF2B5EF4-FFF2-40B4-BE49-F238E27FC236}">
                <a16:creationId xmlns:a16="http://schemas.microsoft.com/office/drawing/2014/main" id="{D082A2A7-E410-4A95-B482-3F1E9215FE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528B14-7559-4DD9-9D8E-94899456D420}"/>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23186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5167-6165-46A7-91EA-9093F1994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F2FB6D-CF7A-45C9-A120-55A95BA4C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C2453C-3CA6-4F45-8D30-FFB8CB086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A4638-49E6-4732-B52A-8649BC426983}"/>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6" name="Footer Placeholder 5">
            <a:extLst>
              <a:ext uri="{FF2B5EF4-FFF2-40B4-BE49-F238E27FC236}">
                <a16:creationId xmlns:a16="http://schemas.microsoft.com/office/drawing/2014/main" id="{C6DC2AD6-89EA-41B1-9EC9-B558AA3470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2EF191-43E7-4811-9DA1-28BE7A1688A9}"/>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337358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6335-997F-4738-B50B-4C6346906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67E240-A750-4E57-812B-F9A0ACF83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03BCDD-FDCA-4ECE-8FA7-0938DCF4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4E21A-1CF4-4A6D-9351-CEEDA727D69F}"/>
              </a:ext>
            </a:extLst>
          </p:cNvPr>
          <p:cNvSpPr>
            <a:spLocks noGrp="1"/>
          </p:cNvSpPr>
          <p:nvPr>
            <p:ph type="dt" sz="half" idx="10"/>
          </p:nvPr>
        </p:nvSpPr>
        <p:spPr/>
        <p:txBody>
          <a:bodyPr/>
          <a:lstStyle/>
          <a:p>
            <a:fld id="{8EA6E5CE-9810-41F7-A7E7-30EAD07B70FB}" type="datetimeFigureOut">
              <a:rPr lang="en-GB" smtClean="0"/>
              <a:t>16/02/2020</a:t>
            </a:fld>
            <a:endParaRPr lang="en-GB"/>
          </a:p>
        </p:txBody>
      </p:sp>
      <p:sp>
        <p:nvSpPr>
          <p:cNvPr id="6" name="Footer Placeholder 5">
            <a:extLst>
              <a:ext uri="{FF2B5EF4-FFF2-40B4-BE49-F238E27FC236}">
                <a16:creationId xmlns:a16="http://schemas.microsoft.com/office/drawing/2014/main" id="{9FEAE735-EA01-42C8-8B42-FEB5C4A288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FDA9A9-BC5A-423D-9C2F-C8971BAA507A}"/>
              </a:ext>
            </a:extLst>
          </p:cNvPr>
          <p:cNvSpPr>
            <a:spLocks noGrp="1"/>
          </p:cNvSpPr>
          <p:nvPr>
            <p:ph type="sldNum" sz="quarter" idx="12"/>
          </p:nvPr>
        </p:nvSpPr>
        <p:spPr/>
        <p:txBody>
          <a:bodyPr/>
          <a:lstStyle/>
          <a:p>
            <a:fld id="{270A6278-732C-4135-91EB-0905E0A30026}" type="slidenum">
              <a:rPr lang="en-GB" smtClean="0"/>
              <a:t>‹#›</a:t>
            </a:fld>
            <a:endParaRPr lang="en-GB"/>
          </a:p>
        </p:txBody>
      </p:sp>
    </p:spTree>
    <p:extLst>
      <p:ext uri="{BB962C8B-B14F-4D97-AF65-F5344CB8AC3E}">
        <p14:creationId xmlns:p14="http://schemas.microsoft.com/office/powerpoint/2010/main" val="282996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3E416-CD35-4164-9A4D-223AC06CD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B8DDA5-A828-41C8-99E5-7E694A762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EF00E9-8712-4557-9FA4-B842F026C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6E5CE-9810-41F7-A7E7-30EAD07B70FB}" type="datetimeFigureOut">
              <a:rPr lang="en-GB" smtClean="0"/>
              <a:t>16/02/2020</a:t>
            </a:fld>
            <a:endParaRPr lang="en-GB"/>
          </a:p>
        </p:txBody>
      </p:sp>
      <p:sp>
        <p:nvSpPr>
          <p:cNvPr id="5" name="Footer Placeholder 4">
            <a:extLst>
              <a:ext uri="{FF2B5EF4-FFF2-40B4-BE49-F238E27FC236}">
                <a16:creationId xmlns:a16="http://schemas.microsoft.com/office/drawing/2014/main" id="{F2EB3711-7846-41AC-8AC4-F4B871CEA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8702928-26C8-417C-ADC3-8735A6F82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A6278-732C-4135-91EB-0905E0A30026}" type="slidenum">
              <a:rPr lang="en-GB" smtClean="0"/>
              <a:t>‹#›</a:t>
            </a:fld>
            <a:endParaRPr lang="en-GB"/>
          </a:p>
        </p:txBody>
      </p:sp>
    </p:spTree>
    <p:extLst>
      <p:ext uri="{BB962C8B-B14F-4D97-AF65-F5344CB8AC3E}">
        <p14:creationId xmlns:p14="http://schemas.microsoft.com/office/powerpoint/2010/main" val="167479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DCF47865-5C7F-48D6-B0E5-04E5049D8C93}"/>
              </a:ext>
            </a:extLst>
          </p:cNvPr>
          <p:cNvSpPr>
            <a:spLocks noGrp="1"/>
          </p:cNvSpPr>
          <p:nvPr>
            <p:ph type="ctrTitle"/>
          </p:nvPr>
        </p:nvSpPr>
        <p:spPr>
          <a:xfrm>
            <a:off x="1870997" y="1607809"/>
            <a:ext cx="9236026" cy="2876680"/>
          </a:xfrm>
        </p:spPr>
        <p:txBody>
          <a:bodyPr anchor="b">
            <a:normAutofit fontScale="90000"/>
          </a:bodyPr>
          <a:lstStyle/>
          <a:p>
            <a:pPr algn="l"/>
            <a:r>
              <a:rPr lang="en-GB" sz="3600" b="1" cap="small" dirty="0">
                <a:solidFill>
                  <a:srgbClr val="FFFFFF"/>
                </a:solidFill>
              </a:rPr>
              <a:t>Combining the ensemble approach and the popular word vectorization/feature engineering techniques to improve the performance of the Sentiment Classifiers and evaluate the performance of the Classifiers with the change in the word vectorization technique-Sentiment Classification.</a:t>
            </a:r>
            <a:br>
              <a:rPr lang="en-GB" sz="3600" dirty="0">
                <a:solidFill>
                  <a:srgbClr val="FFFFFF"/>
                </a:solidFill>
              </a:rPr>
            </a:br>
            <a:endParaRPr lang="en-GB" sz="3600" dirty="0">
              <a:solidFill>
                <a:srgbClr val="FFFFFF"/>
              </a:solidFill>
            </a:endParaRPr>
          </a:p>
        </p:txBody>
      </p:sp>
      <p:sp>
        <p:nvSpPr>
          <p:cNvPr id="5" name="Subtitle 4">
            <a:extLst>
              <a:ext uri="{FF2B5EF4-FFF2-40B4-BE49-F238E27FC236}">
                <a16:creationId xmlns:a16="http://schemas.microsoft.com/office/drawing/2014/main" id="{55745582-9ADC-4745-8B61-9684B50A606F}"/>
              </a:ext>
            </a:extLst>
          </p:cNvPr>
          <p:cNvSpPr>
            <a:spLocks noGrp="1"/>
          </p:cNvSpPr>
          <p:nvPr>
            <p:ph type="subTitle" idx="1"/>
          </p:nvPr>
        </p:nvSpPr>
        <p:spPr>
          <a:xfrm>
            <a:off x="1987499" y="4810308"/>
            <a:ext cx="9003022" cy="1076551"/>
          </a:xfrm>
        </p:spPr>
        <p:txBody>
          <a:bodyPr>
            <a:normAutofit/>
          </a:bodyPr>
          <a:lstStyle/>
          <a:p>
            <a:pPr algn="l"/>
            <a:r>
              <a:rPr lang="en-US" dirty="0"/>
              <a:t>Shobhana Halapeti-LJMU MSC Data Science</a:t>
            </a:r>
            <a:endParaRPr lang="en-GB" dirty="0"/>
          </a:p>
        </p:txBody>
      </p:sp>
    </p:spTree>
    <p:extLst>
      <p:ext uri="{BB962C8B-B14F-4D97-AF65-F5344CB8AC3E}">
        <p14:creationId xmlns:p14="http://schemas.microsoft.com/office/powerpoint/2010/main" val="2210017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E0DC0F3-E144-463E-88B2-409384AE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13A8998A-DE1B-4FAE-820A-8A8B3A7B2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39EBA89E-988C-457C-8BDF-3AAB4D9C5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F7F6B76E-48DD-46FC-A900-366468BBE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142" y="638342"/>
            <a:ext cx="5435054" cy="5257799"/>
          </a:xfrm>
          <a:prstGeom prst="rect">
            <a:avLst/>
          </a:prstGeom>
          <a:solidFill>
            <a:srgbClr val="FE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1BD103D0-D5CC-4487-B5BC-8DCEBB9F6D9D}"/>
              </a:ext>
            </a:extLst>
          </p:cNvPr>
          <p:cNvPicPr>
            <a:picLocks noChangeAspect="1"/>
          </p:cNvPicPr>
          <p:nvPr/>
        </p:nvPicPr>
        <p:blipFill>
          <a:blip r:embed="rId2"/>
          <a:stretch>
            <a:fillRect/>
          </a:stretch>
        </p:blipFill>
        <p:spPr>
          <a:xfrm>
            <a:off x="721716" y="3952038"/>
            <a:ext cx="5130396" cy="171874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5A3059F-5F1D-43E6-8A6E-EC1FCA993879}"/>
              </a:ext>
            </a:extLst>
          </p:cNvPr>
          <p:cNvPicPr>
            <a:picLocks noChangeAspect="1"/>
          </p:cNvPicPr>
          <p:nvPr/>
        </p:nvPicPr>
        <p:blipFill>
          <a:blip r:embed="rId3"/>
          <a:stretch>
            <a:fillRect/>
          </a:stretch>
        </p:blipFill>
        <p:spPr>
          <a:xfrm>
            <a:off x="721716" y="1475373"/>
            <a:ext cx="5130396" cy="1718744"/>
          </a:xfrm>
          <a:prstGeom prst="rect">
            <a:avLst/>
          </a:prstGeom>
        </p:spPr>
      </p:pic>
      <p:sp>
        <p:nvSpPr>
          <p:cNvPr id="48" name="Rectangle 8">
            <a:extLst>
              <a:ext uri="{FF2B5EF4-FFF2-40B4-BE49-F238E27FC236}">
                <a16:creationId xmlns:a16="http://schemas.microsoft.com/office/drawing/2014/main" id="{313DBE6E-A8BE-42BD-A187-65E0DDA0D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7618"/>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A70E08C-0AF6-411A-9F40-D86DC9A37D5D}"/>
              </a:ext>
            </a:extLst>
          </p:cNvPr>
          <p:cNvSpPr>
            <a:spLocks noGrp="1"/>
          </p:cNvSpPr>
          <p:nvPr>
            <p:ph type="title"/>
          </p:nvPr>
        </p:nvSpPr>
        <p:spPr>
          <a:xfrm>
            <a:off x="6697928" y="1702959"/>
            <a:ext cx="4558191" cy="1283186"/>
          </a:xfrm>
        </p:spPr>
        <p:txBody>
          <a:bodyPr vert="horz" lIns="91440" tIns="45720" rIns="91440" bIns="45720" rtlCol="0" anchor="ctr">
            <a:normAutofit/>
          </a:bodyPr>
          <a:lstStyle/>
          <a:p>
            <a:r>
              <a:rPr lang="en-US" sz="3600" dirty="0">
                <a:solidFill>
                  <a:srgbClr val="FEFFFF"/>
                </a:solidFill>
              </a:rPr>
              <a:t>Results (Cont’d) </a:t>
            </a:r>
          </a:p>
        </p:txBody>
      </p:sp>
      <p:sp>
        <p:nvSpPr>
          <p:cNvPr id="3" name="Content Placeholder 2">
            <a:extLst>
              <a:ext uri="{FF2B5EF4-FFF2-40B4-BE49-F238E27FC236}">
                <a16:creationId xmlns:a16="http://schemas.microsoft.com/office/drawing/2014/main" id="{CD3BA64D-7FB6-466D-8664-6FBCC11D1343}"/>
              </a:ext>
            </a:extLst>
          </p:cNvPr>
          <p:cNvSpPr>
            <a:spLocks noGrp="1"/>
          </p:cNvSpPr>
          <p:nvPr>
            <p:ph type="body" sz="half" idx="2"/>
          </p:nvPr>
        </p:nvSpPr>
        <p:spPr>
          <a:xfrm>
            <a:off x="6691056" y="2653615"/>
            <a:ext cx="4558191" cy="3409510"/>
          </a:xfrm>
        </p:spPr>
        <p:txBody>
          <a:bodyPr vert="horz" lIns="91440" tIns="45720" rIns="91440" bIns="45720" rtlCol="0" anchor="t">
            <a:normAutofit/>
          </a:bodyPr>
          <a:lstStyle/>
          <a:p>
            <a:r>
              <a:rPr lang="en-US" sz="1300" b="1" u="sng" dirty="0">
                <a:solidFill>
                  <a:srgbClr val="FEFFFF"/>
                </a:solidFill>
              </a:rPr>
              <a:t>Naive Bayes (NB)</a:t>
            </a:r>
          </a:p>
          <a:p>
            <a:pPr marL="171450" indent="-171450">
              <a:buFont typeface="Wingdings" panose="05000000000000000000" pitchFamily="2" charset="2"/>
              <a:buChar char="Ø"/>
            </a:pPr>
            <a:r>
              <a:rPr lang="en-US" sz="1200" dirty="0">
                <a:solidFill>
                  <a:srgbClr val="FEFFFF"/>
                </a:solidFill>
              </a:rPr>
              <a:t>The </a:t>
            </a:r>
            <a:r>
              <a:rPr lang="en-US" sz="1200" u="sng" dirty="0">
                <a:solidFill>
                  <a:srgbClr val="FEFFFF"/>
                </a:solidFill>
              </a:rPr>
              <a:t>average accuracy of the Naïve Bayes classifier </a:t>
            </a:r>
            <a:r>
              <a:rPr lang="en-US" sz="1200" dirty="0">
                <a:solidFill>
                  <a:srgbClr val="FEFFFF"/>
                </a:solidFill>
              </a:rPr>
              <a:t>across all feature subsets is 85%.</a:t>
            </a:r>
          </a:p>
          <a:p>
            <a:pPr marL="171450" indent="-171450">
              <a:buFont typeface="Wingdings" panose="05000000000000000000" pitchFamily="2" charset="2"/>
              <a:buChar char="Ø"/>
            </a:pPr>
            <a:r>
              <a:rPr lang="en-US" sz="1200" dirty="0">
                <a:solidFill>
                  <a:srgbClr val="FEFFFF"/>
                </a:solidFill>
              </a:rPr>
              <a:t>The Naïve Bayes classifier performance is low in the case of the prediction of negative sentiments. The average precision and recall for Naïve Bayes classifier with respect to negative sentiments classification across all feature subsets is 61 and 60%, respectively. </a:t>
            </a:r>
          </a:p>
          <a:p>
            <a:r>
              <a:rPr lang="en-US" sz="1300" b="1" u="sng" dirty="0">
                <a:solidFill>
                  <a:srgbClr val="FEFFFF"/>
                </a:solidFill>
              </a:rPr>
              <a:t>Decision Tree</a:t>
            </a:r>
          </a:p>
          <a:p>
            <a:pPr marL="171450" indent="-171450">
              <a:buFont typeface="Wingdings" panose="05000000000000000000" pitchFamily="2" charset="2"/>
              <a:buChar char="Ø"/>
            </a:pPr>
            <a:r>
              <a:rPr lang="en-US" sz="1200" dirty="0">
                <a:solidFill>
                  <a:srgbClr val="FEFFFF"/>
                </a:solidFill>
              </a:rPr>
              <a:t>The </a:t>
            </a:r>
            <a:r>
              <a:rPr lang="en-US" sz="1200" u="sng" dirty="0">
                <a:solidFill>
                  <a:srgbClr val="FEFFFF"/>
                </a:solidFill>
              </a:rPr>
              <a:t>average accuracy of the Decision Tree classifier </a:t>
            </a:r>
            <a:r>
              <a:rPr lang="en-US" sz="1200" dirty="0">
                <a:solidFill>
                  <a:srgbClr val="FEFFFF"/>
                </a:solidFill>
              </a:rPr>
              <a:t>across all word vectors/feature subsets is 84.3%. </a:t>
            </a:r>
          </a:p>
          <a:p>
            <a:pPr marL="171450" indent="-171450">
              <a:buFont typeface="Wingdings" panose="05000000000000000000" pitchFamily="2" charset="2"/>
              <a:buChar char="Ø"/>
            </a:pPr>
            <a:r>
              <a:rPr lang="en-US" sz="1200" dirty="0">
                <a:solidFill>
                  <a:srgbClr val="FEFFFF"/>
                </a:solidFill>
              </a:rPr>
              <a:t>The Decision Tree classifier </a:t>
            </a:r>
            <a:r>
              <a:rPr lang="en-US" sz="1200" u="sng" dirty="0">
                <a:solidFill>
                  <a:srgbClr val="FEFFFF"/>
                </a:solidFill>
              </a:rPr>
              <a:t>performance is low for the classification of the negative sentiments.</a:t>
            </a:r>
            <a:r>
              <a:rPr lang="en-US" sz="1200" dirty="0">
                <a:solidFill>
                  <a:srgbClr val="FEFFFF"/>
                </a:solidFill>
              </a:rPr>
              <a:t> The average recall and precision for the Decision Tree classifier with respect to negative sentiment classification across all word vectors is 48.3% and 51%, respectively. </a:t>
            </a:r>
          </a:p>
          <a:p>
            <a:endParaRPr lang="en-US" sz="800" dirty="0">
              <a:solidFill>
                <a:srgbClr val="FEFFFF"/>
              </a:solidFill>
            </a:endParaRPr>
          </a:p>
          <a:p>
            <a:pPr indent="-228600">
              <a:buFont typeface="Arial" panose="020B0604020202020204" pitchFamily="34" charset="0"/>
              <a:buChar char="•"/>
            </a:pPr>
            <a:endParaRPr lang="en-US" sz="800" dirty="0">
              <a:solidFill>
                <a:srgbClr val="FEFFFF"/>
              </a:solidFill>
            </a:endParaRPr>
          </a:p>
        </p:txBody>
      </p:sp>
    </p:spTree>
    <p:extLst>
      <p:ext uri="{BB962C8B-B14F-4D97-AF65-F5344CB8AC3E}">
        <p14:creationId xmlns:p14="http://schemas.microsoft.com/office/powerpoint/2010/main" val="412521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7E0DC0F3-E144-463E-88B2-409384AE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6">
            <a:extLst>
              <a:ext uri="{FF2B5EF4-FFF2-40B4-BE49-F238E27FC236}">
                <a16:creationId xmlns:a16="http://schemas.microsoft.com/office/drawing/2014/main" id="{13A8998A-DE1B-4FAE-820A-8A8B3A7B2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3"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39EBA89E-988C-457C-8BDF-3AAB4D9C5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08004"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23">
            <a:extLst>
              <a:ext uri="{FF2B5EF4-FFF2-40B4-BE49-F238E27FC236}">
                <a16:creationId xmlns:a16="http://schemas.microsoft.com/office/drawing/2014/main" id="{F7F6B76E-48DD-46FC-A900-366468BBE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142" y="638342"/>
            <a:ext cx="5435054" cy="5257799"/>
          </a:xfrm>
          <a:prstGeom prst="rect">
            <a:avLst/>
          </a:prstGeom>
          <a:solidFill>
            <a:srgbClr val="FE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4CC1713-64BC-4A0D-9893-0FDADA209AAB}"/>
              </a:ext>
            </a:extLst>
          </p:cNvPr>
          <p:cNvPicPr>
            <a:picLocks noChangeAspect="1"/>
          </p:cNvPicPr>
          <p:nvPr/>
        </p:nvPicPr>
        <p:blipFill>
          <a:blip r:embed="rId2"/>
          <a:stretch>
            <a:fillRect/>
          </a:stretch>
        </p:blipFill>
        <p:spPr>
          <a:xfrm>
            <a:off x="718935" y="3818259"/>
            <a:ext cx="5130396" cy="1746445"/>
          </a:xfrm>
          <a:prstGeom prst="rect">
            <a:avLst/>
          </a:prstGeom>
        </p:spPr>
      </p:pic>
      <p:pic>
        <p:nvPicPr>
          <p:cNvPr id="7" name="Picture 6">
            <a:extLst>
              <a:ext uri="{FF2B5EF4-FFF2-40B4-BE49-F238E27FC236}">
                <a16:creationId xmlns:a16="http://schemas.microsoft.com/office/drawing/2014/main" id="{87B7C6AE-6358-414D-B2E3-11F0179FA65B}"/>
              </a:ext>
            </a:extLst>
          </p:cNvPr>
          <p:cNvPicPr>
            <a:picLocks noChangeAspect="1"/>
          </p:cNvPicPr>
          <p:nvPr/>
        </p:nvPicPr>
        <p:blipFill>
          <a:blip r:embed="rId3"/>
          <a:stretch>
            <a:fillRect/>
          </a:stretch>
        </p:blipFill>
        <p:spPr>
          <a:xfrm>
            <a:off x="718935" y="1438650"/>
            <a:ext cx="5130396" cy="1746444"/>
          </a:xfrm>
          <a:prstGeom prst="rect">
            <a:avLst/>
          </a:prstGeom>
        </p:spPr>
      </p:pic>
      <p:sp>
        <p:nvSpPr>
          <p:cNvPr id="32" name="Rectangle 8">
            <a:extLst>
              <a:ext uri="{FF2B5EF4-FFF2-40B4-BE49-F238E27FC236}">
                <a16:creationId xmlns:a16="http://schemas.microsoft.com/office/drawing/2014/main" id="{313DBE6E-A8BE-42BD-A187-65E0DDA0D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66816" y="1357618"/>
            <a:ext cx="518205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BEFCF9-EA55-4579-9987-6B7C4A5489EA}"/>
              </a:ext>
            </a:extLst>
          </p:cNvPr>
          <p:cNvSpPr>
            <a:spLocks noGrp="1"/>
          </p:cNvSpPr>
          <p:nvPr>
            <p:ph type="title"/>
          </p:nvPr>
        </p:nvSpPr>
        <p:spPr>
          <a:xfrm>
            <a:off x="6697928" y="1702959"/>
            <a:ext cx="4558191" cy="1283186"/>
          </a:xfrm>
        </p:spPr>
        <p:txBody>
          <a:bodyPr>
            <a:normAutofit/>
          </a:bodyPr>
          <a:lstStyle/>
          <a:p>
            <a:r>
              <a:rPr lang="en-US" sz="3600" dirty="0">
                <a:solidFill>
                  <a:srgbClr val="FEFFFF"/>
                </a:solidFill>
              </a:rPr>
              <a:t>Results (Cont’d)</a:t>
            </a:r>
            <a:endParaRPr lang="en-GB" sz="3600" dirty="0">
              <a:solidFill>
                <a:srgbClr val="FEFFFF"/>
              </a:solidFill>
            </a:endParaRPr>
          </a:p>
        </p:txBody>
      </p:sp>
      <p:sp>
        <p:nvSpPr>
          <p:cNvPr id="4" name="Text Placeholder 3">
            <a:extLst>
              <a:ext uri="{FF2B5EF4-FFF2-40B4-BE49-F238E27FC236}">
                <a16:creationId xmlns:a16="http://schemas.microsoft.com/office/drawing/2014/main" id="{1FAC1B3A-9FF3-476C-B364-7DE2EFDCDA47}"/>
              </a:ext>
            </a:extLst>
          </p:cNvPr>
          <p:cNvSpPr>
            <a:spLocks noGrp="1"/>
          </p:cNvSpPr>
          <p:nvPr>
            <p:ph idx="1"/>
          </p:nvPr>
        </p:nvSpPr>
        <p:spPr>
          <a:xfrm>
            <a:off x="6691056" y="2727961"/>
            <a:ext cx="4558191" cy="3326286"/>
          </a:xfrm>
        </p:spPr>
        <p:txBody>
          <a:bodyPr anchor="t">
            <a:normAutofit fontScale="62500" lnSpcReduction="20000"/>
          </a:bodyPr>
          <a:lstStyle/>
          <a:p>
            <a:pPr marL="0" indent="0" hangingPunct="0">
              <a:buNone/>
            </a:pPr>
            <a:r>
              <a:rPr lang="en-GB" sz="2100" b="1" u="sng" dirty="0">
                <a:solidFill>
                  <a:srgbClr val="FEFFFF"/>
                </a:solidFill>
              </a:rPr>
              <a:t>Support Vector Machine (SVM)</a:t>
            </a:r>
          </a:p>
          <a:p>
            <a:pPr>
              <a:buFont typeface="Wingdings" panose="05000000000000000000" pitchFamily="2" charset="2"/>
              <a:buChar char="Ø"/>
            </a:pPr>
            <a:r>
              <a:rPr lang="en-GB" sz="1800" u="sng" dirty="0">
                <a:solidFill>
                  <a:srgbClr val="FEFFFF"/>
                </a:solidFill>
              </a:rPr>
              <a:t>The average accuracy of the Linear SVM classifier </a:t>
            </a:r>
            <a:r>
              <a:rPr lang="en-GB" sz="1800" dirty="0">
                <a:solidFill>
                  <a:srgbClr val="FEFFFF"/>
                </a:solidFill>
              </a:rPr>
              <a:t>across all word vectors/feature subsets is 90%. </a:t>
            </a:r>
          </a:p>
          <a:p>
            <a:pPr>
              <a:buFont typeface="Wingdings" panose="05000000000000000000" pitchFamily="2" charset="2"/>
              <a:buChar char="Ø"/>
            </a:pPr>
            <a:r>
              <a:rPr lang="en-GB" sz="1800" dirty="0">
                <a:solidFill>
                  <a:srgbClr val="FEFFFF"/>
                </a:solidFill>
              </a:rPr>
              <a:t>The Linear SVM classifier performance is </a:t>
            </a:r>
            <a:r>
              <a:rPr lang="en-GB" sz="1800" u="sng" dirty="0">
                <a:solidFill>
                  <a:srgbClr val="FEFFFF"/>
                </a:solidFill>
              </a:rPr>
              <a:t>low for the classification of  the negative sentiments</a:t>
            </a:r>
            <a:r>
              <a:rPr lang="en-GB" sz="1800" dirty="0">
                <a:solidFill>
                  <a:srgbClr val="FEFFFF"/>
                </a:solidFill>
              </a:rPr>
              <a:t>. The average recall for the Linear SVM classifier with respect to the negative sentiments classification across all word vectors is 56.3%. </a:t>
            </a:r>
          </a:p>
          <a:p>
            <a:pPr>
              <a:buFont typeface="Wingdings" panose="05000000000000000000" pitchFamily="2" charset="2"/>
              <a:buChar char="Ø"/>
            </a:pPr>
            <a:r>
              <a:rPr lang="en-GB" sz="1800" u="sng" dirty="0">
                <a:solidFill>
                  <a:srgbClr val="FEFFFF"/>
                </a:solidFill>
              </a:rPr>
              <a:t>Recall for SVM is improved </a:t>
            </a:r>
            <a:r>
              <a:rPr lang="en-GB" sz="1800" dirty="0">
                <a:solidFill>
                  <a:srgbClr val="FEFFFF"/>
                </a:solidFill>
              </a:rPr>
              <a:t>to 59% for negative sentiments classification with the word2vec vector.</a:t>
            </a:r>
          </a:p>
          <a:p>
            <a:pPr marL="0" indent="0" hangingPunct="0">
              <a:buNone/>
            </a:pPr>
            <a:r>
              <a:rPr lang="en-GB" sz="2100" b="1" u="sng" dirty="0">
                <a:solidFill>
                  <a:srgbClr val="FEFFFF"/>
                </a:solidFill>
              </a:rPr>
              <a:t>Logistic Regression</a:t>
            </a:r>
          </a:p>
          <a:p>
            <a:pPr>
              <a:buFont typeface="Wingdings" panose="05000000000000000000" pitchFamily="2" charset="2"/>
              <a:buChar char="Ø"/>
            </a:pPr>
            <a:r>
              <a:rPr lang="en-GB" sz="1800" u="sng" dirty="0">
                <a:solidFill>
                  <a:srgbClr val="FEFFFF"/>
                </a:solidFill>
              </a:rPr>
              <a:t>The average accuracy of the Logistic classifier </a:t>
            </a:r>
            <a:r>
              <a:rPr lang="en-GB" sz="1800" dirty="0">
                <a:solidFill>
                  <a:srgbClr val="FEFFFF"/>
                </a:solidFill>
              </a:rPr>
              <a:t>across all word vectors/feature subsets is 90.3%. </a:t>
            </a:r>
          </a:p>
          <a:p>
            <a:pPr>
              <a:buFont typeface="Wingdings" panose="05000000000000000000" pitchFamily="2" charset="2"/>
              <a:buChar char="Ø"/>
            </a:pPr>
            <a:r>
              <a:rPr lang="en-GB" sz="1800" dirty="0">
                <a:solidFill>
                  <a:srgbClr val="FEFFFF"/>
                </a:solidFill>
              </a:rPr>
              <a:t>The Logistic classifier </a:t>
            </a:r>
            <a:r>
              <a:rPr lang="en-GB" sz="1800" u="sng" dirty="0">
                <a:solidFill>
                  <a:srgbClr val="FEFFFF"/>
                </a:solidFill>
              </a:rPr>
              <a:t>performance is low for the classification of the negative sentiments</a:t>
            </a:r>
            <a:r>
              <a:rPr lang="en-GB" sz="1800" dirty="0">
                <a:solidFill>
                  <a:srgbClr val="FEFFFF"/>
                </a:solidFill>
              </a:rPr>
              <a:t>. The average recall of the Logistic classifier for negative sentiments classification across all word vectors is 55.8%. </a:t>
            </a:r>
          </a:p>
          <a:p>
            <a:pPr>
              <a:buFont typeface="Wingdings" panose="05000000000000000000" pitchFamily="2" charset="2"/>
              <a:buChar char="Ø"/>
            </a:pPr>
            <a:r>
              <a:rPr lang="en-GB" sz="1800" u="sng" dirty="0">
                <a:solidFill>
                  <a:srgbClr val="FEFFFF"/>
                </a:solidFill>
              </a:rPr>
              <a:t>Recall for the Logistic Regression is improved </a:t>
            </a:r>
            <a:r>
              <a:rPr lang="en-GB" sz="1800" dirty="0">
                <a:solidFill>
                  <a:srgbClr val="FEFFFF"/>
                </a:solidFill>
              </a:rPr>
              <a:t>to 60% for negative sentiments classification with the Word2Vec vector.</a:t>
            </a:r>
          </a:p>
          <a:p>
            <a:endParaRPr lang="en-GB" sz="600" dirty="0">
              <a:solidFill>
                <a:srgbClr val="FEFFFF"/>
              </a:solidFill>
            </a:endParaRPr>
          </a:p>
        </p:txBody>
      </p:sp>
    </p:spTree>
    <p:extLst>
      <p:ext uri="{BB962C8B-B14F-4D97-AF65-F5344CB8AC3E}">
        <p14:creationId xmlns:p14="http://schemas.microsoft.com/office/powerpoint/2010/main" val="4217010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819C0B5-A2D5-4B94-845A-A29297454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0446FEB-8296-4C58-A416-FE66BF933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2164" y="-1"/>
            <a:ext cx="759618" cy="6858000"/>
          </a:xfrm>
          <a:custGeom>
            <a:avLst/>
            <a:gdLst>
              <a:gd name="connsiteX0" fmla="*/ 666 w 759618"/>
              <a:gd name="connsiteY0" fmla="*/ 0 h 6858000"/>
              <a:gd name="connsiteX1" fmla="*/ 759618 w 759618"/>
              <a:gd name="connsiteY1" fmla="*/ 0 h 6858000"/>
              <a:gd name="connsiteX2" fmla="*/ 759618 w 759618"/>
              <a:gd name="connsiteY2" fmla="*/ 1613808 h 6858000"/>
              <a:gd name="connsiteX3" fmla="*/ 759618 w 759618"/>
              <a:gd name="connsiteY3" fmla="*/ 2003729 h 6858000"/>
              <a:gd name="connsiteX4" fmla="*/ 759618 w 759618"/>
              <a:gd name="connsiteY4" fmla="*/ 6858000 h 6858000"/>
              <a:gd name="connsiteX5" fmla="*/ 0 w 759618"/>
              <a:gd name="connsiteY5" fmla="*/ 6391227 h 6858000"/>
              <a:gd name="connsiteX6" fmla="*/ 0 w 759618"/>
              <a:gd name="connsiteY6" fmla="*/ 1147035 h 6858000"/>
              <a:gd name="connsiteX7" fmla="*/ 666 w 759618"/>
              <a:gd name="connsiteY7" fmla="*/ 1147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618" h="6858000">
                <a:moveTo>
                  <a:pt x="666" y="0"/>
                </a:moveTo>
                <a:lnTo>
                  <a:pt x="759618" y="0"/>
                </a:lnTo>
                <a:lnTo>
                  <a:pt x="759618" y="1613808"/>
                </a:lnTo>
                <a:lnTo>
                  <a:pt x="759618" y="2003729"/>
                </a:lnTo>
                <a:lnTo>
                  <a:pt x="759618" y="6858000"/>
                </a:lnTo>
                <a:lnTo>
                  <a:pt x="0" y="6391227"/>
                </a:lnTo>
                <a:lnTo>
                  <a:pt x="0" y="1147035"/>
                </a:lnTo>
                <a:lnTo>
                  <a:pt x="666" y="114744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31" name="Freeform 7">
            <a:extLst>
              <a:ext uri="{FF2B5EF4-FFF2-40B4-BE49-F238E27FC236}">
                <a16:creationId xmlns:a16="http://schemas.microsoft.com/office/drawing/2014/main" id="{11A69CD7-66E4-4C9B-85D6-1DC11B612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879652"/>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33" name="Freeform: Shape 32">
            <a:extLst>
              <a:ext uri="{FF2B5EF4-FFF2-40B4-BE49-F238E27FC236}">
                <a16:creationId xmlns:a16="http://schemas.microsoft.com/office/drawing/2014/main" id="{1ABC2BC2-F576-4967-9EDA-93DBDDD8D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34682" cy="6141008"/>
          </a:xfrm>
          <a:custGeom>
            <a:avLst/>
            <a:gdLst>
              <a:gd name="connsiteX0" fmla="*/ 0 w 4634682"/>
              <a:gd name="connsiteY0" fmla="*/ 0 h 6141008"/>
              <a:gd name="connsiteX1" fmla="*/ 4634682 w 4634682"/>
              <a:gd name="connsiteY1" fmla="*/ 0 h 6141008"/>
              <a:gd name="connsiteX2" fmla="*/ 4634682 w 4634682"/>
              <a:gd name="connsiteY2" fmla="*/ 6141008 h 6141008"/>
              <a:gd name="connsiteX3" fmla="*/ 0 w 4634682"/>
              <a:gd name="connsiteY3" fmla="*/ 6141008 h 6141008"/>
            </a:gdLst>
            <a:ahLst/>
            <a:cxnLst>
              <a:cxn ang="0">
                <a:pos x="connsiteX0" y="connsiteY0"/>
              </a:cxn>
              <a:cxn ang="0">
                <a:pos x="connsiteX1" y="connsiteY1"/>
              </a:cxn>
              <a:cxn ang="0">
                <a:pos x="connsiteX2" y="connsiteY2"/>
              </a:cxn>
              <a:cxn ang="0">
                <a:pos x="connsiteX3" y="connsiteY3"/>
              </a:cxn>
            </a:cxnLst>
            <a:rect l="l" t="t" r="r" b="b"/>
            <a:pathLst>
              <a:path w="4634682" h="6141008">
                <a:moveTo>
                  <a:pt x="0" y="0"/>
                </a:moveTo>
                <a:lnTo>
                  <a:pt x="4634682" y="0"/>
                </a:lnTo>
                <a:lnTo>
                  <a:pt x="4634682" y="6141008"/>
                </a:lnTo>
                <a:lnTo>
                  <a:pt x="0" y="6141008"/>
                </a:lnTo>
                <a:close/>
              </a:path>
            </a:pathLst>
          </a:custGeom>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9EE6CF07-354E-4822-9D0A-19F4FB602E5C}"/>
              </a:ext>
            </a:extLst>
          </p:cNvPr>
          <p:cNvPicPr>
            <a:picLocks noChangeAspect="1"/>
          </p:cNvPicPr>
          <p:nvPr/>
        </p:nvPicPr>
        <p:blipFill>
          <a:blip r:embed="rId2"/>
          <a:stretch>
            <a:fillRect/>
          </a:stretch>
        </p:blipFill>
        <p:spPr>
          <a:xfrm>
            <a:off x="628706" y="2893960"/>
            <a:ext cx="3816084" cy="1445114"/>
          </a:xfrm>
          <a:prstGeom prst="rect">
            <a:avLst/>
          </a:prstGeom>
        </p:spPr>
      </p:pic>
      <p:pic>
        <p:nvPicPr>
          <p:cNvPr id="11" name="Picture 10">
            <a:extLst>
              <a:ext uri="{FF2B5EF4-FFF2-40B4-BE49-F238E27FC236}">
                <a16:creationId xmlns:a16="http://schemas.microsoft.com/office/drawing/2014/main" id="{89E38833-23BD-4D0B-AAA0-A44A75DF7249}"/>
              </a:ext>
            </a:extLst>
          </p:cNvPr>
          <p:cNvPicPr>
            <a:picLocks noChangeAspect="1"/>
          </p:cNvPicPr>
          <p:nvPr/>
        </p:nvPicPr>
        <p:blipFill>
          <a:blip r:embed="rId3"/>
          <a:stretch>
            <a:fillRect/>
          </a:stretch>
        </p:blipFill>
        <p:spPr>
          <a:xfrm>
            <a:off x="650140" y="918309"/>
            <a:ext cx="3798314" cy="1516958"/>
          </a:xfrm>
          <a:prstGeom prst="rect">
            <a:avLst/>
          </a:prstGeom>
        </p:spPr>
      </p:pic>
      <p:pic>
        <p:nvPicPr>
          <p:cNvPr id="13" name="Picture 12">
            <a:extLst>
              <a:ext uri="{FF2B5EF4-FFF2-40B4-BE49-F238E27FC236}">
                <a16:creationId xmlns:a16="http://schemas.microsoft.com/office/drawing/2014/main" id="{3B1D4CF2-966C-4338-9FA1-6E7684F11BD8}"/>
              </a:ext>
            </a:extLst>
          </p:cNvPr>
          <p:cNvPicPr>
            <a:picLocks noChangeAspect="1"/>
          </p:cNvPicPr>
          <p:nvPr/>
        </p:nvPicPr>
        <p:blipFill>
          <a:blip r:embed="rId4"/>
          <a:stretch>
            <a:fillRect/>
          </a:stretch>
        </p:blipFill>
        <p:spPr>
          <a:xfrm>
            <a:off x="650140" y="4644739"/>
            <a:ext cx="3798314" cy="1446942"/>
          </a:xfrm>
          <a:prstGeom prst="rect">
            <a:avLst/>
          </a:prstGeom>
        </p:spPr>
      </p:pic>
      <p:sp>
        <p:nvSpPr>
          <p:cNvPr id="35" name="Rectangle 8">
            <a:extLst>
              <a:ext uri="{FF2B5EF4-FFF2-40B4-BE49-F238E27FC236}">
                <a16:creationId xmlns:a16="http://schemas.microsoft.com/office/drawing/2014/main" id="{63EA7978-D9B4-44BC-97DB-8B5C51CDC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
            <a:ext cx="7287170" cy="6857999"/>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EE9A04-5FB2-4A17-A273-7AABDD040575}"/>
              </a:ext>
            </a:extLst>
          </p:cNvPr>
          <p:cNvSpPr>
            <a:spLocks noGrp="1"/>
          </p:cNvSpPr>
          <p:nvPr>
            <p:ph type="title"/>
          </p:nvPr>
        </p:nvSpPr>
        <p:spPr>
          <a:xfrm>
            <a:off x="5552841" y="767560"/>
            <a:ext cx="5840770" cy="1569476"/>
          </a:xfrm>
        </p:spPr>
        <p:txBody>
          <a:bodyPr vert="horz" lIns="91440" tIns="45720" rIns="91440" bIns="45720" rtlCol="0" anchor="ctr">
            <a:normAutofit/>
          </a:bodyPr>
          <a:lstStyle/>
          <a:p>
            <a:r>
              <a:rPr lang="en-US" sz="4000" dirty="0">
                <a:solidFill>
                  <a:srgbClr val="FFFFFF"/>
                </a:solidFill>
              </a:rPr>
              <a:t>Results</a:t>
            </a:r>
          </a:p>
        </p:txBody>
      </p:sp>
      <p:sp>
        <p:nvSpPr>
          <p:cNvPr id="3" name="Content Placeholder 2">
            <a:extLst>
              <a:ext uri="{FF2B5EF4-FFF2-40B4-BE49-F238E27FC236}">
                <a16:creationId xmlns:a16="http://schemas.microsoft.com/office/drawing/2014/main" id="{2FE30E4D-88AE-4560-A30C-ADA51D99E9F8}"/>
              </a:ext>
            </a:extLst>
          </p:cNvPr>
          <p:cNvSpPr>
            <a:spLocks noGrp="1"/>
          </p:cNvSpPr>
          <p:nvPr>
            <p:ph type="body" sz="half" idx="2"/>
          </p:nvPr>
        </p:nvSpPr>
        <p:spPr>
          <a:xfrm>
            <a:off x="5552840" y="2435267"/>
            <a:ext cx="5840770" cy="3080459"/>
          </a:xfrm>
        </p:spPr>
        <p:txBody>
          <a:bodyPr vert="horz" lIns="91440" tIns="45720" rIns="91440" bIns="45720" rtlCol="0" anchor="t">
            <a:normAutofit/>
          </a:bodyPr>
          <a:lstStyle/>
          <a:p>
            <a:r>
              <a:rPr lang="en-US" sz="1400" b="1" u="sng" dirty="0">
                <a:solidFill>
                  <a:srgbClr val="FEFFFF"/>
                </a:solidFill>
              </a:rPr>
              <a:t>Ensemble Model</a:t>
            </a:r>
          </a:p>
          <a:p>
            <a:pPr marL="285750" indent="-228600">
              <a:buFont typeface="Wingdings" panose="05000000000000000000" pitchFamily="2" charset="2"/>
              <a:buChar char="Ø"/>
            </a:pPr>
            <a:r>
              <a:rPr lang="en-US" sz="1200" dirty="0">
                <a:solidFill>
                  <a:srgbClr val="FEFFFF"/>
                </a:solidFill>
              </a:rPr>
              <a:t>The </a:t>
            </a:r>
            <a:r>
              <a:rPr lang="en-US" sz="1200" u="sng" dirty="0">
                <a:solidFill>
                  <a:srgbClr val="FEFFFF"/>
                </a:solidFill>
              </a:rPr>
              <a:t>average accuracy of the Ensemble classifier </a:t>
            </a:r>
            <a:r>
              <a:rPr lang="en-US" sz="1200" dirty="0">
                <a:solidFill>
                  <a:srgbClr val="FEFFFF"/>
                </a:solidFill>
              </a:rPr>
              <a:t>across all feature subsets is 91%. </a:t>
            </a:r>
          </a:p>
          <a:p>
            <a:pPr marL="285750" indent="-228600">
              <a:buFont typeface="Wingdings" panose="05000000000000000000" pitchFamily="2" charset="2"/>
              <a:buChar char="Ø"/>
            </a:pPr>
            <a:r>
              <a:rPr lang="en-US" sz="1200" dirty="0">
                <a:solidFill>
                  <a:srgbClr val="FEFFFF"/>
                </a:solidFill>
              </a:rPr>
              <a:t>The Ensemble classifier </a:t>
            </a:r>
            <a:r>
              <a:rPr lang="en-US" sz="1200" u="sng" dirty="0">
                <a:solidFill>
                  <a:srgbClr val="FEFFFF"/>
                </a:solidFill>
              </a:rPr>
              <a:t>performance is improved for the classification of the negative sentiments </a:t>
            </a:r>
            <a:r>
              <a:rPr lang="en-US" sz="1200" dirty="0">
                <a:solidFill>
                  <a:srgbClr val="FEFFFF"/>
                </a:solidFill>
              </a:rPr>
              <a:t>in comparison to the base classifiers. The average recall for the Ensemble Classifier for negative sentiments classification across all word vectors is 58%, whereas the average recall for the strong learners like the Logistic Regression and the Support Vector classifier is 55.8 and 56.3% respectively. </a:t>
            </a:r>
          </a:p>
          <a:p>
            <a:pPr marL="285750" indent="-228600">
              <a:buFont typeface="Wingdings" panose="05000000000000000000" pitchFamily="2" charset="2"/>
              <a:buChar char="Ø"/>
            </a:pPr>
            <a:r>
              <a:rPr lang="en-US" sz="1200" dirty="0">
                <a:solidFill>
                  <a:srgbClr val="FEFFFF"/>
                </a:solidFill>
              </a:rPr>
              <a:t>Ensemble Classifier, which combines the results of the weak and the strong learners, </a:t>
            </a:r>
            <a:r>
              <a:rPr lang="en-US" sz="1200" u="sng" dirty="0">
                <a:solidFill>
                  <a:srgbClr val="FEFFFF"/>
                </a:solidFill>
              </a:rPr>
              <a:t>has improved the F-Measure for negative sentiments classification</a:t>
            </a:r>
            <a:r>
              <a:rPr lang="en-US" sz="1200" dirty="0">
                <a:solidFill>
                  <a:srgbClr val="FEFFFF"/>
                </a:solidFill>
              </a:rPr>
              <a:t> compared to the strong learners across all feature subsets. </a:t>
            </a:r>
          </a:p>
          <a:p>
            <a:pPr marL="285750" indent="-228600">
              <a:buFont typeface="Wingdings" panose="05000000000000000000" pitchFamily="2" charset="2"/>
              <a:buChar char="Ø"/>
            </a:pPr>
            <a:r>
              <a:rPr lang="en-US" sz="1200" dirty="0">
                <a:solidFill>
                  <a:srgbClr val="FEFFFF"/>
                </a:solidFill>
              </a:rPr>
              <a:t>You also see the improvement in the results of the ensemble classifier with the change in feature subsets. Ensemble Classifier </a:t>
            </a:r>
            <a:r>
              <a:rPr lang="en-US" sz="1200" u="sng" dirty="0">
                <a:solidFill>
                  <a:srgbClr val="FEFFFF"/>
                </a:solidFill>
              </a:rPr>
              <a:t>performs better for word2vec </a:t>
            </a:r>
            <a:r>
              <a:rPr lang="en-US" sz="1200" dirty="0">
                <a:solidFill>
                  <a:srgbClr val="FEFFFF"/>
                </a:solidFill>
              </a:rPr>
              <a:t>compared to other word embeddings/vectorization techniques. </a:t>
            </a:r>
          </a:p>
          <a:p>
            <a:pPr indent="-228600">
              <a:buFont typeface="Arial" panose="020B0604020202020204" pitchFamily="34" charset="0"/>
              <a:buChar char="•"/>
            </a:pPr>
            <a:endParaRPr lang="en-US" sz="1000" dirty="0">
              <a:solidFill>
                <a:srgbClr val="FEFFFF"/>
              </a:solidFill>
            </a:endParaRPr>
          </a:p>
        </p:txBody>
      </p:sp>
    </p:spTree>
    <p:extLst>
      <p:ext uri="{BB962C8B-B14F-4D97-AF65-F5344CB8AC3E}">
        <p14:creationId xmlns:p14="http://schemas.microsoft.com/office/powerpoint/2010/main" val="29285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0A19BDA-40B6-4DE7-81A4-6B1F1E40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0A628AD8-1356-4BF5-8A59-3549B2C7C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9F2E6F73-36C2-4E56-AB0C-4D6936FF5D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8AA5DD19-98A6-4E28-999C-2C074B9CB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9535B11-4A49-4A02-9CB6-3F8A60128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ECE45D-9201-4E45-9E0A-CFF4CDC7348E}"/>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4000" dirty="0">
                <a:solidFill>
                  <a:srgbClr val="FEFFFF"/>
                </a:solidFill>
              </a:rPr>
              <a:t>Result Summary</a:t>
            </a:r>
          </a:p>
        </p:txBody>
      </p:sp>
      <p:pic>
        <p:nvPicPr>
          <p:cNvPr id="5" name="Picture 4">
            <a:extLst>
              <a:ext uri="{FF2B5EF4-FFF2-40B4-BE49-F238E27FC236}">
                <a16:creationId xmlns:a16="http://schemas.microsoft.com/office/drawing/2014/main" id="{2D9BF964-3741-4033-ACBB-23C186DDEEAA}"/>
              </a:ext>
            </a:extLst>
          </p:cNvPr>
          <p:cNvPicPr>
            <a:picLocks noChangeAspect="1"/>
          </p:cNvPicPr>
          <p:nvPr/>
        </p:nvPicPr>
        <p:blipFill>
          <a:blip r:embed="rId2"/>
          <a:stretch>
            <a:fillRect/>
          </a:stretch>
        </p:blipFill>
        <p:spPr>
          <a:xfrm>
            <a:off x="8024706" y="899691"/>
            <a:ext cx="3343407" cy="1742360"/>
          </a:xfrm>
          <a:prstGeom prst="rect">
            <a:avLst/>
          </a:prstGeom>
        </p:spPr>
      </p:pic>
      <p:sp>
        <p:nvSpPr>
          <p:cNvPr id="4" name="Text Placeholder 3">
            <a:extLst>
              <a:ext uri="{FF2B5EF4-FFF2-40B4-BE49-F238E27FC236}">
                <a16:creationId xmlns:a16="http://schemas.microsoft.com/office/drawing/2014/main" id="{5FB50AA9-017D-4795-9535-F4B15F7A7739}"/>
              </a:ext>
            </a:extLst>
          </p:cNvPr>
          <p:cNvSpPr>
            <a:spLocks noGrp="1"/>
          </p:cNvSpPr>
          <p:nvPr>
            <p:ph type="body" sz="half" idx="2"/>
          </p:nvPr>
        </p:nvSpPr>
        <p:spPr>
          <a:xfrm>
            <a:off x="1282189" y="2494450"/>
            <a:ext cx="5773883" cy="3563159"/>
          </a:xfrm>
        </p:spPr>
        <p:txBody>
          <a:bodyPr vert="horz" lIns="91440" tIns="45720" rIns="91440" bIns="45720" rtlCol="0">
            <a:normAutofit/>
          </a:bodyPr>
          <a:lstStyle/>
          <a:p>
            <a:r>
              <a:rPr lang="en-US" sz="1200" b="1" dirty="0"/>
              <a:t>The logistic and the Support Vector classifier (Strong learners):</a:t>
            </a:r>
          </a:p>
          <a:p>
            <a:pPr indent="-228600">
              <a:buFont typeface="Wingdings" panose="05000000000000000000" pitchFamily="2" charset="2"/>
              <a:buChar char="Ø"/>
            </a:pPr>
            <a:r>
              <a:rPr lang="en-US" sz="1000" dirty="0"/>
              <a:t>The logistic and the Support Vector classifier are the </a:t>
            </a:r>
            <a:r>
              <a:rPr lang="en-US" sz="1000" b="1" dirty="0"/>
              <a:t>strong learners </a:t>
            </a:r>
            <a:r>
              <a:rPr lang="en-US" sz="1000" dirty="0"/>
              <a:t>compared to the Decision tree and the Naïve Bayes classifiers.</a:t>
            </a:r>
            <a:r>
              <a:rPr lang="en-US" sz="1000" b="1" dirty="0"/>
              <a:t> </a:t>
            </a:r>
          </a:p>
          <a:p>
            <a:pPr indent="-228600">
              <a:buFont typeface="Wingdings" panose="05000000000000000000" pitchFamily="2" charset="2"/>
              <a:buChar char="Ø"/>
            </a:pPr>
            <a:r>
              <a:rPr lang="en-US" sz="1000" dirty="0"/>
              <a:t>The logistic and the Support Vector classifiers are </a:t>
            </a:r>
            <a:r>
              <a:rPr lang="en-US" sz="1000" b="1" dirty="0"/>
              <a:t>low on recall measure for negative sentiments classification </a:t>
            </a:r>
            <a:r>
              <a:rPr lang="en-US" sz="1000" dirty="0"/>
              <a:t>across all feature subsets. However, </a:t>
            </a:r>
            <a:r>
              <a:rPr lang="en-US" sz="1000" b="1" dirty="0"/>
              <a:t>the recall </a:t>
            </a:r>
            <a:r>
              <a:rPr lang="en-US" sz="1000" dirty="0"/>
              <a:t>of the logistics and SVM classifier </a:t>
            </a:r>
            <a:r>
              <a:rPr lang="en-US" sz="1000" b="1" dirty="0"/>
              <a:t>is improved </a:t>
            </a:r>
            <a:r>
              <a:rPr lang="en-US" sz="1000" dirty="0"/>
              <a:t>to 60%  and 59% respectively </a:t>
            </a:r>
            <a:r>
              <a:rPr lang="en-US" sz="1000" b="1" dirty="0"/>
              <a:t>for word2vec </a:t>
            </a:r>
            <a:r>
              <a:rPr lang="en-US" sz="1000" dirty="0"/>
              <a:t>compared to Bag of Words (58% both), TF-IDF (LR-54% and SVM-57%) and the feature selection based on feature importance (LR-51% and SVM-51%). </a:t>
            </a:r>
          </a:p>
          <a:p>
            <a:pPr indent="-228600">
              <a:buFont typeface="Wingdings" panose="05000000000000000000" pitchFamily="2" charset="2"/>
              <a:buChar char="Ø"/>
            </a:pPr>
            <a:r>
              <a:rPr lang="en-US" sz="1000" dirty="0"/>
              <a:t>The </a:t>
            </a:r>
            <a:r>
              <a:rPr lang="en-US" sz="1000" b="1" dirty="0"/>
              <a:t>F-Measure</a:t>
            </a:r>
            <a:r>
              <a:rPr lang="en-US" sz="1000" dirty="0"/>
              <a:t> of the logistics and SVM Classifier </a:t>
            </a:r>
            <a:r>
              <a:rPr lang="en-US" sz="1000" b="1" dirty="0"/>
              <a:t>is improved to 68% (both) for word2vec </a:t>
            </a:r>
            <a:r>
              <a:rPr lang="en-US" sz="1000" dirty="0"/>
              <a:t>compared to Bag of Words (LR-66% and SVM-63%), TF-IDF (LR-65% and SVM- 66%), and the feature subset created based on feature importance (LR-62% and SVM-63%). </a:t>
            </a:r>
          </a:p>
          <a:p>
            <a:r>
              <a:rPr lang="en-US" sz="1200" b="1" dirty="0"/>
              <a:t>The Ensemble Classifier:</a:t>
            </a:r>
          </a:p>
          <a:p>
            <a:pPr indent="-228600">
              <a:buFont typeface="Wingdings" panose="05000000000000000000" pitchFamily="2" charset="2"/>
              <a:buChar char="Ø"/>
            </a:pPr>
            <a:r>
              <a:rPr lang="en-US" sz="1000" b="1" dirty="0"/>
              <a:t>The recall of the ensemble Classifier for negative classification is improved significantly for each feature subset </a:t>
            </a:r>
            <a:r>
              <a:rPr lang="en-US" sz="1000" dirty="0"/>
              <a:t>(Bag of Words-61%, TF-IDF-57%, the feature subset based on features importance-53% and Word2Vec-60%) </a:t>
            </a:r>
            <a:r>
              <a:rPr lang="en-US" sz="1000" b="1" dirty="0"/>
              <a:t>compared to the strong learner - the Logistic Classifier</a:t>
            </a:r>
            <a:r>
              <a:rPr lang="en-US" sz="1000" dirty="0"/>
              <a:t>. The recall of the Logistic classifier for negative classification is 58% for Bag of Words, 54% for TF-IDF vector, 51% for feature selection based on features importance, and 59% for the word2vec vector. </a:t>
            </a:r>
          </a:p>
          <a:p>
            <a:pPr indent="-228600">
              <a:buFont typeface="Wingdings" panose="05000000000000000000" pitchFamily="2" charset="2"/>
              <a:buChar char="Ø"/>
            </a:pPr>
            <a:r>
              <a:rPr lang="en-US" sz="1000" dirty="0"/>
              <a:t>As a result, you see </a:t>
            </a:r>
            <a:r>
              <a:rPr lang="en-US" sz="1000" b="1" dirty="0"/>
              <a:t>the improved accuracy </a:t>
            </a:r>
            <a:r>
              <a:rPr lang="en-US" sz="1000" dirty="0"/>
              <a:t>of the Ensemble model for </a:t>
            </a:r>
            <a:r>
              <a:rPr lang="en-US" sz="1000" b="1" dirty="0"/>
              <a:t>each feature subset </a:t>
            </a:r>
            <a:r>
              <a:rPr lang="en-US" sz="1000" dirty="0"/>
              <a:t>compared to the base classifiers. </a:t>
            </a:r>
          </a:p>
          <a:p>
            <a:pPr indent="-228600">
              <a:buFont typeface="Arial" panose="020B0604020202020204" pitchFamily="34" charset="0"/>
              <a:buChar char="•"/>
            </a:pPr>
            <a:endParaRPr lang="en-US" sz="1000" dirty="0"/>
          </a:p>
        </p:txBody>
      </p:sp>
      <p:pic>
        <p:nvPicPr>
          <p:cNvPr id="7" name="Picture 6">
            <a:extLst>
              <a:ext uri="{FF2B5EF4-FFF2-40B4-BE49-F238E27FC236}">
                <a16:creationId xmlns:a16="http://schemas.microsoft.com/office/drawing/2014/main" id="{9CEF58CC-4DE3-43C1-B9C8-9FC534749BF8}"/>
              </a:ext>
            </a:extLst>
          </p:cNvPr>
          <p:cNvPicPr/>
          <p:nvPr/>
        </p:nvPicPr>
        <p:blipFill>
          <a:blip r:embed="rId3"/>
          <a:stretch>
            <a:fillRect/>
          </a:stretch>
        </p:blipFill>
        <p:spPr>
          <a:xfrm>
            <a:off x="8039019" y="4645092"/>
            <a:ext cx="3329094" cy="1764419"/>
          </a:xfrm>
          <a:prstGeom prst="rect">
            <a:avLst/>
          </a:prstGeom>
        </p:spPr>
      </p:pic>
      <p:pic>
        <p:nvPicPr>
          <p:cNvPr id="6" name="Picture 5">
            <a:extLst>
              <a:ext uri="{FF2B5EF4-FFF2-40B4-BE49-F238E27FC236}">
                <a16:creationId xmlns:a16="http://schemas.microsoft.com/office/drawing/2014/main" id="{7BED1D3B-5B63-4830-9512-B321549D24EE}"/>
              </a:ext>
            </a:extLst>
          </p:cNvPr>
          <p:cNvPicPr>
            <a:picLocks noChangeAspect="1"/>
          </p:cNvPicPr>
          <p:nvPr/>
        </p:nvPicPr>
        <p:blipFill>
          <a:blip r:embed="rId4"/>
          <a:stretch>
            <a:fillRect/>
          </a:stretch>
        </p:blipFill>
        <p:spPr>
          <a:xfrm>
            <a:off x="8027755" y="2798507"/>
            <a:ext cx="3340358" cy="1742360"/>
          </a:xfrm>
          <a:prstGeom prst="rect">
            <a:avLst/>
          </a:prstGeom>
        </p:spPr>
      </p:pic>
    </p:spTree>
    <p:extLst>
      <p:ext uri="{BB962C8B-B14F-4D97-AF65-F5344CB8AC3E}">
        <p14:creationId xmlns:p14="http://schemas.microsoft.com/office/powerpoint/2010/main" val="351085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 name="Rectangle 19">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C97A8-0083-45DE-A8B0-B8BF7A867157}"/>
              </a:ext>
            </a:extLst>
          </p:cNvPr>
          <p:cNvSpPr>
            <a:spLocks noGrp="1"/>
          </p:cNvSpPr>
          <p:nvPr>
            <p:ph type="title"/>
          </p:nvPr>
        </p:nvSpPr>
        <p:spPr>
          <a:xfrm>
            <a:off x="1776173" y="1608667"/>
            <a:ext cx="2556390" cy="4491015"/>
          </a:xfrm>
        </p:spPr>
        <p:txBody>
          <a:bodyPr anchor="t">
            <a:normAutofit/>
          </a:bodyPr>
          <a:lstStyle/>
          <a:p>
            <a:pPr algn="r"/>
            <a:r>
              <a:rPr lang="en-US" sz="3200" dirty="0">
                <a:solidFill>
                  <a:srgbClr val="FFFFFF"/>
                </a:solidFill>
              </a:rPr>
              <a:t>Conclusion and Future work (Cont’d</a:t>
            </a:r>
            <a:endParaRPr lang="en-GB" sz="3200" dirty="0">
              <a:solidFill>
                <a:srgbClr val="FFFFFF"/>
              </a:solidFill>
            </a:endParaRPr>
          </a:p>
        </p:txBody>
      </p:sp>
      <p:sp>
        <p:nvSpPr>
          <p:cNvPr id="4" name="Text Placeholder 3">
            <a:extLst>
              <a:ext uri="{FF2B5EF4-FFF2-40B4-BE49-F238E27FC236}">
                <a16:creationId xmlns:a16="http://schemas.microsoft.com/office/drawing/2014/main" id="{0621D55B-78F0-460F-8878-329E82A16AF2}"/>
              </a:ext>
            </a:extLst>
          </p:cNvPr>
          <p:cNvSpPr>
            <a:spLocks noGrp="1"/>
          </p:cNvSpPr>
          <p:nvPr>
            <p:ph idx="1"/>
          </p:nvPr>
        </p:nvSpPr>
        <p:spPr>
          <a:xfrm>
            <a:off x="4976029" y="1608667"/>
            <a:ext cx="6291241" cy="4491015"/>
          </a:xfrm>
        </p:spPr>
        <p:txBody>
          <a:bodyPr>
            <a:normAutofit/>
          </a:bodyPr>
          <a:lstStyle/>
          <a:p>
            <a:r>
              <a:rPr lang="en-GB" sz="1400" dirty="0">
                <a:solidFill>
                  <a:srgbClr val="FFFFFF"/>
                </a:solidFill>
              </a:rPr>
              <a:t>There are research papers where the Ensemble model is built on the base classifiers. These base classifiers are trained on a single feature subset to improve the performance of the sentiment classification. There are research papers where a common feature subset based on feature importance are used on different datasets to analyse the performance of the different base classifiers. In many research papers, the Word2Vec technique is tried to analyse the performance of the base classifier for the sentiment classification. </a:t>
            </a:r>
          </a:p>
          <a:p>
            <a:r>
              <a:rPr lang="en-GB" sz="1400" dirty="0">
                <a:solidFill>
                  <a:srgbClr val="FFFFFF"/>
                </a:solidFill>
              </a:rPr>
              <a:t>In this research, the combination of the ensemble model and the different popular word vectorization/embedding techniques are tried to evaluate the significance of the change in performance of sentiment classification with the change in feature extraction techniques. </a:t>
            </a:r>
          </a:p>
          <a:p>
            <a:r>
              <a:rPr lang="en-GB" sz="1400" dirty="0">
                <a:solidFill>
                  <a:srgbClr val="FFFFFF"/>
                </a:solidFill>
              </a:rPr>
              <a:t>It is observed that there is an </a:t>
            </a:r>
            <a:r>
              <a:rPr lang="en-GB" sz="1400" b="1" u="sng" dirty="0">
                <a:solidFill>
                  <a:srgbClr val="FFFFFF"/>
                </a:solidFill>
              </a:rPr>
              <a:t>improvement in overall performance of the strong classifiers with word2vec vector </a:t>
            </a:r>
            <a:r>
              <a:rPr lang="en-GB" sz="1400" dirty="0">
                <a:solidFill>
                  <a:srgbClr val="FFFFFF"/>
                </a:solidFill>
              </a:rPr>
              <a:t>compared to the other feature subsets. As observed, there is a </a:t>
            </a:r>
            <a:r>
              <a:rPr lang="en-GB" sz="1400" b="1" u="sng" dirty="0">
                <a:solidFill>
                  <a:srgbClr val="FFFFFF"/>
                </a:solidFill>
              </a:rPr>
              <a:t>significant improvement in the negative sentiment classification (recall) </a:t>
            </a:r>
            <a:r>
              <a:rPr lang="en-GB" sz="1400" dirty="0">
                <a:solidFill>
                  <a:srgbClr val="FFFFFF"/>
                </a:solidFill>
              </a:rPr>
              <a:t>with the combination of the strong base learners and the Word2Vec-word vectorization technique. </a:t>
            </a:r>
          </a:p>
          <a:p>
            <a:endParaRPr lang="en-GB" sz="800" dirty="0">
              <a:solidFill>
                <a:srgbClr val="FFFFFF"/>
              </a:solidFill>
            </a:endParaRPr>
          </a:p>
        </p:txBody>
      </p:sp>
    </p:spTree>
    <p:extLst>
      <p:ext uri="{BB962C8B-B14F-4D97-AF65-F5344CB8AC3E}">
        <p14:creationId xmlns:p14="http://schemas.microsoft.com/office/powerpoint/2010/main" val="79763860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 name="Rectangle 19">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C97A8-0083-45DE-A8B0-B8BF7A867157}"/>
              </a:ext>
            </a:extLst>
          </p:cNvPr>
          <p:cNvSpPr>
            <a:spLocks noGrp="1"/>
          </p:cNvSpPr>
          <p:nvPr>
            <p:ph type="title"/>
          </p:nvPr>
        </p:nvSpPr>
        <p:spPr>
          <a:xfrm>
            <a:off x="1776173" y="1608667"/>
            <a:ext cx="2556390" cy="4491015"/>
          </a:xfrm>
        </p:spPr>
        <p:txBody>
          <a:bodyPr anchor="t">
            <a:normAutofit/>
          </a:bodyPr>
          <a:lstStyle/>
          <a:p>
            <a:pPr algn="r"/>
            <a:r>
              <a:rPr lang="en-US" sz="3200">
                <a:solidFill>
                  <a:srgbClr val="FFFFFF"/>
                </a:solidFill>
              </a:rPr>
              <a:t>Conclusion and Future work</a:t>
            </a:r>
            <a:endParaRPr lang="en-GB" sz="3200">
              <a:solidFill>
                <a:srgbClr val="FFFFFF"/>
              </a:solidFill>
            </a:endParaRPr>
          </a:p>
        </p:txBody>
      </p:sp>
      <p:sp>
        <p:nvSpPr>
          <p:cNvPr id="4" name="Text Placeholder 3">
            <a:extLst>
              <a:ext uri="{FF2B5EF4-FFF2-40B4-BE49-F238E27FC236}">
                <a16:creationId xmlns:a16="http://schemas.microsoft.com/office/drawing/2014/main" id="{0621D55B-78F0-460F-8878-329E82A16AF2}"/>
              </a:ext>
            </a:extLst>
          </p:cNvPr>
          <p:cNvSpPr>
            <a:spLocks noGrp="1"/>
          </p:cNvSpPr>
          <p:nvPr>
            <p:ph idx="1"/>
          </p:nvPr>
        </p:nvSpPr>
        <p:spPr>
          <a:xfrm>
            <a:off x="4976029" y="1608667"/>
            <a:ext cx="6291241" cy="4491015"/>
          </a:xfrm>
        </p:spPr>
        <p:txBody>
          <a:bodyPr>
            <a:normAutofit/>
          </a:bodyPr>
          <a:lstStyle/>
          <a:p>
            <a:r>
              <a:rPr lang="en-GB" sz="1300" dirty="0">
                <a:solidFill>
                  <a:srgbClr val="FFFFFF"/>
                </a:solidFill>
              </a:rPr>
              <a:t>The accuracy of the ensemble classifier is in line with the accuracy of the strong classifier. In contrast, there is </a:t>
            </a:r>
            <a:r>
              <a:rPr lang="en-GB" sz="1300" b="1" u="sng" dirty="0">
                <a:solidFill>
                  <a:srgbClr val="FFFFFF"/>
                </a:solidFill>
              </a:rPr>
              <a:t>further improvement in the recall for negative sentiments  classification of the ensemble classifier </a:t>
            </a:r>
            <a:r>
              <a:rPr lang="en-GB" sz="1300" dirty="0">
                <a:solidFill>
                  <a:srgbClr val="FFFFFF"/>
                </a:solidFill>
              </a:rPr>
              <a:t>compared to the strong base learner -the Logistic Regression. </a:t>
            </a:r>
          </a:p>
          <a:p>
            <a:r>
              <a:rPr lang="en-GB" sz="1300" dirty="0">
                <a:solidFill>
                  <a:srgbClr val="FFFFFF"/>
                </a:solidFill>
              </a:rPr>
              <a:t>It is observed that there is a </a:t>
            </a:r>
            <a:r>
              <a:rPr lang="en-GB" sz="1300" b="1" u="sng" dirty="0">
                <a:solidFill>
                  <a:srgbClr val="FFFFFF"/>
                </a:solidFill>
              </a:rPr>
              <a:t>significant improvement on the low performance parameters of the strong base classifiers with the change in the word vectorization technique Word2Vec.</a:t>
            </a:r>
            <a:r>
              <a:rPr lang="en-GB" sz="1300" dirty="0">
                <a:solidFill>
                  <a:srgbClr val="FFFFFF"/>
                </a:solidFill>
              </a:rPr>
              <a:t> There is also </a:t>
            </a:r>
            <a:r>
              <a:rPr lang="en-GB" sz="1300" b="1" u="sng" dirty="0">
                <a:solidFill>
                  <a:srgbClr val="FFFFFF"/>
                </a:solidFill>
              </a:rPr>
              <a:t>the improvement in the low performance parameters of the base classifiers with the shift to the ensemble model</a:t>
            </a:r>
            <a:r>
              <a:rPr lang="en-GB" sz="1300" dirty="0">
                <a:solidFill>
                  <a:srgbClr val="FFFFFF"/>
                </a:solidFill>
              </a:rPr>
              <a:t>. </a:t>
            </a:r>
            <a:r>
              <a:rPr lang="en-GB" sz="1300" b="1" u="sng" dirty="0">
                <a:solidFill>
                  <a:srgbClr val="FFFFFF"/>
                </a:solidFill>
              </a:rPr>
              <a:t>The combination of the word2vec model and the ensemble model shows the best performance parameters for the sentiment classification </a:t>
            </a:r>
            <a:r>
              <a:rPr lang="en-GB" sz="1300" dirty="0">
                <a:solidFill>
                  <a:srgbClr val="FFFFFF"/>
                </a:solidFill>
              </a:rPr>
              <a:t>on top of the combination of the other word vectorization techniques with the classifiers. </a:t>
            </a:r>
          </a:p>
          <a:p>
            <a:r>
              <a:rPr lang="en-GB" sz="1300" dirty="0">
                <a:solidFill>
                  <a:srgbClr val="FFFFFF"/>
                </a:solidFill>
              </a:rPr>
              <a:t>However, </a:t>
            </a:r>
            <a:r>
              <a:rPr lang="en-GB" sz="1300" b="1" u="sng" dirty="0">
                <a:solidFill>
                  <a:srgbClr val="FFFFFF"/>
                </a:solidFill>
              </a:rPr>
              <a:t>the improvement in the performance of the sentiment classifier is not significant </a:t>
            </a:r>
            <a:r>
              <a:rPr lang="en-GB" sz="1300" dirty="0">
                <a:solidFill>
                  <a:srgbClr val="FFFFFF"/>
                </a:solidFill>
              </a:rPr>
              <a:t>with the change to the word2vec vector and the ensemble approach.</a:t>
            </a:r>
          </a:p>
          <a:p>
            <a:r>
              <a:rPr lang="en-GB" sz="1300" b="1" dirty="0">
                <a:solidFill>
                  <a:srgbClr val="FFFFFF"/>
                </a:solidFill>
              </a:rPr>
              <a:t> The performance parameters where the strong classifiers are weak, are found to be improving with the use of the ensemble approach and the change to Word2Vec model. The performance of the combination of Ensemble model and word2vec vector is on top of the different other combinations between the ensemble model and other feature subsets. However, as future work, the Deep Learning applications can be implemented to see whether the performance improves significantly compared to the performance of the word2vec model and the ensemble approach combined as used in this research paper. </a:t>
            </a:r>
          </a:p>
          <a:p>
            <a:endParaRPr lang="en-GB" sz="800" dirty="0">
              <a:solidFill>
                <a:srgbClr val="FFFFFF"/>
              </a:solidFill>
            </a:endParaRPr>
          </a:p>
        </p:txBody>
      </p:sp>
    </p:spTree>
    <p:extLst>
      <p:ext uri="{BB962C8B-B14F-4D97-AF65-F5344CB8AC3E}">
        <p14:creationId xmlns:p14="http://schemas.microsoft.com/office/powerpoint/2010/main" val="18427651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Shape 10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3D96F-C2A6-4B11-939C-BAD3E0BA47AB}"/>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Introduction</a:t>
            </a:r>
            <a:endParaRPr lang="en-GB" sz="4000" dirty="0">
              <a:solidFill>
                <a:srgbClr val="FFFFFF"/>
              </a:solidFill>
              <a:latin typeface="Times New Roman" panose="02020603050405020304" pitchFamily="18" charset="0"/>
              <a:cs typeface="Times New Roman" panose="02020603050405020304" pitchFamily="18" charset="0"/>
            </a:endParaRPr>
          </a:p>
        </p:txBody>
      </p:sp>
      <p:sp>
        <p:nvSpPr>
          <p:cNvPr id="10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B8243C9-C12C-4C47-A2BB-D8139E71D635}"/>
              </a:ext>
            </a:extLst>
          </p:cNvPr>
          <p:cNvSpPr>
            <a:spLocks noGrp="1"/>
          </p:cNvSpPr>
          <p:nvPr>
            <p:ph idx="1"/>
          </p:nvPr>
        </p:nvSpPr>
        <p:spPr>
          <a:xfrm>
            <a:off x="5221862" y="1719618"/>
            <a:ext cx="5948831" cy="4334629"/>
          </a:xfrm>
        </p:spPr>
        <p:txBody>
          <a:bodyPr anchor="ctr">
            <a:normAutofit/>
          </a:bodyPr>
          <a:lstStyle/>
          <a:p>
            <a:pPr marL="0" indent="0">
              <a:buNone/>
            </a:pPr>
            <a:r>
              <a:rPr lang="en-US" sz="1300" dirty="0">
                <a:solidFill>
                  <a:srgbClr val="FEFFFF"/>
                </a:solidFill>
              </a:rPr>
              <a:t>	Sentiment Analysis is gaining popularity due to the enormous volume of the unstructured text produced through different social media platforms, e-commerce websites, blogs, online portals. Sentiment analysis enables the information extraction from this unstructured data, which in turn helps businesses to improve their products/services based on the customers' sentiments and helps the customers to know about the products before they buy. Sentiment Classification is an open research domain.</a:t>
            </a:r>
          </a:p>
          <a:p>
            <a:pPr marL="0" indent="0">
              <a:buNone/>
            </a:pPr>
            <a:r>
              <a:rPr lang="en-US" sz="1300" dirty="0">
                <a:solidFill>
                  <a:srgbClr val="FEFFFF"/>
                </a:solidFill>
              </a:rPr>
              <a:t>	It has been noticed that the base classifiers do not perform significantly well due to the complexity involved in text data in terms of noise, volume. Most of the research papers have been cited where the base classifier is trained on the feature subset using the word vectorization/word embedding techniques like word2vec, TF-IDF, Bag of Words, or using the feature importance discretely. Efficient features selection techniques, word embedding, vector dimension reduction techniques are proven methods to improve the performance of the classifier significantly. Some research papers have also been cited where the Ensemble approach is used to improve the performance of the base classifiers.</a:t>
            </a:r>
          </a:p>
          <a:p>
            <a:pPr marL="0" indent="0">
              <a:buNone/>
            </a:pPr>
            <a:r>
              <a:rPr lang="en-US" sz="1300" dirty="0">
                <a:solidFill>
                  <a:srgbClr val="FEFFFF"/>
                </a:solidFill>
              </a:rPr>
              <a:t> 	The objective of this research is to use the combination of the most efficient word vectorization/word embedding techniques and the  ensemble model to improve the performance of the base classifiers. T</a:t>
            </a:r>
            <a:r>
              <a:rPr lang="en-GB" sz="1300" dirty="0">
                <a:solidFill>
                  <a:srgbClr val="FEFFFF"/>
                </a:solidFill>
              </a:rPr>
              <a:t>he transition of the performance of the base classifiers and the ensemble model for sentiment classification is evaluated with the change in the word vectorization/embedding technique in the research. </a:t>
            </a:r>
            <a:endParaRPr lang="en-US" sz="1300" dirty="0">
              <a:solidFill>
                <a:srgbClr val="FEFFFF"/>
              </a:solidFill>
            </a:endParaRPr>
          </a:p>
          <a:p>
            <a:endParaRPr lang="en-GB" sz="1300" dirty="0">
              <a:solidFill>
                <a:srgbClr val="FEFFFF"/>
              </a:solidFill>
            </a:endParaRPr>
          </a:p>
        </p:txBody>
      </p:sp>
    </p:spTree>
    <p:extLst>
      <p:ext uri="{BB962C8B-B14F-4D97-AF65-F5344CB8AC3E}">
        <p14:creationId xmlns:p14="http://schemas.microsoft.com/office/powerpoint/2010/main" val="82701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6"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87" name="Rectangle 86">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601AE6-D3E1-441F-BA85-C277B00E44C8}"/>
              </a:ext>
            </a:extLst>
          </p:cNvPr>
          <p:cNvSpPr>
            <a:spLocks noGrp="1"/>
          </p:cNvSpPr>
          <p:nvPr>
            <p:ph type="title"/>
          </p:nvPr>
        </p:nvSpPr>
        <p:spPr>
          <a:xfrm>
            <a:off x="895415" y="2075504"/>
            <a:ext cx="3654569" cy="2042725"/>
          </a:xfrm>
        </p:spPr>
        <p:txBody>
          <a:bodyPr vert="horz" lIns="91440" tIns="45720" rIns="91440" bIns="45720" rtlCol="0" anchor="b">
            <a:normAutofit/>
          </a:bodyPr>
          <a:lstStyle/>
          <a:p>
            <a:pPr algn="ctr"/>
            <a:r>
              <a:rPr lang="en-US" sz="4200" b="1" kern="1200">
                <a:solidFill>
                  <a:srgbClr val="FFFFFE"/>
                </a:solidFill>
                <a:latin typeface="+mj-lt"/>
                <a:ea typeface="+mj-ea"/>
                <a:cs typeface="+mj-cs"/>
              </a:rPr>
              <a:t>The Framework of a Research Project</a:t>
            </a:r>
          </a:p>
        </p:txBody>
      </p:sp>
      <p:sp>
        <p:nvSpPr>
          <p:cNvPr id="91" name="Rectangle 90">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social media post&#10;&#10;Description automatically generated">
            <a:extLst>
              <a:ext uri="{FF2B5EF4-FFF2-40B4-BE49-F238E27FC236}">
                <a16:creationId xmlns:a16="http://schemas.microsoft.com/office/drawing/2014/main" id="{D6D83F4F-F4FC-4CA2-897F-151A9C13B471}"/>
              </a:ext>
            </a:extLst>
          </p:cNvPr>
          <p:cNvPicPr>
            <a:picLocks noChangeAspect="1"/>
          </p:cNvPicPr>
          <p:nvPr/>
        </p:nvPicPr>
        <p:blipFill>
          <a:blip r:embed="rId2"/>
          <a:stretch>
            <a:fillRect/>
          </a:stretch>
        </p:blipFill>
        <p:spPr>
          <a:xfrm>
            <a:off x="5436763" y="103478"/>
            <a:ext cx="6669985" cy="6741790"/>
          </a:xfrm>
          <a:prstGeom prst="rect">
            <a:avLst/>
          </a:prstGeom>
          <a:ln w="9525">
            <a:noFill/>
          </a:ln>
        </p:spPr>
      </p:pic>
    </p:spTree>
    <p:extLst>
      <p:ext uri="{BB962C8B-B14F-4D97-AF65-F5344CB8AC3E}">
        <p14:creationId xmlns:p14="http://schemas.microsoft.com/office/powerpoint/2010/main" val="406827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76">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8" name="Group 78">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8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93D96F-C2A6-4B11-939C-BAD3E0BA47AB}"/>
              </a:ext>
            </a:extLst>
          </p:cNvPr>
          <p:cNvSpPr>
            <a:spLocks noGrp="1"/>
          </p:cNvSpPr>
          <p:nvPr>
            <p:ph type="title"/>
          </p:nvPr>
        </p:nvSpPr>
        <p:spPr>
          <a:xfrm>
            <a:off x="1098468" y="885651"/>
            <a:ext cx="3229803" cy="462460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Literature Review (Cont’d)</a:t>
            </a:r>
            <a:endParaRPr lang="en-GB"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8243C9-C12C-4C47-A2BB-D8139E71D635}"/>
              </a:ext>
            </a:extLst>
          </p:cNvPr>
          <p:cNvSpPr>
            <a:spLocks noGrp="1"/>
          </p:cNvSpPr>
          <p:nvPr>
            <p:ph idx="1"/>
          </p:nvPr>
        </p:nvSpPr>
        <p:spPr>
          <a:xfrm>
            <a:off x="4978708" y="885651"/>
            <a:ext cx="6525220" cy="4616849"/>
          </a:xfrm>
        </p:spPr>
        <p:txBody>
          <a:bodyPr anchor="ctr">
            <a:normAutofit fontScale="40000" lnSpcReduction="20000"/>
          </a:bodyPr>
          <a:lstStyle/>
          <a:p>
            <a:pPr marL="0" indent="0">
              <a:buNone/>
            </a:pPr>
            <a:endParaRPr lang="en-US" sz="3200" b="1" dirty="0"/>
          </a:p>
          <a:p>
            <a:pPr marL="0" indent="0">
              <a:buNone/>
            </a:pPr>
            <a:r>
              <a:rPr lang="en-US" b="1" dirty="0"/>
              <a:t>The below Literature review shows the importance of the Ensemble approach as well as feature extraction/ word vectorization techniques.</a:t>
            </a:r>
          </a:p>
          <a:p>
            <a:pPr marL="0" indent="0">
              <a:buNone/>
            </a:pPr>
            <a:r>
              <a:rPr lang="en-US" b="1" dirty="0"/>
              <a:t>1]   Xing Fang, Justin Zhan (2015)-Word vectorization Techniques like frequently occurring word tokens and phrase tokens (negation-of-adjective and negation-of-verb) – </a:t>
            </a:r>
            <a:r>
              <a:rPr lang="en-US" dirty="0"/>
              <a:t>Xing Fang and Justin Zhan has processed both sentence-level categorization and review-level categorization with promising outcomes. The research is focused on reducing the variation of the words using Part of Speech tagging and, in turn, the effective features engineering or word vectorization techniques in order to optimize the performance of the classifier. Authors have used POS taggers to filter the words tagged as nouns and pronouns. In this work, there are two types of phrases that have been identified by the Authors, namely negation-of-adjective (NOA) and negation-of-verb (NOV). The authors have selected 11,478-word tokens with each of them that occurs at least 30 times throughout the dataset. For phrase tokens, namely negation-of-adjective (NOA) and negation-of-verb (NOV), 3,023 phrases were selected of the 21,586 identified sentiment phrases, where each of the 3,023 phrases also has an occurrence that is no less than 30. Here POS tags are used for features engineering. This approach has achieved an F1 score over 0.8 for the sentence level categorization and an F1 score of over 0.73 for review level categorization. </a:t>
            </a:r>
          </a:p>
          <a:p>
            <a:pPr marL="0" indent="0">
              <a:buNone/>
            </a:pPr>
            <a:r>
              <a:rPr lang="en-US" b="1" dirty="0"/>
              <a:t>2]   Monalisa Ghosh, Goutam Sanyal  (2018)-Ensemble approach used to combine the top-ranked common Features – </a:t>
            </a:r>
            <a:r>
              <a:rPr lang="en-US" dirty="0"/>
              <a:t>Monalisa Ghosh and Goutam Sanyal have investigated the ability of the widely used features selection methods ( IG, Chi-Square, Gini Index) individually as well as their combined approach on four machine learning algorithms. The authors have initially selected the features subset using three different feature selection methods. After that, the statistical method UNION, INTERSECTION, and revised UNION method are applied to merge these different feature subsets to obtain all top-ranked, including commonly selected features. Finally, the authors have trained the individual classifier SMO, MNB, RF, and LR (logistic regression) with these features vector for classification of the review data set. The performance of the algorithm is measured by evaluation methods such as precision, recall, F-measure, and ROC curve. Experimental results show that the combined method achieved the best accuracy of 92.31 with classifier SMO. Here, the authors have used the ensemble approach to combine the common top-ranked features extracted using IG, Chi-Square, and Gini Index techniques and trained the base classifiers on the combined features set.</a:t>
            </a:r>
          </a:p>
          <a:p>
            <a:pPr marL="0" indent="0">
              <a:buNone/>
            </a:pPr>
            <a:r>
              <a:rPr lang="en-US" b="1" dirty="0"/>
              <a:t>3]   Ankit, </a:t>
            </a:r>
            <a:r>
              <a:rPr lang="en-US" b="1" dirty="0" err="1"/>
              <a:t>Nabizath</a:t>
            </a:r>
            <a:r>
              <a:rPr lang="en-US" b="1" dirty="0"/>
              <a:t> </a:t>
            </a:r>
            <a:r>
              <a:rPr lang="en-US" b="1" dirty="0" err="1"/>
              <a:t>Saleena</a:t>
            </a:r>
            <a:r>
              <a:rPr lang="en-US" b="1" dirty="0"/>
              <a:t> (2018)-Ensemble Classifier combining the results of base classifiers to improve the accuracy-Ankit</a:t>
            </a:r>
            <a:r>
              <a:rPr lang="en-US" dirty="0"/>
              <a:t>, </a:t>
            </a:r>
            <a:r>
              <a:rPr lang="en-US" dirty="0" err="1"/>
              <a:t>Nabizath</a:t>
            </a:r>
            <a:r>
              <a:rPr lang="en-US" dirty="0"/>
              <a:t> </a:t>
            </a:r>
            <a:r>
              <a:rPr lang="en-US" dirty="0" err="1"/>
              <a:t>Saleena</a:t>
            </a:r>
            <a:r>
              <a:rPr lang="en-US" dirty="0"/>
              <a:t>, have used the ensemble classifier combining the base classifiers Random Forest, SVM, Logistic Regression and Naïve Bayes to improve the accuracy for Twitter Sentiment Analysis. In this research study, the ensemble approach has not improved the accuracy significantly compared to the Base classifier. For the Twitter Sentiment Analysis, the accuracy is improved to 74.67%, whereas average accuracy for the base classifier is 72%. Here in this research, the Bag of Words technique is used for word vectorization.</a:t>
            </a:r>
          </a:p>
          <a:p>
            <a:pPr marL="0" indent="0">
              <a:buNone/>
            </a:pPr>
            <a:endParaRPr lang="en-US" sz="1700" dirty="0"/>
          </a:p>
          <a:p>
            <a:endParaRPr lang="en-US" sz="1700" dirty="0"/>
          </a:p>
          <a:p>
            <a:endParaRPr lang="en-GB" sz="800" dirty="0"/>
          </a:p>
        </p:txBody>
      </p:sp>
    </p:spTree>
    <p:extLst>
      <p:ext uri="{BB962C8B-B14F-4D97-AF65-F5344CB8AC3E}">
        <p14:creationId xmlns:p14="http://schemas.microsoft.com/office/powerpoint/2010/main" val="337676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8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93D96F-C2A6-4B11-939C-BAD3E0BA47AB}"/>
              </a:ext>
            </a:extLst>
          </p:cNvPr>
          <p:cNvSpPr>
            <a:spLocks noGrp="1"/>
          </p:cNvSpPr>
          <p:nvPr>
            <p:ph type="title"/>
          </p:nvPr>
        </p:nvSpPr>
        <p:spPr>
          <a:xfrm>
            <a:off x="1098468" y="885651"/>
            <a:ext cx="3229803" cy="462460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Literature Review (Cont’d)</a:t>
            </a:r>
            <a:endParaRPr lang="en-GB"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8243C9-C12C-4C47-A2BB-D8139E71D635}"/>
              </a:ext>
            </a:extLst>
          </p:cNvPr>
          <p:cNvSpPr>
            <a:spLocks noGrp="1"/>
          </p:cNvSpPr>
          <p:nvPr>
            <p:ph idx="1"/>
          </p:nvPr>
        </p:nvSpPr>
        <p:spPr>
          <a:xfrm>
            <a:off x="4978708" y="885651"/>
            <a:ext cx="6525220" cy="4616849"/>
          </a:xfrm>
        </p:spPr>
        <p:txBody>
          <a:bodyPr anchor="ctr">
            <a:normAutofit fontScale="85000" lnSpcReduction="10000"/>
          </a:bodyPr>
          <a:lstStyle/>
          <a:p>
            <a:pPr marL="0" indent="0">
              <a:buNone/>
            </a:pPr>
            <a:endParaRPr lang="en-US" sz="1100" dirty="0"/>
          </a:p>
          <a:p>
            <a:pPr marL="0" indent="0">
              <a:buNone/>
            </a:pPr>
            <a:endParaRPr lang="en-US" sz="1100" dirty="0"/>
          </a:p>
          <a:p>
            <a:pPr marL="0" indent="0">
              <a:buNone/>
            </a:pPr>
            <a:endParaRPr lang="en-US" sz="1200" dirty="0"/>
          </a:p>
          <a:p>
            <a:pPr marL="0" indent="0">
              <a:buNone/>
            </a:pPr>
            <a:r>
              <a:rPr lang="en-US" sz="1200" dirty="0"/>
              <a:t>4</a:t>
            </a:r>
            <a:r>
              <a:rPr lang="en-US" sz="1200" b="1" dirty="0"/>
              <a:t>]   Jayakumar Sadhasivam, Ramesh Babu Kalivaradhan (2019)-Ensemble Classifier combining the results of base classifiers to improve the accuracy -</a:t>
            </a:r>
            <a:r>
              <a:rPr lang="en-US" sz="1200" dirty="0"/>
              <a:t>Jayakumar Sadhasivam and Ramesh Babu Kalivaradhan has trained the ensemble classifier combining Support Vector Machine and Naïve Bayes classifiers on Amazon Products Review dataset. Here the ensemble classifier shows significant improvement in the accuracy (73% for Positives and 78% for Negatives) compared to base classifiers (Naïve Bayes- 32% Positives and 37% Negatives, SVM- 27% Positives and 33% Negatives).</a:t>
            </a:r>
          </a:p>
          <a:p>
            <a:pPr marL="0" indent="0">
              <a:buNone/>
            </a:pPr>
            <a:r>
              <a:rPr lang="en-US" sz="1200" b="1" dirty="0"/>
              <a:t>5]   Long Ma, Yanqing Zhang (2015)-Word2Vec to process big data text - </a:t>
            </a:r>
            <a:r>
              <a:rPr lang="en-US" sz="1200" dirty="0"/>
              <a:t>Long Ma and Yanqing Zhang have emphasized on word2vec model for Big data processing. Processing a massive data set is time-consuming, not only due to the volume of data but also from different data types and intricate structures. Currently, many data mining and machine learning technologies are being applied to deal with big data problems. Authors have emphasized on the use of the word2vec algorithm, which is capable of selecting useful features and also reduce the feature dimension. Word2Vec, proposed and supported by Google, is not a special algorithm, but it consists of two learning models, Continuous Bag of Words (CBOW) and Skip-gram. By feeding text data into one of the learning models, Word2Vec outputs word vectors that can be represented as a large piece of text. In this paper, the authors first trained the data via the Word2Vec model and evaluated the word similarity. Also, they have clustered similar words together and use the generated clusters to fit into a new data dimension so that the data dimension is decreased. This research is focused on the use of the word2vec model for dimension reductions, especially for substantial data sets.</a:t>
            </a:r>
          </a:p>
          <a:p>
            <a:pPr marL="0" indent="0">
              <a:buNone/>
            </a:pPr>
            <a:r>
              <a:rPr lang="en-US" sz="1200" b="1" dirty="0"/>
              <a:t>6]   Devika M D, Sunitha C, Amal Ganesh (2016)-Sentiment Analysis: A Comparative Study on Different Approaches - </a:t>
            </a:r>
            <a:r>
              <a:rPr lang="en-US" sz="1200" dirty="0"/>
              <a:t>Devika M D, Sunitha C, Amal Ganesh have emphasized on Sentiment analysis, requires the usage of a training set for performance optimization. They have mentioned that the quality of trained data plays a significant role in the accurate evaluation of the text. The semantic analysis of the sentence also increases the meaning and accuracy of the result. POS tagging is helpful to users for understanding whether the review or comment corresponds to the relevant subject searched for. This research is focused on the comparison and consolidation of the three main approaches used in sentiment analysis: 1) Machine Learning Approach 2) Rule-Based Approach 3) Lexicon Based Approach and shares the information of different machine learning classifiers in the form of advantages and disadvantages. Various sentiment analysis methods and different levels of analyzing sentiments have been studied in this paper. Machine learning methods like SVM, NB, Maximum Entropy methods were discussed here in brief, along with some other interesting methods that can improve the analysis process in one or the other way. Semantic analysis of the text is of great consideration. Research work is carried out for better analysis methods in this area, including the semantics by considering n-gram evaluation instead of word by word analysis.</a:t>
            </a:r>
          </a:p>
          <a:p>
            <a:pPr marL="0" indent="0">
              <a:buNone/>
            </a:pPr>
            <a:endParaRPr lang="en-US" sz="1000" dirty="0"/>
          </a:p>
          <a:p>
            <a:pPr marL="0" indent="0">
              <a:buNone/>
            </a:pPr>
            <a:endParaRPr lang="en-US" sz="1000" dirty="0"/>
          </a:p>
          <a:p>
            <a:endParaRPr lang="en-US" sz="1000" dirty="0"/>
          </a:p>
          <a:p>
            <a:endParaRPr lang="en-US" sz="1000" dirty="0"/>
          </a:p>
          <a:p>
            <a:endParaRPr lang="en-GB" sz="1000" dirty="0"/>
          </a:p>
        </p:txBody>
      </p:sp>
    </p:spTree>
    <p:extLst>
      <p:ext uri="{BB962C8B-B14F-4D97-AF65-F5344CB8AC3E}">
        <p14:creationId xmlns:p14="http://schemas.microsoft.com/office/powerpoint/2010/main" val="288523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9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893D96F-C2A6-4B11-939C-BAD3E0BA47AB}"/>
              </a:ext>
            </a:extLst>
          </p:cNvPr>
          <p:cNvSpPr>
            <a:spLocks noGrp="1"/>
          </p:cNvSpPr>
          <p:nvPr>
            <p:ph type="title"/>
          </p:nvPr>
        </p:nvSpPr>
        <p:spPr>
          <a:xfrm>
            <a:off x="1098468" y="885651"/>
            <a:ext cx="3229803" cy="462460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Literature Review</a:t>
            </a:r>
            <a:endParaRPr lang="en-GB"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8243C9-C12C-4C47-A2BB-D8139E71D635}"/>
              </a:ext>
            </a:extLst>
          </p:cNvPr>
          <p:cNvSpPr>
            <a:spLocks noGrp="1"/>
          </p:cNvSpPr>
          <p:nvPr>
            <p:ph idx="1"/>
          </p:nvPr>
        </p:nvSpPr>
        <p:spPr>
          <a:xfrm>
            <a:off x="4978708" y="885651"/>
            <a:ext cx="6525220" cy="4616849"/>
          </a:xfrm>
        </p:spPr>
        <p:txBody>
          <a:bodyPr anchor="ctr">
            <a:normAutofit lnSpcReduction="10000"/>
          </a:bodyPr>
          <a:lstStyle/>
          <a:p>
            <a:endParaRPr lang="en-US" sz="1100" dirty="0"/>
          </a:p>
          <a:p>
            <a:endParaRPr lang="en-US" sz="1100" dirty="0"/>
          </a:p>
          <a:p>
            <a:pPr marL="0" indent="0">
              <a:buNone/>
            </a:pPr>
            <a:r>
              <a:rPr lang="en-US" sz="1100" b="1" dirty="0"/>
              <a:t>7]   Walaa Medhat, Ahmed Hassan, Hoda Korashy (2014)-Sentiment Analysis Algorithms and applications: A survey - </a:t>
            </a:r>
            <a:r>
              <a:rPr lang="en-US" sz="1100" dirty="0"/>
              <a:t>Walaa Medhat, Ahmed Hassan, and Hoda Korashy have provided brief details on the various sentiment analysis techniques and the related fields. The main contributions of this paper include the sophisticated categorizations of a large number of recent articles and the illustration of the recent trend of research in the sentiment analysis and its related areas. Fifty-four of the recently published and cited articles are categorized and summarized. These articles give contributions to many SA related fields that use SA techniques for various real-world applications. With the help of briefing on recent research work on Sentiment Analysis in this paper, the below information is discovered.</a:t>
            </a:r>
          </a:p>
          <a:p>
            <a:pPr lvl="1"/>
            <a:r>
              <a:rPr lang="en-US" sz="1100" dirty="0"/>
              <a:t>Naïve Bayes and Support Vector Machines are the most frequently used ML algorithms for solving SC problems. They are considered a reference model where many proposed algorithms are compared to.</a:t>
            </a:r>
          </a:p>
          <a:p>
            <a:pPr lvl="1"/>
            <a:r>
              <a:rPr lang="en-US" sz="1100" dirty="0"/>
              <a:t>The interest in languages other than English in this field is growing.</a:t>
            </a:r>
          </a:p>
          <a:p>
            <a:pPr lvl="1"/>
            <a:r>
              <a:rPr lang="en-US" sz="1100" dirty="0"/>
              <a:t>The most common lexicon source used is WordNet, which exists in languages other than English. Building resources, used in SA tasks, is still needed for many natural languages.</a:t>
            </a:r>
          </a:p>
          <a:p>
            <a:pPr lvl="1"/>
            <a:r>
              <a:rPr lang="en-US" sz="1100" dirty="0"/>
              <a:t>Information from micro-blogs, blogs, and forums, as well as a news source, is widely used in SA recently. This media information plays a significant role in expressing people's feelings or opinions about a specific topic or product. Using social network sites and micro-blogging sites as a source of data still need more in-depth analysis.</a:t>
            </a:r>
          </a:p>
          <a:p>
            <a:pPr lvl="1"/>
            <a:r>
              <a:rPr lang="en-US" sz="1100" dirty="0"/>
              <a:t>There are some benchmark data sets, especially in reviews like IMDB, which are used for algorithm evaluation.</a:t>
            </a:r>
          </a:p>
          <a:p>
            <a:pPr lvl="1"/>
            <a:r>
              <a:rPr lang="en-US" sz="1100" dirty="0"/>
              <a:t>In many applications, it is essential to consider the context of the text and the user preferences. That is why more research is needed on context-based SA. Using TL techniques, related data to the domain can be used in question as training data. Using NLP tools to reinforce the SA process has attracted researchers recently and still needs some enhancements.</a:t>
            </a:r>
          </a:p>
          <a:p>
            <a:endParaRPr lang="en-US" sz="1100" dirty="0"/>
          </a:p>
          <a:p>
            <a:endParaRPr lang="en-US" sz="1100" dirty="0"/>
          </a:p>
          <a:p>
            <a:endParaRPr lang="en-GB" sz="1100" dirty="0"/>
          </a:p>
        </p:txBody>
      </p:sp>
    </p:spTree>
    <p:extLst>
      <p:ext uri="{BB962C8B-B14F-4D97-AF65-F5344CB8AC3E}">
        <p14:creationId xmlns:p14="http://schemas.microsoft.com/office/powerpoint/2010/main" val="199508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415CC05-7409-46F5-8A98-2B5A6B09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3D96F-C2A6-4B11-939C-BAD3E0BA47AB}"/>
              </a:ext>
            </a:extLst>
          </p:cNvPr>
          <p:cNvSpPr>
            <a:spLocks noGrp="1"/>
          </p:cNvSpPr>
          <p:nvPr>
            <p:ph type="title"/>
          </p:nvPr>
        </p:nvSpPr>
        <p:spPr>
          <a:xfrm>
            <a:off x="7843511" y="1343770"/>
            <a:ext cx="3415466" cy="4559963"/>
          </a:xfrm>
        </p:spPr>
        <p:txBody>
          <a:bodyPr>
            <a:normAutofit/>
          </a:bodyPr>
          <a:lstStyle/>
          <a:p>
            <a:r>
              <a:rPr lang="en-US" sz="3600">
                <a:latin typeface="Times New Roman" panose="02020603050405020304" pitchFamily="18" charset="0"/>
                <a:cs typeface="Times New Roman" panose="02020603050405020304" pitchFamily="18" charset="0"/>
              </a:rPr>
              <a:t>Problem Statement</a:t>
            </a:r>
            <a:endParaRPr lang="en-GB" sz="3600" dirty="0">
              <a:latin typeface="Times New Roman" panose="02020603050405020304" pitchFamily="18" charset="0"/>
              <a:cs typeface="Times New Roman" panose="02020603050405020304" pitchFamily="18" charset="0"/>
            </a:endParaRPr>
          </a:p>
        </p:txBody>
      </p:sp>
      <p:sp>
        <p:nvSpPr>
          <p:cNvPr id="48" name="Freeform 6">
            <a:extLst>
              <a:ext uri="{FF2B5EF4-FFF2-40B4-BE49-F238E27FC236}">
                <a16:creationId xmlns:a16="http://schemas.microsoft.com/office/drawing/2014/main" id="{F2A7F1A3-B330-4A94-A2CD-4B913FF04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421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a:extLst>
              <a:ext uri="{FF2B5EF4-FFF2-40B4-BE49-F238E27FC236}">
                <a16:creationId xmlns:a16="http://schemas.microsoft.com/office/drawing/2014/main" id="{23EFF1D4-2A0A-4BF6-BD32-ADF1B4A1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92875"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8">
            <a:extLst>
              <a:ext uri="{FF2B5EF4-FFF2-40B4-BE49-F238E27FC236}">
                <a16:creationId xmlns:a16="http://schemas.microsoft.com/office/drawing/2014/main" id="{82E53320-5F4A-431D-A2F3-8FC8C873F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634080"/>
            <a:ext cx="7275530"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AB8243C9-C12C-4C47-A2BB-D8139E71D635}"/>
              </a:ext>
            </a:extLst>
          </p:cNvPr>
          <p:cNvSpPr>
            <a:spLocks noGrp="1"/>
          </p:cNvSpPr>
          <p:nvPr>
            <p:ph idx="1"/>
          </p:nvPr>
        </p:nvSpPr>
        <p:spPr>
          <a:xfrm>
            <a:off x="811094" y="1033670"/>
            <a:ext cx="6149595" cy="4500439"/>
          </a:xfrm>
        </p:spPr>
        <p:txBody>
          <a:bodyPr anchor="ctr">
            <a:normAutofit fontScale="92500"/>
          </a:bodyPr>
          <a:lstStyle/>
          <a:p>
            <a:r>
              <a:rPr lang="en-GB" sz="1300" dirty="0">
                <a:solidFill>
                  <a:srgbClr val="FEFFFF"/>
                </a:solidFill>
              </a:rPr>
              <a:t>It has been noticed in many research papers that the base classifiers do not perform significantly well due to the complexity involved in text data in terms of noise, volume. </a:t>
            </a:r>
          </a:p>
          <a:p>
            <a:r>
              <a:rPr lang="en-US" sz="1300" dirty="0">
                <a:solidFill>
                  <a:srgbClr val="FEFFFF"/>
                </a:solidFill>
              </a:rPr>
              <a:t>There are research papers where the </a:t>
            </a:r>
            <a:r>
              <a:rPr lang="en-US" sz="1300" b="1" u="sng" dirty="0">
                <a:solidFill>
                  <a:srgbClr val="FEFFFF"/>
                </a:solidFill>
              </a:rPr>
              <a:t>Ensemble model </a:t>
            </a:r>
            <a:r>
              <a:rPr lang="en-US" sz="1300" b="1" dirty="0">
                <a:solidFill>
                  <a:srgbClr val="FEFFFF"/>
                </a:solidFill>
              </a:rPr>
              <a:t>are</a:t>
            </a:r>
            <a:r>
              <a:rPr lang="en-US" sz="1300" b="1" u="sng" dirty="0">
                <a:solidFill>
                  <a:srgbClr val="FEFFFF"/>
                </a:solidFill>
              </a:rPr>
              <a:t> </a:t>
            </a:r>
            <a:r>
              <a:rPr lang="en-US" sz="1300" dirty="0">
                <a:solidFill>
                  <a:srgbClr val="FEFFFF"/>
                </a:solidFill>
              </a:rPr>
              <a:t>built on the base classifiers </a:t>
            </a:r>
            <a:r>
              <a:rPr lang="en-US" sz="1300" b="1" u="sng" dirty="0">
                <a:solidFill>
                  <a:srgbClr val="FEFFFF"/>
                </a:solidFill>
              </a:rPr>
              <a:t>to improve the performance of the base classifiers . </a:t>
            </a:r>
            <a:r>
              <a:rPr lang="en-US" sz="1300" dirty="0">
                <a:solidFill>
                  <a:srgbClr val="FEFFFF"/>
                </a:solidFill>
              </a:rPr>
              <a:t>These base classifiers are trained on a </a:t>
            </a:r>
            <a:r>
              <a:rPr lang="en-US" sz="1300" b="1" u="sng" dirty="0">
                <a:solidFill>
                  <a:srgbClr val="FEFFFF"/>
                </a:solidFill>
              </a:rPr>
              <a:t>single feature subset /word vector</a:t>
            </a:r>
            <a:r>
              <a:rPr lang="en-US" sz="1300" dirty="0">
                <a:solidFill>
                  <a:srgbClr val="FEFFFF"/>
                </a:solidFill>
              </a:rPr>
              <a:t>.</a:t>
            </a:r>
          </a:p>
          <a:p>
            <a:r>
              <a:rPr lang="en-US" sz="1300" dirty="0">
                <a:solidFill>
                  <a:srgbClr val="FEFFFF"/>
                </a:solidFill>
              </a:rPr>
              <a:t> There are research papers where feature engineering techniques like creating a common </a:t>
            </a:r>
            <a:r>
              <a:rPr lang="en-US" sz="1300" u="sng" dirty="0">
                <a:solidFill>
                  <a:srgbClr val="FEFFFF"/>
                </a:solidFill>
              </a:rPr>
              <a:t>feature subset based on feature importance </a:t>
            </a:r>
            <a:r>
              <a:rPr lang="en-US" sz="1300" dirty="0">
                <a:solidFill>
                  <a:srgbClr val="FEFFFF"/>
                </a:solidFill>
              </a:rPr>
              <a:t>are used on different datasets to </a:t>
            </a:r>
            <a:r>
              <a:rPr lang="en-US" sz="1300" b="1" u="sng" dirty="0">
                <a:solidFill>
                  <a:srgbClr val="FEFFFF"/>
                </a:solidFill>
              </a:rPr>
              <a:t>analyze the performance of the different base classifiers</a:t>
            </a:r>
            <a:r>
              <a:rPr lang="en-US" sz="1300" dirty="0">
                <a:solidFill>
                  <a:srgbClr val="FEFFFF"/>
                </a:solidFill>
              </a:rPr>
              <a:t>. </a:t>
            </a:r>
          </a:p>
          <a:p>
            <a:r>
              <a:rPr lang="en-US" sz="1300" dirty="0">
                <a:solidFill>
                  <a:srgbClr val="FEFFFF"/>
                </a:solidFill>
              </a:rPr>
              <a:t>In many research papers, the </a:t>
            </a:r>
            <a:r>
              <a:rPr lang="en-US" sz="1300" b="1" u="sng" dirty="0">
                <a:solidFill>
                  <a:srgbClr val="FEFFFF"/>
                </a:solidFill>
              </a:rPr>
              <a:t>Word2Vec</a:t>
            </a:r>
            <a:r>
              <a:rPr lang="en-US" sz="1300" dirty="0">
                <a:solidFill>
                  <a:srgbClr val="FEFFFF"/>
                </a:solidFill>
              </a:rPr>
              <a:t> technique (a shallow neural network) is tried to </a:t>
            </a:r>
            <a:r>
              <a:rPr lang="en-US" sz="1300" b="1" u="sng" dirty="0">
                <a:solidFill>
                  <a:srgbClr val="FEFFFF"/>
                </a:solidFill>
              </a:rPr>
              <a:t>analyze the performance of the base classifier </a:t>
            </a:r>
            <a:r>
              <a:rPr lang="en-US" sz="1300" dirty="0">
                <a:solidFill>
                  <a:srgbClr val="FEFFFF"/>
                </a:solidFill>
              </a:rPr>
              <a:t>for the sentiment classification. </a:t>
            </a:r>
          </a:p>
          <a:p>
            <a:r>
              <a:rPr lang="en-US" sz="1300" dirty="0">
                <a:solidFill>
                  <a:srgbClr val="FEFFFF"/>
                </a:solidFill>
              </a:rPr>
              <a:t>In many research papers, the ensemble model or the use of word vectorization/word embedding technique is cited as one of the approaches to improve the performance of the classifier for sentiment classification. However, these two popular approaches (ensemble model and the feature engineering) are not tried together.</a:t>
            </a:r>
          </a:p>
          <a:p>
            <a:r>
              <a:rPr lang="en-US" sz="1300" dirty="0">
                <a:solidFill>
                  <a:srgbClr val="FEFFFF"/>
                </a:solidFill>
              </a:rPr>
              <a:t>I</a:t>
            </a:r>
            <a:r>
              <a:rPr lang="en-GB" sz="1300" dirty="0">
                <a:solidFill>
                  <a:srgbClr val="FEFFFF"/>
                </a:solidFill>
              </a:rPr>
              <a:t>n this research, the most popular word vectorization/word embedding techniques in combination with the ensemble approach are used  to evaluate the significance of the change in the performance of the classifiers for each word vectorization technique.</a:t>
            </a:r>
            <a:endParaRPr lang="en-US" sz="1300" dirty="0">
              <a:solidFill>
                <a:srgbClr val="FEFFFF"/>
              </a:solidFill>
              <a:cs typeface="Calibri" panose="020F0502020204030204" pitchFamily="34" charset="0"/>
            </a:endParaRPr>
          </a:p>
          <a:p>
            <a:r>
              <a:rPr lang="en-US" sz="1300" dirty="0">
                <a:solidFill>
                  <a:srgbClr val="FEFFFF"/>
                </a:solidFill>
                <a:cs typeface="Calibri" panose="020F0502020204030204" pitchFamily="34" charset="0"/>
              </a:rPr>
              <a:t>The objective of the research is  to evaluate whether change in the performance of the  classifier is significant with the change in the word embedding/ feature selection approach. </a:t>
            </a:r>
            <a:endParaRPr lang="en-GB" sz="1300" dirty="0">
              <a:solidFill>
                <a:srgbClr val="FEFFFF"/>
              </a:solidFill>
            </a:endParaRPr>
          </a:p>
        </p:txBody>
      </p:sp>
    </p:spTree>
    <p:extLst>
      <p:ext uri="{BB962C8B-B14F-4D97-AF65-F5344CB8AC3E}">
        <p14:creationId xmlns:p14="http://schemas.microsoft.com/office/powerpoint/2010/main" val="334027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D36AB-E284-4312-8AC5-8725E8B6265F}"/>
              </a:ext>
            </a:extLst>
          </p:cNvPr>
          <p:cNvSpPr>
            <a:spLocks noGrp="1"/>
          </p:cNvSpPr>
          <p:nvPr>
            <p:ph type="title"/>
          </p:nvPr>
        </p:nvSpPr>
        <p:spPr>
          <a:xfrm>
            <a:off x="838200" y="620742"/>
            <a:ext cx="10515600" cy="1325563"/>
          </a:xfrm>
        </p:spPr>
        <p:txBody>
          <a:bodyPr>
            <a:normAutofit/>
          </a:bodyPr>
          <a:lstStyle/>
          <a:p>
            <a:r>
              <a:rPr lang="en-US" dirty="0">
                <a:solidFill>
                  <a:srgbClr val="FFFFFF"/>
                </a:solidFill>
              </a:rPr>
              <a:t>Methodology (Cont’d)</a:t>
            </a:r>
            <a:endParaRPr lang="en-GB" dirty="0">
              <a:solidFill>
                <a:srgbClr val="FFFFFF"/>
              </a:solidFill>
            </a:endParaRPr>
          </a:p>
        </p:txBody>
      </p:sp>
      <p:cxnSp>
        <p:nvCxnSpPr>
          <p:cNvPr id="67" name="Straight Connector 66">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B3EC71-C2AF-4EF5-99B4-612A73D65362}"/>
              </a:ext>
            </a:extLst>
          </p:cNvPr>
          <p:cNvSpPr>
            <a:spLocks noGrp="1"/>
          </p:cNvSpPr>
          <p:nvPr>
            <p:ph sz="half" idx="1"/>
          </p:nvPr>
        </p:nvSpPr>
        <p:spPr>
          <a:xfrm>
            <a:off x="838200" y="2266345"/>
            <a:ext cx="5097780" cy="3910617"/>
          </a:xfrm>
        </p:spPr>
        <p:txBody>
          <a:bodyPr>
            <a:normAutofit lnSpcReduction="10000"/>
          </a:bodyPr>
          <a:lstStyle/>
          <a:p>
            <a:pPr marL="0" indent="0" hangingPunct="0">
              <a:buNone/>
            </a:pPr>
            <a:r>
              <a:rPr lang="en-GB" sz="1400" b="1" dirty="0">
                <a:solidFill>
                  <a:srgbClr val="FFFFFF"/>
                </a:solidFill>
              </a:rPr>
              <a:t>The source of the data</a:t>
            </a:r>
          </a:p>
          <a:p>
            <a:pPr marL="0" indent="0" hangingPunct="0">
              <a:buNone/>
            </a:pPr>
            <a:r>
              <a:rPr lang="en-GB" sz="1200" dirty="0">
                <a:solidFill>
                  <a:srgbClr val="FFFFFF"/>
                </a:solidFill>
              </a:rPr>
              <a:t>Mobile Reviews data is scrapped from publicly available review websites </a:t>
            </a:r>
            <a:r>
              <a:rPr lang="en-GB" sz="1200" dirty="0" err="1">
                <a:solidFill>
                  <a:srgbClr val="FFFFFF"/>
                </a:solidFill>
              </a:rPr>
              <a:t>Pricebaba</a:t>
            </a:r>
            <a:r>
              <a:rPr lang="en-GB" sz="1200" dirty="0">
                <a:solidFill>
                  <a:srgbClr val="FFFFFF"/>
                </a:solidFill>
              </a:rPr>
              <a:t> and </a:t>
            </a:r>
            <a:r>
              <a:rPr lang="en-GB" sz="1200" dirty="0" err="1">
                <a:solidFill>
                  <a:srgbClr val="FFFFFF"/>
                </a:solidFill>
              </a:rPr>
              <a:t>Mouthshut</a:t>
            </a:r>
            <a:r>
              <a:rPr lang="en-GB" sz="1200" dirty="0">
                <a:solidFill>
                  <a:srgbClr val="FFFFFF"/>
                </a:solidFill>
              </a:rPr>
              <a:t>, using Beautiful Soup and </a:t>
            </a:r>
            <a:r>
              <a:rPr lang="en-GB" sz="1200" dirty="0" err="1">
                <a:solidFill>
                  <a:srgbClr val="FFFFFF"/>
                </a:solidFill>
              </a:rPr>
              <a:t>urllib</a:t>
            </a:r>
            <a:r>
              <a:rPr lang="en-GB" sz="1200" dirty="0">
                <a:solidFill>
                  <a:srgbClr val="FFFFFF"/>
                </a:solidFill>
              </a:rPr>
              <a:t> library. </a:t>
            </a:r>
            <a:r>
              <a:rPr lang="en-US" sz="1200" dirty="0">
                <a:solidFill>
                  <a:srgbClr val="FFFFFF"/>
                </a:solidFill>
              </a:rPr>
              <a:t>The scraped data is parsed from the HTML file to CSV format. </a:t>
            </a:r>
            <a:r>
              <a:rPr lang="en-GB" sz="1200" dirty="0">
                <a:solidFill>
                  <a:srgbClr val="FFFFFF"/>
                </a:solidFill>
              </a:rPr>
              <a:t>There are 290967 rows and 14 columns in the data set.  The main important columns considered for the analysis are Product, Review Updated, Rating, and Year. </a:t>
            </a:r>
          </a:p>
          <a:p>
            <a:pPr marL="0" indent="0" hangingPunct="0">
              <a:buNone/>
            </a:pPr>
            <a:r>
              <a:rPr lang="en-GB" sz="1400" b="1" dirty="0">
                <a:solidFill>
                  <a:srgbClr val="FFFFFF"/>
                </a:solidFill>
              </a:rPr>
              <a:t>Data Preparation</a:t>
            </a:r>
            <a:endParaRPr lang="en-GB" sz="1400" dirty="0">
              <a:solidFill>
                <a:srgbClr val="FFFFFF"/>
              </a:solidFill>
            </a:endParaRPr>
          </a:p>
          <a:p>
            <a:pPr lvl="0"/>
            <a:r>
              <a:rPr lang="en-US" sz="1200" dirty="0">
                <a:solidFill>
                  <a:srgbClr val="FFFFFF"/>
                </a:solidFill>
              </a:rPr>
              <a:t>Reviews are classified as Positive (1) and Negative (0). The reviews having 1 Star and 2 Stars ratings are labeled to 0, i.e., Negative. Rating more than 2 Stars are labeled to 1, i.e., Positive. (Rating scale-1 to 5)</a:t>
            </a:r>
            <a:endParaRPr lang="en-GB" sz="1200" dirty="0">
              <a:solidFill>
                <a:srgbClr val="FFFFFF"/>
              </a:solidFill>
              <a:effectLst/>
            </a:endParaRPr>
          </a:p>
          <a:p>
            <a:pPr lvl="0"/>
            <a:r>
              <a:rPr lang="en-US" sz="1200" dirty="0">
                <a:solidFill>
                  <a:srgbClr val="FFFFFF"/>
                </a:solidFill>
              </a:rPr>
              <a:t>Data has 290967 rows. The data is filtered for the products which have at least 500 reviews and for the year 2016, 2017,2018.</a:t>
            </a:r>
            <a:endParaRPr lang="en-GB" sz="1200" dirty="0">
              <a:solidFill>
                <a:srgbClr val="FFFFFF"/>
              </a:solidFill>
              <a:effectLst/>
            </a:endParaRPr>
          </a:p>
          <a:p>
            <a:pPr lvl="0"/>
            <a:r>
              <a:rPr lang="en-US" sz="1200" dirty="0">
                <a:solidFill>
                  <a:srgbClr val="FFFFFF"/>
                </a:solidFill>
              </a:rPr>
              <a:t>Data is explored to have a general understanding of the data. </a:t>
            </a:r>
          </a:p>
          <a:p>
            <a:r>
              <a:rPr lang="en-US" sz="1200" dirty="0">
                <a:solidFill>
                  <a:srgbClr val="FFFFFF"/>
                </a:solidFill>
              </a:rPr>
              <a:t>I have used the "text blob" library to understand the sentiment Polarity of the text. Polarity lies in the range of [-1,1] where 1 means a positive statement, and -1 means a negative statement.  It is observed that average sentiment polarity is between 0.25 and 0.50 (high) for rating score “3”, “4”, and “5”. Average Sentiment Polarity for rating score “1” and “2” is between 0 and 0.25 (moderate).</a:t>
            </a:r>
          </a:p>
          <a:p>
            <a:pPr lvl="0"/>
            <a:endParaRPr lang="en-GB" sz="1100" dirty="0">
              <a:solidFill>
                <a:srgbClr val="FFFFFF"/>
              </a:solidFill>
              <a:effectLst/>
            </a:endParaRPr>
          </a:p>
          <a:p>
            <a:pPr hangingPunct="0"/>
            <a:endParaRPr lang="en-GB" sz="1100" dirty="0">
              <a:solidFill>
                <a:srgbClr val="FFFFFF"/>
              </a:solidFill>
            </a:endParaRPr>
          </a:p>
          <a:p>
            <a:endParaRPr lang="en-GB" sz="1100" dirty="0">
              <a:solidFill>
                <a:srgbClr val="FFFFFF"/>
              </a:solidFill>
            </a:endParaRPr>
          </a:p>
        </p:txBody>
      </p:sp>
      <p:sp>
        <p:nvSpPr>
          <p:cNvPr id="4" name="Content Placeholder 3">
            <a:extLst>
              <a:ext uri="{FF2B5EF4-FFF2-40B4-BE49-F238E27FC236}">
                <a16:creationId xmlns:a16="http://schemas.microsoft.com/office/drawing/2014/main" id="{29740FF3-D710-4AEA-934E-7C2B1CF63D88}"/>
              </a:ext>
            </a:extLst>
          </p:cNvPr>
          <p:cNvSpPr>
            <a:spLocks noGrp="1"/>
          </p:cNvSpPr>
          <p:nvPr>
            <p:ph sz="half" idx="2"/>
          </p:nvPr>
        </p:nvSpPr>
        <p:spPr>
          <a:xfrm>
            <a:off x="6256020" y="2266345"/>
            <a:ext cx="5097780" cy="3910618"/>
          </a:xfrm>
        </p:spPr>
        <p:txBody>
          <a:bodyPr>
            <a:normAutofit lnSpcReduction="10000"/>
          </a:bodyPr>
          <a:lstStyle/>
          <a:p>
            <a:pPr lvl="0"/>
            <a:r>
              <a:rPr lang="en-US" sz="1200" dirty="0">
                <a:solidFill>
                  <a:srgbClr val="FFFFFF"/>
                </a:solidFill>
              </a:rPr>
              <a:t>Spacy Library is used for tokenization, Part of Speech tagging, and Lemmatization. The data preprocessing tasks are performed to get the required clean filtered data for sentiment classification.</a:t>
            </a:r>
            <a:endParaRPr lang="en-GB" sz="1200" dirty="0">
              <a:solidFill>
                <a:srgbClr val="FFFFFF"/>
              </a:solidFill>
              <a:effectLst/>
            </a:endParaRPr>
          </a:p>
          <a:p>
            <a:pPr lvl="1">
              <a:buFont typeface="Wingdings" panose="05000000000000000000" pitchFamily="2" charset="2"/>
              <a:buChar char="Ø"/>
            </a:pPr>
            <a:r>
              <a:rPr lang="en-US" sz="1200" dirty="0">
                <a:solidFill>
                  <a:srgbClr val="FFFFFF"/>
                </a:solidFill>
              </a:rPr>
              <a:t>Tokenization - documents/text is split into a List of Tokens/words.</a:t>
            </a:r>
            <a:endParaRPr lang="en-GB" sz="1200" dirty="0">
              <a:solidFill>
                <a:srgbClr val="FFFFFF"/>
              </a:solidFill>
              <a:effectLst/>
            </a:endParaRPr>
          </a:p>
          <a:p>
            <a:pPr lvl="1">
              <a:buFont typeface="Wingdings" panose="05000000000000000000" pitchFamily="2" charset="2"/>
              <a:buChar char="Ø"/>
            </a:pPr>
            <a:r>
              <a:rPr lang="en-US" sz="1200" dirty="0">
                <a:solidFill>
                  <a:srgbClr val="FFFFFF"/>
                </a:solidFill>
              </a:rPr>
              <a:t>Tokens with POS tags like AUX, NUM, SYM, ADP, PRON are removed as they do not add any value for the sentiment analysis.</a:t>
            </a:r>
            <a:endParaRPr lang="en-GB" sz="1200" dirty="0">
              <a:solidFill>
                <a:srgbClr val="FFFFFF"/>
              </a:solidFill>
              <a:effectLst/>
            </a:endParaRPr>
          </a:p>
          <a:p>
            <a:pPr lvl="1">
              <a:buFont typeface="Wingdings" panose="05000000000000000000" pitchFamily="2" charset="2"/>
              <a:buChar char="Ø"/>
            </a:pPr>
            <a:r>
              <a:rPr lang="en-US" sz="1200" dirty="0">
                <a:solidFill>
                  <a:srgbClr val="FFFFFF"/>
                </a:solidFill>
              </a:rPr>
              <a:t>Lemma for tokens is used for further analysis. Lemmatization is the process of transforming all the tokens into the original form. Lemmatization is based on POS tagging. Here tokens are converted to their lemma using the Spacy library to reduce the word variance.</a:t>
            </a:r>
            <a:endParaRPr lang="en-GB" sz="1200" dirty="0">
              <a:solidFill>
                <a:srgbClr val="FFFFFF"/>
              </a:solidFill>
              <a:effectLst/>
            </a:endParaRPr>
          </a:p>
          <a:p>
            <a:pPr lvl="1">
              <a:buFont typeface="Wingdings" panose="05000000000000000000" pitchFamily="2" charset="2"/>
              <a:buChar char="Ø"/>
            </a:pPr>
            <a:r>
              <a:rPr lang="en-US" sz="1200" dirty="0">
                <a:solidFill>
                  <a:srgbClr val="FFFFFF"/>
                </a:solidFill>
              </a:rPr>
              <a:t>Stop words are common and high-frequency words that do not add any information about the context. Hence, stop words are removed along with new lines, extra white leading/trailing spaces, Special Characters to reduce the word variation. Numeric text is also removed as they do not add any value to the Sentiment Analysis.</a:t>
            </a:r>
            <a:endParaRPr lang="en-GB" sz="1200" dirty="0">
              <a:solidFill>
                <a:srgbClr val="FFFFFF"/>
              </a:solidFill>
              <a:effectLst/>
            </a:endParaRPr>
          </a:p>
          <a:p>
            <a:pPr lvl="0"/>
            <a:r>
              <a:rPr lang="en-US" sz="1200" dirty="0">
                <a:solidFill>
                  <a:srgbClr val="FFFFFF"/>
                </a:solidFill>
              </a:rPr>
              <a:t>Data is divided into Train and test split (70 and 30% respectively)</a:t>
            </a:r>
            <a:endParaRPr lang="en-GB" sz="1200" dirty="0">
              <a:solidFill>
                <a:srgbClr val="FFFFFF"/>
              </a:solidFill>
              <a:effectLst/>
            </a:endParaRPr>
          </a:p>
          <a:p>
            <a:endParaRPr lang="en-GB" sz="1100" dirty="0">
              <a:solidFill>
                <a:srgbClr val="FFFFFF"/>
              </a:solidFill>
            </a:endParaRPr>
          </a:p>
        </p:txBody>
      </p:sp>
    </p:spTree>
    <p:extLst>
      <p:ext uri="{BB962C8B-B14F-4D97-AF65-F5344CB8AC3E}">
        <p14:creationId xmlns:p14="http://schemas.microsoft.com/office/powerpoint/2010/main" val="22077677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D36AB-E284-4312-8AC5-8725E8B6265F}"/>
              </a:ext>
            </a:extLst>
          </p:cNvPr>
          <p:cNvSpPr>
            <a:spLocks noGrp="1"/>
          </p:cNvSpPr>
          <p:nvPr>
            <p:ph type="title"/>
          </p:nvPr>
        </p:nvSpPr>
        <p:spPr>
          <a:xfrm>
            <a:off x="838200" y="620742"/>
            <a:ext cx="10515600" cy="1325563"/>
          </a:xfrm>
        </p:spPr>
        <p:txBody>
          <a:bodyPr>
            <a:normAutofit/>
          </a:bodyPr>
          <a:lstStyle/>
          <a:p>
            <a:r>
              <a:rPr lang="en-US" dirty="0">
                <a:solidFill>
                  <a:srgbClr val="FFFFFF"/>
                </a:solidFill>
              </a:rPr>
              <a:t>Methodology</a:t>
            </a:r>
            <a:endParaRPr lang="en-GB" dirty="0">
              <a:solidFill>
                <a:srgbClr val="FFFFFF"/>
              </a:solidFill>
            </a:endParaRPr>
          </a:p>
        </p:txBody>
      </p:sp>
      <p:cxnSp>
        <p:nvCxnSpPr>
          <p:cNvPr id="39" name="Straight Connector 38">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B3EC71-C2AF-4EF5-99B4-612A73D65362}"/>
              </a:ext>
            </a:extLst>
          </p:cNvPr>
          <p:cNvSpPr>
            <a:spLocks noGrp="1"/>
          </p:cNvSpPr>
          <p:nvPr>
            <p:ph sz="half" idx="1"/>
          </p:nvPr>
        </p:nvSpPr>
        <p:spPr>
          <a:xfrm>
            <a:off x="838201" y="2266344"/>
            <a:ext cx="5097780" cy="3910617"/>
          </a:xfrm>
        </p:spPr>
        <p:txBody>
          <a:bodyPr>
            <a:normAutofit/>
          </a:bodyPr>
          <a:lstStyle/>
          <a:p>
            <a:pPr marL="0" indent="0" hangingPunct="0">
              <a:buNone/>
            </a:pPr>
            <a:r>
              <a:rPr lang="en-GB" sz="1400" b="1" dirty="0">
                <a:solidFill>
                  <a:srgbClr val="FFFFFF"/>
                </a:solidFill>
              </a:rPr>
              <a:t>Features Selection/Word Vectorization</a:t>
            </a:r>
            <a:endParaRPr lang="en-GB" sz="1400" dirty="0">
              <a:solidFill>
                <a:srgbClr val="FFFFFF"/>
              </a:solidFill>
            </a:endParaRPr>
          </a:p>
          <a:p>
            <a:pPr marL="0" indent="0">
              <a:buNone/>
            </a:pPr>
            <a:r>
              <a:rPr lang="en-GB" sz="1200" dirty="0">
                <a:solidFill>
                  <a:srgbClr val="FFFFFF"/>
                </a:solidFill>
              </a:rPr>
              <a:t>Text data is one of the most abundant sources of unstructured data. Text data usually consists of documents that can represent words, sentences, or even paragraphs of free-flowing text. The inherent unstructured and noisy nature of textual data makes it harder for machine learning algorithms to work on raw text data directly. Hence, the text data is converted to a one-hot encoded form that machines can understand and learn. </a:t>
            </a:r>
          </a:p>
          <a:p>
            <a:pPr marL="0" indent="0">
              <a:buNone/>
            </a:pPr>
            <a:r>
              <a:rPr lang="en-GB" sz="1200" dirty="0">
                <a:solidFill>
                  <a:srgbClr val="FFFFFF"/>
                </a:solidFill>
              </a:rPr>
              <a:t>In this research, multiple techniques like Bag of Words, TF-IDF, Chi-Square, Gini Index, and Information Gain are used for Features Engineering/selection/word vectorization. Word2Vec vectorization from genism model is also used as one of the word vectorization technique. CBOW architecture of Word2Vec is used for word embedding in this research.</a:t>
            </a:r>
          </a:p>
          <a:p>
            <a:pPr marL="0" indent="0">
              <a:buNone/>
            </a:pPr>
            <a:r>
              <a:rPr lang="en-GB" sz="1200" dirty="0">
                <a:solidFill>
                  <a:srgbClr val="FFFFFF"/>
                </a:solidFill>
              </a:rPr>
              <a:t>The CBOW (Continuous Bag of Words) model predicts the current word given context words within a specific window. The input layer contains the context words, and the output layer contains the current word. The hidden layer contains the number of dimensions in which we want to represent the current word present at the output layer </a:t>
            </a:r>
          </a:p>
          <a:p>
            <a:pPr marL="0" indent="0">
              <a:buNone/>
            </a:pPr>
            <a:endParaRPr lang="en-GB" sz="1300" dirty="0">
              <a:solidFill>
                <a:srgbClr val="FFFFFF"/>
              </a:solidFill>
            </a:endParaRPr>
          </a:p>
          <a:p>
            <a:pPr hangingPunct="0"/>
            <a:endParaRPr lang="en-GB" sz="1300" dirty="0">
              <a:solidFill>
                <a:srgbClr val="FFFFFF"/>
              </a:solidFill>
            </a:endParaRPr>
          </a:p>
          <a:p>
            <a:endParaRPr lang="en-GB" sz="1300" dirty="0">
              <a:solidFill>
                <a:srgbClr val="FFFFFF"/>
              </a:solidFill>
            </a:endParaRPr>
          </a:p>
        </p:txBody>
      </p:sp>
      <p:sp>
        <p:nvSpPr>
          <p:cNvPr id="4" name="Content Placeholder 3">
            <a:extLst>
              <a:ext uri="{FF2B5EF4-FFF2-40B4-BE49-F238E27FC236}">
                <a16:creationId xmlns:a16="http://schemas.microsoft.com/office/drawing/2014/main" id="{29740FF3-D710-4AEA-934E-7C2B1CF63D88}"/>
              </a:ext>
            </a:extLst>
          </p:cNvPr>
          <p:cNvSpPr>
            <a:spLocks noGrp="1"/>
          </p:cNvSpPr>
          <p:nvPr>
            <p:ph sz="half" idx="2"/>
          </p:nvPr>
        </p:nvSpPr>
        <p:spPr>
          <a:xfrm>
            <a:off x="6256020" y="2266344"/>
            <a:ext cx="5097780" cy="4111595"/>
          </a:xfrm>
        </p:spPr>
        <p:txBody>
          <a:bodyPr>
            <a:normAutofit/>
          </a:bodyPr>
          <a:lstStyle/>
          <a:p>
            <a:pPr marL="0" indent="0" hangingPunct="0">
              <a:buNone/>
            </a:pPr>
            <a:r>
              <a:rPr lang="en-GB" sz="1400" b="1" dirty="0">
                <a:solidFill>
                  <a:srgbClr val="FFFFFF"/>
                </a:solidFill>
              </a:rPr>
              <a:t>Classification</a:t>
            </a:r>
            <a:endParaRPr lang="en-GB" sz="1400" dirty="0">
              <a:solidFill>
                <a:srgbClr val="FFFFFF"/>
              </a:solidFill>
            </a:endParaRPr>
          </a:p>
          <a:p>
            <a:pPr marL="0" indent="0" hangingPunct="0">
              <a:buNone/>
            </a:pPr>
            <a:r>
              <a:rPr lang="en-GB" sz="1200" dirty="0">
                <a:solidFill>
                  <a:srgbClr val="FFFFFF"/>
                </a:solidFill>
              </a:rPr>
              <a:t>Machine learning techniques are widely used in artificial intelligence and document classification. Extracted feature sets are used to train the classifier to classify the reviews as positive or negative.  </a:t>
            </a:r>
          </a:p>
          <a:p>
            <a:pPr marL="0" indent="0" hangingPunct="0">
              <a:buNone/>
            </a:pPr>
            <a:r>
              <a:rPr lang="en-GB" sz="1200" dirty="0">
                <a:solidFill>
                  <a:srgbClr val="FFFFFF"/>
                </a:solidFill>
              </a:rPr>
              <a:t>In this research, the Naïve Bayes, Logistic Regression, Decision Tree, and Support Vector classifiers are trained on Mobile Review dataset for each feature subset created using the mentioned word vectorization/ embedding techniques. </a:t>
            </a:r>
          </a:p>
          <a:p>
            <a:pPr marL="0" indent="0" hangingPunct="0">
              <a:buNone/>
            </a:pPr>
            <a:r>
              <a:rPr lang="en-GB" sz="1200" dirty="0">
                <a:solidFill>
                  <a:srgbClr val="FFFFFF"/>
                </a:solidFill>
              </a:rPr>
              <a:t>The stability of each base classifier is evaluated using a 3-fold Cross-Validation technique. Weights are applied on base classifiers to build the ensemble model  based on the stability factor and the performance of the base classifier. The ensemble model is built by applying </a:t>
            </a:r>
            <a:r>
              <a:rPr lang="en-GB" sz="1200" b="1" dirty="0">
                <a:solidFill>
                  <a:srgbClr val="FFFFFF"/>
                </a:solidFill>
              </a:rPr>
              <a:t>weighted majority voting</a:t>
            </a:r>
            <a:r>
              <a:rPr lang="en-GB" sz="1200" dirty="0">
                <a:solidFill>
                  <a:srgbClr val="FFFFFF"/>
                </a:solidFill>
              </a:rPr>
              <a:t> on the base classifiers for each feature subset. </a:t>
            </a:r>
          </a:p>
          <a:p>
            <a:pPr marL="0" indent="0" hangingPunct="0">
              <a:buNone/>
            </a:pPr>
            <a:r>
              <a:rPr lang="en-GB" sz="1400" b="1" dirty="0">
                <a:solidFill>
                  <a:srgbClr val="FFFFFF"/>
                </a:solidFill>
              </a:rPr>
              <a:t>Model Evaluation:</a:t>
            </a:r>
            <a:endParaRPr lang="en-GB" sz="1400" dirty="0">
              <a:solidFill>
                <a:srgbClr val="FFFFFF"/>
              </a:solidFill>
            </a:endParaRPr>
          </a:p>
          <a:p>
            <a:pPr marL="0" indent="0" hangingPunct="0">
              <a:buNone/>
            </a:pPr>
            <a:r>
              <a:rPr lang="en-GB" sz="1200" dirty="0">
                <a:solidFill>
                  <a:srgbClr val="FFFFFF"/>
                </a:solidFill>
              </a:rPr>
              <a:t>Models/Classifiers developed on each feature subset is evaluated based on three parameters: 1) Stability, 2) Accuracy (Ability of model to classify correctly, 3) F-Measure- which describes the ability of the model to classify the relevant class. </a:t>
            </a:r>
          </a:p>
          <a:p>
            <a:pPr marL="0" indent="0" hangingPunct="0">
              <a:buNone/>
            </a:pPr>
            <a:endParaRPr lang="en-GB" sz="1100" dirty="0">
              <a:solidFill>
                <a:srgbClr val="FFFFFF"/>
              </a:solidFill>
            </a:endParaRPr>
          </a:p>
          <a:p>
            <a:pPr marL="0" indent="0" hangingPunct="0">
              <a:buNone/>
            </a:pPr>
            <a:endParaRPr lang="en-GB" sz="1100" dirty="0">
              <a:solidFill>
                <a:srgbClr val="FFFFFF"/>
              </a:solidFill>
            </a:endParaRPr>
          </a:p>
          <a:p>
            <a:endParaRPr lang="en-GB" sz="1100" dirty="0">
              <a:solidFill>
                <a:srgbClr val="FFFFFF"/>
              </a:solidFill>
            </a:endParaRPr>
          </a:p>
        </p:txBody>
      </p:sp>
    </p:spTree>
    <p:extLst>
      <p:ext uri="{BB962C8B-B14F-4D97-AF65-F5344CB8AC3E}">
        <p14:creationId xmlns:p14="http://schemas.microsoft.com/office/powerpoint/2010/main" val="4129055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3597</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Combining the ensemble approach and the popular word vectorization/feature engineering techniques to improve the performance of the Sentiment Classifiers and evaluate the performance of the Classifiers with the change in the word vectorization technique-Sentiment Classification. </vt:lpstr>
      <vt:lpstr>Introduction</vt:lpstr>
      <vt:lpstr>The Framework of a Research Project</vt:lpstr>
      <vt:lpstr>Literature Review (Cont’d)</vt:lpstr>
      <vt:lpstr>Literature Review (Cont’d)</vt:lpstr>
      <vt:lpstr>Literature Review</vt:lpstr>
      <vt:lpstr>Problem Statement</vt:lpstr>
      <vt:lpstr>Methodology (Cont’d)</vt:lpstr>
      <vt:lpstr>Methodology</vt:lpstr>
      <vt:lpstr>Results (Cont’d) </vt:lpstr>
      <vt:lpstr>Results (Cont’d)</vt:lpstr>
      <vt:lpstr>Results</vt:lpstr>
      <vt:lpstr>Result Summary</vt:lpstr>
      <vt:lpstr>Conclusion and Future work (Cont’d</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the Base and the Ensemble Classifiers using different Feature generation/ word vectorization techniques and Evaluate the performance of the Classifiers with the change in the word vectorization technique. </dc:title>
  <dc:creator>Halapeti, Shobhana</dc:creator>
  <cp:lastModifiedBy>Halapeti, Shobhana</cp:lastModifiedBy>
  <cp:revision>32</cp:revision>
  <dcterms:created xsi:type="dcterms:W3CDTF">2020-02-16T05:43:41Z</dcterms:created>
  <dcterms:modified xsi:type="dcterms:W3CDTF">2020-02-17T14:09:43Z</dcterms:modified>
</cp:coreProperties>
</file>