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18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2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84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1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4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/Geospatial_Coordinate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7F92F-1A80-1C43-BCD2-27F74AA3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965285" cy="2971801"/>
          </a:xfrm>
        </p:spPr>
        <p:txBody>
          <a:bodyPr>
            <a:normAutofit/>
          </a:bodyPr>
          <a:lstStyle/>
          <a:p>
            <a:r>
              <a:rPr lang="nl-NL"/>
              <a:t>Opening an Indian Restaurant in Toronto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8408-C0E6-2E44-AD66-525145B7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nl-NL"/>
              <a:t>IBM Applied Data Science Capstone Project</a:t>
            </a:r>
          </a:p>
          <a:p>
            <a:endParaRPr lang="nl-NL"/>
          </a:p>
          <a:p>
            <a:r>
              <a:rPr lang="nl-NL"/>
              <a:t>By Akhil Halappanavar</a:t>
            </a:r>
            <a:endParaRPr lang="en-US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37375992-26BC-4205-9279-C2DAE6CE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9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Background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Statement</a:t>
            </a:r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Open an Indian restaurant in Toronto.</a:t>
            </a:r>
          </a:p>
          <a:p>
            <a:endParaRPr lang="nl-NL">
              <a:solidFill>
                <a:schemeClr val="tx1"/>
              </a:solidFill>
            </a:endParaRPr>
          </a:p>
          <a:p>
            <a:r>
              <a:rPr lang="nl-NL">
                <a:solidFill>
                  <a:schemeClr val="tx1"/>
                </a:solidFill>
              </a:rPr>
              <a:t>To find a location with little or no competition.</a:t>
            </a:r>
          </a:p>
          <a:p>
            <a:endParaRPr lang="nl-NL">
              <a:solidFill>
                <a:schemeClr val="tx1"/>
              </a:solidFill>
            </a:endParaRPr>
          </a:p>
          <a:p>
            <a:r>
              <a:rPr lang="nl-NL">
                <a:solidFill>
                  <a:schemeClr val="tx1"/>
                </a:solidFill>
              </a:rPr>
              <a:t>Data from various sources, such as Wikipedia, Four square etc. can  be  used for the project.</a:t>
            </a:r>
          </a:p>
          <a:p>
            <a:endParaRPr lang="nl-NL">
              <a:solidFill>
                <a:schemeClr val="tx1"/>
              </a:solidFill>
            </a:endParaRPr>
          </a:p>
          <a:p>
            <a:r>
              <a:rPr lang="nl-NL" b="1">
                <a:solidFill>
                  <a:schemeClr val="tx1"/>
                </a:solidFill>
              </a:rPr>
              <a:t>Problem statement: Finding neighbourhoods in Toronto with little to no Indian restaurants.</a:t>
            </a:r>
          </a:p>
        </p:txBody>
      </p:sp>
    </p:spTree>
    <p:extLst>
      <p:ext uri="{BB962C8B-B14F-4D97-AF65-F5344CB8AC3E}">
        <p14:creationId xmlns:p14="http://schemas.microsoft.com/office/powerpoint/2010/main" val="22702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Data Collection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The following sources will be used:</a:t>
            </a:r>
          </a:p>
          <a:p>
            <a:pPr lvl="2"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Wikipedia will be used to extract neighbourhood data for Toronto.</a:t>
            </a:r>
          </a:p>
          <a:p>
            <a:pPr lvl="2">
              <a:lnSpc>
                <a:spcPct val="90000"/>
              </a:lnSpc>
            </a:pPr>
            <a:endParaRPr lang="nl-NL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The geospatial data from </a:t>
            </a:r>
            <a:r>
              <a:rPr lang="nl-NL" dirty="0">
                <a:solidFill>
                  <a:schemeClr val="tx1"/>
                </a:solidFill>
                <a:hlinkClick r:id="rId2"/>
              </a:rPr>
              <a:t>COCL</a:t>
            </a:r>
            <a:r>
              <a:rPr lang="nl-NL" dirty="0">
                <a:solidFill>
                  <a:schemeClr val="tx1"/>
                </a:solidFill>
              </a:rPr>
              <a:t> will be used to find the coordinates of the different neighbourhoods.</a:t>
            </a:r>
          </a:p>
          <a:p>
            <a:pPr lvl="2">
              <a:lnSpc>
                <a:spcPct val="90000"/>
              </a:lnSpc>
            </a:pPr>
            <a:endParaRPr lang="nl-NL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The Foursquare API will be used to find venues on different locations and to find the neighbourhoods with little or no Indian restaurants.</a:t>
            </a:r>
          </a:p>
          <a:p>
            <a:pPr lvl="2">
              <a:lnSpc>
                <a:spcPct val="90000"/>
              </a:lnSpc>
            </a:pPr>
            <a:endParaRPr lang="nl-NL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The folium application in Python will be used to map the data and give an overview of the neighbourhoods.</a:t>
            </a:r>
          </a:p>
        </p:txBody>
      </p:sp>
    </p:spTree>
    <p:extLst>
      <p:ext uri="{BB962C8B-B14F-4D97-AF65-F5344CB8AC3E}">
        <p14:creationId xmlns:p14="http://schemas.microsoft.com/office/powerpoint/2010/main" val="18643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nl-NL" sz="2600"/>
              <a:t>Methodology – Data preparation</a:t>
            </a:r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5335C-8D5D-D04E-911F-A8D3CDC333D9}"/>
              </a:ext>
            </a:extLst>
          </p:cNvPr>
          <p:cNvPicPr/>
          <p:nvPr/>
        </p:nvPicPr>
        <p:blipFill rotWithShape="1">
          <a:blip r:embed="rId2"/>
          <a:srcRect l="4338" r="18479" b="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nl-NL" sz="1400"/>
              <a:t>The data was cleaned. Boroughs that were ‘Not assigned’ were deleted, as well as ‘Not Assigned’ neighbourhoods.</a:t>
            </a:r>
          </a:p>
          <a:p>
            <a:r>
              <a:rPr lang="nl-NL" sz="1400"/>
              <a:t>The latitude and longitude were merged with the neighbourhood data.</a:t>
            </a:r>
          </a:p>
          <a:p>
            <a:r>
              <a:rPr lang="nl-NL" sz="1400"/>
              <a:t>The neighbourhoods were mapped: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7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sz="3300" err="1"/>
              <a:t>Methodology</a:t>
            </a:r>
            <a:r>
              <a:rPr lang="nl-NL" sz="3300"/>
              <a:t> – </a:t>
            </a:r>
            <a:r>
              <a:rPr lang="nl-NL" sz="3300" err="1"/>
              <a:t>Connecting</a:t>
            </a:r>
            <a:r>
              <a:rPr lang="nl-NL" sz="3300"/>
              <a:t> </a:t>
            </a:r>
            <a:r>
              <a:rPr lang="nl-NL" sz="3300" err="1"/>
              <a:t>to</a:t>
            </a:r>
            <a:r>
              <a:rPr lang="nl-NL" sz="3300"/>
              <a:t> </a:t>
            </a:r>
            <a:r>
              <a:rPr lang="nl-NL" sz="3300" err="1"/>
              <a:t>Foursquare</a:t>
            </a:r>
            <a:endParaRPr lang="nl-NL" sz="33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All venues from the different neighbourhoods were extracted using the Foursquare API.</a:t>
            </a:r>
          </a:p>
          <a:p>
            <a:endParaRPr lang="nl-NL">
              <a:solidFill>
                <a:schemeClr val="tx1"/>
              </a:solidFill>
            </a:endParaRPr>
          </a:p>
          <a:p>
            <a:r>
              <a:rPr lang="nl-NL">
                <a:solidFill>
                  <a:schemeClr val="tx1"/>
                </a:solidFill>
              </a:rPr>
              <a:t>The column Indian Restaurant was selected and sorted by frequency.</a:t>
            </a:r>
          </a:p>
          <a:p>
            <a:endParaRPr lang="nl-NL">
              <a:solidFill>
                <a:schemeClr val="tx1"/>
              </a:solidFill>
            </a:endParaRPr>
          </a:p>
          <a:p>
            <a:r>
              <a:rPr lang="nl-NL">
                <a:solidFill>
                  <a:schemeClr val="tx1"/>
                </a:solidFill>
              </a:rPr>
              <a:t>From the initial 103 rows, 33 rows remained with little or no presence of Indian Restaurants. This was presented in a map.</a:t>
            </a:r>
          </a:p>
        </p:txBody>
      </p:sp>
    </p:spTree>
    <p:extLst>
      <p:ext uri="{BB962C8B-B14F-4D97-AF65-F5344CB8AC3E}">
        <p14:creationId xmlns:p14="http://schemas.microsoft.com/office/powerpoint/2010/main" val="19600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nl-NL" sz="2800"/>
              <a:t>Results</a:t>
            </a:r>
          </a:p>
        </p:txBody>
      </p:sp>
      <p:sp>
        <p:nvSpPr>
          <p:cNvPr id="16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A84E9-0D9A-4B20-BF51-E128A8993B32}"/>
              </a:ext>
            </a:extLst>
          </p:cNvPr>
          <p:cNvPicPr/>
          <p:nvPr/>
        </p:nvPicPr>
        <p:blipFill rotWithShape="1">
          <a:blip r:embed="rId2"/>
          <a:srcRect l="7546" r="19052" b="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nl-NL" sz="1400"/>
              <a:t>The following map shows the desirable and undesirable neighbourhoods.</a:t>
            </a:r>
          </a:p>
          <a:p>
            <a:pPr lvl="1"/>
            <a:r>
              <a:rPr lang="nl-NL" sz="1400"/>
              <a:t>Red=high frequency of Indian restaurants</a:t>
            </a:r>
          </a:p>
          <a:p>
            <a:pPr lvl="1"/>
            <a:r>
              <a:rPr lang="nl-NL" sz="1400"/>
              <a:t>Yellow=medium frequency of Indian restaurants</a:t>
            </a:r>
          </a:p>
          <a:p>
            <a:pPr lvl="2"/>
            <a:r>
              <a:rPr lang="nl-NL" sz="1400"/>
              <a:t>Green= Low frequency of Indian restaurants</a:t>
            </a:r>
          </a:p>
          <a:p>
            <a:pPr lvl="1"/>
            <a:r>
              <a:rPr lang="nl-NL" sz="1400"/>
              <a:t>Blue=no frequency of Indian restaurants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1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The neighbourhoods with little or no Indian restaurants have been identified, but we did not look at reviews, demography, etc.</a:t>
            </a:r>
          </a:p>
          <a:p>
            <a:pPr>
              <a:lnSpc>
                <a:spcPct val="90000"/>
              </a:lnSpc>
            </a:pPr>
            <a:endParaRPr lang="nl-NL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Finding for neighbourhoods with almost none or no Indian restaurants, this might not be the best tactic. It might be better to look at a location with a lot of Indian restaurants that are not excellently rated and try to become the best Indian restaurant in that area.</a:t>
            </a:r>
          </a:p>
          <a:p>
            <a:pPr>
              <a:lnSpc>
                <a:spcPct val="90000"/>
              </a:lnSpc>
            </a:pPr>
            <a:endParaRPr lang="nl-NL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nl-NL" dirty="0">
                <a:solidFill>
                  <a:schemeClr val="tx1"/>
                </a:solidFill>
              </a:rPr>
              <a:t>Now 33 neighbourhoods are selected, the client should come up with more requirement in order to make a more specific selection.</a:t>
            </a:r>
          </a:p>
        </p:txBody>
      </p:sp>
    </p:spTree>
    <p:extLst>
      <p:ext uri="{BB962C8B-B14F-4D97-AF65-F5344CB8AC3E}">
        <p14:creationId xmlns:p14="http://schemas.microsoft.com/office/powerpoint/2010/main" val="2486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science aids in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5523172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394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Opening an Indian Restaurant in Toronto</vt:lpstr>
      <vt:lpstr>Background and Problem Statement</vt:lpstr>
      <vt:lpstr>Data Collection</vt:lpstr>
      <vt:lpstr>Methodology – Data preparation</vt:lpstr>
      <vt:lpstr>Methodology – Connecting to Foursquare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an Italian Restaurant in Toronto</dc:title>
  <dc:creator>Microsoft Office User</dc:creator>
  <cp:lastModifiedBy>Akhil Halappanavar</cp:lastModifiedBy>
  <cp:revision>3</cp:revision>
  <dcterms:created xsi:type="dcterms:W3CDTF">2018-10-23T01:47:08Z</dcterms:created>
  <dcterms:modified xsi:type="dcterms:W3CDTF">2018-12-03T00:36:07Z</dcterms:modified>
</cp:coreProperties>
</file>