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4" r:id="rId8"/>
    <p:sldId id="256" r:id="rId9"/>
    <p:sldId id="265" r:id="rId10"/>
    <p:sldId id="263"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Kushal Dey" initials="KD [7]" lastIdx="1" clrIdx="6">
    <p:extLst>
      <p:ext uri="{19B8F6BF-5375-455C-9EA6-DF929625EA0E}">
        <p15:presenceInfo xmlns:p15="http://schemas.microsoft.com/office/powerpoint/2012/main" userId="" providerId=""/>
      </p:ext>
    </p:extLst>
  </p:cmAuthor>
  <p:cmAuthor id="1" name="Kushal Dey" initials="KD" lastIdx="0" clrIdx="0">
    <p:extLst>
      <p:ext uri="{19B8F6BF-5375-455C-9EA6-DF929625EA0E}">
        <p15:presenceInfo xmlns:p15="http://schemas.microsoft.com/office/powerpoint/2012/main" userId="" providerId=""/>
      </p:ext>
    </p:extLst>
  </p:cmAuthor>
  <p:cmAuthor id="8" name="Kushal Dey" initials="KD [8]" lastIdx="0" clrIdx="7">
    <p:extLst>
      <p:ext uri="{19B8F6BF-5375-455C-9EA6-DF929625EA0E}">
        <p15:presenceInfo xmlns:p15="http://schemas.microsoft.com/office/powerpoint/2012/main" userId="" providerId=""/>
      </p:ext>
    </p:extLst>
  </p:cmAuthor>
  <p:cmAuthor id="2" name="Kushal Dey" initials="KD [2]" lastIdx="0" clrIdx="1">
    <p:extLst>
      <p:ext uri="{19B8F6BF-5375-455C-9EA6-DF929625EA0E}">
        <p15:presenceInfo xmlns:p15="http://schemas.microsoft.com/office/powerpoint/2012/main" userId="" providerId=""/>
      </p:ext>
    </p:extLst>
  </p:cmAuthor>
  <p:cmAuthor id="9" name="Kushal Dey" initials="KD [9]" lastIdx="0" clrIdx="8">
    <p:extLst>
      <p:ext uri="{19B8F6BF-5375-455C-9EA6-DF929625EA0E}">
        <p15:presenceInfo xmlns:p15="http://schemas.microsoft.com/office/powerpoint/2012/main" userId="" providerId=""/>
      </p:ext>
    </p:extLst>
  </p:cmAuthor>
  <p:cmAuthor id="3" name="Kushal Dey" initials="KD [3]" lastIdx="1" clrIdx="2">
    <p:extLst>
      <p:ext uri="{19B8F6BF-5375-455C-9EA6-DF929625EA0E}">
        <p15:presenceInfo xmlns:p15="http://schemas.microsoft.com/office/powerpoint/2012/main" userId="" providerId=""/>
      </p:ext>
    </p:extLst>
  </p:cmAuthor>
  <p:cmAuthor id="4" name="Kushal Dey" initials="KD [4]" lastIdx="1" clrIdx="3">
    <p:extLst>
      <p:ext uri="{19B8F6BF-5375-455C-9EA6-DF929625EA0E}">
        <p15:presenceInfo xmlns:p15="http://schemas.microsoft.com/office/powerpoint/2012/main" userId="" providerId=""/>
      </p:ext>
    </p:extLst>
  </p:cmAuthor>
  <p:cmAuthor id="5" name="Kushal Dey" initials="KD [5]" lastIdx="1" clrIdx="4">
    <p:extLst>
      <p:ext uri="{19B8F6BF-5375-455C-9EA6-DF929625EA0E}">
        <p15:presenceInfo xmlns:p15="http://schemas.microsoft.com/office/powerpoint/2012/main" userId="" providerId=""/>
      </p:ext>
    </p:extLst>
  </p:cmAuthor>
  <p:cmAuthor id="6" name="Kushal Dey" initials="KD [6]" lastIdx="1" clrIdx="5">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31"/>
    <p:restoredTop sz="94690"/>
  </p:normalViewPr>
  <p:slideViewPr>
    <p:cSldViewPr snapToGrid="0" snapToObjects="1">
      <p:cViewPr varScale="1">
        <p:scale>
          <a:sx n="81" d="100"/>
          <a:sy n="81" d="100"/>
        </p:scale>
        <p:origin x="200" y="40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commentAuthors" Target="commentAuthor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2D2174-BEF5-E64B-B36A-5B578CF12E5B}" type="datetimeFigureOut">
              <a:rPr lang="en-US" smtClean="0"/>
              <a:t>2/25/17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711F6-BC7F-4A49-9115-F7B87EB457E8}" type="slidenum">
              <a:rPr lang="en-US" smtClean="0"/>
              <a:t>‹#›</a:t>
            </a:fld>
            <a:endParaRPr lang="en-US"/>
          </a:p>
        </p:txBody>
      </p:sp>
    </p:spTree>
    <p:extLst>
      <p:ext uri="{BB962C8B-B14F-4D97-AF65-F5344CB8AC3E}">
        <p14:creationId xmlns:p14="http://schemas.microsoft.com/office/powerpoint/2010/main" val="798490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2D2174-BEF5-E64B-B36A-5B578CF12E5B}" type="datetimeFigureOut">
              <a:rPr lang="en-US" smtClean="0"/>
              <a:t>2/25/17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711F6-BC7F-4A49-9115-F7B87EB457E8}" type="slidenum">
              <a:rPr lang="en-US" smtClean="0"/>
              <a:t>‹#›</a:t>
            </a:fld>
            <a:endParaRPr lang="en-US"/>
          </a:p>
        </p:txBody>
      </p:sp>
    </p:spTree>
    <p:extLst>
      <p:ext uri="{BB962C8B-B14F-4D97-AF65-F5344CB8AC3E}">
        <p14:creationId xmlns:p14="http://schemas.microsoft.com/office/powerpoint/2010/main" val="111410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2D2174-BEF5-E64B-B36A-5B578CF12E5B}" type="datetimeFigureOut">
              <a:rPr lang="en-US" smtClean="0"/>
              <a:t>2/25/17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711F6-BC7F-4A49-9115-F7B87EB457E8}" type="slidenum">
              <a:rPr lang="en-US" smtClean="0"/>
              <a:t>‹#›</a:t>
            </a:fld>
            <a:endParaRPr lang="en-US"/>
          </a:p>
        </p:txBody>
      </p:sp>
    </p:spTree>
    <p:extLst>
      <p:ext uri="{BB962C8B-B14F-4D97-AF65-F5344CB8AC3E}">
        <p14:creationId xmlns:p14="http://schemas.microsoft.com/office/powerpoint/2010/main" val="201000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2D2174-BEF5-E64B-B36A-5B578CF12E5B}" type="datetimeFigureOut">
              <a:rPr lang="en-US" smtClean="0"/>
              <a:t>2/25/17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711F6-BC7F-4A49-9115-F7B87EB457E8}" type="slidenum">
              <a:rPr lang="en-US" smtClean="0"/>
              <a:t>‹#›</a:t>
            </a:fld>
            <a:endParaRPr lang="en-US"/>
          </a:p>
        </p:txBody>
      </p:sp>
    </p:spTree>
    <p:extLst>
      <p:ext uri="{BB962C8B-B14F-4D97-AF65-F5344CB8AC3E}">
        <p14:creationId xmlns:p14="http://schemas.microsoft.com/office/powerpoint/2010/main" val="612473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2D2174-BEF5-E64B-B36A-5B578CF12E5B}" type="datetimeFigureOut">
              <a:rPr lang="en-US" smtClean="0"/>
              <a:t>2/25/17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711F6-BC7F-4A49-9115-F7B87EB457E8}" type="slidenum">
              <a:rPr lang="en-US" smtClean="0"/>
              <a:t>‹#›</a:t>
            </a:fld>
            <a:endParaRPr lang="en-US"/>
          </a:p>
        </p:txBody>
      </p:sp>
    </p:spTree>
    <p:extLst>
      <p:ext uri="{BB962C8B-B14F-4D97-AF65-F5344CB8AC3E}">
        <p14:creationId xmlns:p14="http://schemas.microsoft.com/office/powerpoint/2010/main" val="946406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2D2174-BEF5-E64B-B36A-5B578CF12E5B}" type="datetimeFigureOut">
              <a:rPr lang="en-US" smtClean="0"/>
              <a:t>2/25/17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711F6-BC7F-4A49-9115-F7B87EB457E8}" type="slidenum">
              <a:rPr lang="en-US" smtClean="0"/>
              <a:t>‹#›</a:t>
            </a:fld>
            <a:endParaRPr lang="en-US"/>
          </a:p>
        </p:txBody>
      </p:sp>
    </p:spTree>
    <p:extLst>
      <p:ext uri="{BB962C8B-B14F-4D97-AF65-F5344CB8AC3E}">
        <p14:creationId xmlns:p14="http://schemas.microsoft.com/office/powerpoint/2010/main" val="1983180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2D2174-BEF5-E64B-B36A-5B578CF12E5B}" type="datetimeFigureOut">
              <a:rPr lang="en-US" smtClean="0"/>
              <a:t>2/25/17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711F6-BC7F-4A49-9115-F7B87EB457E8}" type="slidenum">
              <a:rPr lang="en-US" smtClean="0"/>
              <a:t>‹#›</a:t>
            </a:fld>
            <a:endParaRPr lang="en-US"/>
          </a:p>
        </p:txBody>
      </p:sp>
    </p:spTree>
    <p:extLst>
      <p:ext uri="{BB962C8B-B14F-4D97-AF65-F5344CB8AC3E}">
        <p14:creationId xmlns:p14="http://schemas.microsoft.com/office/powerpoint/2010/main" val="227919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2D2174-BEF5-E64B-B36A-5B578CF12E5B}" type="datetimeFigureOut">
              <a:rPr lang="en-US" smtClean="0"/>
              <a:t>2/25/17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711F6-BC7F-4A49-9115-F7B87EB457E8}" type="slidenum">
              <a:rPr lang="en-US" smtClean="0"/>
              <a:t>‹#›</a:t>
            </a:fld>
            <a:endParaRPr lang="en-US"/>
          </a:p>
        </p:txBody>
      </p:sp>
    </p:spTree>
    <p:extLst>
      <p:ext uri="{BB962C8B-B14F-4D97-AF65-F5344CB8AC3E}">
        <p14:creationId xmlns:p14="http://schemas.microsoft.com/office/powerpoint/2010/main" val="1683122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2D2174-BEF5-E64B-B36A-5B578CF12E5B}" type="datetimeFigureOut">
              <a:rPr lang="en-US" smtClean="0"/>
              <a:t>2/25/17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711F6-BC7F-4A49-9115-F7B87EB457E8}" type="slidenum">
              <a:rPr lang="en-US" smtClean="0"/>
              <a:t>‹#›</a:t>
            </a:fld>
            <a:endParaRPr lang="en-US"/>
          </a:p>
        </p:txBody>
      </p:sp>
    </p:spTree>
    <p:extLst>
      <p:ext uri="{BB962C8B-B14F-4D97-AF65-F5344CB8AC3E}">
        <p14:creationId xmlns:p14="http://schemas.microsoft.com/office/powerpoint/2010/main" val="1585713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2D2174-BEF5-E64B-B36A-5B578CF12E5B}" type="datetimeFigureOut">
              <a:rPr lang="en-US" smtClean="0"/>
              <a:t>2/25/17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711F6-BC7F-4A49-9115-F7B87EB457E8}" type="slidenum">
              <a:rPr lang="en-US" smtClean="0"/>
              <a:t>‹#›</a:t>
            </a:fld>
            <a:endParaRPr lang="en-US"/>
          </a:p>
        </p:txBody>
      </p:sp>
    </p:spTree>
    <p:extLst>
      <p:ext uri="{BB962C8B-B14F-4D97-AF65-F5344CB8AC3E}">
        <p14:creationId xmlns:p14="http://schemas.microsoft.com/office/powerpoint/2010/main" val="806415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2D2174-BEF5-E64B-B36A-5B578CF12E5B}" type="datetimeFigureOut">
              <a:rPr lang="en-US" smtClean="0"/>
              <a:t>2/25/17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711F6-BC7F-4A49-9115-F7B87EB457E8}" type="slidenum">
              <a:rPr lang="en-US" smtClean="0"/>
              <a:t>‹#›</a:t>
            </a:fld>
            <a:endParaRPr lang="en-US"/>
          </a:p>
        </p:txBody>
      </p:sp>
    </p:spTree>
    <p:extLst>
      <p:ext uri="{BB962C8B-B14F-4D97-AF65-F5344CB8AC3E}">
        <p14:creationId xmlns:p14="http://schemas.microsoft.com/office/powerpoint/2010/main" val="6604661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D2174-BEF5-E64B-B36A-5B578CF12E5B}" type="datetimeFigureOut">
              <a:rPr lang="en-US" smtClean="0"/>
              <a:t>2/25/17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E711F6-BC7F-4A49-9115-F7B87EB457E8}" type="slidenum">
              <a:rPr lang="en-US" smtClean="0"/>
              <a:t>‹#›</a:t>
            </a:fld>
            <a:endParaRPr lang="en-US"/>
          </a:p>
        </p:txBody>
      </p:sp>
    </p:spTree>
    <p:extLst>
      <p:ext uri="{BB962C8B-B14F-4D97-AF65-F5344CB8AC3E}">
        <p14:creationId xmlns:p14="http://schemas.microsoft.com/office/powerpoint/2010/main" val="343501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8973" y="548640"/>
            <a:ext cx="9720775" cy="954107"/>
          </a:xfrm>
          <a:prstGeom prst="rect">
            <a:avLst/>
          </a:prstGeom>
          <a:noFill/>
        </p:spPr>
        <p:txBody>
          <a:bodyPr wrap="square" rtlCol="0">
            <a:spAutoFit/>
          </a:bodyPr>
          <a:lstStyle/>
          <a:p>
            <a:r>
              <a:rPr lang="en-US" sz="2800" b="1" dirty="0" smtClean="0"/>
              <a:t>Mutation signature for an example ancient Sardinian data </a:t>
            </a:r>
          </a:p>
          <a:p>
            <a:r>
              <a:rPr lang="en-US" sz="2800" b="1" dirty="0"/>
              <a:t>	</a:t>
            </a:r>
            <a:r>
              <a:rPr lang="en-US" sz="2800" b="1" dirty="0" smtClean="0"/>
              <a:t>			(MA108)</a:t>
            </a:r>
            <a:endParaRPr lang="en-US" sz="28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2365" y="1750254"/>
            <a:ext cx="8803249" cy="4401625"/>
          </a:xfrm>
          <a:prstGeom prst="rect">
            <a:avLst/>
          </a:prstGeom>
        </p:spPr>
      </p:pic>
    </p:spTree>
    <p:extLst>
      <p:ext uri="{BB962C8B-B14F-4D97-AF65-F5344CB8AC3E}">
        <p14:creationId xmlns:p14="http://schemas.microsoft.com/office/powerpoint/2010/main" val="21150004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13434" y="583324"/>
            <a:ext cx="3294993" cy="523220"/>
          </a:xfrm>
          <a:prstGeom prst="rect">
            <a:avLst/>
          </a:prstGeom>
          <a:noFill/>
        </p:spPr>
        <p:txBody>
          <a:bodyPr wrap="square" rtlCol="0">
            <a:spAutoFit/>
          </a:bodyPr>
          <a:lstStyle/>
          <a:p>
            <a:r>
              <a:rPr lang="en-US" sz="2800" b="1" dirty="0" smtClean="0"/>
              <a:t>Modern example</a:t>
            </a:r>
            <a:endParaRPr lang="en-US" sz="28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5737"/>
            <a:ext cx="6043017" cy="370489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3017" y="1765736"/>
            <a:ext cx="5975563" cy="3704897"/>
          </a:xfrm>
          <a:prstGeom prst="rect">
            <a:avLst/>
          </a:prstGeom>
        </p:spPr>
      </p:pic>
    </p:spTree>
    <p:extLst>
      <p:ext uri="{BB962C8B-B14F-4D97-AF65-F5344CB8AC3E}">
        <p14:creationId xmlns:p14="http://schemas.microsoft.com/office/powerpoint/2010/main" val="558828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8275" y="732748"/>
            <a:ext cx="10689021" cy="954107"/>
          </a:xfrm>
          <a:prstGeom prst="rect">
            <a:avLst/>
          </a:prstGeom>
          <a:noFill/>
        </p:spPr>
        <p:txBody>
          <a:bodyPr wrap="square" rtlCol="0">
            <a:spAutoFit/>
          </a:bodyPr>
          <a:lstStyle/>
          <a:p>
            <a:r>
              <a:rPr lang="en-US" sz="2800" b="1" dirty="0" smtClean="0">
                <a:solidFill>
                  <a:schemeClr val="bg1">
                    <a:lumMod val="85000"/>
                  </a:schemeClr>
                </a:solidFill>
              </a:rPr>
              <a:t>Non UDG treated ancient Sardinian samples (MA*) show high C-&gt;T mutations largely owing from DNA damage.</a:t>
            </a:r>
            <a:endParaRPr lang="en-US" sz="2800" b="1" dirty="0">
              <a:solidFill>
                <a:schemeClr val="bg1">
                  <a:lumMod val="85000"/>
                </a:schemeClr>
              </a:solidFill>
            </a:endParaRPr>
          </a:p>
        </p:txBody>
      </p:sp>
      <p:sp>
        <p:nvSpPr>
          <p:cNvPr id="5" name="TextBox 4"/>
          <p:cNvSpPr txBox="1"/>
          <p:nvPr/>
        </p:nvSpPr>
        <p:spPr>
          <a:xfrm>
            <a:off x="788275" y="2475186"/>
            <a:ext cx="9443546" cy="1384995"/>
          </a:xfrm>
          <a:prstGeom prst="rect">
            <a:avLst/>
          </a:prstGeom>
          <a:noFill/>
        </p:spPr>
        <p:txBody>
          <a:bodyPr wrap="square" rtlCol="0">
            <a:spAutoFit/>
          </a:bodyPr>
          <a:lstStyle/>
          <a:p>
            <a:r>
              <a:rPr lang="en-US" sz="2800" b="1" dirty="0" smtClean="0">
                <a:solidFill>
                  <a:schemeClr val="bg1">
                    <a:lumMod val="85000"/>
                  </a:schemeClr>
                </a:solidFill>
              </a:rPr>
              <a:t>Half UDG treatment seems to get rid of many C-&gt;T damages, but purine enrichment at the 5’ strand break is preserved, also mutations seem to be largely concentrated at the ends.</a:t>
            </a:r>
            <a:endParaRPr lang="en-US" sz="2800" b="1" dirty="0">
              <a:solidFill>
                <a:schemeClr val="bg1">
                  <a:lumMod val="85000"/>
                </a:schemeClr>
              </a:solidFill>
            </a:endParaRPr>
          </a:p>
        </p:txBody>
      </p:sp>
      <p:sp>
        <p:nvSpPr>
          <p:cNvPr id="6" name="TextBox 5"/>
          <p:cNvSpPr txBox="1"/>
          <p:nvPr/>
        </p:nvSpPr>
        <p:spPr>
          <a:xfrm>
            <a:off x="788275" y="4874447"/>
            <a:ext cx="9443546" cy="1384995"/>
          </a:xfrm>
          <a:prstGeom prst="rect">
            <a:avLst/>
          </a:prstGeom>
          <a:noFill/>
        </p:spPr>
        <p:txBody>
          <a:bodyPr wrap="square" rtlCol="0">
            <a:spAutoFit/>
          </a:bodyPr>
          <a:lstStyle/>
          <a:p>
            <a:r>
              <a:rPr lang="en-US" sz="2800" b="1" dirty="0" smtClean="0"/>
              <a:t>For modern samples, the purine enrichment at 5’ strand breaks is not observed. We still see mutations at the ends of the reads, but the pattern is not strong as in ancient DNA.</a:t>
            </a:r>
            <a:endParaRPr lang="en-US" sz="2800" b="1" dirty="0"/>
          </a:p>
        </p:txBody>
      </p:sp>
    </p:spTree>
    <p:extLst>
      <p:ext uri="{BB962C8B-B14F-4D97-AF65-F5344CB8AC3E}">
        <p14:creationId xmlns:p14="http://schemas.microsoft.com/office/powerpoint/2010/main" val="1946548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7890" y="1119352"/>
            <a:ext cx="7614745" cy="1692771"/>
          </a:xfrm>
          <a:prstGeom prst="rect">
            <a:avLst/>
          </a:prstGeom>
          <a:noFill/>
        </p:spPr>
        <p:txBody>
          <a:bodyPr wrap="square" rtlCol="0">
            <a:spAutoFit/>
          </a:bodyPr>
          <a:lstStyle/>
          <a:p>
            <a:r>
              <a:rPr lang="en-US" sz="2800" b="1" dirty="0" smtClean="0"/>
              <a:t>Clustering and visualization of the pooled data of </a:t>
            </a:r>
          </a:p>
          <a:p>
            <a:endParaRPr lang="en-US" sz="2800" b="1" i="1" dirty="0"/>
          </a:p>
          <a:p>
            <a:r>
              <a:rPr lang="en-US" sz="2400" i="1" dirty="0" smtClean="0"/>
              <a:t>Sardinian </a:t>
            </a:r>
            <a:r>
              <a:rPr lang="en-US" sz="2400" i="1" dirty="0" err="1" smtClean="0"/>
              <a:t>aDNA</a:t>
            </a:r>
            <a:r>
              <a:rPr lang="en-US" sz="2400" i="1" dirty="0" smtClean="0"/>
              <a:t> samples  </a:t>
            </a:r>
          </a:p>
          <a:p>
            <a:r>
              <a:rPr lang="en-US" sz="2400" i="1" dirty="0" smtClean="0"/>
              <a:t>50 modern samples from 1000 samples  </a:t>
            </a:r>
            <a:endParaRPr lang="en-US" sz="2400" i="1" dirty="0"/>
          </a:p>
        </p:txBody>
      </p:sp>
      <p:sp>
        <p:nvSpPr>
          <p:cNvPr id="5" name="TextBox 4"/>
          <p:cNvSpPr txBox="1"/>
          <p:nvPr/>
        </p:nvSpPr>
        <p:spPr>
          <a:xfrm>
            <a:off x="2427890" y="3657600"/>
            <a:ext cx="6779173" cy="1569660"/>
          </a:xfrm>
          <a:prstGeom prst="rect">
            <a:avLst/>
          </a:prstGeom>
          <a:noFill/>
        </p:spPr>
        <p:txBody>
          <a:bodyPr wrap="square" rtlCol="0">
            <a:spAutoFit/>
          </a:bodyPr>
          <a:lstStyle/>
          <a:p>
            <a:r>
              <a:rPr lang="en-US" sz="2400" dirty="0" smtClean="0"/>
              <a:t>We perform a Grade of Membership (</a:t>
            </a:r>
            <a:r>
              <a:rPr lang="en-US" sz="2400" dirty="0" err="1" smtClean="0"/>
              <a:t>GoM</a:t>
            </a:r>
            <a:r>
              <a:rPr lang="en-US" sz="2400" dirty="0" smtClean="0"/>
              <a:t>) model (soft clustering model) based on counts of mutation signatures to represent each sample to have proportional membership in different clusters. </a:t>
            </a:r>
            <a:endParaRPr lang="en-US" sz="2400" dirty="0"/>
          </a:p>
        </p:txBody>
      </p:sp>
    </p:spTree>
    <p:extLst>
      <p:ext uri="{BB962C8B-B14F-4D97-AF65-F5344CB8AC3E}">
        <p14:creationId xmlns:p14="http://schemas.microsoft.com/office/powerpoint/2010/main" val="783962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511" y="279875"/>
            <a:ext cx="4209394" cy="618544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5005" y="279875"/>
            <a:ext cx="4988541" cy="207075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004" y="2296938"/>
            <a:ext cx="4988542" cy="212444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5004" y="4367690"/>
            <a:ext cx="4988542" cy="2251003"/>
          </a:xfrm>
          <a:prstGeom prst="rect">
            <a:avLst/>
          </a:prstGeom>
        </p:spPr>
      </p:pic>
    </p:spTree>
    <p:extLst>
      <p:ext uri="{BB962C8B-B14F-4D97-AF65-F5344CB8AC3E}">
        <p14:creationId xmlns:p14="http://schemas.microsoft.com/office/powerpoint/2010/main" val="510899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433207" y="87696"/>
            <a:ext cx="9720775" cy="954107"/>
          </a:xfrm>
          <a:prstGeom prst="rect">
            <a:avLst/>
          </a:prstGeom>
          <a:noFill/>
        </p:spPr>
        <p:txBody>
          <a:bodyPr wrap="square" rtlCol="0">
            <a:spAutoFit/>
          </a:bodyPr>
          <a:lstStyle/>
          <a:p>
            <a:r>
              <a:rPr lang="en-US" sz="2800" b="1" dirty="0" smtClean="0"/>
              <a:t>Mutation signature for an example ancient Sardinian data </a:t>
            </a:r>
          </a:p>
          <a:p>
            <a:r>
              <a:rPr lang="en-US" sz="2800" b="1" dirty="0"/>
              <a:t>	</a:t>
            </a:r>
            <a:r>
              <a:rPr lang="en-US" sz="2800" b="1" dirty="0" smtClean="0"/>
              <a:t>			(MA108)</a:t>
            </a:r>
            <a:endParaRPr lang="en-US" sz="28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207" y="1696904"/>
            <a:ext cx="8803249" cy="4401625"/>
          </a:xfrm>
          <a:prstGeom prst="rect">
            <a:avLst/>
          </a:prstGeom>
          <a:solidFill>
            <a:schemeClr val="accent1">
              <a:alpha val="60000"/>
            </a:schemeClr>
          </a:solidFill>
        </p:spPr>
      </p:pic>
      <p:sp>
        <p:nvSpPr>
          <p:cNvPr id="6" name="Right Arrow 5"/>
          <p:cNvSpPr/>
          <p:nvPr/>
        </p:nvSpPr>
        <p:spPr>
          <a:xfrm rot="2353583">
            <a:off x="2602054" y="2521983"/>
            <a:ext cx="711857" cy="534359"/>
          </a:xfrm>
          <a:prstGeom prst="rightArrow">
            <a:avLst>
              <a:gd name="adj1" fmla="val 372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15412" y="1156777"/>
            <a:ext cx="3573194" cy="120032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5">
                <a:satMod val="175000"/>
                <a:alpha val="40000"/>
              </a:schemeClr>
            </a:glow>
          </a:effectLst>
        </p:spPr>
        <p:txBody>
          <a:bodyPr wrap="square" rtlCol="0">
            <a:spAutoFit/>
          </a:bodyPr>
          <a:lstStyle/>
          <a:p>
            <a:r>
              <a:rPr lang="en-US" dirty="0"/>
              <a:t>W</a:t>
            </a:r>
            <a:r>
              <a:rPr lang="en-US" dirty="0" smtClean="0"/>
              <a:t>hich substitutions are most prominent and how the flanking bases look like. (frequencies are scaled by entropy)</a:t>
            </a:r>
            <a:endParaRPr lang="en-US" dirty="0"/>
          </a:p>
        </p:txBody>
      </p:sp>
    </p:spTree>
    <p:extLst>
      <p:ext uri="{BB962C8B-B14F-4D97-AF65-F5344CB8AC3E}">
        <p14:creationId xmlns:p14="http://schemas.microsoft.com/office/powerpoint/2010/main" val="35480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433207" y="87696"/>
            <a:ext cx="9720775" cy="954107"/>
          </a:xfrm>
          <a:prstGeom prst="rect">
            <a:avLst/>
          </a:prstGeom>
          <a:noFill/>
        </p:spPr>
        <p:txBody>
          <a:bodyPr wrap="square" rtlCol="0">
            <a:spAutoFit/>
          </a:bodyPr>
          <a:lstStyle/>
          <a:p>
            <a:r>
              <a:rPr lang="en-US" sz="2800" b="1" dirty="0" smtClean="0"/>
              <a:t>Mutation signature for an example ancient Sardinian data </a:t>
            </a:r>
          </a:p>
          <a:p>
            <a:r>
              <a:rPr lang="en-US" sz="2800" b="1" dirty="0"/>
              <a:t>	</a:t>
            </a:r>
            <a:r>
              <a:rPr lang="en-US" sz="2800" b="1" dirty="0" smtClean="0"/>
              <a:t>			(MA108)</a:t>
            </a:r>
            <a:endParaRPr lang="en-US" sz="28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207" y="1696904"/>
            <a:ext cx="8803249" cy="4401625"/>
          </a:xfrm>
          <a:prstGeom prst="rect">
            <a:avLst/>
          </a:prstGeom>
          <a:solidFill>
            <a:schemeClr val="accent1">
              <a:alpha val="60000"/>
            </a:schemeClr>
          </a:solidFill>
        </p:spPr>
      </p:pic>
      <p:sp>
        <p:nvSpPr>
          <p:cNvPr id="8" name="Right Arrow 7"/>
          <p:cNvSpPr/>
          <p:nvPr/>
        </p:nvSpPr>
        <p:spPr>
          <a:xfrm rot="5400000">
            <a:off x="6065955" y="2316757"/>
            <a:ext cx="617846" cy="461746"/>
          </a:xfrm>
          <a:prstGeom prst="rightArrow">
            <a:avLst>
              <a:gd name="adj1" fmla="val 372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905764" y="1438429"/>
            <a:ext cx="2658229"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5">
                <a:satMod val="175000"/>
                <a:alpha val="40000"/>
              </a:schemeClr>
            </a:glow>
          </a:effectLst>
        </p:spPr>
        <p:txBody>
          <a:bodyPr wrap="square" rtlCol="0">
            <a:spAutoFit/>
          </a:bodyPr>
          <a:lstStyle/>
          <a:p>
            <a:r>
              <a:rPr lang="en-US" dirty="0" smtClean="0"/>
              <a:t>Is there a strand bias for the mutations?</a:t>
            </a:r>
            <a:endParaRPr lang="en-US" dirty="0"/>
          </a:p>
        </p:txBody>
      </p:sp>
    </p:spTree>
    <p:extLst>
      <p:ext uri="{BB962C8B-B14F-4D97-AF65-F5344CB8AC3E}">
        <p14:creationId xmlns:p14="http://schemas.microsoft.com/office/powerpoint/2010/main" val="597641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433207" y="87696"/>
            <a:ext cx="9720775" cy="954107"/>
          </a:xfrm>
          <a:prstGeom prst="rect">
            <a:avLst/>
          </a:prstGeom>
          <a:noFill/>
        </p:spPr>
        <p:txBody>
          <a:bodyPr wrap="square" rtlCol="0">
            <a:spAutoFit/>
          </a:bodyPr>
          <a:lstStyle/>
          <a:p>
            <a:r>
              <a:rPr lang="en-US" sz="2800" b="1" dirty="0" smtClean="0"/>
              <a:t>Mutation signature for an example ancient Sardinian data </a:t>
            </a:r>
          </a:p>
          <a:p>
            <a:r>
              <a:rPr lang="en-US" sz="2800" b="1" dirty="0"/>
              <a:t>	</a:t>
            </a:r>
            <a:r>
              <a:rPr lang="en-US" sz="2800" b="1" dirty="0" smtClean="0"/>
              <a:t>			(MA108)</a:t>
            </a:r>
            <a:endParaRPr lang="en-US" sz="28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207" y="1696904"/>
            <a:ext cx="8803249" cy="4401625"/>
          </a:xfrm>
          <a:prstGeom prst="rect">
            <a:avLst/>
          </a:prstGeom>
          <a:solidFill>
            <a:schemeClr val="accent1">
              <a:alpha val="60000"/>
            </a:schemeClr>
          </a:solidFill>
        </p:spPr>
      </p:pic>
      <p:sp>
        <p:nvSpPr>
          <p:cNvPr id="11" name="Right Arrow 10"/>
          <p:cNvSpPr/>
          <p:nvPr/>
        </p:nvSpPr>
        <p:spPr>
          <a:xfrm rot="8448665">
            <a:off x="9568491" y="2091465"/>
            <a:ext cx="597308" cy="399599"/>
          </a:xfrm>
          <a:prstGeom prst="rightArrow">
            <a:avLst>
              <a:gd name="adj1" fmla="val 372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239285" y="976764"/>
            <a:ext cx="2521791" cy="92333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5">
                <a:satMod val="175000"/>
                <a:alpha val="40000"/>
              </a:schemeClr>
            </a:glow>
          </a:effectLst>
        </p:spPr>
        <p:txBody>
          <a:bodyPr wrap="square" rtlCol="0">
            <a:spAutoFit/>
          </a:bodyPr>
          <a:lstStyle/>
          <a:p>
            <a:r>
              <a:rPr lang="en-US" dirty="0" smtClean="0"/>
              <a:t>Base composition at 5’ strand break (purine enrichment?)</a:t>
            </a:r>
            <a:endParaRPr lang="en-US" dirty="0"/>
          </a:p>
        </p:txBody>
      </p:sp>
    </p:spTree>
    <p:extLst>
      <p:ext uri="{BB962C8B-B14F-4D97-AF65-F5344CB8AC3E}">
        <p14:creationId xmlns:p14="http://schemas.microsoft.com/office/powerpoint/2010/main" val="777891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433207" y="87696"/>
            <a:ext cx="9720775" cy="954107"/>
          </a:xfrm>
          <a:prstGeom prst="rect">
            <a:avLst/>
          </a:prstGeom>
          <a:noFill/>
        </p:spPr>
        <p:txBody>
          <a:bodyPr wrap="square" rtlCol="0">
            <a:spAutoFit/>
          </a:bodyPr>
          <a:lstStyle/>
          <a:p>
            <a:r>
              <a:rPr lang="en-US" sz="2800" b="1" dirty="0" smtClean="0"/>
              <a:t>Mutation signature for an example ancient Sardinian data </a:t>
            </a:r>
          </a:p>
          <a:p>
            <a:r>
              <a:rPr lang="en-US" sz="2800" b="1" dirty="0"/>
              <a:t>	</a:t>
            </a:r>
            <a:r>
              <a:rPr lang="en-US" sz="2800" b="1" dirty="0" smtClean="0"/>
              <a:t>			(MA108)</a:t>
            </a:r>
            <a:endParaRPr lang="en-US" sz="28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207" y="1696904"/>
            <a:ext cx="8803249" cy="4401625"/>
          </a:xfrm>
          <a:prstGeom prst="rect">
            <a:avLst/>
          </a:prstGeom>
          <a:solidFill>
            <a:schemeClr val="accent1">
              <a:alpha val="60000"/>
            </a:schemeClr>
          </a:solidFill>
        </p:spPr>
      </p:pic>
      <p:sp>
        <p:nvSpPr>
          <p:cNvPr id="13" name="Right Arrow 12"/>
          <p:cNvSpPr/>
          <p:nvPr/>
        </p:nvSpPr>
        <p:spPr>
          <a:xfrm rot="12639053">
            <a:off x="9332332" y="4928258"/>
            <a:ext cx="597308" cy="399599"/>
          </a:xfrm>
          <a:prstGeom prst="rightArrow">
            <a:avLst>
              <a:gd name="adj1" fmla="val 372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989774" y="5452198"/>
            <a:ext cx="2066817"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5">
                <a:satMod val="175000"/>
                <a:alpha val="40000"/>
              </a:schemeClr>
            </a:glow>
          </a:effectLst>
        </p:spPr>
        <p:txBody>
          <a:bodyPr wrap="square" rtlCol="0">
            <a:spAutoFit/>
          </a:bodyPr>
          <a:lstStyle/>
          <a:p>
            <a:r>
              <a:rPr lang="en-US" dirty="0" err="1" smtClean="0"/>
              <a:t>Prob</a:t>
            </a:r>
            <a:r>
              <a:rPr lang="en-US" dirty="0" smtClean="0"/>
              <a:t> of mutations from end of reads </a:t>
            </a:r>
            <a:endParaRPr lang="en-US" dirty="0"/>
          </a:p>
        </p:txBody>
      </p:sp>
    </p:spTree>
    <p:extLst>
      <p:ext uri="{BB962C8B-B14F-4D97-AF65-F5344CB8AC3E}">
        <p14:creationId xmlns:p14="http://schemas.microsoft.com/office/powerpoint/2010/main" val="149375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433207" y="87696"/>
            <a:ext cx="9720775" cy="954107"/>
          </a:xfrm>
          <a:prstGeom prst="rect">
            <a:avLst/>
          </a:prstGeom>
          <a:noFill/>
        </p:spPr>
        <p:txBody>
          <a:bodyPr wrap="square" rtlCol="0">
            <a:spAutoFit/>
          </a:bodyPr>
          <a:lstStyle/>
          <a:p>
            <a:r>
              <a:rPr lang="en-US" sz="2800" b="1" dirty="0" smtClean="0"/>
              <a:t>Mutation signature for an example ancient Sardinian data </a:t>
            </a:r>
          </a:p>
          <a:p>
            <a:r>
              <a:rPr lang="en-US" sz="2800" b="1" dirty="0"/>
              <a:t>	</a:t>
            </a:r>
            <a:r>
              <a:rPr lang="en-US" sz="2800" b="1" dirty="0" smtClean="0"/>
              <a:t>			(MA108)</a:t>
            </a:r>
            <a:endParaRPr lang="en-US" sz="28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207" y="1696904"/>
            <a:ext cx="8803249" cy="4401625"/>
          </a:xfrm>
          <a:prstGeom prst="rect">
            <a:avLst/>
          </a:prstGeom>
          <a:solidFill>
            <a:schemeClr val="accent1">
              <a:alpha val="60000"/>
            </a:schemeClr>
          </a:solidFill>
        </p:spPr>
      </p:pic>
      <p:sp>
        <p:nvSpPr>
          <p:cNvPr id="6" name="Right Arrow 5"/>
          <p:cNvSpPr/>
          <p:nvPr/>
        </p:nvSpPr>
        <p:spPr>
          <a:xfrm rot="2353583">
            <a:off x="2602054" y="2521983"/>
            <a:ext cx="711857" cy="534359"/>
          </a:xfrm>
          <a:prstGeom prst="rightArrow">
            <a:avLst>
              <a:gd name="adj1" fmla="val 372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15412" y="1156777"/>
            <a:ext cx="3573194" cy="120032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5">
                <a:satMod val="175000"/>
                <a:alpha val="40000"/>
              </a:schemeClr>
            </a:glow>
          </a:effectLst>
        </p:spPr>
        <p:txBody>
          <a:bodyPr wrap="square" rtlCol="0">
            <a:spAutoFit/>
          </a:bodyPr>
          <a:lstStyle/>
          <a:p>
            <a:r>
              <a:rPr lang="en-US" dirty="0"/>
              <a:t>W</a:t>
            </a:r>
            <a:r>
              <a:rPr lang="en-US" dirty="0" smtClean="0"/>
              <a:t>hich substitutions are most prominent and how the flanking bases look like. (frequencies are scaled by entropy)</a:t>
            </a:r>
            <a:endParaRPr lang="en-US" dirty="0"/>
          </a:p>
        </p:txBody>
      </p:sp>
      <p:sp>
        <p:nvSpPr>
          <p:cNvPr id="8" name="Right Arrow 7"/>
          <p:cNvSpPr/>
          <p:nvPr/>
        </p:nvSpPr>
        <p:spPr>
          <a:xfrm rot="5400000">
            <a:off x="6065955" y="2316757"/>
            <a:ext cx="617846" cy="461746"/>
          </a:xfrm>
          <a:prstGeom prst="rightArrow">
            <a:avLst>
              <a:gd name="adj1" fmla="val 372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905764" y="1438429"/>
            <a:ext cx="2658229"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5">
                <a:satMod val="175000"/>
                <a:alpha val="40000"/>
              </a:schemeClr>
            </a:glow>
          </a:effectLst>
        </p:spPr>
        <p:txBody>
          <a:bodyPr wrap="square" rtlCol="0">
            <a:spAutoFit/>
          </a:bodyPr>
          <a:lstStyle/>
          <a:p>
            <a:r>
              <a:rPr lang="en-US" dirty="0" smtClean="0"/>
              <a:t>Is there a strand bias for the mutations?</a:t>
            </a:r>
            <a:endParaRPr lang="en-US" dirty="0"/>
          </a:p>
        </p:txBody>
      </p:sp>
      <p:sp>
        <p:nvSpPr>
          <p:cNvPr id="11" name="Right Arrow 10"/>
          <p:cNvSpPr/>
          <p:nvPr/>
        </p:nvSpPr>
        <p:spPr>
          <a:xfrm rot="8448665">
            <a:off x="9504351" y="2274484"/>
            <a:ext cx="597308" cy="399599"/>
          </a:xfrm>
          <a:prstGeom prst="rightArrow">
            <a:avLst>
              <a:gd name="adj1" fmla="val 372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445279" y="1226626"/>
            <a:ext cx="2521791" cy="92333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5">
                <a:satMod val="175000"/>
                <a:alpha val="40000"/>
              </a:schemeClr>
            </a:glow>
          </a:effectLst>
        </p:spPr>
        <p:txBody>
          <a:bodyPr wrap="square" rtlCol="0">
            <a:spAutoFit/>
          </a:bodyPr>
          <a:lstStyle/>
          <a:p>
            <a:r>
              <a:rPr lang="en-US" dirty="0" smtClean="0"/>
              <a:t>Base composition at 5’ strand break (purine enrichment?)</a:t>
            </a:r>
            <a:endParaRPr lang="en-US" dirty="0"/>
          </a:p>
        </p:txBody>
      </p:sp>
      <p:sp>
        <p:nvSpPr>
          <p:cNvPr id="13" name="Right Arrow 12"/>
          <p:cNvSpPr/>
          <p:nvPr/>
        </p:nvSpPr>
        <p:spPr>
          <a:xfrm rot="12639053">
            <a:off x="9332332" y="4928258"/>
            <a:ext cx="597308" cy="399599"/>
          </a:xfrm>
          <a:prstGeom prst="rightArrow">
            <a:avLst>
              <a:gd name="adj1" fmla="val 372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989774" y="5452198"/>
            <a:ext cx="2066817"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5">
                <a:satMod val="175000"/>
                <a:alpha val="40000"/>
              </a:schemeClr>
            </a:glow>
          </a:effectLst>
        </p:spPr>
        <p:txBody>
          <a:bodyPr wrap="square" rtlCol="0">
            <a:spAutoFit/>
          </a:bodyPr>
          <a:lstStyle/>
          <a:p>
            <a:r>
              <a:rPr lang="en-US" dirty="0" err="1" smtClean="0"/>
              <a:t>Prob</a:t>
            </a:r>
            <a:r>
              <a:rPr lang="en-US" dirty="0" smtClean="0"/>
              <a:t> of mutations from end of reads </a:t>
            </a:r>
            <a:endParaRPr lang="en-US" dirty="0"/>
          </a:p>
        </p:txBody>
      </p:sp>
    </p:spTree>
    <p:extLst>
      <p:ext uri="{BB962C8B-B14F-4D97-AF65-F5344CB8AC3E}">
        <p14:creationId xmlns:p14="http://schemas.microsoft.com/office/powerpoint/2010/main" val="1584003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8275" y="732748"/>
            <a:ext cx="10689021" cy="954107"/>
          </a:xfrm>
          <a:prstGeom prst="rect">
            <a:avLst/>
          </a:prstGeom>
          <a:noFill/>
        </p:spPr>
        <p:txBody>
          <a:bodyPr wrap="square" rtlCol="0">
            <a:spAutoFit/>
          </a:bodyPr>
          <a:lstStyle/>
          <a:p>
            <a:r>
              <a:rPr lang="en-US" sz="2800" b="1" dirty="0" smtClean="0"/>
              <a:t>Non UDG treated ancient Sardinian samples (MA*) show high C-&gt;T mutations largely owing from DNA damage.</a:t>
            </a:r>
            <a:endParaRPr lang="en-US" sz="2800" b="1" dirty="0"/>
          </a:p>
        </p:txBody>
      </p:sp>
    </p:spTree>
    <p:extLst>
      <p:ext uri="{BB962C8B-B14F-4D97-AF65-F5344CB8AC3E}">
        <p14:creationId xmlns:p14="http://schemas.microsoft.com/office/powerpoint/2010/main" val="1491730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74277" y="378372"/>
            <a:ext cx="7425558" cy="523220"/>
          </a:xfrm>
          <a:prstGeom prst="rect">
            <a:avLst/>
          </a:prstGeom>
          <a:noFill/>
        </p:spPr>
        <p:txBody>
          <a:bodyPr wrap="square" rtlCol="0">
            <a:spAutoFit/>
          </a:bodyPr>
          <a:lstStyle/>
          <a:p>
            <a:r>
              <a:rPr lang="en-US" sz="2800" b="1" dirty="0" smtClean="0"/>
              <a:t>Half UDG </a:t>
            </a:r>
            <a:r>
              <a:rPr lang="en-US" sz="2800" b="1" smtClean="0"/>
              <a:t>treated Sardinian </a:t>
            </a:r>
            <a:r>
              <a:rPr lang="en-US" sz="2800" b="1" dirty="0" err="1" smtClean="0"/>
              <a:t>aDNA</a:t>
            </a:r>
            <a:r>
              <a:rPr lang="en-US" sz="2800" b="1" dirty="0" smtClean="0"/>
              <a:t> samples  </a:t>
            </a:r>
            <a:endParaRPr lang="en-US" sz="2800"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0334"/>
            <a:ext cx="5447861" cy="35529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5716" y="2316740"/>
            <a:ext cx="5754414" cy="3374611"/>
          </a:xfrm>
          <a:prstGeom prst="rect">
            <a:avLst/>
          </a:prstGeom>
        </p:spPr>
      </p:pic>
      <p:sp>
        <p:nvSpPr>
          <p:cNvPr id="8" name="TextBox 7"/>
          <p:cNvSpPr txBox="1"/>
          <p:nvPr/>
        </p:nvSpPr>
        <p:spPr>
          <a:xfrm>
            <a:off x="8812923" y="1666282"/>
            <a:ext cx="1876097" cy="461665"/>
          </a:xfrm>
          <a:prstGeom prst="rect">
            <a:avLst/>
          </a:prstGeom>
          <a:noFill/>
        </p:spPr>
        <p:txBody>
          <a:bodyPr wrap="square" rtlCol="0">
            <a:spAutoFit/>
          </a:bodyPr>
          <a:lstStyle/>
          <a:p>
            <a:r>
              <a:rPr lang="en-US" sz="2400" b="1" dirty="0" smtClean="0"/>
              <a:t>SUA002</a:t>
            </a:r>
            <a:endParaRPr lang="en-US" sz="2400" b="1" dirty="0"/>
          </a:p>
        </p:txBody>
      </p:sp>
      <p:sp>
        <p:nvSpPr>
          <p:cNvPr id="9" name="TextBox 8"/>
          <p:cNvSpPr txBox="1"/>
          <p:nvPr/>
        </p:nvSpPr>
        <p:spPr>
          <a:xfrm>
            <a:off x="2723930" y="1666283"/>
            <a:ext cx="1876097" cy="461665"/>
          </a:xfrm>
          <a:prstGeom prst="rect">
            <a:avLst/>
          </a:prstGeom>
          <a:noFill/>
        </p:spPr>
        <p:txBody>
          <a:bodyPr wrap="square" rtlCol="0">
            <a:spAutoFit/>
          </a:bodyPr>
          <a:lstStyle/>
          <a:p>
            <a:r>
              <a:rPr lang="en-US" sz="2400" b="1" dirty="0" smtClean="0"/>
              <a:t>ISB001</a:t>
            </a:r>
            <a:endParaRPr lang="en-US" sz="2400" b="1" dirty="0"/>
          </a:p>
        </p:txBody>
      </p:sp>
    </p:spTree>
    <p:extLst>
      <p:ext uri="{BB962C8B-B14F-4D97-AF65-F5344CB8AC3E}">
        <p14:creationId xmlns:p14="http://schemas.microsoft.com/office/powerpoint/2010/main" val="5152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8275" y="732748"/>
            <a:ext cx="10689021" cy="954107"/>
          </a:xfrm>
          <a:prstGeom prst="rect">
            <a:avLst/>
          </a:prstGeom>
          <a:noFill/>
        </p:spPr>
        <p:txBody>
          <a:bodyPr wrap="square" rtlCol="0">
            <a:spAutoFit/>
          </a:bodyPr>
          <a:lstStyle/>
          <a:p>
            <a:r>
              <a:rPr lang="en-US" sz="2800" b="1" dirty="0" smtClean="0">
                <a:solidFill>
                  <a:schemeClr val="bg1">
                    <a:lumMod val="85000"/>
                  </a:schemeClr>
                </a:solidFill>
              </a:rPr>
              <a:t>Non UDG treated ancient Sardinian samples (MA*) show high C-&gt;T mutations largely owing from DNA damage.</a:t>
            </a:r>
            <a:endParaRPr lang="en-US" sz="2800" b="1" dirty="0">
              <a:solidFill>
                <a:schemeClr val="bg1">
                  <a:lumMod val="85000"/>
                </a:schemeClr>
              </a:solidFill>
            </a:endParaRPr>
          </a:p>
        </p:txBody>
      </p:sp>
      <p:sp>
        <p:nvSpPr>
          <p:cNvPr id="5" name="TextBox 4"/>
          <p:cNvSpPr txBox="1"/>
          <p:nvPr/>
        </p:nvSpPr>
        <p:spPr>
          <a:xfrm>
            <a:off x="788275" y="2475186"/>
            <a:ext cx="9443546" cy="1384995"/>
          </a:xfrm>
          <a:prstGeom prst="rect">
            <a:avLst/>
          </a:prstGeom>
          <a:noFill/>
        </p:spPr>
        <p:txBody>
          <a:bodyPr wrap="square" rtlCol="0">
            <a:spAutoFit/>
          </a:bodyPr>
          <a:lstStyle/>
          <a:p>
            <a:r>
              <a:rPr lang="en-US" sz="2800" b="1" dirty="0" smtClean="0"/>
              <a:t>Half UDG treatment seems to get rid of many C-&gt;T damages, but purine enrichment at the 5’ strand break is preserved, also mutations seem to be largely concentrated at the ends.</a:t>
            </a:r>
            <a:endParaRPr lang="en-US" sz="2800" b="1" dirty="0"/>
          </a:p>
        </p:txBody>
      </p:sp>
    </p:spTree>
    <p:extLst>
      <p:ext uri="{BB962C8B-B14F-4D97-AF65-F5344CB8AC3E}">
        <p14:creationId xmlns:p14="http://schemas.microsoft.com/office/powerpoint/2010/main" val="1918374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377</Words>
  <Application>Microsoft Macintosh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Kushal Dey</dc:creator>
  <cp:lastModifiedBy>Kushal Dey</cp:lastModifiedBy>
  <cp:revision>8</cp:revision>
  <dcterms:created xsi:type="dcterms:W3CDTF">2017-02-25T17:08:49Z</dcterms:created>
  <dcterms:modified xsi:type="dcterms:W3CDTF">2017-02-25T20:53:38Z</dcterms:modified>
</cp:coreProperties>
</file>