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6"/>
  </p:notesMasterIdLst>
  <p:sldIdLst>
    <p:sldId id="270" r:id="rId2"/>
    <p:sldId id="256" r:id="rId3"/>
    <p:sldId id="269" r:id="rId4"/>
    <p:sldId id="260" r:id="rId5"/>
    <p:sldId id="257" r:id="rId6"/>
    <p:sldId id="259" r:id="rId7"/>
    <p:sldId id="261" r:id="rId8"/>
    <p:sldId id="264" r:id="rId9"/>
    <p:sldId id="263" r:id="rId10"/>
    <p:sldId id="265" r:id="rId11"/>
    <p:sldId id="266" r:id="rId12"/>
    <p:sldId id="267" r:id="rId13"/>
    <p:sldId id="268" r:id="rId14"/>
    <p:sldId id="262" r:id="rId15"/>
  </p:sldIdLst>
  <p:sldSz cx="9144000" cy="5715000" type="screen16x10"/>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22"/>
    <p:restoredTop sz="94690"/>
  </p:normalViewPr>
  <p:slideViewPr>
    <p:cSldViewPr snapToGrid="0" snapToObjects="1">
      <p:cViewPr>
        <p:scale>
          <a:sx n="170" d="100"/>
          <a:sy n="170" d="100"/>
        </p:scale>
        <p:origin x="-91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EC2338-3EB2-C145-A778-18C97275FA23}" type="datetimeFigureOut">
              <a:rPr lang="en-US" smtClean="0"/>
              <a:t>4/6/17</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CC0D6F-64A5-B741-8A87-88ECC223CC42}" type="slidenum">
              <a:rPr lang="en-US" smtClean="0"/>
              <a:t>‹#›</a:t>
            </a:fld>
            <a:endParaRPr lang="en-US"/>
          </a:p>
        </p:txBody>
      </p:sp>
    </p:spTree>
    <p:extLst>
      <p:ext uri="{BB962C8B-B14F-4D97-AF65-F5344CB8AC3E}">
        <p14:creationId xmlns:p14="http://schemas.microsoft.com/office/powerpoint/2010/main" val="1231915686"/>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three points </a:t>
            </a:r>
          </a:p>
          <a:p>
            <a:endParaRPr lang="en-US" dirty="0" smtClean="0"/>
          </a:p>
          <a:p>
            <a:r>
              <a:rPr lang="en-US" dirty="0" smtClean="0"/>
              <a:t>1) Cluster</a:t>
            </a:r>
            <a:r>
              <a:rPr lang="en-US" baseline="0" dirty="0" smtClean="0"/>
              <a:t> 2: non UDG treated ancient DNA samples</a:t>
            </a:r>
          </a:p>
          <a:p>
            <a:r>
              <a:rPr lang="en-US" baseline="0" dirty="0" smtClean="0"/>
              <a:t>seem to have a high grade of membership in this cluster. This cluster is essentially dominated by the C-&gt;T mismatch type. Also the C-&gt;T mismatches for this cluster have a sharp decreasing trend in occurrence from the ends of the reads.</a:t>
            </a:r>
          </a:p>
          <a:p>
            <a:endParaRPr lang="en-US" baseline="0" dirty="0" smtClean="0"/>
          </a:p>
          <a:p>
            <a:r>
              <a:rPr lang="en-US" baseline="0" dirty="0" smtClean="0"/>
              <a:t>2) Cluster 1: This cluster is dominantly expressed in the moderns. It has higher T-&gt;C and C-&gt;T which are basically transitions. This is encouraging that the transitions are more frequent than </a:t>
            </a:r>
            <a:r>
              <a:rPr lang="en-US" baseline="0" dirty="0" err="1" smtClean="0"/>
              <a:t>transversions</a:t>
            </a:r>
            <a:r>
              <a:rPr lang="en-US" baseline="0" dirty="0" smtClean="0"/>
              <a:t> and the ratio of transition vs </a:t>
            </a:r>
            <a:r>
              <a:rPr lang="en-US" baseline="0" dirty="0" err="1" smtClean="0"/>
              <a:t>transversion</a:t>
            </a:r>
            <a:r>
              <a:rPr lang="en-US" baseline="0" dirty="0" smtClean="0"/>
              <a:t> may even be close to 2:1 (which is the modern transition </a:t>
            </a:r>
            <a:r>
              <a:rPr lang="en-US" baseline="0" dirty="0" err="1" smtClean="0"/>
              <a:t>transversion</a:t>
            </a:r>
            <a:r>
              <a:rPr lang="en-US" baseline="0" dirty="0" smtClean="0"/>
              <a:t> ratio)</a:t>
            </a:r>
          </a:p>
          <a:p>
            <a:endParaRPr lang="en-US" baseline="0" dirty="0" smtClean="0"/>
          </a:p>
          <a:p>
            <a:r>
              <a:rPr lang="en-US" baseline="0" dirty="0" smtClean="0"/>
              <a:t>3) Cluster 3: The UDG treated samples have high grades of memberships in this cluster. This cluster assigns high probabilities to C-&gt;T, but not as high as the non UDG treated, but it has higher mutational occurrence at the start of the read, which differentiates them from moderns. Another feature that differentiates them from moderns is the high purine enrichment at the 5' strand breaks.</a:t>
            </a:r>
          </a:p>
          <a:p>
            <a:endParaRPr lang="en-US" baseline="0" dirty="0" smtClean="0"/>
          </a:p>
          <a:p>
            <a:r>
              <a:rPr lang="en-US" baseline="0" dirty="0" smtClean="0"/>
              <a:t>4) But there is another </a:t>
            </a:r>
            <a:endParaRPr lang="en-US" dirty="0"/>
          </a:p>
        </p:txBody>
      </p:sp>
      <p:sp>
        <p:nvSpPr>
          <p:cNvPr id="4" name="Slide Number Placeholder 3"/>
          <p:cNvSpPr>
            <a:spLocks noGrp="1"/>
          </p:cNvSpPr>
          <p:nvPr>
            <p:ph type="sldNum" sz="quarter" idx="10"/>
          </p:nvPr>
        </p:nvSpPr>
        <p:spPr/>
        <p:txBody>
          <a:bodyPr/>
          <a:lstStyle/>
          <a:p>
            <a:fld id="{77CC0D6F-64A5-B741-8A87-88ECC223CC42}" type="slidenum">
              <a:rPr lang="en-US" smtClean="0"/>
              <a:t>2</a:t>
            </a:fld>
            <a:endParaRPr lang="en-US"/>
          </a:p>
        </p:txBody>
      </p:sp>
    </p:spTree>
    <p:extLst>
      <p:ext uri="{BB962C8B-B14F-4D97-AF65-F5344CB8AC3E}">
        <p14:creationId xmlns:p14="http://schemas.microsoft.com/office/powerpoint/2010/main" val="917093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plot shows how </a:t>
            </a:r>
            <a:r>
              <a:rPr lang="en-US" baseline="0" dirty="0" err="1" smtClean="0"/>
              <a:t>aRchaic</a:t>
            </a:r>
            <a:r>
              <a:rPr lang="en-US" baseline="0" dirty="0" smtClean="0"/>
              <a:t> clustering is sensitive to the choice of features. </a:t>
            </a:r>
          </a:p>
          <a:p>
            <a:endParaRPr lang="en-US" baseline="0" dirty="0" smtClean="0"/>
          </a:p>
          <a:p>
            <a:r>
              <a:rPr lang="en-US" baseline="0" dirty="0" smtClean="0"/>
              <a:t>Note that if one considers just the mutation type, the distinction between UDG and moderns is not so obvious.</a:t>
            </a:r>
          </a:p>
          <a:p>
            <a:endParaRPr lang="en-US" baseline="0" dirty="0" smtClean="0"/>
          </a:p>
          <a:p>
            <a:r>
              <a:rPr lang="en-US" baseline="0" dirty="0" smtClean="0"/>
              <a:t>Mutation and position case: The distinction between modern and UDG samples is more prominent because of the sharp fall in C-&gt;T patterns at the beginning in UDG and not in moderns.</a:t>
            </a:r>
          </a:p>
          <a:p>
            <a:endParaRPr lang="en-US" baseline="0" dirty="0" smtClean="0"/>
          </a:p>
          <a:p>
            <a:r>
              <a:rPr lang="en-US" baseline="0" dirty="0" smtClean="0"/>
              <a:t>On accounting for mutation and flanking base and position, the distinction becomes more prominent, this is likely because of </a:t>
            </a:r>
            <a:r>
              <a:rPr lang="en-US" baseline="0" dirty="0" err="1" smtClean="0"/>
              <a:t>CpG</a:t>
            </a:r>
            <a:r>
              <a:rPr lang="en-US" baseline="0" dirty="0" smtClean="0"/>
              <a:t> site or G right flanking C-&gt;T mutations comes into play</a:t>
            </a:r>
          </a:p>
          <a:p>
            <a:endParaRPr lang="en-US" baseline="0" dirty="0" smtClean="0"/>
          </a:p>
          <a:p>
            <a:r>
              <a:rPr lang="en-US" baseline="0" dirty="0" smtClean="0"/>
              <a:t>But still there is one UDG sample that still looks like a modern. That discrepancy </a:t>
            </a:r>
            <a:r>
              <a:rPr lang="en-US" baseline="0" dirty="0" err="1" smtClean="0"/>
              <a:t>disappers</a:t>
            </a:r>
            <a:r>
              <a:rPr lang="en-US" baseline="0" dirty="0" smtClean="0"/>
              <a:t> when strand break information is pooled in because UDG samples show purine enrichment at strand breaks which moderns do not show.</a:t>
            </a:r>
          </a:p>
          <a:p>
            <a:endParaRPr lang="en-US" dirty="0"/>
          </a:p>
        </p:txBody>
      </p:sp>
      <p:sp>
        <p:nvSpPr>
          <p:cNvPr id="4" name="Slide Number Placeholder 3"/>
          <p:cNvSpPr>
            <a:spLocks noGrp="1"/>
          </p:cNvSpPr>
          <p:nvPr>
            <p:ph type="sldNum" sz="quarter" idx="10"/>
          </p:nvPr>
        </p:nvSpPr>
        <p:spPr/>
        <p:txBody>
          <a:bodyPr/>
          <a:lstStyle/>
          <a:p>
            <a:fld id="{77CC0D6F-64A5-B741-8A87-88ECC223CC42}" type="slidenum">
              <a:rPr lang="en-US" smtClean="0"/>
              <a:t>4</a:t>
            </a:fld>
            <a:endParaRPr lang="en-US"/>
          </a:p>
        </p:txBody>
      </p:sp>
    </p:spTree>
    <p:extLst>
      <p:ext uri="{BB962C8B-B14F-4D97-AF65-F5344CB8AC3E}">
        <p14:creationId xmlns:p14="http://schemas.microsoft.com/office/powerpoint/2010/main" val="1475933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plot tells two stories</a:t>
            </a:r>
          </a:p>
          <a:p>
            <a:endParaRPr lang="en-US" baseline="0" dirty="0" smtClean="0"/>
          </a:p>
          <a:p>
            <a:r>
              <a:rPr lang="en-US" baseline="0" dirty="0" smtClean="0"/>
              <a:t>Mathieson data are UDG treated, which is characterized by the the very steep trends shown in the mutation trend along the read plot.</a:t>
            </a:r>
          </a:p>
          <a:p>
            <a:endParaRPr lang="en-US" baseline="0" dirty="0" smtClean="0"/>
          </a:p>
          <a:p>
            <a:r>
              <a:rPr lang="en-US" baseline="0" dirty="0" smtClean="0"/>
              <a:t>1) We did 0.1 % subsampling of the Mathieson BAM files and found the clustering results to be essentially the same. </a:t>
            </a:r>
          </a:p>
          <a:p>
            <a:endParaRPr lang="en-US" baseline="0" dirty="0" smtClean="0"/>
          </a:p>
          <a:p>
            <a:r>
              <a:rPr lang="en-US" baseline="0" dirty="0" smtClean="0"/>
              <a:t>2) There seems to be variation among the Mathieson samples with some samples having a lot of C-&gt;T mismatches at the ends of the reads, while others have fewer C-&gt;T mismatches at the ends of the reads.</a:t>
            </a:r>
          </a:p>
          <a:p>
            <a:endParaRPr lang="en-US" baseline="0" dirty="0" smtClean="0"/>
          </a:p>
          <a:p>
            <a:r>
              <a:rPr lang="en-US" baseline="0" dirty="0" smtClean="0"/>
              <a:t>3) What can we say about the samples that show a lot of C-&gt;T changes at the ends of the reads?</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7CC0D6F-64A5-B741-8A87-88ECC223CC42}" type="slidenum">
              <a:rPr lang="en-US" smtClean="0"/>
              <a:t>5</a:t>
            </a:fld>
            <a:endParaRPr lang="en-US"/>
          </a:p>
        </p:txBody>
      </p:sp>
    </p:spTree>
    <p:extLst>
      <p:ext uri="{BB962C8B-B14F-4D97-AF65-F5344CB8AC3E}">
        <p14:creationId xmlns:p14="http://schemas.microsoft.com/office/powerpoint/2010/main" val="1502421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plot tells two stories</a:t>
            </a:r>
          </a:p>
          <a:p>
            <a:endParaRPr lang="en-US" baseline="0" dirty="0" smtClean="0"/>
          </a:p>
          <a:p>
            <a:r>
              <a:rPr lang="en-US" baseline="0" dirty="0" smtClean="0"/>
              <a:t>Mathieson data are UDG treated, which is characterized by the the very steep trends shown in the mutation trend along the read plot.</a:t>
            </a:r>
          </a:p>
          <a:p>
            <a:endParaRPr lang="en-US" baseline="0" dirty="0" smtClean="0"/>
          </a:p>
          <a:p>
            <a:r>
              <a:rPr lang="en-US" baseline="0" dirty="0" smtClean="0"/>
              <a:t>1) We did 0.1 % subsampling of the Mathieson BAM files and found the clustering results to be essentially the same. </a:t>
            </a:r>
          </a:p>
          <a:p>
            <a:endParaRPr lang="en-US" baseline="0" dirty="0" smtClean="0"/>
          </a:p>
          <a:p>
            <a:r>
              <a:rPr lang="en-US" baseline="0" dirty="0" smtClean="0"/>
              <a:t>2) There seems to be variation among the Mathieson samples with some samples having a lot of C-&gt;T mismatches at the ends of the reads, while others have fewer C-&gt;T mismatches at the ends of the reads.</a:t>
            </a:r>
          </a:p>
          <a:p>
            <a:endParaRPr lang="en-US" baseline="0" dirty="0" smtClean="0"/>
          </a:p>
          <a:p>
            <a:r>
              <a:rPr lang="en-US" baseline="0" dirty="0" smtClean="0"/>
              <a:t>3) What can we say about the samples that show a lot of C-&gt;T changes at the ends of the reads?</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7CC0D6F-64A5-B741-8A87-88ECC223CC42}" type="slidenum">
              <a:rPr lang="en-US" smtClean="0"/>
              <a:t>6</a:t>
            </a:fld>
            <a:endParaRPr lang="en-US"/>
          </a:p>
        </p:txBody>
      </p:sp>
    </p:spTree>
    <p:extLst>
      <p:ext uri="{BB962C8B-B14F-4D97-AF65-F5344CB8AC3E}">
        <p14:creationId xmlns:p14="http://schemas.microsoft.com/office/powerpoint/2010/main" val="919906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reveals</a:t>
            </a:r>
            <a:r>
              <a:rPr lang="en-US" baseline="0" dirty="0" smtClean="0"/>
              <a:t> two interesting things</a:t>
            </a:r>
          </a:p>
          <a:p>
            <a:endParaRPr lang="en-US" baseline="0" dirty="0" smtClean="0"/>
          </a:p>
          <a:p>
            <a:r>
              <a:rPr lang="en-US" baseline="0" dirty="0" smtClean="0"/>
              <a:t>The mutational pattern plots look weird because the first 2 bases have been clipped.</a:t>
            </a:r>
          </a:p>
          <a:p>
            <a:endParaRPr lang="en-US" baseline="0" dirty="0" smtClean="0"/>
          </a:p>
          <a:p>
            <a:r>
              <a:rPr lang="en-US" baseline="0" dirty="0" smtClean="0"/>
              <a:t>1) Cluster 3 seems to be occurring predominantly in two samples - one of them already known as the oldest sample (much older than the others). The flanking bases show a dominance of A and T and T-&gt;A mutation, which usually does not show up much in ancient DNA, is dominantly expressed. </a:t>
            </a:r>
          </a:p>
          <a:p>
            <a:endParaRPr lang="en-US" baseline="0" dirty="0" smtClean="0"/>
          </a:p>
          <a:p>
            <a:r>
              <a:rPr lang="en-US" baseline="0" dirty="0" smtClean="0"/>
              <a:t>2) cluster 2 shows both purine enrichment and the high C-&gt;T mutation type prominence very effectively.</a:t>
            </a:r>
          </a:p>
          <a:p>
            <a:endParaRPr lang="en-US" baseline="0" dirty="0" smtClean="0"/>
          </a:p>
          <a:p>
            <a:r>
              <a:rPr lang="en-US" baseline="0" dirty="0" smtClean="0"/>
              <a:t>3) For cluster 1, which is dominantly represented among the moderns, there seems to be a peak at the 12th position away from the end of the read. This makes us curious, what is the reason behind this blip?</a:t>
            </a:r>
          </a:p>
          <a:p>
            <a:endParaRPr lang="en-US" dirty="0"/>
          </a:p>
        </p:txBody>
      </p:sp>
      <p:sp>
        <p:nvSpPr>
          <p:cNvPr id="4" name="Slide Number Placeholder 3"/>
          <p:cNvSpPr>
            <a:spLocks noGrp="1"/>
          </p:cNvSpPr>
          <p:nvPr>
            <p:ph type="sldNum" sz="quarter" idx="10"/>
          </p:nvPr>
        </p:nvSpPr>
        <p:spPr/>
        <p:txBody>
          <a:bodyPr/>
          <a:lstStyle/>
          <a:p>
            <a:fld id="{77CC0D6F-64A5-B741-8A87-88ECC223CC42}" type="slidenum">
              <a:rPr lang="en-US" smtClean="0"/>
              <a:t>7</a:t>
            </a:fld>
            <a:endParaRPr lang="en-US"/>
          </a:p>
        </p:txBody>
      </p:sp>
    </p:spTree>
    <p:extLst>
      <p:ext uri="{BB962C8B-B14F-4D97-AF65-F5344CB8AC3E}">
        <p14:creationId xmlns:p14="http://schemas.microsoft.com/office/powerpoint/2010/main" val="2034561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A0FFE00-9C40-5548-A496-36A9D2B31780}" type="datetimeFigureOut">
              <a:rPr lang="en-US" smtClean="0"/>
              <a:t>4/6/17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EBFFE-8AFA-934E-B526-E8E31CE29CD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0FFE00-9C40-5548-A496-36A9D2B31780}" type="datetimeFigureOut">
              <a:rPr lang="en-US" smtClean="0"/>
              <a:t>4/6/17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EBFFE-8AFA-934E-B526-E8E31CE29CD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0FFE00-9C40-5548-A496-36A9D2B31780}" type="datetimeFigureOut">
              <a:rPr lang="en-US" smtClean="0"/>
              <a:t>4/6/17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EBFFE-8AFA-934E-B526-E8E31CE29CD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0FFE00-9C40-5548-A496-36A9D2B31780}" type="datetimeFigureOut">
              <a:rPr lang="en-US" smtClean="0"/>
              <a:t>4/6/17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EBFFE-8AFA-934E-B526-E8E31CE29CD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0FFE00-9C40-5548-A496-36A9D2B31780}" type="datetimeFigureOut">
              <a:rPr lang="en-US" smtClean="0"/>
              <a:t>4/6/17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EBFFE-8AFA-934E-B526-E8E31CE29CD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0FFE00-9C40-5548-A496-36A9D2B31780}" type="datetimeFigureOut">
              <a:rPr lang="en-US" smtClean="0"/>
              <a:t>4/6/17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EEBFFE-8AFA-934E-B526-E8E31CE29CD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A0FFE00-9C40-5548-A496-36A9D2B31780}" type="datetimeFigureOut">
              <a:rPr lang="en-US" smtClean="0"/>
              <a:t>4/6/17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EEBFFE-8AFA-934E-B526-E8E31CE29CD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A0FFE00-9C40-5548-A496-36A9D2B31780}" type="datetimeFigureOut">
              <a:rPr lang="en-US" smtClean="0"/>
              <a:t>4/6/17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EEBFFE-8AFA-934E-B526-E8E31CE29CD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0FFE00-9C40-5548-A496-36A9D2B31780}" type="datetimeFigureOut">
              <a:rPr lang="en-US" smtClean="0"/>
              <a:t>4/6/17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EEBFFE-8AFA-934E-B526-E8E31CE29CD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0FFE00-9C40-5548-A496-36A9D2B31780}" type="datetimeFigureOut">
              <a:rPr lang="en-US" smtClean="0"/>
              <a:t>4/6/17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EEBFFE-8AFA-934E-B526-E8E31CE29CD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0FFE00-9C40-5548-A496-36A9D2B31780}" type="datetimeFigureOut">
              <a:rPr lang="en-US" smtClean="0"/>
              <a:t>4/6/17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EEBFFE-8AFA-934E-B526-E8E31CE29CD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CA0FFE00-9C40-5548-A496-36A9D2B31780}" type="datetimeFigureOut">
              <a:rPr lang="en-US" smtClean="0"/>
              <a:t>4/6/17</a:t>
            </a:fld>
            <a:endParaRPr 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4AEEBFFE-8AFA-934E-B526-E8E31CE29CDC}" type="slidenum">
              <a:rPr lang="en-US" smtClean="0"/>
              <a:t>‹#›</a:t>
            </a:fld>
            <a:endParaRPr lang="en-US"/>
          </a:p>
        </p:txBody>
      </p:sp>
    </p:spTree>
    <p:extLst>
      <p:ext uri="{BB962C8B-B14F-4D97-AF65-F5344CB8AC3E}">
        <p14:creationId xmlns:p14="http://schemas.microsoft.com/office/powerpoint/2010/main" val="116434875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kkdey.github.io/aRchaic/"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76335" y="1169234"/>
            <a:ext cx="4991724" cy="3993401"/>
          </a:xfrm>
          <a:prstGeom prst="rect">
            <a:avLst/>
          </a:prstGeom>
          <a:noFill/>
        </p:spPr>
        <p:txBody>
          <a:bodyPr wrap="square" rtlCol="0">
            <a:spAutoFit/>
          </a:bodyPr>
          <a:lstStyle/>
          <a:p>
            <a:endParaRPr lang="en-US" dirty="0" smtClean="0"/>
          </a:p>
          <a:p>
            <a:r>
              <a:rPr lang="en-US" sz="2000" dirty="0" smtClean="0"/>
              <a:t>4 case studies </a:t>
            </a:r>
          </a:p>
          <a:p>
            <a:endParaRPr lang="en-US" sz="2000" dirty="0"/>
          </a:p>
          <a:p>
            <a:r>
              <a:rPr lang="en-US" sz="2000" dirty="0" smtClean="0"/>
              <a:t>-     Comparison of UDG treated </a:t>
            </a:r>
            <a:r>
              <a:rPr lang="en-US" sz="2000" dirty="0" err="1" smtClean="0"/>
              <a:t>aDNA</a:t>
            </a:r>
            <a:r>
              <a:rPr lang="en-US" sz="2000" dirty="0" smtClean="0"/>
              <a:t> (</a:t>
            </a:r>
            <a:r>
              <a:rPr lang="en-US" sz="2000" dirty="0" err="1" smtClean="0"/>
              <a:t>Lazaridis</a:t>
            </a:r>
            <a:r>
              <a:rPr lang="en-US" sz="2000" dirty="0" smtClean="0"/>
              <a:t> et al), non UDG treated </a:t>
            </a:r>
            <a:r>
              <a:rPr lang="en-US" sz="2000" dirty="0" err="1" smtClean="0"/>
              <a:t>aDNA</a:t>
            </a:r>
            <a:r>
              <a:rPr lang="en-US" sz="2000" dirty="0" smtClean="0"/>
              <a:t> (</a:t>
            </a:r>
            <a:r>
              <a:rPr lang="en-US" sz="2000" dirty="0" err="1" smtClean="0"/>
              <a:t>Pinhasi</a:t>
            </a:r>
            <a:r>
              <a:rPr lang="en-US" sz="2000" dirty="0" smtClean="0"/>
              <a:t> et al) and moderns (1000G)</a:t>
            </a:r>
          </a:p>
          <a:p>
            <a:pPr marL="285750" indent="-285750">
              <a:buFontTx/>
              <a:buChar char="-"/>
            </a:pPr>
            <a:endParaRPr lang="en-US" sz="2000" dirty="0" smtClean="0"/>
          </a:p>
          <a:p>
            <a:pPr marL="285750" indent="-285750">
              <a:buFontTx/>
              <a:buChar char="-"/>
            </a:pPr>
            <a:r>
              <a:rPr lang="en-US" sz="2000" dirty="0" smtClean="0"/>
              <a:t>Large scale </a:t>
            </a:r>
            <a:r>
              <a:rPr lang="en-US" sz="2000" dirty="0" err="1" smtClean="0"/>
              <a:t>aDNA</a:t>
            </a:r>
            <a:r>
              <a:rPr lang="en-US" sz="2000" dirty="0" smtClean="0"/>
              <a:t> due to Mathieson+ </a:t>
            </a:r>
          </a:p>
          <a:p>
            <a:pPr marL="285750" indent="-285750">
              <a:buFontTx/>
              <a:buChar char="-"/>
            </a:pPr>
            <a:endParaRPr lang="en-US" sz="2000" dirty="0"/>
          </a:p>
          <a:p>
            <a:pPr marL="285750" indent="-285750">
              <a:buFontTx/>
              <a:buChar char="-"/>
            </a:pPr>
            <a:r>
              <a:rPr lang="en-US" sz="2000" dirty="0" smtClean="0"/>
              <a:t> Lindo et al moderns + ancient DNA analysis</a:t>
            </a:r>
          </a:p>
          <a:p>
            <a:pPr marL="285750" indent="-285750">
              <a:buFontTx/>
              <a:buChar char="-"/>
            </a:pPr>
            <a:endParaRPr lang="en-US" sz="2000" dirty="0"/>
          </a:p>
          <a:p>
            <a:pPr marL="285750" indent="-285750">
              <a:buFontTx/>
              <a:buChar char="-"/>
            </a:pPr>
            <a:r>
              <a:rPr lang="en-US" sz="2000" dirty="0" smtClean="0"/>
              <a:t> Contamination study using simulations and Mathieson et al data</a:t>
            </a:r>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3203" y="-11842"/>
            <a:ext cx="1693887" cy="1046164"/>
          </a:xfrm>
          <a:prstGeom prst="rect">
            <a:avLst/>
          </a:prstGeom>
        </p:spPr>
      </p:pic>
      <p:sp>
        <p:nvSpPr>
          <p:cNvPr id="7" name="TextBox 6"/>
          <p:cNvSpPr txBox="1"/>
          <p:nvPr/>
        </p:nvSpPr>
        <p:spPr>
          <a:xfrm>
            <a:off x="1866275" y="246659"/>
            <a:ext cx="3147935" cy="584775"/>
          </a:xfrm>
          <a:prstGeom prst="rect">
            <a:avLst/>
          </a:prstGeom>
          <a:noFill/>
        </p:spPr>
        <p:txBody>
          <a:bodyPr wrap="square" rtlCol="0">
            <a:spAutoFit/>
          </a:bodyPr>
          <a:lstStyle/>
          <a:p>
            <a:r>
              <a:rPr lang="en-US" sz="3200" b="1" dirty="0" smtClean="0"/>
              <a:t>Applications of </a:t>
            </a:r>
            <a:endParaRPr lang="en-US" sz="3200" b="1" dirty="0"/>
          </a:p>
        </p:txBody>
      </p:sp>
    </p:spTree>
    <p:extLst>
      <p:ext uri="{BB962C8B-B14F-4D97-AF65-F5344CB8AC3E}">
        <p14:creationId xmlns:p14="http://schemas.microsoft.com/office/powerpoint/2010/main" val="1452393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56608" y="389744"/>
            <a:ext cx="3477720" cy="2308324"/>
          </a:xfrm>
          <a:prstGeom prst="rect">
            <a:avLst/>
          </a:prstGeom>
          <a:noFill/>
        </p:spPr>
        <p:txBody>
          <a:bodyPr wrap="square" rtlCol="0">
            <a:spAutoFit/>
          </a:bodyPr>
          <a:lstStyle/>
          <a:p>
            <a:r>
              <a:rPr lang="en-US" sz="1600" dirty="0" smtClean="0"/>
              <a:t>Pool all mutations from a modern sample and all mutations from an ancient sample and mix them in a certain ratio (normalized also by total number of mutations). Then run </a:t>
            </a:r>
            <a:r>
              <a:rPr lang="en-US" sz="1600" dirty="0" err="1" smtClean="0"/>
              <a:t>aRchaic</a:t>
            </a:r>
            <a:r>
              <a:rPr lang="en-US" sz="1600" dirty="0" smtClean="0"/>
              <a:t> on these mixed samples with other modern and ancient samples and see whether the grades of membership match with the mixing proportion.</a:t>
            </a:r>
            <a:endParaRPr lang="en-US" sz="1600" dirty="0"/>
          </a:p>
        </p:txBody>
      </p:sp>
      <p:sp>
        <p:nvSpPr>
          <p:cNvPr id="5" name="TextBox 4"/>
          <p:cNvSpPr txBox="1"/>
          <p:nvPr/>
        </p:nvSpPr>
        <p:spPr>
          <a:xfrm>
            <a:off x="5756223" y="135828"/>
            <a:ext cx="2345961" cy="507831"/>
          </a:xfrm>
          <a:prstGeom prst="rect">
            <a:avLst/>
          </a:prstGeom>
          <a:noFill/>
        </p:spPr>
        <p:txBody>
          <a:bodyPr wrap="square" rtlCol="0">
            <a:spAutoFit/>
          </a:bodyPr>
          <a:lstStyle/>
          <a:p>
            <a:r>
              <a:rPr lang="en-US" dirty="0" err="1" smtClean="0"/>
              <a:t>Pinhasi</a:t>
            </a:r>
            <a:r>
              <a:rPr lang="en-US" dirty="0" smtClean="0"/>
              <a:t> </a:t>
            </a:r>
            <a:r>
              <a:rPr lang="en-US" dirty="0" err="1" smtClean="0"/>
              <a:t>aDNA</a:t>
            </a:r>
            <a:r>
              <a:rPr lang="en-US" dirty="0" smtClean="0"/>
              <a:t> + moderns + their mixed samples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4566" y="658568"/>
            <a:ext cx="2760064" cy="2713220"/>
          </a:xfrm>
          <a:prstGeom prst="rect">
            <a:avLst/>
          </a:prstGeom>
        </p:spPr>
      </p:pic>
    </p:spTree>
    <p:extLst>
      <p:ext uri="{BB962C8B-B14F-4D97-AF65-F5344CB8AC3E}">
        <p14:creationId xmlns:p14="http://schemas.microsoft.com/office/powerpoint/2010/main" val="8098077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56608" y="389744"/>
            <a:ext cx="3477720" cy="2308324"/>
          </a:xfrm>
          <a:prstGeom prst="rect">
            <a:avLst/>
          </a:prstGeom>
          <a:noFill/>
        </p:spPr>
        <p:txBody>
          <a:bodyPr wrap="square" rtlCol="0">
            <a:spAutoFit/>
          </a:bodyPr>
          <a:lstStyle/>
          <a:p>
            <a:r>
              <a:rPr lang="en-US" sz="1600" dirty="0" smtClean="0"/>
              <a:t>Pool all mutations from a modern sample and all mutations from an ancient sample and mix them in a certain ratio (normalized also by total number of mutations). Then run </a:t>
            </a:r>
            <a:r>
              <a:rPr lang="en-US" sz="1600" dirty="0" err="1" smtClean="0"/>
              <a:t>aRchaic</a:t>
            </a:r>
            <a:r>
              <a:rPr lang="en-US" sz="1600" dirty="0" smtClean="0"/>
              <a:t> on these mixed samples with other modern and ancient samples and see whether the grades of membership match with the mixing proportion.</a:t>
            </a:r>
            <a:endParaRPr lang="en-US" sz="1600" dirty="0"/>
          </a:p>
        </p:txBody>
      </p:sp>
      <p:sp>
        <p:nvSpPr>
          <p:cNvPr id="5" name="TextBox 4"/>
          <p:cNvSpPr txBox="1"/>
          <p:nvPr/>
        </p:nvSpPr>
        <p:spPr>
          <a:xfrm>
            <a:off x="5756223" y="135828"/>
            <a:ext cx="2345961" cy="507831"/>
          </a:xfrm>
          <a:prstGeom prst="rect">
            <a:avLst/>
          </a:prstGeom>
          <a:noFill/>
        </p:spPr>
        <p:txBody>
          <a:bodyPr wrap="square" rtlCol="0">
            <a:spAutoFit/>
          </a:bodyPr>
          <a:lstStyle/>
          <a:p>
            <a:r>
              <a:rPr lang="en-US" dirty="0" err="1" smtClean="0"/>
              <a:t>Pinhasi</a:t>
            </a:r>
            <a:r>
              <a:rPr lang="en-US" dirty="0" smtClean="0"/>
              <a:t> </a:t>
            </a:r>
            <a:r>
              <a:rPr lang="en-US" dirty="0" err="1" smtClean="0"/>
              <a:t>aDNA</a:t>
            </a:r>
            <a:r>
              <a:rPr lang="en-US" dirty="0" smtClean="0"/>
              <a:t> + moderns + their mixed samples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4566" y="658568"/>
            <a:ext cx="2760064" cy="2713220"/>
          </a:xfrm>
          <a:prstGeom prst="rect">
            <a:avLst/>
          </a:prstGeom>
        </p:spPr>
      </p:pic>
      <p:sp>
        <p:nvSpPr>
          <p:cNvPr id="7" name="TextBox 6"/>
          <p:cNvSpPr txBox="1"/>
          <p:nvPr/>
        </p:nvSpPr>
        <p:spPr>
          <a:xfrm>
            <a:off x="1798819" y="3337426"/>
            <a:ext cx="5718748" cy="1962076"/>
          </a:xfrm>
          <a:prstGeom prst="rect">
            <a:avLst/>
          </a:prstGeom>
          <a:noFill/>
        </p:spPr>
        <p:txBody>
          <a:bodyPr wrap="square" rtlCol="0">
            <a:spAutoFit/>
          </a:bodyPr>
          <a:lstStyle/>
          <a:p>
            <a:r>
              <a:rPr lang="en-US" i="1" dirty="0" smtClean="0"/>
              <a:t>Issues with contamination:</a:t>
            </a:r>
          </a:p>
          <a:p>
            <a:endParaRPr lang="en-US" dirty="0"/>
          </a:p>
          <a:p>
            <a:r>
              <a:rPr lang="en-US" dirty="0" smtClean="0"/>
              <a:t>1)  </a:t>
            </a:r>
            <a:r>
              <a:rPr lang="en-US" b="1" dirty="0" err="1" smtClean="0"/>
              <a:t>aRchaic</a:t>
            </a:r>
            <a:r>
              <a:rPr lang="en-US" dirty="0" smtClean="0"/>
              <a:t> only takes into account mismatches in calling mixing estimate and essentially throws away those reads that do not contain any mutations. General contamination models take care of that information</a:t>
            </a:r>
          </a:p>
          <a:p>
            <a:endParaRPr lang="en-US" dirty="0"/>
          </a:p>
          <a:p>
            <a:r>
              <a:rPr lang="en-US" dirty="0" smtClean="0"/>
              <a:t>2) contemporary DNA that contaminates fossils also degrades to shorter length and accumulates </a:t>
            </a:r>
            <a:r>
              <a:rPr lang="en-US" dirty="0" err="1" smtClean="0"/>
              <a:t>mis</a:t>
            </a:r>
            <a:r>
              <a:rPr lang="en-US" dirty="0" smtClean="0"/>
              <a:t>-incorporations similar to ancient DNA (Briggs+2007, </a:t>
            </a:r>
          </a:p>
          <a:p>
            <a:r>
              <a:rPr lang="en-US" dirty="0" smtClean="0"/>
              <a:t>Malmström+2005,  Sampietro+2006).</a:t>
            </a:r>
            <a:endParaRPr lang="en-US" dirty="0"/>
          </a:p>
        </p:txBody>
      </p:sp>
    </p:spTree>
    <p:extLst>
      <p:ext uri="{BB962C8B-B14F-4D97-AF65-F5344CB8AC3E}">
        <p14:creationId xmlns:p14="http://schemas.microsoft.com/office/powerpoint/2010/main" val="3797977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481" y="614597"/>
            <a:ext cx="2914963" cy="4931763"/>
          </a:xfrm>
          <a:prstGeom prst="rect">
            <a:avLst/>
          </a:prstGeom>
        </p:spPr>
      </p:pic>
      <p:sp>
        <p:nvSpPr>
          <p:cNvPr id="5" name="TextBox 4"/>
          <p:cNvSpPr txBox="1"/>
          <p:nvPr/>
        </p:nvSpPr>
        <p:spPr>
          <a:xfrm>
            <a:off x="3800006" y="134771"/>
            <a:ext cx="2375941" cy="338554"/>
          </a:xfrm>
          <a:prstGeom prst="rect">
            <a:avLst/>
          </a:prstGeom>
          <a:noFill/>
        </p:spPr>
        <p:txBody>
          <a:bodyPr wrap="square" rtlCol="0">
            <a:spAutoFit/>
          </a:bodyPr>
          <a:lstStyle/>
          <a:p>
            <a:r>
              <a:rPr lang="en-US" sz="1600" b="1" dirty="0" smtClean="0"/>
              <a:t>Moderns + </a:t>
            </a:r>
            <a:r>
              <a:rPr lang="en-US" sz="1600" b="1" dirty="0" err="1" smtClean="0"/>
              <a:t>Allentoft</a:t>
            </a:r>
            <a:endParaRPr lang="en-US" sz="1600"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8726" y="1858780"/>
            <a:ext cx="3720054" cy="3687580"/>
          </a:xfrm>
          <a:prstGeom prst="rect">
            <a:avLst/>
          </a:prstGeom>
        </p:spPr>
      </p:pic>
      <p:sp>
        <p:nvSpPr>
          <p:cNvPr id="7" name="TextBox 6"/>
          <p:cNvSpPr txBox="1"/>
          <p:nvPr/>
        </p:nvSpPr>
        <p:spPr>
          <a:xfrm>
            <a:off x="5194093" y="1746354"/>
            <a:ext cx="2600794" cy="507831"/>
          </a:xfrm>
          <a:prstGeom prst="rect">
            <a:avLst/>
          </a:prstGeom>
          <a:noFill/>
        </p:spPr>
        <p:txBody>
          <a:bodyPr wrap="square" rtlCol="0">
            <a:spAutoFit/>
          </a:bodyPr>
          <a:lstStyle/>
          <a:p>
            <a:pPr algn="ctr"/>
            <a:r>
              <a:rPr lang="en-US" dirty="0" err="1" smtClean="0"/>
              <a:t>mtDNA</a:t>
            </a:r>
            <a:r>
              <a:rPr lang="en-US" dirty="0" smtClean="0"/>
              <a:t> contamination estimate vs </a:t>
            </a:r>
            <a:r>
              <a:rPr lang="en-US" dirty="0" err="1" smtClean="0"/>
              <a:t>aRchaic</a:t>
            </a:r>
            <a:r>
              <a:rPr lang="en-US" dirty="0" smtClean="0"/>
              <a:t> comparison</a:t>
            </a:r>
            <a:endParaRPr lang="en-US" dirty="0"/>
          </a:p>
        </p:txBody>
      </p:sp>
    </p:spTree>
    <p:extLst>
      <p:ext uri="{BB962C8B-B14F-4D97-AF65-F5344CB8AC3E}">
        <p14:creationId xmlns:p14="http://schemas.microsoft.com/office/powerpoint/2010/main" val="18729205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52669" y="298369"/>
            <a:ext cx="3429000" cy="461665"/>
          </a:xfrm>
          <a:prstGeom prst="rect">
            <a:avLst/>
          </a:prstGeom>
          <a:noFill/>
        </p:spPr>
        <p:txBody>
          <a:bodyPr wrap="square" rtlCol="0">
            <a:spAutoFit/>
          </a:bodyPr>
          <a:lstStyle/>
          <a:p>
            <a:r>
              <a:rPr lang="en-US" sz="2400" dirty="0" smtClean="0"/>
              <a:t>Acknowledgements </a:t>
            </a:r>
            <a:endParaRPr lang="en-US" sz="2400" dirty="0"/>
          </a:p>
        </p:txBody>
      </p:sp>
      <p:sp>
        <p:nvSpPr>
          <p:cNvPr id="5" name="TextBox 4"/>
          <p:cNvSpPr txBox="1"/>
          <p:nvPr/>
        </p:nvSpPr>
        <p:spPr>
          <a:xfrm>
            <a:off x="974361" y="1296650"/>
            <a:ext cx="3312826" cy="2246769"/>
          </a:xfrm>
          <a:prstGeom prst="rect">
            <a:avLst/>
          </a:prstGeom>
          <a:noFill/>
        </p:spPr>
        <p:txBody>
          <a:bodyPr wrap="square" rtlCol="0">
            <a:spAutoFit/>
          </a:bodyPr>
          <a:lstStyle/>
          <a:p>
            <a:r>
              <a:rPr lang="en-US" sz="2000" dirty="0" smtClean="0"/>
              <a:t>Matthew Stephens</a:t>
            </a:r>
          </a:p>
          <a:p>
            <a:r>
              <a:rPr lang="en-US" sz="2000" dirty="0" smtClean="0"/>
              <a:t>John </a:t>
            </a:r>
            <a:r>
              <a:rPr lang="en-US" sz="2000" dirty="0" err="1" smtClean="0"/>
              <a:t>Novembre</a:t>
            </a:r>
            <a:endParaRPr lang="en-US" sz="2000" dirty="0" smtClean="0"/>
          </a:p>
          <a:p>
            <a:r>
              <a:rPr lang="en-US" sz="2000" dirty="0" smtClean="0"/>
              <a:t>Anna Di </a:t>
            </a:r>
            <a:r>
              <a:rPr lang="en-US" sz="2000" dirty="0" err="1" smtClean="0"/>
              <a:t>Rienzo</a:t>
            </a:r>
            <a:endParaRPr lang="en-US" sz="2000" dirty="0" smtClean="0"/>
          </a:p>
          <a:p>
            <a:endParaRPr lang="en-US" sz="2000" dirty="0"/>
          </a:p>
          <a:p>
            <a:endParaRPr lang="en-US" sz="2000" dirty="0" smtClean="0"/>
          </a:p>
          <a:p>
            <a:endParaRPr lang="en-US" sz="2000" dirty="0"/>
          </a:p>
          <a:p>
            <a:endParaRPr lang="en-US" sz="2000" dirty="0" smtClean="0"/>
          </a:p>
        </p:txBody>
      </p:sp>
      <p:sp>
        <p:nvSpPr>
          <p:cNvPr id="6" name="Rectangle 5"/>
          <p:cNvSpPr/>
          <p:nvPr/>
        </p:nvSpPr>
        <p:spPr>
          <a:xfrm>
            <a:off x="3470223" y="1296650"/>
            <a:ext cx="4572000" cy="1323439"/>
          </a:xfrm>
          <a:prstGeom prst="rect">
            <a:avLst/>
          </a:prstGeom>
        </p:spPr>
        <p:txBody>
          <a:bodyPr>
            <a:spAutoFit/>
          </a:bodyPr>
          <a:lstStyle/>
          <a:p>
            <a:r>
              <a:rPr lang="en-US" sz="2000" dirty="0" smtClean="0"/>
              <a:t>David </a:t>
            </a:r>
            <a:r>
              <a:rPr lang="en-US" sz="2000" dirty="0" err="1" smtClean="0"/>
              <a:t>Witonsky</a:t>
            </a:r>
            <a:endParaRPr lang="en-US" sz="2000" dirty="0" smtClean="0"/>
          </a:p>
          <a:p>
            <a:r>
              <a:rPr lang="en-US" sz="2000" dirty="0" smtClean="0"/>
              <a:t>John Lindo</a:t>
            </a:r>
          </a:p>
          <a:p>
            <a:r>
              <a:rPr lang="en-US" sz="2000" dirty="0" smtClean="0"/>
              <a:t>Anna Gosling</a:t>
            </a:r>
          </a:p>
          <a:p>
            <a:r>
              <a:rPr lang="en-US" sz="2000" dirty="0" err="1" smtClean="0"/>
              <a:t>Choongwong</a:t>
            </a:r>
            <a:r>
              <a:rPr lang="en-US" sz="2000" dirty="0" smtClean="0"/>
              <a:t> </a:t>
            </a:r>
            <a:r>
              <a:rPr lang="en-US" sz="2000" dirty="0" err="1" smtClean="0"/>
              <a:t>Jeong</a:t>
            </a:r>
            <a:endParaRPr lang="en-US" sz="2000" dirty="0" smtClean="0"/>
          </a:p>
        </p:txBody>
      </p:sp>
      <p:sp>
        <p:nvSpPr>
          <p:cNvPr id="7" name="Rectangle 6"/>
          <p:cNvSpPr/>
          <p:nvPr/>
        </p:nvSpPr>
        <p:spPr>
          <a:xfrm>
            <a:off x="6026046" y="1296650"/>
            <a:ext cx="4572000" cy="1323439"/>
          </a:xfrm>
          <a:prstGeom prst="rect">
            <a:avLst/>
          </a:prstGeom>
        </p:spPr>
        <p:txBody>
          <a:bodyPr>
            <a:spAutoFit/>
          </a:bodyPr>
          <a:lstStyle/>
          <a:p>
            <a:r>
              <a:rPr lang="en-US" sz="2000" dirty="0" smtClean="0"/>
              <a:t>John </a:t>
            </a:r>
            <a:r>
              <a:rPr lang="en-US" sz="2000" dirty="0" err="1" smtClean="0"/>
              <a:t>Blischak</a:t>
            </a:r>
            <a:endParaRPr lang="en-US" sz="2000" dirty="0" smtClean="0"/>
          </a:p>
          <a:p>
            <a:r>
              <a:rPr lang="en-US" sz="2000" dirty="0" smtClean="0"/>
              <a:t>Peter </a:t>
            </a:r>
            <a:r>
              <a:rPr lang="en-US" sz="2000" dirty="0" err="1" smtClean="0"/>
              <a:t>Carbonetto</a:t>
            </a:r>
            <a:endParaRPr lang="en-US" sz="2000" dirty="0" smtClean="0"/>
          </a:p>
          <a:p>
            <a:r>
              <a:rPr lang="en-US" sz="2000" dirty="0" smtClean="0"/>
              <a:t>Joe Marcus</a:t>
            </a:r>
          </a:p>
          <a:p>
            <a:r>
              <a:rPr lang="en-US" sz="2000" dirty="0" smtClean="0"/>
              <a:t>Yuichi </a:t>
            </a:r>
            <a:r>
              <a:rPr lang="en-US" sz="2000" dirty="0" err="1" smtClean="0"/>
              <a:t>Shiraishi</a:t>
            </a:r>
            <a:endParaRPr lang="en-US" sz="2000" dirty="0"/>
          </a:p>
        </p:txBody>
      </p:sp>
      <p:sp>
        <p:nvSpPr>
          <p:cNvPr id="8" name="TextBox 7"/>
          <p:cNvSpPr txBox="1"/>
          <p:nvPr/>
        </p:nvSpPr>
        <p:spPr>
          <a:xfrm>
            <a:off x="4047344" y="3156705"/>
            <a:ext cx="1708879" cy="461665"/>
          </a:xfrm>
          <a:prstGeom prst="rect">
            <a:avLst/>
          </a:prstGeom>
          <a:noFill/>
        </p:spPr>
        <p:txBody>
          <a:bodyPr wrap="square" rtlCol="0">
            <a:spAutoFit/>
          </a:bodyPr>
          <a:lstStyle/>
          <a:p>
            <a:r>
              <a:rPr lang="en-US" sz="2400" dirty="0" smtClean="0"/>
              <a:t>Software </a:t>
            </a:r>
            <a:endParaRPr lang="en-US" sz="2400" dirty="0"/>
          </a:p>
        </p:txBody>
      </p:sp>
      <p:sp>
        <p:nvSpPr>
          <p:cNvPr id="9" name="TextBox 8"/>
          <p:cNvSpPr txBox="1"/>
          <p:nvPr/>
        </p:nvSpPr>
        <p:spPr>
          <a:xfrm>
            <a:off x="3091721" y="3904934"/>
            <a:ext cx="5141626" cy="507831"/>
          </a:xfrm>
          <a:prstGeom prst="rect">
            <a:avLst/>
          </a:prstGeom>
          <a:noFill/>
        </p:spPr>
        <p:txBody>
          <a:bodyPr wrap="square" rtlCol="0">
            <a:spAutoFit/>
          </a:bodyPr>
          <a:lstStyle/>
          <a:p>
            <a:r>
              <a:rPr lang="en-US" dirty="0" err="1" smtClean="0"/>
              <a:t>aRchaic</a:t>
            </a:r>
            <a:r>
              <a:rPr lang="en-US" dirty="0" smtClean="0"/>
              <a:t> is available as R package through    </a:t>
            </a:r>
            <a:r>
              <a:rPr lang="en-US" i="1" dirty="0" err="1" smtClean="0"/>
              <a:t>devtools</a:t>
            </a:r>
            <a:r>
              <a:rPr lang="en-US" i="1" dirty="0" smtClean="0"/>
              <a:t>::</a:t>
            </a:r>
            <a:r>
              <a:rPr lang="en-US" i="1" dirty="0" err="1" smtClean="0"/>
              <a:t>install_github</a:t>
            </a:r>
            <a:r>
              <a:rPr lang="en-US" i="1" dirty="0" smtClean="0"/>
              <a:t>(“</a:t>
            </a:r>
            <a:r>
              <a:rPr lang="en-US" i="1" dirty="0" err="1" smtClean="0"/>
              <a:t>kkdey</a:t>
            </a:r>
            <a:r>
              <a:rPr lang="en-US" i="1" dirty="0" smtClean="0"/>
              <a:t>/</a:t>
            </a:r>
            <a:r>
              <a:rPr lang="en-US" i="1" dirty="0" err="1" smtClean="0"/>
              <a:t>aRchaic</a:t>
            </a:r>
            <a:r>
              <a:rPr lang="en-US" i="1" dirty="0" smtClean="0"/>
              <a:t>”) </a:t>
            </a:r>
            <a:endParaRPr lang="en-US" i="1" dirty="0"/>
          </a:p>
        </p:txBody>
      </p:sp>
      <p:sp>
        <p:nvSpPr>
          <p:cNvPr id="10" name="TextBox 9"/>
          <p:cNvSpPr txBox="1"/>
          <p:nvPr/>
        </p:nvSpPr>
        <p:spPr>
          <a:xfrm>
            <a:off x="3552669" y="4828264"/>
            <a:ext cx="2300990" cy="507831"/>
          </a:xfrm>
          <a:prstGeom prst="rect">
            <a:avLst/>
          </a:prstGeom>
          <a:noFill/>
        </p:spPr>
        <p:txBody>
          <a:bodyPr wrap="square" rtlCol="0">
            <a:spAutoFit/>
          </a:bodyPr>
          <a:lstStyle/>
          <a:p>
            <a:r>
              <a:rPr lang="en-US" smtClean="0"/>
              <a:t>Webpage (still under work):    </a:t>
            </a:r>
          </a:p>
          <a:p>
            <a:r>
              <a:rPr lang="en-US" dirty="0" smtClean="0">
                <a:hlinkClick r:id="rId2"/>
              </a:rPr>
              <a:t>kkdey.github.io/aRchaic</a:t>
            </a:r>
            <a:endParaRPr lang="en-US" dirty="0"/>
          </a:p>
        </p:txBody>
      </p:sp>
    </p:spTree>
    <p:extLst>
      <p:ext uri="{BB962C8B-B14F-4D97-AF65-F5344CB8AC3E}">
        <p14:creationId xmlns:p14="http://schemas.microsoft.com/office/powerpoint/2010/main" val="5326453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102" y="157397"/>
            <a:ext cx="8064916" cy="5366478"/>
          </a:xfrm>
          <a:prstGeom prst="rect">
            <a:avLst/>
          </a:prstGeom>
        </p:spPr>
      </p:pic>
    </p:spTree>
    <p:extLst>
      <p:ext uri="{BB962C8B-B14F-4D97-AF65-F5344CB8AC3E}">
        <p14:creationId xmlns:p14="http://schemas.microsoft.com/office/powerpoint/2010/main" val="13401175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852" y="67456"/>
            <a:ext cx="3571876" cy="5715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2893" y="0"/>
            <a:ext cx="3565167" cy="173736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1900" y="1891313"/>
            <a:ext cx="3566160" cy="1707073"/>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31900" y="3752339"/>
            <a:ext cx="3566160" cy="1706692"/>
          </a:xfrm>
          <a:prstGeom prst="rect">
            <a:avLst/>
          </a:prstGeom>
        </p:spPr>
      </p:pic>
    </p:spTree>
    <p:extLst>
      <p:ext uri="{BB962C8B-B14F-4D97-AF65-F5344CB8AC3E}">
        <p14:creationId xmlns:p14="http://schemas.microsoft.com/office/powerpoint/2010/main" val="741746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479552" y="853243"/>
            <a:ext cx="1858780" cy="923330"/>
          </a:xfrm>
          <a:prstGeom prst="rect">
            <a:avLst/>
          </a:prstGeom>
          <a:noFill/>
        </p:spPr>
        <p:txBody>
          <a:bodyPr wrap="square" rtlCol="0">
            <a:spAutoFit/>
          </a:bodyPr>
          <a:lstStyle/>
          <a:p>
            <a:r>
              <a:rPr lang="en-US" dirty="0" smtClean="0"/>
              <a:t>Non UDG treated samples (</a:t>
            </a:r>
            <a:r>
              <a:rPr lang="en-US" dirty="0" err="1" smtClean="0"/>
              <a:t>sherpa</a:t>
            </a:r>
            <a:r>
              <a:rPr lang="en-US" dirty="0" smtClean="0"/>
              <a:t>, </a:t>
            </a:r>
            <a:r>
              <a:rPr lang="en-US" dirty="0" err="1" smtClean="0"/>
              <a:t>Allentoft</a:t>
            </a:r>
            <a:r>
              <a:rPr lang="en-US" dirty="0" smtClean="0"/>
              <a:t>, </a:t>
            </a:r>
            <a:r>
              <a:rPr lang="en-US" dirty="0" err="1" smtClean="0"/>
              <a:t>Pinhasi</a:t>
            </a:r>
            <a:r>
              <a:rPr lang="en-US" dirty="0" smtClean="0"/>
              <a:t>, </a:t>
            </a:r>
            <a:r>
              <a:rPr lang="en-US" dirty="0" err="1" smtClean="0"/>
              <a:t>neanderthal</a:t>
            </a:r>
            <a:r>
              <a:rPr lang="en-US" dirty="0" smtClean="0"/>
              <a:t>)</a:t>
            </a:r>
            <a:endParaRPr lang="en-US" dirty="0"/>
          </a:p>
        </p:txBody>
      </p:sp>
      <p:sp>
        <p:nvSpPr>
          <p:cNvPr id="11" name="TextBox 10"/>
          <p:cNvSpPr txBox="1"/>
          <p:nvPr/>
        </p:nvSpPr>
        <p:spPr>
          <a:xfrm>
            <a:off x="6355935" y="3542104"/>
            <a:ext cx="1858780" cy="507831"/>
          </a:xfrm>
          <a:prstGeom prst="rect">
            <a:avLst/>
          </a:prstGeom>
          <a:noFill/>
        </p:spPr>
        <p:txBody>
          <a:bodyPr wrap="square" rtlCol="0">
            <a:spAutoFit/>
          </a:bodyPr>
          <a:lstStyle/>
          <a:p>
            <a:r>
              <a:rPr lang="en-US" dirty="0" smtClean="0"/>
              <a:t>UDG treated samples (Mathieson, </a:t>
            </a:r>
            <a:r>
              <a:rPr lang="en-US" dirty="0" err="1" smtClean="0"/>
              <a:t>Lazaridis</a:t>
            </a:r>
            <a:r>
              <a:rPr lang="en-US" dirty="0" smtClean="0"/>
              <a:t>)</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2457" y="112425"/>
            <a:ext cx="2857500" cy="5715000"/>
          </a:xfrm>
          <a:prstGeom prst="rect">
            <a:avLst/>
          </a:prstGeom>
        </p:spPr>
      </p:pic>
      <p:sp>
        <p:nvSpPr>
          <p:cNvPr id="14" name="TextBox 13"/>
          <p:cNvSpPr txBox="1"/>
          <p:nvPr/>
        </p:nvSpPr>
        <p:spPr>
          <a:xfrm>
            <a:off x="69485" y="319020"/>
            <a:ext cx="2218545" cy="1338828"/>
          </a:xfrm>
          <a:prstGeom prst="rect">
            <a:avLst/>
          </a:prstGeom>
          <a:noFill/>
        </p:spPr>
        <p:txBody>
          <a:bodyPr wrap="square" rtlCol="0">
            <a:spAutoFit/>
          </a:bodyPr>
          <a:lstStyle/>
          <a:p>
            <a:r>
              <a:rPr lang="en-US" dirty="0" smtClean="0"/>
              <a:t>We look at the right flanking base composition for all mutations of </a:t>
            </a:r>
            <a:r>
              <a:rPr lang="en-US" smtClean="0"/>
              <a:t>type C-&gt;T occurring </a:t>
            </a:r>
            <a:r>
              <a:rPr lang="en-US" dirty="0" smtClean="0"/>
              <a:t>inside 10 bases from start of the read on the </a:t>
            </a:r>
            <a:r>
              <a:rPr lang="en-US" smtClean="0"/>
              <a:t>“+” strand.</a:t>
            </a:r>
            <a:endParaRPr lang="en-US" dirty="0"/>
          </a:p>
        </p:txBody>
      </p:sp>
      <p:sp>
        <p:nvSpPr>
          <p:cNvPr id="15" name="TextBox 14"/>
          <p:cNvSpPr txBox="1"/>
          <p:nvPr/>
        </p:nvSpPr>
        <p:spPr>
          <a:xfrm>
            <a:off x="4114800" y="2462134"/>
            <a:ext cx="65" cy="207749"/>
          </a:xfrm>
          <a:prstGeom prst="rect">
            <a:avLst/>
          </a:prstGeom>
          <a:noFill/>
        </p:spPr>
        <p:txBody>
          <a:bodyPr wrap="none" lIns="0" tIns="0" rIns="0" bIns="0" rtlCol="0">
            <a:spAutoFit/>
          </a:bodyPr>
          <a:lstStyle/>
          <a:p>
            <a:endParaRPr lang="en-US" dirty="0"/>
          </a:p>
        </p:txBody>
      </p:sp>
      <p:sp>
        <p:nvSpPr>
          <p:cNvPr id="16" name="Right Brace 15"/>
          <p:cNvSpPr/>
          <p:nvPr/>
        </p:nvSpPr>
        <p:spPr>
          <a:xfrm>
            <a:off x="5786203" y="319020"/>
            <a:ext cx="281119" cy="18020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ight Brace 16"/>
          <p:cNvSpPr/>
          <p:nvPr/>
        </p:nvSpPr>
        <p:spPr>
          <a:xfrm>
            <a:off x="5786203" y="2121108"/>
            <a:ext cx="281119" cy="3485213"/>
          </a:xfrm>
          <a:prstGeom prst="rightBrace">
            <a:avLst>
              <a:gd name="adj1" fmla="val 8333"/>
              <a:gd name="adj2" fmla="val 489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153627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3410"/>
          <a:stretch/>
        </p:blipFill>
        <p:spPr>
          <a:xfrm>
            <a:off x="59961" y="337278"/>
            <a:ext cx="3571875" cy="5377721"/>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32717" t="3410"/>
          <a:stretch/>
        </p:blipFill>
        <p:spPr>
          <a:xfrm>
            <a:off x="3061429" y="337278"/>
            <a:ext cx="2403267" cy="5377722"/>
          </a:xfrm>
          <a:prstGeom prst="rect">
            <a:avLst/>
          </a:prstGeom>
        </p:spPr>
      </p:pic>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32297" t="3410"/>
          <a:stretch/>
        </p:blipFill>
        <p:spPr>
          <a:xfrm>
            <a:off x="4894288" y="337278"/>
            <a:ext cx="2418257" cy="5377722"/>
          </a:xfrm>
          <a:prstGeom prst="rect">
            <a:avLst/>
          </a:prstGeom>
        </p:spPr>
      </p:pic>
      <p:pic>
        <p:nvPicPr>
          <p:cNvPr id="7" name="Picture 6"/>
          <p:cNvPicPr>
            <a:picLocks noChangeAspect="1"/>
          </p:cNvPicPr>
          <p:nvPr/>
        </p:nvPicPr>
        <p:blipFill rotWithShape="1">
          <a:blip r:embed="rId6">
            <a:extLst>
              <a:ext uri="{28A0092B-C50C-407E-A947-70E740481C1C}">
                <a14:useLocalDpi xmlns:a14="http://schemas.microsoft.com/office/drawing/2010/main" val="0"/>
              </a:ext>
            </a:extLst>
          </a:blip>
          <a:srcRect l="32717" t="3410"/>
          <a:stretch/>
        </p:blipFill>
        <p:spPr>
          <a:xfrm>
            <a:off x="6740733" y="337278"/>
            <a:ext cx="2403267" cy="5377722"/>
          </a:xfrm>
          <a:prstGeom prst="rect">
            <a:avLst/>
          </a:prstGeom>
        </p:spPr>
      </p:pic>
      <p:sp>
        <p:nvSpPr>
          <p:cNvPr id="8" name="TextBox 7"/>
          <p:cNvSpPr txBox="1"/>
          <p:nvPr/>
        </p:nvSpPr>
        <p:spPr>
          <a:xfrm>
            <a:off x="1641423" y="37195"/>
            <a:ext cx="876924" cy="300082"/>
          </a:xfrm>
          <a:prstGeom prst="rect">
            <a:avLst/>
          </a:prstGeom>
          <a:noFill/>
        </p:spPr>
        <p:txBody>
          <a:bodyPr wrap="square" rtlCol="0">
            <a:spAutoFit/>
          </a:bodyPr>
          <a:lstStyle/>
          <a:p>
            <a:r>
              <a:rPr lang="en-US" smtClean="0"/>
              <a:t>mutation</a:t>
            </a:r>
            <a:endParaRPr lang="en-US"/>
          </a:p>
        </p:txBody>
      </p:sp>
      <p:sp>
        <p:nvSpPr>
          <p:cNvPr id="9" name="TextBox 8"/>
          <p:cNvSpPr txBox="1"/>
          <p:nvPr/>
        </p:nvSpPr>
        <p:spPr>
          <a:xfrm>
            <a:off x="3120141" y="37195"/>
            <a:ext cx="1566473" cy="300082"/>
          </a:xfrm>
          <a:prstGeom prst="rect">
            <a:avLst/>
          </a:prstGeom>
          <a:noFill/>
        </p:spPr>
        <p:txBody>
          <a:bodyPr wrap="square" rtlCol="0">
            <a:spAutoFit/>
          </a:bodyPr>
          <a:lstStyle/>
          <a:p>
            <a:r>
              <a:rPr lang="en-US"/>
              <a:t>m</a:t>
            </a:r>
            <a:r>
              <a:rPr lang="en-US" smtClean="0"/>
              <a:t>utation + position</a:t>
            </a:r>
            <a:endParaRPr lang="en-US"/>
          </a:p>
        </p:txBody>
      </p:sp>
      <p:sp>
        <p:nvSpPr>
          <p:cNvPr id="10" name="TextBox 9"/>
          <p:cNvSpPr txBox="1"/>
          <p:nvPr/>
        </p:nvSpPr>
        <p:spPr>
          <a:xfrm>
            <a:off x="4834174" y="37195"/>
            <a:ext cx="1749947" cy="300082"/>
          </a:xfrm>
          <a:prstGeom prst="rect">
            <a:avLst/>
          </a:prstGeom>
          <a:noFill/>
        </p:spPr>
        <p:txBody>
          <a:bodyPr wrap="square" rtlCol="0">
            <a:spAutoFit/>
          </a:bodyPr>
          <a:lstStyle/>
          <a:p>
            <a:r>
              <a:rPr lang="en-US" dirty="0"/>
              <a:t>m</a:t>
            </a:r>
            <a:r>
              <a:rPr lang="en-US" dirty="0" smtClean="0"/>
              <a:t>utation + flank + </a:t>
            </a:r>
            <a:r>
              <a:rPr lang="en-US" dirty="0" err="1" smtClean="0"/>
              <a:t>pos</a:t>
            </a:r>
            <a:endParaRPr lang="en-US" dirty="0"/>
          </a:p>
        </p:txBody>
      </p:sp>
      <p:sp>
        <p:nvSpPr>
          <p:cNvPr id="11" name="TextBox 10"/>
          <p:cNvSpPr txBox="1"/>
          <p:nvPr/>
        </p:nvSpPr>
        <p:spPr>
          <a:xfrm>
            <a:off x="6920537" y="37195"/>
            <a:ext cx="1749947" cy="300082"/>
          </a:xfrm>
          <a:prstGeom prst="rect">
            <a:avLst/>
          </a:prstGeom>
          <a:noFill/>
        </p:spPr>
        <p:txBody>
          <a:bodyPr wrap="square" rtlCol="0">
            <a:spAutoFit/>
          </a:bodyPr>
          <a:lstStyle/>
          <a:p>
            <a:r>
              <a:rPr lang="en-US"/>
              <a:t>w</a:t>
            </a:r>
            <a:r>
              <a:rPr lang="en-US" smtClean="0"/>
              <a:t>ithout strand</a:t>
            </a:r>
            <a:endParaRPr lang="en-US" dirty="0"/>
          </a:p>
        </p:txBody>
      </p:sp>
    </p:spTree>
    <p:extLst>
      <p:ext uri="{BB962C8B-B14F-4D97-AF65-F5344CB8AC3E}">
        <p14:creationId xmlns:p14="http://schemas.microsoft.com/office/powerpoint/2010/main" val="8723865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628" t="3320" r="18809" b="50730"/>
          <a:stretch/>
        </p:blipFill>
        <p:spPr>
          <a:xfrm>
            <a:off x="1386291" y="129979"/>
            <a:ext cx="2578608" cy="284031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55" y="3134507"/>
            <a:ext cx="3590144" cy="245526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4499" y="3139814"/>
            <a:ext cx="4032355" cy="244995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9632" t="49081" r="17776" b="5212"/>
          <a:stretch/>
        </p:blipFill>
        <p:spPr>
          <a:xfrm>
            <a:off x="4574499" y="129979"/>
            <a:ext cx="2508497" cy="2840319"/>
          </a:xfrm>
          <a:prstGeom prst="rect">
            <a:avLst/>
          </a:prstGeom>
        </p:spPr>
      </p:pic>
      <p:sp>
        <p:nvSpPr>
          <p:cNvPr id="9" name="TextBox 8"/>
          <p:cNvSpPr txBox="1"/>
          <p:nvPr/>
        </p:nvSpPr>
        <p:spPr>
          <a:xfrm>
            <a:off x="1562725" y="1693889"/>
            <a:ext cx="607102" cy="215444"/>
          </a:xfrm>
          <a:prstGeom prst="rect">
            <a:avLst/>
          </a:prstGeom>
          <a:noFill/>
        </p:spPr>
        <p:txBody>
          <a:bodyPr wrap="square" rtlCol="0">
            <a:spAutoFit/>
          </a:bodyPr>
          <a:lstStyle/>
          <a:p>
            <a:r>
              <a:rPr lang="en-US" sz="800" b="1" dirty="0" smtClean="0"/>
              <a:t>0.1 %</a:t>
            </a:r>
            <a:endParaRPr lang="en-US" sz="800" b="1" dirty="0"/>
          </a:p>
        </p:txBody>
      </p:sp>
    </p:spTree>
    <p:extLst>
      <p:ext uri="{BB962C8B-B14F-4D97-AF65-F5344CB8AC3E}">
        <p14:creationId xmlns:p14="http://schemas.microsoft.com/office/powerpoint/2010/main" val="4866473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755" y="3134507"/>
            <a:ext cx="3590144" cy="245526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4499" y="3139814"/>
            <a:ext cx="4032355" cy="2449957"/>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9632" t="49081" r="17776" b="5212"/>
          <a:stretch/>
        </p:blipFill>
        <p:spPr>
          <a:xfrm>
            <a:off x="1553981" y="234910"/>
            <a:ext cx="2508497" cy="284031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6807" y="371417"/>
            <a:ext cx="3044877" cy="2703812"/>
          </a:xfrm>
          <a:prstGeom prst="rect">
            <a:avLst/>
          </a:prstGeom>
        </p:spPr>
      </p:pic>
    </p:spTree>
    <p:extLst>
      <p:ext uri="{BB962C8B-B14F-4D97-AF65-F5344CB8AC3E}">
        <p14:creationId xmlns:p14="http://schemas.microsoft.com/office/powerpoint/2010/main" val="1529244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161" y="0"/>
            <a:ext cx="3245372" cy="5715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9336" y="0"/>
            <a:ext cx="3470223" cy="191874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9337" y="1918741"/>
            <a:ext cx="3470223" cy="1753847"/>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19336" y="3837482"/>
            <a:ext cx="3470223" cy="1877518"/>
          </a:xfrm>
          <a:prstGeom prst="rect">
            <a:avLst/>
          </a:prstGeom>
        </p:spPr>
      </p:pic>
    </p:spTree>
    <p:extLst>
      <p:ext uri="{BB962C8B-B14F-4D97-AF65-F5344CB8AC3E}">
        <p14:creationId xmlns:p14="http://schemas.microsoft.com/office/powerpoint/2010/main" val="1373112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408" y="134913"/>
            <a:ext cx="2848131" cy="521350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1052" y="134913"/>
            <a:ext cx="4212236" cy="255582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7265" y="2698231"/>
            <a:ext cx="4099810" cy="2503356"/>
          </a:xfrm>
          <a:prstGeom prst="rect">
            <a:avLst/>
          </a:prstGeom>
        </p:spPr>
      </p:pic>
    </p:spTree>
    <p:extLst>
      <p:ext uri="{BB962C8B-B14F-4D97-AF65-F5344CB8AC3E}">
        <p14:creationId xmlns:p14="http://schemas.microsoft.com/office/powerpoint/2010/main" val="21076573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408" y="134913"/>
            <a:ext cx="2848131" cy="5213506"/>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5311" y="239843"/>
            <a:ext cx="5613816" cy="4864308"/>
          </a:xfrm>
          <a:prstGeom prst="rect">
            <a:avLst/>
          </a:prstGeom>
        </p:spPr>
      </p:pic>
    </p:spTree>
    <p:extLst>
      <p:ext uri="{BB962C8B-B14F-4D97-AF65-F5344CB8AC3E}">
        <p14:creationId xmlns:p14="http://schemas.microsoft.com/office/powerpoint/2010/main" val="17141749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443</TotalTime>
  <Words>1109</Words>
  <Application>Microsoft Macintosh PowerPoint</Application>
  <PresentationFormat>On-screen Show (16:10)</PresentationFormat>
  <Paragraphs>104</Paragraphs>
  <Slides>14</Slides>
  <Notes>5</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Calibri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Kushal Dey</dc:creator>
  <cp:lastModifiedBy>Kushal Dey</cp:lastModifiedBy>
  <cp:revision>23</cp:revision>
  <dcterms:created xsi:type="dcterms:W3CDTF">2017-04-07T00:52:53Z</dcterms:created>
  <dcterms:modified xsi:type="dcterms:W3CDTF">2017-04-07T08:15:54Z</dcterms:modified>
</cp:coreProperties>
</file>