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38"/>
  </p:notesMasterIdLst>
  <p:sldIdLst>
    <p:sldId id="256" r:id="rId4"/>
    <p:sldId id="257" r:id="rId5"/>
    <p:sldId id="259" r:id="rId6"/>
    <p:sldId id="258" r:id="rId7"/>
    <p:sldId id="264" r:id="rId8"/>
    <p:sldId id="265" r:id="rId9"/>
    <p:sldId id="260" r:id="rId10"/>
    <p:sldId id="266" r:id="rId11"/>
    <p:sldId id="267" r:id="rId12"/>
    <p:sldId id="268" r:id="rId13"/>
    <p:sldId id="269" r:id="rId14"/>
    <p:sldId id="263"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6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8825"/>
    <a:srgbClr val="E5A661"/>
    <a:srgbClr val="E5883B"/>
    <a:srgbClr val="FF6600"/>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B8A90A-9F8A-4465-8506-2010E637229D}" v="1" dt="2023-02-27T09:52:01.1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microsoft.com/office/2015/10/relationships/revisionInfo" Target="revisionInfo.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elbaset Jamal Assaf" userId="S::a.assaf@ltuc.com::c743c514-ea14-43c3-ac2b-9e282ef9e89a" providerId="AD" clId="Web-{B5B8A90A-9F8A-4465-8506-2010E637229D}"/>
    <pc:docChg chg="delSld">
      <pc:chgData name="Abdelbaset Jamal Assaf" userId="S::a.assaf@ltuc.com::c743c514-ea14-43c3-ac2b-9e282ef9e89a" providerId="AD" clId="Web-{B5B8A90A-9F8A-4465-8506-2010E637229D}" dt="2023-02-27T09:52:01.149" v="0"/>
      <pc:docMkLst>
        <pc:docMk/>
      </pc:docMkLst>
      <pc:sldChg chg="del">
        <pc:chgData name="Abdelbaset Jamal Assaf" userId="S::a.assaf@ltuc.com::c743c514-ea14-43c3-ac2b-9e282ef9e89a" providerId="AD" clId="Web-{B5B8A90A-9F8A-4465-8506-2010E637229D}" dt="2023-02-27T09:52:01.149" v="0"/>
        <pc:sldMkLst>
          <pc:docMk/>
          <pc:sldMk cId="1012059886" sldId="2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0377AB-5713-4452-9C42-9E41017D1321}" type="datetimeFigureOut">
              <a:rPr lang="en-US" smtClean="0"/>
              <a:t>5/22/2023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264066-8CF9-44FC-B181-C33D9AA9DCFD}" type="slidenum">
              <a:rPr lang="en-US" smtClean="0"/>
              <a:t>‹#›</a:t>
            </a:fld>
            <a:endParaRPr lang="en-US"/>
          </a:p>
        </p:txBody>
      </p:sp>
    </p:spTree>
    <p:extLst>
      <p:ext uri="{BB962C8B-B14F-4D97-AF65-F5344CB8AC3E}">
        <p14:creationId xmlns:p14="http://schemas.microsoft.com/office/powerpoint/2010/main" val="3172912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264066-8CF9-44FC-B181-C33D9AA9DCFD}" type="slidenum">
              <a:rPr lang="en-US" smtClean="0"/>
              <a:t>2</a:t>
            </a:fld>
            <a:endParaRPr lang="en-US"/>
          </a:p>
        </p:txBody>
      </p:sp>
    </p:spTree>
    <p:extLst>
      <p:ext uri="{BB962C8B-B14F-4D97-AF65-F5344CB8AC3E}">
        <p14:creationId xmlns:p14="http://schemas.microsoft.com/office/powerpoint/2010/main" val="1445434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264066-8CF9-44FC-B181-C33D9AA9DCFD}" type="slidenum">
              <a:rPr lang="en-US" smtClean="0"/>
              <a:t>34</a:t>
            </a:fld>
            <a:endParaRPr lang="en-US"/>
          </a:p>
        </p:txBody>
      </p:sp>
    </p:spTree>
    <p:extLst>
      <p:ext uri="{BB962C8B-B14F-4D97-AF65-F5344CB8AC3E}">
        <p14:creationId xmlns:p14="http://schemas.microsoft.com/office/powerpoint/2010/main" val="922435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4F54B77-932F-444A-BCF3-BCFB6C28A787}"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001D5-D536-4600-B65C-02FD349B9FBF}" type="slidenum">
              <a:rPr lang="en-US" smtClean="0"/>
              <a:t>‹#›</a:t>
            </a:fld>
            <a:endParaRPr lang="en-US"/>
          </a:p>
        </p:txBody>
      </p:sp>
    </p:spTree>
    <p:extLst>
      <p:ext uri="{BB962C8B-B14F-4D97-AF65-F5344CB8AC3E}">
        <p14:creationId xmlns:p14="http://schemas.microsoft.com/office/powerpoint/2010/main" val="3053012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F54B77-932F-444A-BCF3-BCFB6C28A787}"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001D5-D536-4600-B65C-02FD349B9FBF}" type="slidenum">
              <a:rPr lang="en-US" smtClean="0"/>
              <a:t>‹#›</a:t>
            </a:fld>
            <a:endParaRPr lang="en-US"/>
          </a:p>
        </p:txBody>
      </p:sp>
    </p:spTree>
    <p:extLst>
      <p:ext uri="{BB962C8B-B14F-4D97-AF65-F5344CB8AC3E}">
        <p14:creationId xmlns:p14="http://schemas.microsoft.com/office/powerpoint/2010/main" val="926707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F54B77-932F-444A-BCF3-BCFB6C28A787}"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001D5-D536-4600-B65C-02FD349B9FBF}" type="slidenum">
              <a:rPr lang="en-US" smtClean="0"/>
              <a:t>‹#›</a:t>
            </a:fld>
            <a:endParaRPr lang="en-US"/>
          </a:p>
        </p:txBody>
      </p:sp>
    </p:spTree>
    <p:extLst>
      <p:ext uri="{BB962C8B-B14F-4D97-AF65-F5344CB8AC3E}">
        <p14:creationId xmlns:p14="http://schemas.microsoft.com/office/powerpoint/2010/main" val="2243565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F54B77-932F-444A-BCF3-BCFB6C28A787}"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001D5-D536-4600-B65C-02FD349B9FBF}" type="slidenum">
              <a:rPr lang="en-US" smtClean="0"/>
              <a:t>‹#›</a:t>
            </a:fld>
            <a:endParaRPr lang="en-US"/>
          </a:p>
        </p:txBody>
      </p:sp>
    </p:spTree>
    <p:extLst>
      <p:ext uri="{BB962C8B-B14F-4D97-AF65-F5344CB8AC3E}">
        <p14:creationId xmlns:p14="http://schemas.microsoft.com/office/powerpoint/2010/main" val="2117501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F54B77-932F-444A-BCF3-BCFB6C28A787}"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001D5-D536-4600-B65C-02FD349B9FBF}" type="slidenum">
              <a:rPr lang="en-US" smtClean="0"/>
              <a:t>‹#›</a:t>
            </a:fld>
            <a:endParaRPr lang="en-US"/>
          </a:p>
        </p:txBody>
      </p:sp>
    </p:spTree>
    <p:extLst>
      <p:ext uri="{BB962C8B-B14F-4D97-AF65-F5344CB8AC3E}">
        <p14:creationId xmlns:p14="http://schemas.microsoft.com/office/powerpoint/2010/main" val="295640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F54B77-932F-444A-BCF3-BCFB6C28A787}"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001D5-D536-4600-B65C-02FD349B9FBF}" type="slidenum">
              <a:rPr lang="en-US" smtClean="0"/>
              <a:t>‹#›</a:t>
            </a:fld>
            <a:endParaRPr lang="en-US"/>
          </a:p>
        </p:txBody>
      </p:sp>
    </p:spTree>
    <p:extLst>
      <p:ext uri="{BB962C8B-B14F-4D97-AF65-F5344CB8AC3E}">
        <p14:creationId xmlns:p14="http://schemas.microsoft.com/office/powerpoint/2010/main" val="2399131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F54B77-932F-444A-BCF3-BCFB6C28A787}" type="datetimeFigureOut">
              <a:rPr lang="en-US" smtClean="0"/>
              <a:t>5/22/2023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C001D5-D536-4600-B65C-02FD349B9FBF}" type="slidenum">
              <a:rPr lang="en-US" smtClean="0"/>
              <a:t>‹#›</a:t>
            </a:fld>
            <a:endParaRPr lang="en-US"/>
          </a:p>
        </p:txBody>
      </p:sp>
    </p:spTree>
    <p:extLst>
      <p:ext uri="{BB962C8B-B14F-4D97-AF65-F5344CB8AC3E}">
        <p14:creationId xmlns:p14="http://schemas.microsoft.com/office/powerpoint/2010/main" val="4038302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F54B77-932F-444A-BCF3-BCFB6C28A787}" type="datetimeFigureOut">
              <a:rPr lang="en-US" smtClean="0"/>
              <a:t>5/22/2023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C001D5-D536-4600-B65C-02FD349B9FBF}" type="slidenum">
              <a:rPr lang="en-US" smtClean="0"/>
              <a:t>‹#›</a:t>
            </a:fld>
            <a:endParaRPr lang="en-US"/>
          </a:p>
        </p:txBody>
      </p:sp>
    </p:spTree>
    <p:extLst>
      <p:ext uri="{BB962C8B-B14F-4D97-AF65-F5344CB8AC3E}">
        <p14:creationId xmlns:p14="http://schemas.microsoft.com/office/powerpoint/2010/main" val="388629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F54B77-932F-444A-BCF3-BCFB6C28A787}" type="datetimeFigureOut">
              <a:rPr lang="en-US" smtClean="0"/>
              <a:t>5/22/2023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C001D5-D536-4600-B65C-02FD349B9FBF}" type="slidenum">
              <a:rPr lang="en-US" smtClean="0"/>
              <a:t>‹#›</a:t>
            </a:fld>
            <a:endParaRPr lang="en-US"/>
          </a:p>
        </p:txBody>
      </p:sp>
    </p:spTree>
    <p:extLst>
      <p:ext uri="{BB962C8B-B14F-4D97-AF65-F5344CB8AC3E}">
        <p14:creationId xmlns:p14="http://schemas.microsoft.com/office/powerpoint/2010/main" val="23817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F54B77-932F-444A-BCF3-BCFB6C28A787}"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001D5-D536-4600-B65C-02FD349B9FBF}" type="slidenum">
              <a:rPr lang="en-US" smtClean="0"/>
              <a:t>‹#›</a:t>
            </a:fld>
            <a:endParaRPr lang="en-US"/>
          </a:p>
        </p:txBody>
      </p:sp>
    </p:spTree>
    <p:extLst>
      <p:ext uri="{BB962C8B-B14F-4D97-AF65-F5344CB8AC3E}">
        <p14:creationId xmlns:p14="http://schemas.microsoft.com/office/powerpoint/2010/main" val="2159088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F54B77-932F-444A-BCF3-BCFB6C28A787}"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001D5-D536-4600-B65C-02FD349B9FBF}" type="slidenum">
              <a:rPr lang="en-US" smtClean="0"/>
              <a:t>‹#›</a:t>
            </a:fld>
            <a:endParaRPr lang="en-US"/>
          </a:p>
        </p:txBody>
      </p:sp>
    </p:spTree>
    <p:extLst>
      <p:ext uri="{BB962C8B-B14F-4D97-AF65-F5344CB8AC3E}">
        <p14:creationId xmlns:p14="http://schemas.microsoft.com/office/powerpoint/2010/main" val="4213969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F54B77-932F-444A-BCF3-BCFB6C28A787}" type="datetimeFigureOut">
              <a:rPr lang="en-US" smtClean="0"/>
              <a:t>5/22/2023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C001D5-D536-4600-B65C-02FD349B9FBF}" type="slidenum">
              <a:rPr lang="en-US" smtClean="0"/>
              <a:t>‹#›</a:t>
            </a:fld>
            <a:endParaRPr lang="en-US"/>
          </a:p>
        </p:txBody>
      </p:sp>
    </p:spTree>
    <p:extLst>
      <p:ext uri="{BB962C8B-B14F-4D97-AF65-F5344CB8AC3E}">
        <p14:creationId xmlns:p14="http://schemas.microsoft.com/office/powerpoint/2010/main" val="1455252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scm.com/download/wi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C4E807-08BF-4EC3-A93B-9454BEC36A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4497" y="300203"/>
            <a:ext cx="7868025" cy="2364813"/>
          </a:xfrm>
          <a:prstGeom prst="rect">
            <a:avLst/>
          </a:prstGeom>
        </p:spPr>
      </p:pic>
      <p:grpSp>
        <p:nvGrpSpPr>
          <p:cNvPr id="11" name="Group 10"/>
          <p:cNvGrpSpPr/>
          <p:nvPr/>
        </p:nvGrpSpPr>
        <p:grpSpPr>
          <a:xfrm>
            <a:off x="2096087" y="2904979"/>
            <a:ext cx="8581289" cy="3636499"/>
            <a:chOff x="2096087" y="2904979"/>
            <a:chExt cx="8581289" cy="3636499"/>
          </a:xfrm>
        </p:grpSpPr>
        <p:sp>
          <p:nvSpPr>
            <p:cNvPr id="6" name="Rectangle 5"/>
            <p:cNvSpPr/>
            <p:nvPr/>
          </p:nvSpPr>
          <p:spPr>
            <a:xfrm>
              <a:off x="3699801" y="2940148"/>
              <a:ext cx="5697415" cy="3460652"/>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Process 6"/>
            <p:cNvSpPr/>
            <p:nvPr/>
          </p:nvSpPr>
          <p:spPr>
            <a:xfrm rot="19483990">
              <a:off x="2096087" y="6471139"/>
              <a:ext cx="2827606" cy="70339"/>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p:nvSpPr>
          <p:spPr>
            <a:xfrm rot="19483990">
              <a:off x="2452703" y="5977807"/>
              <a:ext cx="2827606" cy="70339"/>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Process 8"/>
            <p:cNvSpPr/>
            <p:nvPr/>
          </p:nvSpPr>
          <p:spPr>
            <a:xfrm rot="19483990">
              <a:off x="7849770" y="2904979"/>
              <a:ext cx="2827606" cy="70339"/>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Process 9"/>
            <p:cNvSpPr/>
            <p:nvPr/>
          </p:nvSpPr>
          <p:spPr>
            <a:xfrm rot="19401047">
              <a:off x="7624689" y="3266557"/>
              <a:ext cx="2827606" cy="70339"/>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4368015" y="4185163"/>
            <a:ext cx="4360985" cy="99001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Git and </a:t>
            </a:r>
            <a:r>
              <a:rPr lang="en-US" sz="3200" b="1" dirty="0" smtClean="0">
                <a:latin typeface="Times New Roman" panose="02020603050405020304" pitchFamily="18" charset="0"/>
                <a:cs typeface="Times New Roman" panose="02020603050405020304" pitchFamily="18" charset="0"/>
              </a:rPr>
              <a:t>GitHub</a:t>
            </a:r>
          </a:p>
          <a:p>
            <a:pPr lvl="0" algn="ctr" defTabSz="457200">
              <a:spcBef>
                <a:spcPts val="1000"/>
              </a:spcBef>
              <a:buClr>
                <a:srgbClr val="F496CB">
                  <a:lumMod val="75000"/>
                </a:srgbClr>
              </a:buClr>
              <a:buSzPct val="80000"/>
            </a:pPr>
            <a:r>
              <a:rPr lang="en-US" dirty="0">
                <a:solidFill>
                  <a:schemeClr val="tx1">
                    <a:lumMod val="95000"/>
                    <a:lumOff val="5000"/>
                  </a:schemeClr>
                </a:solidFill>
                <a:latin typeface="Trebuchet MS" panose="020B0603020202020204"/>
              </a:rPr>
              <a:t>Prepared by: </a:t>
            </a:r>
            <a:r>
              <a:rPr lang="en-US" dirty="0" err="1">
                <a:solidFill>
                  <a:schemeClr val="tx1">
                    <a:lumMod val="95000"/>
                    <a:lumOff val="5000"/>
                  </a:schemeClr>
                </a:solidFill>
                <a:latin typeface="Trebuchet MS" panose="020B0603020202020204"/>
              </a:rPr>
              <a:t>Hala</a:t>
            </a:r>
            <a:r>
              <a:rPr lang="en-US" dirty="0">
                <a:solidFill>
                  <a:schemeClr val="tx1">
                    <a:lumMod val="95000"/>
                    <a:lumOff val="5000"/>
                  </a:schemeClr>
                </a:solidFill>
                <a:latin typeface="Trebuchet MS" panose="020B0603020202020204"/>
              </a:rPr>
              <a:t> </a:t>
            </a:r>
            <a:r>
              <a:rPr lang="en-US" dirty="0" err="1" smtClean="0">
                <a:solidFill>
                  <a:schemeClr val="tx1">
                    <a:lumMod val="95000"/>
                    <a:lumOff val="5000"/>
                  </a:schemeClr>
                </a:solidFill>
                <a:latin typeface="Trebuchet MS" panose="020B0603020202020204"/>
              </a:rPr>
              <a:t>Majdalawi</a:t>
            </a:r>
            <a:endParaRPr lang="en-US" dirty="0">
              <a:solidFill>
                <a:schemeClr val="tx1">
                  <a:lumMod val="95000"/>
                  <a:lumOff val="5000"/>
                </a:schemeClr>
              </a:solidFill>
              <a:latin typeface="Trebuchet MS" panose="020B0603020202020204"/>
            </a:endParaRPr>
          </a:p>
        </p:txBody>
      </p:sp>
    </p:spTree>
    <p:extLst>
      <p:ext uri="{BB962C8B-B14F-4D97-AF65-F5344CB8AC3E}">
        <p14:creationId xmlns:p14="http://schemas.microsoft.com/office/powerpoint/2010/main" val="263127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endParaRPr lang="en-US" dirty="0" smtClean="0"/>
          </a:p>
          <a:p>
            <a:endParaRPr lang="en-US" dirty="0"/>
          </a:p>
        </p:txBody>
      </p:sp>
      <p:sp>
        <p:nvSpPr>
          <p:cNvPr id="4" name="Flowchart: Process 3"/>
          <p:cNvSpPr/>
          <p:nvPr/>
        </p:nvSpPr>
        <p:spPr>
          <a:xfrm>
            <a:off x="838200" y="211015"/>
            <a:ext cx="10515600" cy="1448973"/>
          </a:xfrm>
          <a:prstGeom prst="flowChartProcess">
            <a:avLst/>
          </a:prstGeom>
          <a:noFill/>
          <a:ln w="571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702191" y="618978"/>
            <a:ext cx="8201464" cy="707886"/>
          </a:xfrm>
          <a:prstGeom prst="rect">
            <a:avLst/>
          </a:prstGeom>
          <a:noFill/>
        </p:spPr>
        <p:txBody>
          <a:bodyPr wrap="square" rtlCol="0">
            <a:spAutoFit/>
          </a:bodyPr>
          <a:lstStyle/>
          <a:p>
            <a:pPr algn="ctr"/>
            <a:r>
              <a:rPr lang="en-US" sz="4000" b="1" dirty="0"/>
              <a:t>Installing Git</a:t>
            </a:r>
            <a:endParaRPr lang="en-US" b="1" dirty="0">
              <a:latin typeface="Times New Roman" panose="02020603050405020304" pitchFamily="18" charset="0"/>
              <a:cs typeface="Times New Roman" panose="02020603050405020304" pitchFamily="18" charset="0"/>
            </a:endParaRPr>
          </a:p>
        </p:txBody>
      </p:sp>
      <p:sp>
        <p:nvSpPr>
          <p:cNvPr id="6" name="مستطيل مستدير الزوايا 5"/>
          <p:cNvSpPr/>
          <p:nvPr/>
        </p:nvSpPr>
        <p:spPr>
          <a:xfrm>
            <a:off x="634749" y="2363050"/>
            <a:ext cx="2700471" cy="2085172"/>
          </a:xfrm>
          <a:prstGeom prst="roundRect">
            <a:avLst/>
          </a:prstGeom>
          <a:solidFill>
            <a:schemeClr val="accent2">
              <a:lumMod val="60000"/>
              <a:lumOff val="40000"/>
            </a:schemeClr>
          </a:solidFill>
          <a:ln w="19050" cap="rnd" cmpd="sng" algn="ctr">
            <a:solidFill>
              <a:srgbClr val="F496CB">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tx1">
                    <a:lumMod val="95000"/>
                    <a:lumOff val="5000"/>
                  </a:schemeClr>
                </a:solidFill>
                <a:effectLst/>
                <a:uLnTx/>
                <a:uFillTx/>
                <a:latin typeface="Trebuchet MS" panose="020B0603020202020204"/>
              </a:rPr>
              <a:t>Download Git Bash for Windows using this link </a:t>
            </a:r>
            <a:r>
              <a:rPr kumimoji="0" lang="en-US" sz="1800" b="1" i="0" u="none" strike="noStrike" kern="0" cap="none" spc="0" normalizeH="0" baseline="0" noProof="0" dirty="0" smtClean="0">
                <a:ln>
                  <a:noFill/>
                </a:ln>
                <a:solidFill>
                  <a:srgbClr val="000000"/>
                </a:solidFill>
                <a:effectLst/>
                <a:uLnTx/>
                <a:uFillTx/>
                <a:latin typeface="Trebuchet MS" panose="020B0603020202020204"/>
              </a:rPr>
              <a:t/>
            </a:r>
            <a:br>
              <a:rPr kumimoji="0" lang="en-US" sz="1800" b="1" i="0" u="none" strike="noStrike" kern="0" cap="none" spc="0" normalizeH="0" baseline="0" noProof="0" dirty="0" smtClean="0">
                <a:ln>
                  <a:noFill/>
                </a:ln>
                <a:solidFill>
                  <a:srgbClr val="000000"/>
                </a:solidFill>
                <a:effectLst/>
                <a:uLnTx/>
                <a:uFillTx/>
                <a:latin typeface="Trebuchet MS" panose="020B0603020202020204"/>
              </a:rPr>
            </a:br>
            <a:r>
              <a:rPr kumimoji="0" lang="en-US" sz="1800" b="0" i="0" u="sng" strike="noStrike" kern="0" cap="none" spc="0" normalizeH="0" baseline="0" noProof="0" dirty="0" smtClean="0">
                <a:ln>
                  <a:noFill/>
                </a:ln>
                <a:solidFill>
                  <a:prstClr val="white"/>
                </a:solidFill>
                <a:effectLst/>
                <a:uLnTx/>
                <a:uFillTx/>
                <a:latin typeface="Trebuchet MS" panose="020B0603020202020204"/>
                <a:hlinkClick r:id="rId2"/>
              </a:rPr>
              <a:t>https://git-scm.com/download/win</a:t>
            </a:r>
            <a:r>
              <a:rPr kumimoji="0" lang="en-US" sz="1800" b="0" i="0" u="none" strike="noStrike" kern="0" cap="none" spc="0" normalizeH="0" baseline="0" noProof="0" dirty="0" smtClean="0">
                <a:ln>
                  <a:noFill/>
                </a:ln>
                <a:solidFill>
                  <a:prstClr val="white"/>
                </a:solidFill>
                <a:effectLst/>
                <a:uLnTx/>
                <a:uFillTx/>
                <a:latin typeface="Trebuchet MS" panose="020B0603020202020204"/>
              </a:rPr>
              <a:t/>
            </a:r>
            <a:br>
              <a:rPr kumimoji="0" lang="en-US" sz="1800" b="0" i="0" u="none" strike="noStrike" kern="0" cap="none" spc="0" normalizeH="0" baseline="0" noProof="0" dirty="0" smtClean="0">
                <a:ln>
                  <a:noFill/>
                </a:ln>
                <a:solidFill>
                  <a:prstClr val="white"/>
                </a:solidFill>
                <a:effectLst/>
                <a:uLnTx/>
                <a:uFillTx/>
                <a:latin typeface="Trebuchet MS" panose="020B0603020202020204"/>
              </a:rPr>
            </a:br>
            <a:endParaRPr kumimoji="0" lang="en-US" sz="1800" b="0" i="0" u="none" strike="noStrike" kern="0" cap="none" spc="0" normalizeH="0" baseline="0" noProof="0" dirty="0" smtClean="0">
              <a:ln>
                <a:noFill/>
              </a:ln>
              <a:solidFill>
                <a:prstClr val="white"/>
              </a:solidFill>
              <a:effectLst/>
              <a:uLnTx/>
              <a:uFillTx/>
              <a:latin typeface="Trebuchet MS" panose="020B0603020202020204"/>
            </a:endParaRPr>
          </a:p>
        </p:txBody>
      </p:sp>
      <p:sp>
        <p:nvSpPr>
          <p:cNvPr id="7" name="مستطيل مستدير الزوايا 6"/>
          <p:cNvSpPr/>
          <p:nvPr/>
        </p:nvSpPr>
        <p:spPr>
          <a:xfrm>
            <a:off x="4474443" y="2384278"/>
            <a:ext cx="2948299" cy="2085172"/>
          </a:xfrm>
          <a:prstGeom prst="roundRect">
            <a:avLst/>
          </a:prstGeom>
          <a:solidFill>
            <a:schemeClr val="accent2">
              <a:lumMod val="60000"/>
              <a:lumOff val="40000"/>
            </a:schemeClr>
          </a:solidFill>
          <a:ln w="19050" cap="rnd" cmpd="sng" algn="ctr">
            <a:solidFill>
              <a:srgbClr val="F496CB">
                <a:shade val="50000"/>
              </a:srgbClr>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tx1">
                    <a:lumMod val="95000"/>
                    <a:lumOff val="5000"/>
                  </a:schemeClr>
                </a:solidFill>
                <a:effectLst/>
                <a:uLnTx/>
                <a:uFillTx/>
                <a:latin typeface="Trebuchet MS" panose="020B0603020202020204"/>
              </a:rPr>
              <a:t>Fedora</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tx1">
                    <a:lumMod val="95000"/>
                    <a:lumOff val="5000"/>
                  </a:schemeClr>
                </a:solidFill>
                <a:effectLst/>
                <a:uLnTx/>
                <a:uFillTx/>
                <a:latin typeface="Trebuchet MS" panose="020B0603020202020204"/>
              </a:rPr>
              <a:t>$ sudo dnf install git-all</a:t>
            </a:r>
          </a:p>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chemeClr val="tx1">
                  <a:lumMod val="95000"/>
                  <a:lumOff val="5000"/>
                </a:schemeClr>
              </a:solidFill>
              <a:effectLst/>
              <a:uLnTx/>
              <a:uFillTx/>
              <a:latin typeface="Trebuchet MS" panose="020B0603020202020204"/>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tx1">
                    <a:lumMod val="95000"/>
                    <a:lumOff val="5000"/>
                  </a:schemeClr>
                </a:solidFill>
                <a:effectLst/>
                <a:uLnTx/>
                <a:uFillTx/>
                <a:latin typeface="Trebuchet MS" panose="020B0603020202020204"/>
              </a:rPr>
              <a:t>Ubuntu</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tx1">
                    <a:lumMod val="95000"/>
                    <a:lumOff val="5000"/>
                  </a:schemeClr>
                </a:solidFill>
                <a:effectLst/>
                <a:uLnTx/>
                <a:uFillTx/>
                <a:latin typeface="Trebuchet MS" panose="020B0603020202020204"/>
              </a:rPr>
              <a:t>$ sudo apt install git-all</a:t>
            </a:r>
          </a:p>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chemeClr val="tx1">
                  <a:lumMod val="95000"/>
                  <a:lumOff val="5000"/>
                </a:schemeClr>
              </a:solidFill>
              <a:effectLst/>
              <a:uLnTx/>
              <a:uFillTx/>
              <a:latin typeface="Trebuchet MS" panose="020B0603020202020204"/>
            </a:endParaRPr>
          </a:p>
        </p:txBody>
      </p:sp>
      <p:sp>
        <p:nvSpPr>
          <p:cNvPr id="8" name="مستطيل مستدير الزوايا 7"/>
          <p:cNvSpPr/>
          <p:nvPr/>
        </p:nvSpPr>
        <p:spPr>
          <a:xfrm>
            <a:off x="8561965" y="2341549"/>
            <a:ext cx="2546647" cy="2127901"/>
          </a:xfrm>
          <a:prstGeom prst="roundRect">
            <a:avLst/>
          </a:prstGeom>
          <a:solidFill>
            <a:schemeClr val="accent2">
              <a:lumMod val="60000"/>
              <a:lumOff val="40000"/>
            </a:schemeClr>
          </a:solidFill>
          <a:ln w="19050" cap="rnd" cmpd="sng" algn="ctr">
            <a:solidFill>
              <a:srgbClr val="F496CB">
                <a:shade val="50000"/>
              </a:srgbClr>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tx1">
                    <a:lumMod val="95000"/>
                    <a:lumOff val="5000"/>
                  </a:schemeClr>
                </a:solidFill>
                <a:effectLst/>
                <a:uLnTx/>
                <a:uFillTx/>
                <a:latin typeface="Trebuchet MS" panose="020B0603020202020204"/>
              </a:rPr>
              <a:t>You can do this simply by trying to run git from the Terminal the very first time.</a:t>
            </a:r>
          </a:p>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Trebuchet MS" panose="020B0603020202020204"/>
            </a:endParaRPr>
          </a:p>
        </p:txBody>
      </p:sp>
      <p:sp>
        <p:nvSpPr>
          <p:cNvPr id="9" name="مستطيل 8"/>
          <p:cNvSpPr/>
          <p:nvPr/>
        </p:nvSpPr>
        <p:spPr>
          <a:xfrm>
            <a:off x="1076769" y="4985647"/>
            <a:ext cx="1521152" cy="632389"/>
          </a:xfrm>
          <a:prstGeom prst="rect">
            <a:avLst/>
          </a:prstGeom>
          <a:solidFill>
            <a:schemeClr val="accent2">
              <a:lumMod val="60000"/>
              <a:lumOff val="40000"/>
            </a:schemeClr>
          </a:solidFill>
          <a:ln w="19050" cap="rnd" cmpd="sng" algn="ctr">
            <a:solidFill>
              <a:srgbClr val="F496CB">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tx1">
                    <a:lumMod val="95000"/>
                    <a:lumOff val="5000"/>
                  </a:schemeClr>
                </a:solidFill>
                <a:effectLst/>
                <a:uLnTx/>
                <a:uFillTx/>
                <a:latin typeface="Trebuchet MS" panose="020B0603020202020204"/>
              </a:rPr>
              <a:t>Windows</a:t>
            </a:r>
            <a:r>
              <a:rPr kumimoji="0" lang="en-US" sz="1800" b="0" i="0" u="none" strike="noStrike" kern="0" cap="none" spc="0" normalizeH="0" baseline="0" noProof="0" dirty="0" smtClean="0">
                <a:ln>
                  <a:noFill/>
                </a:ln>
                <a:solidFill>
                  <a:prstClr val="white"/>
                </a:solidFill>
                <a:effectLst/>
                <a:uLnTx/>
                <a:uFillTx/>
                <a:latin typeface="Trebuchet MS" panose="020B0603020202020204"/>
              </a:rPr>
              <a:t> </a:t>
            </a:r>
          </a:p>
        </p:txBody>
      </p:sp>
      <p:sp>
        <p:nvSpPr>
          <p:cNvPr id="10" name="مستطيل 9"/>
          <p:cNvSpPr/>
          <p:nvPr/>
        </p:nvSpPr>
        <p:spPr>
          <a:xfrm>
            <a:off x="5122404" y="5028103"/>
            <a:ext cx="1361038" cy="632389"/>
          </a:xfrm>
          <a:prstGeom prst="rect">
            <a:avLst/>
          </a:prstGeom>
          <a:solidFill>
            <a:schemeClr val="accent2">
              <a:lumMod val="60000"/>
              <a:lumOff val="40000"/>
            </a:schemeClr>
          </a:solidFill>
          <a:ln w="19050" cap="rnd" cmpd="sng" algn="ctr">
            <a:solidFill>
              <a:srgbClr val="F496CB">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tx1">
                    <a:lumMod val="95000"/>
                    <a:lumOff val="5000"/>
                  </a:schemeClr>
                </a:solidFill>
                <a:effectLst/>
                <a:uLnTx/>
                <a:uFillTx/>
                <a:latin typeface="Trebuchet MS" panose="020B0603020202020204"/>
              </a:rPr>
              <a:t>Linux</a:t>
            </a:r>
          </a:p>
        </p:txBody>
      </p:sp>
      <p:sp>
        <p:nvSpPr>
          <p:cNvPr id="11" name="مستطيل 10"/>
          <p:cNvSpPr/>
          <p:nvPr/>
        </p:nvSpPr>
        <p:spPr>
          <a:xfrm>
            <a:off x="9164443" y="5000880"/>
            <a:ext cx="1341690" cy="615298"/>
          </a:xfrm>
          <a:prstGeom prst="rect">
            <a:avLst/>
          </a:prstGeom>
          <a:solidFill>
            <a:schemeClr val="accent2">
              <a:lumMod val="60000"/>
              <a:lumOff val="40000"/>
            </a:schemeClr>
          </a:solidFill>
          <a:ln w="19050" cap="rnd" cmpd="sng" algn="ctr">
            <a:solidFill>
              <a:srgbClr val="F496CB">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tx1">
                    <a:lumMod val="95000"/>
                    <a:lumOff val="5000"/>
                  </a:schemeClr>
                </a:solidFill>
                <a:effectLst/>
                <a:uLnTx/>
                <a:uFillTx/>
                <a:latin typeface="Trebuchet MS" panose="020B0603020202020204"/>
              </a:rPr>
              <a:t>macOS</a:t>
            </a:r>
          </a:p>
        </p:txBody>
      </p:sp>
    </p:spTree>
    <p:extLst>
      <p:ext uri="{BB962C8B-B14F-4D97-AF65-F5344CB8AC3E}">
        <p14:creationId xmlns:p14="http://schemas.microsoft.com/office/powerpoint/2010/main" val="3075034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endParaRPr lang="en-US" dirty="0" smtClean="0"/>
          </a:p>
          <a:p>
            <a:endParaRPr lang="en-US" dirty="0"/>
          </a:p>
        </p:txBody>
      </p:sp>
      <p:sp>
        <p:nvSpPr>
          <p:cNvPr id="4" name="Flowchart: Process 3"/>
          <p:cNvSpPr/>
          <p:nvPr/>
        </p:nvSpPr>
        <p:spPr>
          <a:xfrm>
            <a:off x="838200" y="211015"/>
            <a:ext cx="10515600" cy="1448973"/>
          </a:xfrm>
          <a:prstGeom prst="flowChartProcess">
            <a:avLst/>
          </a:prstGeom>
          <a:noFill/>
          <a:ln w="571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702191" y="618978"/>
            <a:ext cx="8201464" cy="984885"/>
          </a:xfrm>
          <a:prstGeom prst="rect">
            <a:avLst/>
          </a:prstGeom>
          <a:noFill/>
        </p:spPr>
        <p:txBody>
          <a:bodyPr wrap="square" rtlCol="0">
            <a:spAutoFit/>
          </a:bodyPr>
          <a:lstStyle/>
          <a:p>
            <a:pPr algn="ctr"/>
            <a:r>
              <a:rPr lang="en-US" sz="4000" b="1" dirty="0"/>
              <a:t>Git hosting services platforms</a:t>
            </a:r>
            <a:br>
              <a:rPr lang="en-US" sz="4000" b="1" dirty="0"/>
            </a:br>
            <a:endParaRPr lang="en-US" b="1" dirty="0">
              <a:latin typeface="Times New Roman" panose="02020603050405020304" pitchFamily="18" charset="0"/>
              <a:cs typeface="Times New Roman" panose="02020603050405020304" pitchFamily="18" charset="0"/>
            </a:endParaRPr>
          </a:p>
        </p:txBody>
      </p:sp>
      <p:pic>
        <p:nvPicPr>
          <p:cNvPr id="6" name="صورة 5"/>
          <p:cNvPicPr>
            <a:picLocks noChangeAspect="1"/>
          </p:cNvPicPr>
          <p:nvPr/>
        </p:nvPicPr>
        <p:blipFill>
          <a:blip r:embed="rId2"/>
          <a:stretch>
            <a:fillRect/>
          </a:stretch>
        </p:blipFill>
        <p:spPr>
          <a:xfrm>
            <a:off x="2893553" y="2460726"/>
            <a:ext cx="6151397" cy="2932430"/>
          </a:xfrm>
          <a:prstGeom prst="rect">
            <a:avLst/>
          </a:prstGeom>
        </p:spPr>
      </p:pic>
    </p:spTree>
    <p:extLst>
      <p:ext uri="{BB962C8B-B14F-4D97-AF65-F5344CB8AC3E}">
        <p14:creationId xmlns:p14="http://schemas.microsoft.com/office/powerpoint/2010/main" val="3160911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970498" y="0"/>
            <a:ext cx="3221502" cy="6858000"/>
          </a:xfrm>
          <a:prstGeom prst="rect">
            <a:avLst/>
          </a:prstGeom>
          <a:solidFill>
            <a:srgbClr val="FF6600">
              <a:alpha val="69000"/>
            </a:srgbClr>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59385" y="2699736"/>
            <a:ext cx="2383302" cy="1325563"/>
          </a:xfrm>
        </p:spPr>
        <p:txBody>
          <a:bodyPr/>
          <a:lstStyle/>
          <a:p>
            <a:pPr algn="ctr"/>
            <a:r>
              <a:rPr lang="en-US" sz="4800" b="1" dirty="0" smtClean="0"/>
              <a:t>GitHub</a:t>
            </a:r>
            <a:endParaRPr lang="en-US" b="1" dirty="0"/>
          </a:p>
        </p:txBody>
      </p:sp>
      <p:pic>
        <p:nvPicPr>
          <p:cNvPr id="4" name="عنصر نائب للمحتوى 3"/>
          <p:cNvPicPr>
            <a:picLocks noGrp="1" noChangeAspect="1"/>
          </p:cNvPicPr>
          <p:nvPr>
            <p:ph idx="1"/>
          </p:nvPr>
        </p:nvPicPr>
        <p:blipFill>
          <a:blip r:embed="rId2"/>
          <a:stretch>
            <a:fillRect/>
          </a:stretch>
        </p:blipFill>
        <p:spPr>
          <a:xfrm>
            <a:off x="2563768" y="1664634"/>
            <a:ext cx="3298222" cy="3395766"/>
          </a:xfrm>
          <a:prstGeom prst="rect">
            <a:avLst/>
          </a:prstGeom>
        </p:spPr>
      </p:pic>
    </p:spTree>
    <p:extLst>
      <p:ext uri="{BB962C8B-B14F-4D97-AF65-F5344CB8AC3E}">
        <p14:creationId xmlns:p14="http://schemas.microsoft.com/office/powerpoint/2010/main" val="72067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93114"/>
            <a:ext cx="10515600" cy="4864886"/>
          </a:xfrm>
        </p:spPr>
        <p:txBody>
          <a:bodyPr/>
          <a:lstStyle/>
          <a:p>
            <a:pPr marL="0" indent="0" algn="just">
              <a:buNone/>
            </a:pPr>
            <a:r>
              <a:rPr lang="en-US" dirty="0"/>
              <a:t>GitHub On the web, you may find this fundamental system. This system is regarded as a social coding platform since it works to provide hosting services for Git repositories as well as other functionality based on Git</a:t>
            </a:r>
            <a:r>
              <a:rPr lang="en-US" dirty="0" smtClean="0"/>
              <a:t>.</a:t>
            </a:r>
            <a:endParaRPr lang="en-US" dirty="0"/>
          </a:p>
          <a:p>
            <a:pPr marL="0" indent="0" algn="just">
              <a:buNone/>
            </a:pPr>
            <a:r>
              <a:rPr lang="en-US" dirty="0"/>
              <a:t>Additionally, anyone involved in the development process may host their own Git repositories on GitHub and benefit from tools like pull requests, monitoring and managing potential bugs in existing code, and the capacity to review code in a project. With the aid of GitHub, users may finish projects while working concurrently from various locations. This system is open source, and the larger community has access to the project code.</a:t>
            </a:r>
          </a:p>
          <a:p>
            <a:pPr marL="0" indent="0" algn="just">
              <a:buNone/>
            </a:pPr>
            <a:endParaRPr lang="en-US" dirty="0" smtClean="0"/>
          </a:p>
        </p:txBody>
      </p:sp>
      <p:sp>
        <p:nvSpPr>
          <p:cNvPr id="4" name="Flowchart: Process 3"/>
          <p:cNvSpPr/>
          <p:nvPr/>
        </p:nvSpPr>
        <p:spPr>
          <a:xfrm>
            <a:off x="838200" y="211015"/>
            <a:ext cx="10515600" cy="1448973"/>
          </a:xfrm>
          <a:prstGeom prst="flowChartProcess">
            <a:avLst/>
          </a:prstGeom>
          <a:noFill/>
          <a:ln w="571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702191" y="618978"/>
            <a:ext cx="8201464" cy="707886"/>
          </a:xfrm>
          <a:prstGeom prst="rect">
            <a:avLst/>
          </a:prstGeom>
          <a:noFill/>
        </p:spPr>
        <p:txBody>
          <a:bodyPr wrap="square" rtlCol="0">
            <a:spAutoFit/>
          </a:bodyPr>
          <a:lstStyle/>
          <a:p>
            <a:pPr algn="ctr"/>
            <a:r>
              <a:rPr lang="en-US" sz="4000" b="1" dirty="0" smtClean="0"/>
              <a:t>GitHub</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6358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93114"/>
            <a:ext cx="10515600" cy="4864886"/>
          </a:xfrm>
        </p:spPr>
        <p:txBody>
          <a:bodyPr/>
          <a:lstStyle/>
          <a:p>
            <a:pPr marL="0" indent="0" algn="just">
              <a:buNone/>
            </a:pPr>
            <a:r>
              <a:rPr lang="en-US" dirty="0" smtClean="0"/>
              <a:t>- It </a:t>
            </a:r>
            <a:r>
              <a:rPr lang="en-US" dirty="0"/>
              <a:t>enables the creation of formatted documents using a basic text editor. To monitor bugs and user input, the GitHub system also enables online repository services.</a:t>
            </a:r>
          </a:p>
          <a:p>
            <a:pPr marL="0" indent="0" algn="just">
              <a:buNone/>
            </a:pPr>
            <a:r>
              <a:rPr lang="en-US" dirty="0" smtClean="0"/>
              <a:t>- It </a:t>
            </a:r>
            <a:r>
              <a:rPr lang="en-US" dirty="0"/>
              <a:t>offers a Git process and information for a ready-to-demonstrate how-to for creating SSH keys.</a:t>
            </a:r>
          </a:p>
          <a:p>
            <a:pPr marL="0" indent="0" algn="just">
              <a:buNone/>
            </a:pPr>
            <a:r>
              <a:rPr lang="en-US" dirty="0" smtClean="0"/>
              <a:t>- The </a:t>
            </a:r>
            <a:r>
              <a:rPr lang="en-US" dirty="0"/>
              <a:t>GitHub system includes gist pages that enable adding static websites using HTML pages from a single file into a Git project. This device has the capacity to quickly track file changes.</a:t>
            </a:r>
          </a:p>
          <a:p>
            <a:pPr marL="0" indent="0" algn="just">
              <a:buNone/>
            </a:pPr>
            <a:r>
              <a:rPr lang="en-US" dirty="0" smtClean="0"/>
              <a:t>- A </a:t>
            </a:r>
            <a:r>
              <a:rPr lang="en-US" dirty="0"/>
              <a:t>robust version of the software that can easily handle branching and merging is part of the GitHub system.</a:t>
            </a:r>
          </a:p>
          <a:p>
            <a:pPr marL="0" indent="0" algn="just">
              <a:buNone/>
            </a:pPr>
            <a:endParaRPr lang="en-US" dirty="0" smtClean="0"/>
          </a:p>
        </p:txBody>
      </p:sp>
      <p:sp>
        <p:nvSpPr>
          <p:cNvPr id="4" name="Flowchart: Process 3"/>
          <p:cNvSpPr/>
          <p:nvPr/>
        </p:nvSpPr>
        <p:spPr>
          <a:xfrm>
            <a:off x="838200" y="211015"/>
            <a:ext cx="10515600" cy="1448973"/>
          </a:xfrm>
          <a:prstGeom prst="flowChartProcess">
            <a:avLst/>
          </a:prstGeom>
          <a:noFill/>
          <a:ln w="571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702191" y="618978"/>
            <a:ext cx="8201464" cy="707886"/>
          </a:xfrm>
          <a:prstGeom prst="rect">
            <a:avLst/>
          </a:prstGeom>
          <a:noFill/>
        </p:spPr>
        <p:txBody>
          <a:bodyPr wrap="square" rtlCol="0">
            <a:spAutoFit/>
          </a:bodyPr>
          <a:lstStyle/>
          <a:p>
            <a:pPr algn="ctr"/>
            <a:r>
              <a:rPr lang="en-US" sz="4000" b="1" dirty="0"/>
              <a:t>Advantages of GitHub</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0279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46200"/>
            <a:ext cx="10515600" cy="4864886"/>
          </a:xfrm>
        </p:spPr>
        <p:txBody>
          <a:bodyPr/>
          <a:lstStyle/>
          <a:p>
            <a:pPr marL="0" indent="0" algn="just">
              <a:buNone/>
            </a:pPr>
            <a:r>
              <a:rPr lang="en-US" dirty="0" smtClean="0"/>
              <a:t>- Because </a:t>
            </a:r>
            <a:r>
              <a:rPr lang="en-US" dirty="0"/>
              <a:t>GitHub is such a potent tool, even beginners will have trouble using it for the first time.</a:t>
            </a:r>
          </a:p>
          <a:p>
            <a:pPr marL="0" indent="0" algn="just">
              <a:buNone/>
            </a:pPr>
            <a:r>
              <a:rPr lang="en-US" dirty="0" smtClean="0"/>
              <a:t>- This </a:t>
            </a:r>
            <a:r>
              <a:rPr lang="en-US" dirty="0"/>
              <a:t>approach offers GitHub exclusive repositories at both the free and subscription tiers, however there are certain issues with very valuable intellectual property.</a:t>
            </a:r>
          </a:p>
          <a:p>
            <a:pPr marL="0" indent="0" algn="just">
              <a:buNone/>
            </a:pPr>
            <a:r>
              <a:rPr lang="en-US" dirty="0" smtClean="0"/>
              <a:t>- Due </a:t>
            </a:r>
            <a:r>
              <a:rPr lang="en-US" dirty="0"/>
              <a:t>to cost, GitHub capabilities and features on online repositories are restricted.</a:t>
            </a:r>
          </a:p>
          <a:p>
            <a:pPr marL="0" indent="0" algn="just">
              <a:buNone/>
            </a:pPr>
            <a:endParaRPr lang="en-US" dirty="0" smtClean="0"/>
          </a:p>
        </p:txBody>
      </p:sp>
      <p:sp>
        <p:nvSpPr>
          <p:cNvPr id="4" name="Flowchart: Process 3"/>
          <p:cNvSpPr/>
          <p:nvPr/>
        </p:nvSpPr>
        <p:spPr>
          <a:xfrm>
            <a:off x="838200" y="211015"/>
            <a:ext cx="10515600" cy="1448973"/>
          </a:xfrm>
          <a:prstGeom prst="flowChartProcess">
            <a:avLst/>
          </a:prstGeom>
          <a:noFill/>
          <a:ln w="571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702191" y="618978"/>
            <a:ext cx="8201464" cy="707886"/>
          </a:xfrm>
          <a:prstGeom prst="rect">
            <a:avLst/>
          </a:prstGeom>
          <a:noFill/>
        </p:spPr>
        <p:txBody>
          <a:bodyPr wrap="square" rtlCol="0">
            <a:spAutoFit/>
          </a:bodyPr>
          <a:lstStyle/>
          <a:p>
            <a:pPr algn="ctr"/>
            <a:r>
              <a:rPr lang="en-US" sz="4000" b="1" dirty="0"/>
              <a:t>Disadvantages of GitHub</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688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عنصر نائب للمحتوى 1"/>
          <p:cNvPicPr>
            <a:picLocks noGrp="1" noChangeAspect="1"/>
          </p:cNvPicPr>
          <p:nvPr>
            <p:ph idx="1"/>
          </p:nvPr>
        </p:nvPicPr>
        <p:blipFill>
          <a:blip r:embed="rId2"/>
          <a:stretch>
            <a:fillRect/>
          </a:stretch>
        </p:blipFill>
        <p:spPr>
          <a:xfrm>
            <a:off x="3691975" y="1748796"/>
            <a:ext cx="4518337" cy="4864100"/>
          </a:xfrm>
          <a:prstGeom prst="rect">
            <a:avLst/>
          </a:prstGeom>
        </p:spPr>
      </p:pic>
      <p:sp>
        <p:nvSpPr>
          <p:cNvPr id="4" name="Flowchart: Process 3"/>
          <p:cNvSpPr/>
          <p:nvPr/>
        </p:nvSpPr>
        <p:spPr>
          <a:xfrm>
            <a:off x="838200" y="211015"/>
            <a:ext cx="10515600" cy="1448973"/>
          </a:xfrm>
          <a:prstGeom prst="flowChartProcess">
            <a:avLst/>
          </a:prstGeom>
          <a:noFill/>
          <a:ln w="571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702191" y="618978"/>
            <a:ext cx="8201464" cy="984885"/>
          </a:xfrm>
          <a:prstGeom prst="rect">
            <a:avLst/>
          </a:prstGeom>
          <a:noFill/>
        </p:spPr>
        <p:txBody>
          <a:bodyPr wrap="square" rtlCol="0">
            <a:spAutoFit/>
          </a:bodyPr>
          <a:lstStyle/>
          <a:p>
            <a:pPr algn="ctr"/>
            <a:r>
              <a:rPr lang="en-US" sz="4000" b="1" dirty="0"/>
              <a:t>Git and GitHub workflow</a:t>
            </a:r>
            <a:r>
              <a:rPr lang="en-US" sz="4000" b="1" dirty="0">
                <a:solidFill>
                  <a:srgbClr val="FFFFFF"/>
                </a:solidFill>
              </a:rPr>
              <a:t/>
            </a:r>
            <a:br>
              <a:rPr lang="en-US" sz="4000" b="1" dirty="0">
                <a:solidFill>
                  <a:srgbClr val="FFFFFF"/>
                </a:solidFill>
              </a:rPr>
            </a:b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257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838200" y="211015"/>
            <a:ext cx="10515600" cy="1448973"/>
          </a:xfrm>
          <a:prstGeom prst="flowChartProcess">
            <a:avLst/>
          </a:prstGeom>
          <a:noFill/>
          <a:ln w="571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702191" y="618978"/>
            <a:ext cx="8201464" cy="707886"/>
          </a:xfrm>
          <a:prstGeom prst="rect">
            <a:avLst/>
          </a:prstGeom>
          <a:noFill/>
        </p:spPr>
        <p:txBody>
          <a:bodyPr wrap="square" rtlCol="0">
            <a:spAutoFit/>
          </a:bodyPr>
          <a:lstStyle/>
          <a:p>
            <a:pPr algn="ctr"/>
            <a:r>
              <a:rPr lang="en-US" sz="4000" b="1" dirty="0"/>
              <a:t>GitHub Account</a:t>
            </a:r>
            <a:endParaRPr lang="en-US" b="1" dirty="0">
              <a:latin typeface="Times New Roman" panose="02020603050405020304" pitchFamily="18" charset="0"/>
              <a:cs typeface="Times New Roman" panose="02020603050405020304" pitchFamily="18" charset="0"/>
            </a:endParaRPr>
          </a:p>
        </p:txBody>
      </p:sp>
      <p:pic>
        <p:nvPicPr>
          <p:cNvPr id="6" name="عنصر نائب للمحتوى 5"/>
          <p:cNvPicPr>
            <a:picLocks noGrp="1" noChangeAspect="1"/>
          </p:cNvPicPr>
          <p:nvPr>
            <p:ph idx="1"/>
          </p:nvPr>
        </p:nvPicPr>
        <p:blipFill>
          <a:blip r:embed="rId2"/>
          <a:stretch>
            <a:fillRect/>
          </a:stretch>
        </p:blipFill>
        <p:spPr>
          <a:xfrm>
            <a:off x="1702191" y="1968363"/>
            <a:ext cx="8886302" cy="4222476"/>
          </a:xfrm>
          <a:prstGeom prst="rect">
            <a:avLst/>
          </a:prstGeom>
        </p:spPr>
      </p:pic>
    </p:spTree>
    <p:extLst>
      <p:ext uri="{BB962C8B-B14F-4D97-AF65-F5344CB8AC3E}">
        <p14:creationId xmlns:p14="http://schemas.microsoft.com/office/powerpoint/2010/main" val="174884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838200" y="211015"/>
            <a:ext cx="10515600" cy="1448973"/>
          </a:xfrm>
          <a:prstGeom prst="flowChartProcess">
            <a:avLst/>
          </a:prstGeom>
          <a:noFill/>
          <a:ln w="571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702191" y="618978"/>
            <a:ext cx="8201464" cy="707886"/>
          </a:xfrm>
          <a:prstGeom prst="rect">
            <a:avLst/>
          </a:prstGeom>
          <a:noFill/>
        </p:spPr>
        <p:txBody>
          <a:bodyPr wrap="square" rtlCol="0">
            <a:spAutoFit/>
          </a:bodyPr>
          <a:lstStyle/>
          <a:p>
            <a:pPr algn="ctr"/>
            <a:r>
              <a:rPr lang="en-US" sz="4000" b="1" dirty="0"/>
              <a:t>GitHub Account</a:t>
            </a:r>
            <a:endParaRPr lang="en-US" b="1" dirty="0">
              <a:latin typeface="Times New Roman" panose="02020603050405020304" pitchFamily="18" charset="0"/>
              <a:cs typeface="Times New Roman" panose="02020603050405020304" pitchFamily="18" charset="0"/>
            </a:endParaRPr>
          </a:p>
        </p:txBody>
      </p:sp>
      <p:pic>
        <p:nvPicPr>
          <p:cNvPr id="3" name="عنصر نائب للمحتوى 2"/>
          <p:cNvPicPr>
            <a:picLocks noGrp="1" noChangeAspect="1"/>
          </p:cNvPicPr>
          <p:nvPr>
            <p:ph idx="1"/>
          </p:nvPr>
        </p:nvPicPr>
        <p:blipFill>
          <a:blip r:embed="rId2"/>
          <a:stretch>
            <a:fillRect/>
          </a:stretch>
        </p:blipFill>
        <p:spPr>
          <a:xfrm>
            <a:off x="1261691" y="2327797"/>
            <a:ext cx="4182218" cy="3346994"/>
          </a:xfrm>
          <a:prstGeom prst="rect">
            <a:avLst/>
          </a:prstGeom>
        </p:spPr>
      </p:pic>
      <p:pic>
        <p:nvPicPr>
          <p:cNvPr id="7" name="صورة 6"/>
          <p:cNvPicPr>
            <a:picLocks noChangeAspect="1"/>
          </p:cNvPicPr>
          <p:nvPr/>
        </p:nvPicPr>
        <p:blipFill>
          <a:blip r:embed="rId3"/>
          <a:stretch>
            <a:fillRect/>
          </a:stretch>
        </p:blipFill>
        <p:spPr>
          <a:xfrm>
            <a:off x="6471852" y="2327797"/>
            <a:ext cx="3901778" cy="3170195"/>
          </a:xfrm>
          <a:prstGeom prst="rect">
            <a:avLst/>
          </a:prstGeom>
        </p:spPr>
      </p:pic>
    </p:spTree>
    <p:extLst>
      <p:ext uri="{BB962C8B-B14F-4D97-AF65-F5344CB8AC3E}">
        <p14:creationId xmlns:p14="http://schemas.microsoft.com/office/powerpoint/2010/main" val="11086338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838200" y="211015"/>
            <a:ext cx="10515600" cy="1448973"/>
          </a:xfrm>
          <a:prstGeom prst="flowChartProcess">
            <a:avLst/>
          </a:prstGeom>
          <a:noFill/>
          <a:ln w="571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702191" y="618978"/>
            <a:ext cx="8201464" cy="707886"/>
          </a:xfrm>
          <a:prstGeom prst="rect">
            <a:avLst/>
          </a:prstGeom>
          <a:noFill/>
        </p:spPr>
        <p:txBody>
          <a:bodyPr wrap="square" rtlCol="0">
            <a:spAutoFit/>
          </a:bodyPr>
          <a:lstStyle/>
          <a:p>
            <a:pPr algn="ctr"/>
            <a:r>
              <a:rPr lang="en-US" sz="4000" b="1" dirty="0"/>
              <a:t>Git Configuration </a:t>
            </a:r>
            <a:endParaRPr lang="en-US" b="1" dirty="0">
              <a:latin typeface="Times New Roman" panose="02020603050405020304" pitchFamily="18" charset="0"/>
              <a:cs typeface="Times New Roman" panose="02020603050405020304" pitchFamily="18" charset="0"/>
            </a:endParaRPr>
          </a:p>
        </p:txBody>
      </p:sp>
      <p:sp>
        <p:nvSpPr>
          <p:cNvPr id="7" name="سحابة 6"/>
          <p:cNvSpPr/>
          <p:nvPr/>
        </p:nvSpPr>
        <p:spPr>
          <a:xfrm>
            <a:off x="758815" y="2310646"/>
            <a:ext cx="4138380" cy="2196269"/>
          </a:xfrm>
          <a:prstGeom prst="cloud">
            <a:avLst/>
          </a:prstGeom>
          <a:solidFill>
            <a:srgbClr val="EB8825"/>
          </a:solidFill>
          <a:ln w="19050" cap="rnd" cmpd="sng" algn="ctr">
            <a:solidFill>
              <a:srgbClr val="F496CB">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Trebuchet MS" panose="020B0603020202020204"/>
              </a:rPr>
              <a:t>$ git config --global user.name "username"</a:t>
            </a:r>
          </a:p>
        </p:txBody>
      </p:sp>
      <p:sp>
        <p:nvSpPr>
          <p:cNvPr id="8" name="سحابة 7"/>
          <p:cNvSpPr/>
          <p:nvPr/>
        </p:nvSpPr>
        <p:spPr>
          <a:xfrm>
            <a:off x="5802923" y="3938257"/>
            <a:ext cx="4554907" cy="1965533"/>
          </a:xfrm>
          <a:prstGeom prst="cloud">
            <a:avLst/>
          </a:prstGeom>
          <a:solidFill>
            <a:srgbClr val="EB8825"/>
          </a:solidFill>
          <a:ln w="19050" cap="rnd" cmpd="sng" algn="ctr">
            <a:solidFill>
              <a:srgbClr val="F496CB">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prstClr val="white"/>
                </a:solidFill>
                <a:effectLst/>
                <a:uLnTx/>
                <a:uFillTx/>
                <a:latin typeface="Trebuchet MS" panose="020B0603020202020204"/>
              </a:rPr>
              <a:t>$ git config --global user.email “sign up email”</a:t>
            </a:r>
            <a:endParaRPr kumimoji="0" lang="en-US" sz="1800" b="0" i="0" u="none" strike="noStrike" kern="0" cap="none" spc="0" normalizeH="0" baseline="0" noProof="0" dirty="0" smtClean="0">
              <a:ln>
                <a:noFill/>
              </a:ln>
              <a:solidFill>
                <a:prstClr val="white"/>
              </a:solidFill>
              <a:effectLst/>
              <a:uLnTx/>
              <a:uFillTx/>
              <a:latin typeface="Trebuchet MS" panose="020B0603020202020204"/>
            </a:endParaRPr>
          </a:p>
        </p:txBody>
      </p:sp>
    </p:spTree>
    <p:extLst>
      <p:ext uri="{BB962C8B-B14F-4D97-AF65-F5344CB8AC3E}">
        <p14:creationId xmlns:p14="http://schemas.microsoft.com/office/powerpoint/2010/main" val="2266850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Times New Roman" panose="02020603050405020304" pitchFamily="18" charset="0"/>
                <a:cs typeface="Times New Roman" panose="02020603050405020304" pitchFamily="18" charset="0"/>
              </a:rPr>
              <a:t>Learning Objectives</a:t>
            </a:r>
          </a:p>
        </p:txBody>
      </p:sp>
      <p:sp>
        <p:nvSpPr>
          <p:cNvPr id="3" name="Content Placeholder 2"/>
          <p:cNvSpPr>
            <a:spLocks noGrp="1"/>
          </p:cNvSpPr>
          <p:nvPr>
            <p:ph idx="1"/>
          </p:nvPr>
        </p:nvSpPr>
        <p:spPr/>
        <p:txBody>
          <a:bodyPr/>
          <a:lstStyle/>
          <a:p>
            <a:r>
              <a:rPr lang="en-US" dirty="0"/>
              <a:t>Git</a:t>
            </a:r>
          </a:p>
          <a:p>
            <a:r>
              <a:rPr lang="en-US" dirty="0"/>
              <a:t>GitHub</a:t>
            </a:r>
          </a:p>
          <a:p>
            <a:r>
              <a:rPr lang="en-US" dirty="0"/>
              <a:t>Create a Git project</a:t>
            </a:r>
          </a:p>
          <a:p>
            <a:r>
              <a:rPr lang="en-US" dirty="0"/>
              <a:t>Git branches </a:t>
            </a:r>
          </a:p>
          <a:p>
            <a:endParaRPr lang="en-US" dirty="0"/>
          </a:p>
        </p:txBody>
      </p:sp>
    </p:spTree>
    <p:extLst>
      <p:ext uri="{BB962C8B-B14F-4D97-AF65-F5344CB8AC3E}">
        <p14:creationId xmlns:p14="http://schemas.microsoft.com/office/powerpoint/2010/main" val="1544314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838200" y="211015"/>
            <a:ext cx="10515600" cy="1448973"/>
          </a:xfrm>
          <a:prstGeom prst="flowChartProcess">
            <a:avLst/>
          </a:prstGeom>
          <a:noFill/>
          <a:ln w="571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702191" y="618978"/>
            <a:ext cx="8201464" cy="707886"/>
          </a:xfrm>
          <a:prstGeom prst="rect">
            <a:avLst/>
          </a:prstGeom>
          <a:noFill/>
        </p:spPr>
        <p:txBody>
          <a:bodyPr wrap="square" rtlCol="0">
            <a:spAutoFit/>
          </a:bodyPr>
          <a:lstStyle/>
          <a:p>
            <a:pPr algn="ctr"/>
            <a:r>
              <a:rPr lang="en-US" sz="4000" b="1" dirty="0"/>
              <a:t>Create new git project</a:t>
            </a:r>
            <a:endParaRPr lang="en-US" b="1" dirty="0">
              <a:latin typeface="Times New Roman" panose="02020603050405020304" pitchFamily="18" charset="0"/>
              <a:cs typeface="Times New Roman" panose="02020603050405020304" pitchFamily="18" charset="0"/>
            </a:endParaRPr>
          </a:p>
        </p:txBody>
      </p:sp>
      <p:sp>
        <p:nvSpPr>
          <p:cNvPr id="2" name="عنصر نائب للمحتوى 1"/>
          <p:cNvSpPr>
            <a:spLocks noGrp="1"/>
          </p:cNvSpPr>
          <p:nvPr>
            <p:ph idx="1"/>
          </p:nvPr>
        </p:nvSpPr>
        <p:spPr>
          <a:xfrm>
            <a:off x="838200" y="1843731"/>
            <a:ext cx="10515600" cy="4738137"/>
          </a:xfrm>
        </p:spPr>
        <p:txBody>
          <a:bodyPr>
            <a:normAutofit fontScale="92500" lnSpcReduction="10000"/>
          </a:bodyPr>
          <a:lstStyle/>
          <a:p>
            <a:r>
              <a:rPr lang="en-US" b="1" dirty="0">
                <a:solidFill>
                  <a:srgbClr val="EB8825"/>
                </a:solidFill>
              </a:rPr>
              <a:t>Step 1:</a:t>
            </a:r>
          </a:p>
          <a:p>
            <a:pPr marL="0" indent="0">
              <a:buNone/>
            </a:pPr>
            <a:r>
              <a:rPr lang="en-US" dirty="0"/>
              <a:t>We need to initialize git in the desired  project.</a:t>
            </a:r>
          </a:p>
          <a:p>
            <a:r>
              <a:rPr lang="en-US" b="1" dirty="0">
                <a:solidFill>
                  <a:srgbClr val="EB8825"/>
                </a:solidFill>
              </a:rPr>
              <a:t>Step 2:</a:t>
            </a:r>
          </a:p>
          <a:p>
            <a:pPr marL="0" indent="0">
              <a:buNone/>
            </a:pPr>
            <a:r>
              <a:rPr lang="en-US" dirty="0"/>
              <a:t>We need to list the files in this directory by typing :</a:t>
            </a:r>
          </a:p>
          <a:p>
            <a:pPr marL="0" indent="0">
              <a:buNone/>
            </a:pPr>
            <a:r>
              <a:rPr lang="en-US" dirty="0"/>
              <a:t>- ls </a:t>
            </a:r>
            <a:r>
              <a:rPr lang="en-US" dirty="0" smtClean="0">
                <a:sym typeface="Wingdings" panose="05000000000000000000" pitchFamily="2" charset="2"/>
              </a:rPr>
              <a:t> </a:t>
            </a:r>
            <a:r>
              <a:rPr lang="en-US" dirty="0" smtClean="0"/>
              <a:t>list</a:t>
            </a:r>
            <a:r>
              <a:rPr lang="en-US" dirty="0"/>
              <a:t> the files in the directory.</a:t>
            </a:r>
          </a:p>
          <a:p>
            <a:pPr>
              <a:buFontTx/>
              <a:buChar char="-"/>
            </a:pPr>
            <a:r>
              <a:rPr lang="en-US" dirty="0" smtClean="0"/>
              <a:t>ls  </a:t>
            </a:r>
            <a:r>
              <a:rPr lang="en-US" dirty="0"/>
              <a:t>-a  </a:t>
            </a:r>
            <a:r>
              <a:rPr lang="en-US" dirty="0" smtClean="0">
                <a:sym typeface="Wingdings" panose="05000000000000000000" pitchFamily="2" charset="2"/>
              </a:rPr>
              <a:t></a:t>
            </a:r>
            <a:r>
              <a:rPr lang="en-US" dirty="0" smtClean="0"/>
              <a:t> </a:t>
            </a:r>
            <a:r>
              <a:rPr lang="en-US" dirty="0"/>
              <a:t>list all files, including hidden files</a:t>
            </a:r>
            <a:r>
              <a:rPr lang="en-US" dirty="0" smtClean="0"/>
              <a:t>.</a:t>
            </a:r>
          </a:p>
          <a:p>
            <a:pPr lvl="0"/>
            <a:r>
              <a:rPr lang="en-US" b="1" dirty="0">
                <a:solidFill>
                  <a:srgbClr val="EB8825"/>
                </a:solidFill>
              </a:rPr>
              <a:t>Step </a:t>
            </a:r>
            <a:r>
              <a:rPr lang="en-US" b="1" dirty="0" smtClean="0">
                <a:solidFill>
                  <a:srgbClr val="EB8825"/>
                </a:solidFill>
              </a:rPr>
              <a:t>3:</a:t>
            </a:r>
            <a:endParaRPr lang="en-US" b="1" dirty="0">
              <a:solidFill>
                <a:srgbClr val="EB8825"/>
              </a:solidFill>
            </a:endParaRPr>
          </a:p>
          <a:p>
            <a:pPr marL="0" indent="0">
              <a:buNone/>
            </a:pPr>
            <a:r>
              <a:rPr lang="en-US" dirty="0" smtClean="0"/>
              <a:t>We </a:t>
            </a:r>
            <a:r>
              <a:rPr lang="en-US" dirty="0"/>
              <a:t>need to see which changes have been staged, which haven't, and which files aren't being tracked </a:t>
            </a:r>
            <a:r>
              <a:rPr lang="en-US" dirty="0" smtClean="0"/>
              <a:t>.</a:t>
            </a:r>
          </a:p>
          <a:p>
            <a:pPr lvl="0"/>
            <a:r>
              <a:rPr lang="en-US" b="1" dirty="0">
                <a:solidFill>
                  <a:srgbClr val="EB8825"/>
                </a:solidFill>
              </a:rPr>
              <a:t>Step 4:</a:t>
            </a:r>
          </a:p>
          <a:p>
            <a:pPr marL="0" indent="0">
              <a:buNone/>
            </a:pPr>
            <a:r>
              <a:rPr lang="en-US" dirty="0" smtClean="0"/>
              <a:t>we </a:t>
            </a:r>
            <a:r>
              <a:rPr lang="en-US" dirty="0"/>
              <a:t>need to add the untracked files into the staging environment.</a:t>
            </a:r>
          </a:p>
          <a:p>
            <a:endParaRPr lang="en-US" dirty="0"/>
          </a:p>
        </p:txBody>
      </p:sp>
    </p:spTree>
    <p:extLst>
      <p:ext uri="{BB962C8B-B14F-4D97-AF65-F5344CB8AC3E}">
        <p14:creationId xmlns:p14="http://schemas.microsoft.com/office/powerpoint/2010/main" val="186692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0" dur="500"/>
                                        <p:tgtEl>
                                          <p:spTgt spid="2">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3" dur="500"/>
                                        <p:tgtEl>
                                          <p:spTgt spid="2">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6" dur="500"/>
                                        <p:tgtEl>
                                          <p:spTgt spid="2">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9" dur="500"/>
                                        <p:tgtEl>
                                          <p:spTgt spid="2">
                                            <p:txEl>
                                              <p:pRg st="4" end="4"/>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2" dur="500"/>
                                        <p:tgtEl>
                                          <p:spTgt spid="2">
                                            <p:txEl>
                                              <p:pRg st="5" end="5"/>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5" dur="500"/>
                                        <p:tgtEl>
                                          <p:spTgt spid="2">
                                            <p:txEl>
                                              <p:pRg st="6" end="6"/>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8" dur="500"/>
                                        <p:tgtEl>
                                          <p:spTgt spid="2">
                                            <p:txEl>
                                              <p:pRg st="7" end="7"/>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randombar(horizontal)">
                                      <p:cBhvr>
                                        <p:cTn id="31" dur="500"/>
                                        <p:tgtEl>
                                          <p:spTgt spid="2">
                                            <p:txEl>
                                              <p:pRg st="8" end="8"/>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2">
                                            <p:txEl>
                                              <p:pRg st="9" end="9"/>
                                            </p:txEl>
                                          </p:spTgt>
                                        </p:tgtEl>
                                        <p:attrNameLst>
                                          <p:attrName>style.visibility</p:attrName>
                                        </p:attrNameLst>
                                      </p:cBhvr>
                                      <p:to>
                                        <p:strVal val="visible"/>
                                      </p:to>
                                    </p:set>
                                    <p:animEffect transition="in" filter="randombar(horizontal)">
                                      <p:cBhvr>
                                        <p:cTn id="34"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838200" y="211015"/>
            <a:ext cx="10515600" cy="1448973"/>
          </a:xfrm>
          <a:prstGeom prst="flowChartProcess">
            <a:avLst/>
          </a:prstGeom>
          <a:noFill/>
          <a:ln w="571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702191" y="618978"/>
            <a:ext cx="8201464" cy="707886"/>
          </a:xfrm>
          <a:prstGeom prst="rect">
            <a:avLst/>
          </a:prstGeom>
          <a:noFill/>
        </p:spPr>
        <p:txBody>
          <a:bodyPr wrap="square" rtlCol="0">
            <a:spAutoFit/>
          </a:bodyPr>
          <a:lstStyle/>
          <a:p>
            <a:pPr algn="ctr"/>
            <a:r>
              <a:rPr lang="en-US" sz="4000" b="1" dirty="0"/>
              <a:t>Create new git project</a:t>
            </a:r>
            <a:endParaRPr lang="en-US" b="1" dirty="0">
              <a:latin typeface="Times New Roman" panose="02020603050405020304" pitchFamily="18" charset="0"/>
              <a:cs typeface="Times New Roman" panose="02020603050405020304" pitchFamily="18" charset="0"/>
            </a:endParaRPr>
          </a:p>
        </p:txBody>
      </p:sp>
      <p:sp>
        <p:nvSpPr>
          <p:cNvPr id="2" name="عنصر نائب للمحتوى 1"/>
          <p:cNvSpPr>
            <a:spLocks noGrp="1"/>
          </p:cNvSpPr>
          <p:nvPr>
            <p:ph idx="1"/>
          </p:nvPr>
        </p:nvSpPr>
        <p:spPr/>
        <p:txBody>
          <a:bodyPr/>
          <a:lstStyle/>
          <a:p>
            <a:r>
              <a:rPr lang="en-US" b="1" dirty="0">
                <a:solidFill>
                  <a:srgbClr val="EB8825"/>
                </a:solidFill>
              </a:rPr>
              <a:t>Step 5:</a:t>
            </a:r>
          </a:p>
          <a:p>
            <a:pPr marL="0" indent="0">
              <a:buNone/>
            </a:pPr>
            <a:r>
              <a:rPr lang="en-US" dirty="0"/>
              <a:t>we need to recheck the status of the files.</a:t>
            </a:r>
          </a:p>
          <a:p>
            <a:r>
              <a:rPr lang="en-US" dirty="0">
                <a:solidFill>
                  <a:srgbClr val="EB8825"/>
                </a:solidFill>
              </a:rPr>
              <a:t> </a:t>
            </a:r>
            <a:r>
              <a:rPr lang="en-US" b="1" dirty="0">
                <a:solidFill>
                  <a:srgbClr val="EB8825"/>
                </a:solidFill>
              </a:rPr>
              <a:t>Step 6: </a:t>
            </a:r>
          </a:p>
          <a:p>
            <a:pPr marL="0" indent="0">
              <a:buNone/>
            </a:pPr>
            <a:r>
              <a:rPr lang="en-US" dirty="0"/>
              <a:t>We need to transform the files from the staging environment into the local repository by using the commit git command.</a:t>
            </a:r>
          </a:p>
          <a:p>
            <a:pPr marL="0" indent="0">
              <a:buNone/>
            </a:pPr>
            <a:r>
              <a:rPr lang="en-US" dirty="0"/>
              <a:t>When we use commit, we should always include a message.</a:t>
            </a:r>
          </a:p>
          <a:p>
            <a:endParaRPr lang="en-US" dirty="0"/>
          </a:p>
        </p:txBody>
      </p:sp>
    </p:spTree>
    <p:extLst>
      <p:ext uri="{BB962C8B-B14F-4D97-AF65-F5344CB8AC3E}">
        <p14:creationId xmlns:p14="http://schemas.microsoft.com/office/powerpoint/2010/main" val="2812920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0" dur="500"/>
                                        <p:tgtEl>
                                          <p:spTgt spid="2">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3" dur="500"/>
                                        <p:tgtEl>
                                          <p:spTgt spid="2">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6" dur="500"/>
                                        <p:tgtEl>
                                          <p:spTgt spid="2">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9"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838200" y="211015"/>
            <a:ext cx="10515600" cy="1448973"/>
          </a:xfrm>
          <a:prstGeom prst="flowChartProcess">
            <a:avLst/>
          </a:prstGeom>
          <a:noFill/>
          <a:ln w="571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702191" y="618978"/>
            <a:ext cx="8201464" cy="707886"/>
          </a:xfrm>
          <a:prstGeom prst="rect">
            <a:avLst/>
          </a:prstGeom>
          <a:noFill/>
        </p:spPr>
        <p:txBody>
          <a:bodyPr wrap="square" rtlCol="0">
            <a:spAutoFit/>
          </a:bodyPr>
          <a:lstStyle/>
          <a:p>
            <a:pPr algn="ctr"/>
            <a:r>
              <a:rPr lang="en-US" sz="4000" b="1" dirty="0"/>
              <a:t>Create new git project</a:t>
            </a:r>
            <a:endParaRPr lang="en-US" b="1" dirty="0">
              <a:latin typeface="Times New Roman" panose="02020603050405020304" pitchFamily="18" charset="0"/>
              <a:cs typeface="Times New Roman" panose="02020603050405020304" pitchFamily="18" charset="0"/>
            </a:endParaRPr>
          </a:p>
        </p:txBody>
      </p:sp>
      <p:sp>
        <p:nvSpPr>
          <p:cNvPr id="2" name="عنصر نائب للمحتوى 1"/>
          <p:cNvSpPr>
            <a:spLocks noGrp="1"/>
          </p:cNvSpPr>
          <p:nvPr>
            <p:ph idx="1"/>
          </p:nvPr>
        </p:nvSpPr>
        <p:spPr/>
        <p:txBody>
          <a:bodyPr/>
          <a:lstStyle/>
          <a:p>
            <a:r>
              <a:rPr lang="en-US" b="1" dirty="0">
                <a:solidFill>
                  <a:srgbClr val="EB8825"/>
                </a:solidFill>
              </a:rPr>
              <a:t>Step 7: </a:t>
            </a:r>
          </a:p>
          <a:p>
            <a:pPr marL="0" indent="0">
              <a:buNone/>
            </a:pPr>
            <a:r>
              <a:rPr lang="en-US" dirty="0"/>
              <a:t>Since we have already set up a local Git repo, we are going to push that to GitHub.</a:t>
            </a:r>
          </a:p>
          <a:p>
            <a:r>
              <a:rPr lang="en-US" b="1" dirty="0">
                <a:solidFill>
                  <a:srgbClr val="EB8825"/>
                </a:solidFill>
              </a:rPr>
              <a:t>Step 8: </a:t>
            </a:r>
          </a:p>
          <a:p>
            <a:pPr marL="0" indent="0">
              <a:buNone/>
            </a:pPr>
            <a:r>
              <a:rPr lang="en-US" dirty="0"/>
              <a:t>we are going to push our master branch to the origin URL, and set it as the default remote branch.</a:t>
            </a:r>
          </a:p>
          <a:p>
            <a:endParaRPr lang="en-US" dirty="0"/>
          </a:p>
        </p:txBody>
      </p:sp>
    </p:spTree>
    <p:extLst>
      <p:ext uri="{BB962C8B-B14F-4D97-AF65-F5344CB8AC3E}">
        <p14:creationId xmlns:p14="http://schemas.microsoft.com/office/powerpoint/2010/main" val="3805996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0" dur="500"/>
                                        <p:tgtEl>
                                          <p:spTgt spid="2">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3" dur="500"/>
                                        <p:tgtEl>
                                          <p:spTgt spid="2">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6"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838200" y="211015"/>
            <a:ext cx="10515600" cy="1448973"/>
          </a:xfrm>
          <a:prstGeom prst="flowChartProcess">
            <a:avLst/>
          </a:prstGeom>
          <a:noFill/>
          <a:ln w="571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702191" y="618978"/>
            <a:ext cx="8201464" cy="707886"/>
          </a:xfrm>
          <a:prstGeom prst="rect">
            <a:avLst/>
          </a:prstGeom>
          <a:noFill/>
        </p:spPr>
        <p:txBody>
          <a:bodyPr wrap="square" rtlCol="0">
            <a:spAutoFit/>
          </a:bodyPr>
          <a:lstStyle/>
          <a:p>
            <a:pPr algn="ctr"/>
            <a:r>
              <a:rPr lang="en-US" sz="4000" b="1" dirty="0"/>
              <a:t>Create new git project</a:t>
            </a:r>
            <a:endParaRPr lang="en-US" b="1" dirty="0">
              <a:latin typeface="Times New Roman" panose="02020603050405020304" pitchFamily="18" charset="0"/>
              <a:cs typeface="Times New Roman" panose="02020603050405020304" pitchFamily="18" charset="0"/>
            </a:endParaRPr>
          </a:p>
        </p:txBody>
      </p:sp>
      <p:sp>
        <p:nvSpPr>
          <p:cNvPr id="2" name="عنصر نائب للمحتوى 1"/>
          <p:cNvSpPr>
            <a:spLocks noGrp="1"/>
          </p:cNvSpPr>
          <p:nvPr>
            <p:ph idx="1"/>
          </p:nvPr>
        </p:nvSpPr>
        <p:spPr/>
        <p:txBody>
          <a:bodyPr/>
          <a:lstStyle/>
          <a:p>
            <a:r>
              <a:rPr lang="en-US" dirty="0"/>
              <a:t>Since this is your first time connecting to GitHub, you will get a notification to authenticate this connection.</a:t>
            </a:r>
          </a:p>
          <a:p>
            <a:endParaRPr lang="en-US" dirty="0"/>
          </a:p>
        </p:txBody>
      </p:sp>
      <p:pic>
        <p:nvPicPr>
          <p:cNvPr id="3" name="صورة 2"/>
          <p:cNvPicPr>
            <a:picLocks noChangeAspect="1"/>
          </p:cNvPicPr>
          <p:nvPr/>
        </p:nvPicPr>
        <p:blipFill>
          <a:blip r:embed="rId2"/>
          <a:stretch>
            <a:fillRect/>
          </a:stretch>
        </p:blipFill>
        <p:spPr>
          <a:xfrm>
            <a:off x="2227152" y="2799486"/>
            <a:ext cx="7432269" cy="3522222"/>
          </a:xfrm>
          <a:prstGeom prst="rect">
            <a:avLst/>
          </a:prstGeom>
        </p:spPr>
      </p:pic>
    </p:spTree>
    <p:extLst>
      <p:ext uri="{BB962C8B-B14F-4D97-AF65-F5344CB8AC3E}">
        <p14:creationId xmlns:p14="http://schemas.microsoft.com/office/powerpoint/2010/main" val="109065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838200" y="211015"/>
            <a:ext cx="10515600" cy="1448973"/>
          </a:xfrm>
          <a:prstGeom prst="flowChartProcess">
            <a:avLst/>
          </a:prstGeom>
          <a:noFill/>
          <a:ln w="571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702191" y="618978"/>
            <a:ext cx="8201464" cy="707886"/>
          </a:xfrm>
          <a:prstGeom prst="rect">
            <a:avLst/>
          </a:prstGeom>
          <a:noFill/>
        </p:spPr>
        <p:txBody>
          <a:bodyPr wrap="square" rtlCol="0">
            <a:spAutoFit/>
          </a:bodyPr>
          <a:lstStyle/>
          <a:p>
            <a:pPr algn="ctr"/>
            <a:r>
              <a:rPr lang="en-US" sz="4000" b="1" dirty="0"/>
              <a:t>Create new git project</a:t>
            </a:r>
            <a:endParaRPr lang="en-US" b="1" dirty="0">
              <a:latin typeface="Times New Roman" panose="02020603050405020304" pitchFamily="18" charset="0"/>
              <a:cs typeface="Times New Roman" panose="02020603050405020304" pitchFamily="18" charset="0"/>
            </a:endParaRPr>
          </a:p>
        </p:txBody>
      </p:sp>
      <p:sp>
        <p:nvSpPr>
          <p:cNvPr id="2" name="عنصر نائب للمحتوى 1"/>
          <p:cNvSpPr>
            <a:spLocks noGrp="1"/>
          </p:cNvSpPr>
          <p:nvPr>
            <p:ph idx="1"/>
          </p:nvPr>
        </p:nvSpPr>
        <p:spPr/>
        <p:txBody>
          <a:bodyPr/>
          <a:lstStyle/>
          <a:p>
            <a:r>
              <a:rPr lang="en-US" b="1" dirty="0">
                <a:solidFill>
                  <a:srgbClr val="EB8825"/>
                </a:solidFill>
              </a:rPr>
              <a:t>Step 9: </a:t>
            </a:r>
          </a:p>
          <a:p>
            <a:pPr marL="0" indent="0">
              <a:buNone/>
            </a:pPr>
            <a:r>
              <a:rPr lang="en-US" dirty="0"/>
              <a:t>Return back to the Bash terminal .</a:t>
            </a:r>
          </a:p>
          <a:p>
            <a:r>
              <a:rPr lang="en-US" b="1" dirty="0">
                <a:solidFill>
                  <a:srgbClr val="EB8825"/>
                </a:solidFill>
              </a:rPr>
              <a:t>Step 10:</a:t>
            </a:r>
          </a:p>
          <a:p>
            <a:pPr marL="0" indent="0">
              <a:buNone/>
            </a:pPr>
            <a:r>
              <a:rPr lang="en-US" dirty="0"/>
              <a:t>Go back into GitHub and see that the repository has been updated.</a:t>
            </a:r>
          </a:p>
          <a:p>
            <a:endParaRPr lang="en-US" dirty="0"/>
          </a:p>
        </p:txBody>
      </p:sp>
      <p:pic>
        <p:nvPicPr>
          <p:cNvPr id="6" name="صورة 5"/>
          <p:cNvPicPr>
            <a:picLocks noChangeAspect="1"/>
          </p:cNvPicPr>
          <p:nvPr/>
        </p:nvPicPr>
        <p:blipFill>
          <a:blip r:embed="rId2"/>
          <a:stretch>
            <a:fillRect/>
          </a:stretch>
        </p:blipFill>
        <p:spPr>
          <a:xfrm>
            <a:off x="1922482" y="3963923"/>
            <a:ext cx="7760881" cy="2213040"/>
          </a:xfrm>
          <a:prstGeom prst="rect">
            <a:avLst/>
          </a:prstGeom>
        </p:spPr>
      </p:pic>
    </p:spTree>
    <p:extLst>
      <p:ext uri="{BB962C8B-B14F-4D97-AF65-F5344CB8AC3E}">
        <p14:creationId xmlns:p14="http://schemas.microsoft.com/office/powerpoint/2010/main" val="431867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0" dur="500"/>
                                        <p:tgtEl>
                                          <p:spTgt spid="2">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3" dur="500"/>
                                        <p:tgtEl>
                                          <p:spTgt spid="2">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221502" cy="6858000"/>
          </a:xfrm>
          <a:prstGeom prst="rect">
            <a:avLst/>
          </a:prstGeom>
          <a:solidFill>
            <a:srgbClr val="FF6600">
              <a:alpha val="69000"/>
            </a:srgbClr>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 y="3167787"/>
            <a:ext cx="3141552" cy="1325563"/>
          </a:xfrm>
        </p:spPr>
        <p:txBody>
          <a:bodyPr>
            <a:normAutofit/>
          </a:bodyPr>
          <a:lstStyle/>
          <a:p>
            <a:pPr algn="ctr"/>
            <a:r>
              <a:rPr lang="en-US" sz="5400" b="1" dirty="0"/>
              <a:t>Git Branch</a:t>
            </a:r>
            <a:endParaRPr lang="en-US" sz="5400" b="1" dirty="0">
              <a:solidFill>
                <a:schemeClr val="tx1">
                  <a:lumMod val="95000"/>
                  <a:lumOff val="5000"/>
                </a:schemeClr>
              </a:solidFill>
            </a:endParaRPr>
          </a:p>
        </p:txBody>
      </p:sp>
      <p:pic>
        <p:nvPicPr>
          <p:cNvPr id="6" name="عنصر نائب للمحتوى 5"/>
          <p:cNvPicPr>
            <a:picLocks noGrp="1" noChangeAspect="1"/>
          </p:cNvPicPr>
          <p:nvPr>
            <p:ph idx="1"/>
          </p:nvPr>
        </p:nvPicPr>
        <p:blipFill>
          <a:blip r:embed="rId2"/>
          <a:stretch>
            <a:fillRect/>
          </a:stretch>
        </p:blipFill>
        <p:spPr>
          <a:xfrm>
            <a:off x="5467007" y="1891872"/>
            <a:ext cx="3883489" cy="3877392"/>
          </a:xfrm>
          <a:prstGeom prst="rect">
            <a:avLst/>
          </a:prstGeom>
        </p:spPr>
      </p:pic>
    </p:spTree>
    <p:extLst>
      <p:ext uri="{BB962C8B-B14F-4D97-AF65-F5344CB8AC3E}">
        <p14:creationId xmlns:p14="http://schemas.microsoft.com/office/powerpoint/2010/main" val="579482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838200" y="211015"/>
            <a:ext cx="10515600" cy="1448973"/>
          </a:xfrm>
          <a:prstGeom prst="flowChartProcess">
            <a:avLst/>
          </a:prstGeom>
          <a:noFill/>
          <a:ln w="571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702191" y="618978"/>
            <a:ext cx="8201464" cy="707886"/>
          </a:xfrm>
          <a:prstGeom prst="rect">
            <a:avLst/>
          </a:prstGeom>
          <a:noFill/>
        </p:spPr>
        <p:txBody>
          <a:bodyPr wrap="square" rtlCol="0">
            <a:spAutoFit/>
          </a:bodyPr>
          <a:lstStyle/>
          <a:p>
            <a:pPr algn="ctr"/>
            <a:r>
              <a:rPr lang="en-US" sz="4000" b="1" dirty="0"/>
              <a:t>Git Branch</a:t>
            </a:r>
            <a:endParaRPr lang="en-US" sz="4000" b="1" dirty="0">
              <a:latin typeface="Times New Roman" panose="02020603050405020304" pitchFamily="18" charset="0"/>
              <a:cs typeface="Times New Roman" panose="02020603050405020304" pitchFamily="18" charset="0"/>
            </a:endParaRPr>
          </a:p>
        </p:txBody>
      </p:sp>
      <p:sp>
        <p:nvSpPr>
          <p:cNvPr id="2" name="عنصر نائب للمحتوى 1"/>
          <p:cNvSpPr>
            <a:spLocks noGrp="1"/>
          </p:cNvSpPr>
          <p:nvPr>
            <p:ph idx="1"/>
          </p:nvPr>
        </p:nvSpPr>
        <p:spPr>
          <a:xfrm>
            <a:off x="838200" y="2441261"/>
            <a:ext cx="10515600" cy="4351338"/>
          </a:xfrm>
        </p:spPr>
        <p:txBody>
          <a:bodyPr/>
          <a:lstStyle/>
          <a:p>
            <a:r>
              <a:rPr lang="en-US" dirty="0"/>
              <a:t>Git refers to the original branch as the master/main branch/default branch. When making additional commits, the master/main branch will always connect you to the most recent changes you will make. A branch is a specific line of code that programmers working on a project employ to make new commits.</a:t>
            </a:r>
          </a:p>
          <a:p>
            <a:pPr marL="0" indent="0">
              <a:buNone/>
            </a:pPr>
            <a:endParaRPr lang="en-US" dirty="0"/>
          </a:p>
          <a:p>
            <a:endParaRPr lang="en-US" dirty="0"/>
          </a:p>
        </p:txBody>
      </p:sp>
    </p:spTree>
    <p:extLst>
      <p:ext uri="{BB962C8B-B14F-4D97-AF65-F5344CB8AC3E}">
        <p14:creationId xmlns:p14="http://schemas.microsoft.com/office/powerpoint/2010/main" val="335171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838200" y="211015"/>
            <a:ext cx="10515600" cy="1448973"/>
          </a:xfrm>
          <a:prstGeom prst="flowChartProcess">
            <a:avLst/>
          </a:prstGeom>
          <a:noFill/>
          <a:ln w="571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702191" y="618978"/>
            <a:ext cx="8201464" cy="707886"/>
          </a:xfrm>
          <a:prstGeom prst="rect">
            <a:avLst/>
          </a:prstGeom>
          <a:noFill/>
        </p:spPr>
        <p:txBody>
          <a:bodyPr wrap="square" rtlCol="0">
            <a:spAutoFit/>
          </a:bodyPr>
          <a:lstStyle/>
          <a:p>
            <a:pPr algn="ctr"/>
            <a:r>
              <a:rPr lang="en-US" sz="4000" b="1" dirty="0"/>
              <a:t>Git Branch</a:t>
            </a:r>
            <a:endParaRPr lang="en-US" sz="4000" b="1" dirty="0">
              <a:latin typeface="Times New Roman" panose="02020603050405020304" pitchFamily="18" charset="0"/>
              <a:cs typeface="Times New Roman" panose="02020603050405020304" pitchFamily="18" charset="0"/>
            </a:endParaRPr>
          </a:p>
        </p:txBody>
      </p:sp>
      <p:sp>
        <p:nvSpPr>
          <p:cNvPr id="2" name="عنصر نائب للمحتوى 1"/>
          <p:cNvSpPr>
            <a:spLocks noGrp="1"/>
          </p:cNvSpPr>
          <p:nvPr>
            <p:ph idx="1"/>
          </p:nvPr>
        </p:nvSpPr>
        <p:spPr>
          <a:xfrm>
            <a:off x="838200" y="2441261"/>
            <a:ext cx="10515600" cy="4351338"/>
          </a:xfrm>
        </p:spPr>
        <p:txBody>
          <a:bodyPr/>
          <a:lstStyle/>
          <a:p>
            <a:r>
              <a:rPr lang="en-US" dirty="0"/>
              <a:t>A group of developers can create copies of the production they are working on thanks to Git branching. They may create new features and repair issues while working in the git environment. Git will allow merging the modifications into the main production whenever they are pleased with the changes.</a:t>
            </a:r>
          </a:p>
          <a:p>
            <a:endParaRPr lang="en-US" dirty="0"/>
          </a:p>
        </p:txBody>
      </p:sp>
    </p:spTree>
    <p:extLst>
      <p:ext uri="{BB962C8B-B14F-4D97-AF65-F5344CB8AC3E}">
        <p14:creationId xmlns:p14="http://schemas.microsoft.com/office/powerpoint/2010/main" val="172806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0" y="5486400"/>
            <a:ext cx="12192000" cy="1371600"/>
          </a:xfrm>
          <a:prstGeom prst="flowChartProcess">
            <a:avLst/>
          </a:prstGeom>
          <a:solidFill>
            <a:srgbClr val="FF6600">
              <a:alpha val="72000"/>
            </a:srgbClr>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4800" b="1" dirty="0"/>
              <a:t>Git Branch</a:t>
            </a:r>
            <a:endParaRPr lang="en-US" b="1" dirty="0">
              <a:solidFill>
                <a:schemeClr val="tx1">
                  <a:lumMod val="95000"/>
                  <a:lumOff val="5000"/>
                </a:schemeClr>
              </a:solidFill>
            </a:endParaRPr>
          </a:p>
        </p:txBody>
      </p:sp>
      <p:pic>
        <p:nvPicPr>
          <p:cNvPr id="8" name="عنصر نائب للمحتوى 3"/>
          <p:cNvPicPr>
            <a:picLocks noGrp="1" noChangeAspect="1"/>
          </p:cNvPicPr>
          <p:nvPr>
            <p:ph idx="1"/>
          </p:nvPr>
        </p:nvPicPr>
        <p:blipFill>
          <a:blip r:embed="rId2"/>
          <a:stretch>
            <a:fillRect/>
          </a:stretch>
        </p:blipFill>
        <p:spPr>
          <a:xfrm>
            <a:off x="2933322" y="1362708"/>
            <a:ext cx="6203296" cy="357729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479721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838200" y="211015"/>
            <a:ext cx="10515600" cy="1448973"/>
          </a:xfrm>
          <a:prstGeom prst="flowChartProcess">
            <a:avLst/>
          </a:prstGeom>
          <a:noFill/>
          <a:ln w="571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702191" y="618978"/>
            <a:ext cx="8201464" cy="707886"/>
          </a:xfrm>
          <a:prstGeom prst="rect">
            <a:avLst/>
          </a:prstGeom>
          <a:noFill/>
        </p:spPr>
        <p:txBody>
          <a:bodyPr wrap="square" rtlCol="0">
            <a:spAutoFit/>
          </a:bodyPr>
          <a:lstStyle/>
          <a:p>
            <a:pPr algn="ctr"/>
            <a:r>
              <a:rPr lang="en-US" sz="4000" b="1" dirty="0"/>
              <a:t>Git Branch</a:t>
            </a:r>
            <a:endParaRPr lang="en-US" sz="4000" b="1" dirty="0">
              <a:latin typeface="Times New Roman" panose="02020603050405020304" pitchFamily="18" charset="0"/>
              <a:cs typeface="Times New Roman" panose="02020603050405020304" pitchFamily="18" charset="0"/>
            </a:endParaRPr>
          </a:p>
        </p:txBody>
      </p:sp>
      <p:sp>
        <p:nvSpPr>
          <p:cNvPr id="2" name="عنصر نائب للمحتوى 1"/>
          <p:cNvSpPr>
            <a:spLocks noGrp="1"/>
          </p:cNvSpPr>
          <p:nvPr>
            <p:ph idx="1"/>
          </p:nvPr>
        </p:nvSpPr>
        <p:spPr>
          <a:xfrm>
            <a:off x="838200" y="2506662"/>
            <a:ext cx="10515600" cy="4351338"/>
          </a:xfrm>
        </p:spPr>
        <p:txBody>
          <a:bodyPr/>
          <a:lstStyle/>
          <a:p>
            <a:r>
              <a:rPr lang="en-US" dirty="0"/>
              <a:t>With the git branch command, you may view all of our main branch's branches</a:t>
            </a:r>
            <a:r>
              <a:rPr lang="en-US" dirty="0" smtClean="0"/>
              <a:t>.</a:t>
            </a:r>
            <a:endParaRPr lang="en-US" dirty="0"/>
          </a:p>
          <a:p>
            <a:r>
              <a:rPr lang="en-US" dirty="0"/>
              <a:t>In a live repository, the git branch -a command often samples both local and remote branches.</a:t>
            </a:r>
          </a:p>
          <a:p>
            <a:endParaRPr lang="en-US" dirty="0"/>
          </a:p>
        </p:txBody>
      </p:sp>
    </p:spTree>
    <p:extLst>
      <p:ext uri="{BB962C8B-B14F-4D97-AF65-F5344CB8AC3E}">
        <p14:creationId xmlns:p14="http://schemas.microsoft.com/office/powerpoint/2010/main" val="1024513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221502" cy="6858000"/>
          </a:xfrm>
          <a:prstGeom prst="rect">
            <a:avLst/>
          </a:prstGeom>
          <a:solidFill>
            <a:srgbClr val="FF6600">
              <a:alpha val="69000"/>
            </a:srgbClr>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5115" y="3167787"/>
            <a:ext cx="1995535" cy="1325563"/>
          </a:xfrm>
        </p:spPr>
        <p:txBody>
          <a:bodyPr>
            <a:normAutofit/>
          </a:bodyPr>
          <a:lstStyle/>
          <a:p>
            <a:pPr algn="ctr"/>
            <a:r>
              <a:rPr lang="en-US" sz="5400" b="1" dirty="0" smtClean="0">
                <a:solidFill>
                  <a:schemeClr val="tx1">
                    <a:lumMod val="95000"/>
                    <a:lumOff val="5000"/>
                  </a:schemeClr>
                </a:solidFill>
              </a:rPr>
              <a:t>Git</a:t>
            </a:r>
            <a:endParaRPr lang="en-US" sz="5400" b="1" dirty="0">
              <a:solidFill>
                <a:schemeClr val="tx1">
                  <a:lumMod val="95000"/>
                  <a:lumOff val="5000"/>
                </a:schemeClr>
              </a:solidFill>
            </a:endParaRPr>
          </a:p>
        </p:txBody>
      </p:sp>
      <p:pic>
        <p:nvPicPr>
          <p:cNvPr id="5" name="عنصر نائب للمحتوى 4"/>
          <p:cNvPicPr>
            <a:picLocks noGrp="1" noChangeAspect="1"/>
          </p:cNvPicPr>
          <p:nvPr>
            <p:ph idx="1"/>
          </p:nvPr>
        </p:nvPicPr>
        <p:blipFill>
          <a:blip r:embed="rId2"/>
          <a:stretch>
            <a:fillRect/>
          </a:stretch>
        </p:blipFill>
        <p:spPr>
          <a:xfrm>
            <a:off x="4940487" y="1690688"/>
            <a:ext cx="4694327" cy="4279763"/>
          </a:xfrm>
          <a:prstGeom prst="rect">
            <a:avLst/>
          </a:prstGeom>
        </p:spPr>
      </p:pic>
    </p:spTree>
    <p:extLst>
      <p:ext uri="{BB962C8B-B14F-4D97-AF65-F5344CB8AC3E}">
        <p14:creationId xmlns:p14="http://schemas.microsoft.com/office/powerpoint/2010/main" val="99369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838200" y="211015"/>
            <a:ext cx="10515600" cy="1448973"/>
          </a:xfrm>
          <a:prstGeom prst="flowChartProcess">
            <a:avLst/>
          </a:prstGeom>
          <a:noFill/>
          <a:ln w="571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702191" y="618978"/>
            <a:ext cx="8201464" cy="707886"/>
          </a:xfrm>
          <a:prstGeom prst="rect">
            <a:avLst/>
          </a:prstGeom>
          <a:noFill/>
        </p:spPr>
        <p:txBody>
          <a:bodyPr wrap="square" rtlCol="0">
            <a:spAutoFit/>
          </a:bodyPr>
          <a:lstStyle/>
          <a:p>
            <a:pPr algn="ctr"/>
            <a:r>
              <a:rPr lang="en-US" sz="4000" b="1" dirty="0"/>
              <a:t>Create new branch</a:t>
            </a:r>
            <a:endParaRPr lang="en-US" sz="4000" b="1" dirty="0">
              <a:latin typeface="Times New Roman" panose="02020603050405020304" pitchFamily="18" charset="0"/>
              <a:cs typeface="Times New Roman" panose="02020603050405020304" pitchFamily="18" charset="0"/>
            </a:endParaRPr>
          </a:p>
        </p:txBody>
      </p:sp>
      <p:sp>
        <p:nvSpPr>
          <p:cNvPr id="2" name="عنصر نائب للمحتوى 1"/>
          <p:cNvSpPr>
            <a:spLocks noGrp="1"/>
          </p:cNvSpPr>
          <p:nvPr>
            <p:ph idx="1"/>
          </p:nvPr>
        </p:nvSpPr>
        <p:spPr>
          <a:xfrm>
            <a:off x="838200" y="2506662"/>
            <a:ext cx="10515600" cy="4351338"/>
          </a:xfrm>
        </p:spPr>
        <p:txBody>
          <a:bodyPr/>
          <a:lstStyle/>
          <a:p>
            <a:r>
              <a:rPr lang="en-US" b="1" dirty="0">
                <a:solidFill>
                  <a:srgbClr val="EB8825"/>
                </a:solidFill>
              </a:rPr>
              <a:t>Step 1: </a:t>
            </a:r>
          </a:p>
          <a:p>
            <a:pPr marL="0" indent="0">
              <a:buNone/>
            </a:pPr>
            <a:r>
              <a:rPr lang="en-US" dirty="0"/>
              <a:t>We need to create a local branch which is named: sub_branch from the master branch and list the branches name again</a:t>
            </a:r>
            <a:r>
              <a:rPr lang="en-US" dirty="0" smtClean="0"/>
              <a:t>.</a:t>
            </a:r>
          </a:p>
          <a:p>
            <a:pPr marL="0" indent="0">
              <a:buNone/>
            </a:pPr>
            <a:endParaRPr lang="en-US" dirty="0"/>
          </a:p>
          <a:p>
            <a:r>
              <a:rPr lang="en-US" b="1" dirty="0">
                <a:solidFill>
                  <a:srgbClr val="EB8825"/>
                </a:solidFill>
              </a:rPr>
              <a:t>Step 2: </a:t>
            </a:r>
          </a:p>
          <a:p>
            <a:pPr marL="0" indent="0">
              <a:buNone/>
            </a:pPr>
            <a:r>
              <a:rPr lang="en-US" dirty="0"/>
              <a:t>We need to change the head pointer to the newest branch. </a:t>
            </a:r>
          </a:p>
          <a:p>
            <a:endParaRPr lang="en-US" dirty="0"/>
          </a:p>
        </p:txBody>
      </p:sp>
      <p:pic>
        <p:nvPicPr>
          <p:cNvPr id="3" name="صورة 2"/>
          <p:cNvPicPr>
            <a:picLocks noChangeAspect="1"/>
          </p:cNvPicPr>
          <p:nvPr/>
        </p:nvPicPr>
        <p:blipFill>
          <a:blip r:embed="rId2"/>
          <a:stretch>
            <a:fillRect/>
          </a:stretch>
        </p:blipFill>
        <p:spPr>
          <a:xfrm>
            <a:off x="8214958" y="3563375"/>
            <a:ext cx="2932430" cy="890093"/>
          </a:xfrm>
          <a:prstGeom prst="rect">
            <a:avLst/>
          </a:prstGeom>
        </p:spPr>
      </p:pic>
      <p:pic>
        <p:nvPicPr>
          <p:cNvPr id="6" name="صورة 5"/>
          <p:cNvPicPr>
            <a:picLocks noChangeAspect="1"/>
          </p:cNvPicPr>
          <p:nvPr/>
        </p:nvPicPr>
        <p:blipFill>
          <a:blip r:embed="rId3"/>
          <a:stretch>
            <a:fillRect/>
          </a:stretch>
        </p:blipFill>
        <p:spPr>
          <a:xfrm>
            <a:off x="9576321" y="4802055"/>
            <a:ext cx="1658256" cy="1219306"/>
          </a:xfrm>
          <a:prstGeom prst="rect">
            <a:avLst/>
          </a:prstGeom>
        </p:spPr>
      </p:pic>
    </p:spTree>
    <p:extLst>
      <p:ext uri="{BB962C8B-B14F-4D97-AF65-F5344CB8AC3E}">
        <p14:creationId xmlns:p14="http://schemas.microsoft.com/office/powerpoint/2010/main" val="17102936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838200" y="211015"/>
            <a:ext cx="10515600" cy="1448973"/>
          </a:xfrm>
          <a:prstGeom prst="flowChartProcess">
            <a:avLst/>
          </a:prstGeom>
          <a:noFill/>
          <a:ln w="571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702191" y="618978"/>
            <a:ext cx="8201464" cy="707886"/>
          </a:xfrm>
          <a:prstGeom prst="rect">
            <a:avLst/>
          </a:prstGeom>
          <a:noFill/>
        </p:spPr>
        <p:txBody>
          <a:bodyPr wrap="square" rtlCol="0">
            <a:spAutoFit/>
          </a:bodyPr>
          <a:lstStyle/>
          <a:p>
            <a:pPr algn="ctr"/>
            <a:r>
              <a:rPr lang="en-US" sz="4000" b="1" dirty="0"/>
              <a:t>Create new branch</a:t>
            </a:r>
            <a:endParaRPr lang="en-US" sz="4000" b="1" dirty="0">
              <a:latin typeface="Times New Roman" panose="02020603050405020304" pitchFamily="18" charset="0"/>
              <a:cs typeface="Times New Roman" panose="02020603050405020304" pitchFamily="18" charset="0"/>
            </a:endParaRPr>
          </a:p>
        </p:txBody>
      </p:sp>
      <p:sp>
        <p:nvSpPr>
          <p:cNvPr id="2" name="عنصر نائب للمحتوى 1"/>
          <p:cNvSpPr>
            <a:spLocks noGrp="1"/>
          </p:cNvSpPr>
          <p:nvPr>
            <p:ph idx="1"/>
          </p:nvPr>
        </p:nvSpPr>
        <p:spPr>
          <a:xfrm>
            <a:off x="838200" y="2506662"/>
            <a:ext cx="10515600" cy="4351338"/>
          </a:xfrm>
        </p:spPr>
        <p:txBody>
          <a:bodyPr/>
          <a:lstStyle/>
          <a:p>
            <a:r>
              <a:rPr lang="en-US" b="1" dirty="0">
                <a:solidFill>
                  <a:srgbClr val="EB8825"/>
                </a:solidFill>
              </a:rPr>
              <a:t>Step 3: </a:t>
            </a:r>
          </a:p>
          <a:p>
            <a:pPr marL="0" indent="0">
              <a:buNone/>
            </a:pPr>
            <a:r>
              <a:rPr lang="en-US" dirty="0"/>
              <a:t>make any changes to the main class, and complete the rest steps to push the new changes into the new branch. </a:t>
            </a:r>
            <a:endParaRPr lang="en-US" dirty="0" smtClean="0"/>
          </a:p>
          <a:p>
            <a:pPr marL="0" indent="0">
              <a:buNone/>
            </a:pPr>
            <a:endParaRPr lang="en-US" dirty="0"/>
          </a:p>
          <a:p>
            <a:endParaRPr lang="en-US" dirty="0"/>
          </a:p>
          <a:p>
            <a:endParaRPr lang="en-US" dirty="0"/>
          </a:p>
        </p:txBody>
      </p:sp>
      <p:pic>
        <p:nvPicPr>
          <p:cNvPr id="7" name="صورة 6"/>
          <p:cNvPicPr>
            <a:picLocks noChangeAspect="1"/>
          </p:cNvPicPr>
          <p:nvPr/>
        </p:nvPicPr>
        <p:blipFill>
          <a:blip r:embed="rId2"/>
          <a:stretch>
            <a:fillRect/>
          </a:stretch>
        </p:blipFill>
        <p:spPr>
          <a:xfrm>
            <a:off x="3300298" y="4026954"/>
            <a:ext cx="5005250" cy="1310754"/>
          </a:xfrm>
          <a:prstGeom prst="rect">
            <a:avLst/>
          </a:prstGeom>
        </p:spPr>
      </p:pic>
      <p:pic>
        <p:nvPicPr>
          <p:cNvPr id="8" name="صورة 7"/>
          <p:cNvPicPr>
            <a:picLocks noChangeAspect="1"/>
          </p:cNvPicPr>
          <p:nvPr/>
        </p:nvPicPr>
        <p:blipFill>
          <a:blip r:embed="rId3"/>
          <a:stretch>
            <a:fillRect/>
          </a:stretch>
        </p:blipFill>
        <p:spPr>
          <a:xfrm>
            <a:off x="3859453" y="5701580"/>
            <a:ext cx="3694496" cy="396274"/>
          </a:xfrm>
          <a:prstGeom prst="rect">
            <a:avLst/>
          </a:prstGeom>
        </p:spPr>
      </p:pic>
    </p:spTree>
    <p:extLst>
      <p:ext uri="{BB962C8B-B14F-4D97-AF65-F5344CB8AC3E}">
        <p14:creationId xmlns:p14="http://schemas.microsoft.com/office/powerpoint/2010/main" val="12516414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838200" y="211015"/>
            <a:ext cx="10515600" cy="1448973"/>
          </a:xfrm>
          <a:prstGeom prst="flowChartProcess">
            <a:avLst/>
          </a:prstGeom>
          <a:noFill/>
          <a:ln w="571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702191" y="618978"/>
            <a:ext cx="8201464" cy="707886"/>
          </a:xfrm>
          <a:prstGeom prst="rect">
            <a:avLst/>
          </a:prstGeom>
          <a:noFill/>
        </p:spPr>
        <p:txBody>
          <a:bodyPr wrap="square" rtlCol="0">
            <a:spAutoFit/>
          </a:bodyPr>
          <a:lstStyle/>
          <a:p>
            <a:pPr algn="ctr"/>
            <a:r>
              <a:rPr lang="en-US" sz="4000" b="1" dirty="0"/>
              <a:t>Create new branch</a:t>
            </a:r>
            <a:endParaRPr lang="en-US" sz="4000" b="1" dirty="0">
              <a:latin typeface="Times New Roman" panose="02020603050405020304" pitchFamily="18" charset="0"/>
              <a:cs typeface="Times New Roman" panose="02020603050405020304" pitchFamily="18" charset="0"/>
            </a:endParaRPr>
          </a:p>
        </p:txBody>
      </p:sp>
      <p:sp>
        <p:nvSpPr>
          <p:cNvPr id="2" name="عنصر نائب للمحتوى 1"/>
          <p:cNvSpPr>
            <a:spLocks noGrp="1"/>
          </p:cNvSpPr>
          <p:nvPr>
            <p:ph idx="1"/>
          </p:nvPr>
        </p:nvSpPr>
        <p:spPr>
          <a:xfrm>
            <a:off x="838200" y="2506662"/>
            <a:ext cx="10515600" cy="4351338"/>
          </a:xfrm>
        </p:spPr>
        <p:txBody>
          <a:bodyPr/>
          <a:lstStyle/>
          <a:p>
            <a:r>
              <a:rPr lang="en-US" b="1" dirty="0">
                <a:solidFill>
                  <a:srgbClr val="EB8825"/>
                </a:solidFill>
              </a:rPr>
              <a:t>Step 4: </a:t>
            </a:r>
          </a:p>
          <a:p>
            <a:pPr marL="0" indent="0">
              <a:buNone/>
            </a:pPr>
            <a:r>
              <a:rPr lang="en-US" dirty="0"/>
              <a:t>pull the new changes and make marge between sub_branch and master branch.</a:t>
            </a:r>
          </a:p>
          <a:p>
            <a:endParaRPr lang="en-US" dirty="0"/>
          </a:p>
          <a:p>
            <a:endParaRPr lang="en-US" dirty="0"/>
          </a:p>
        </p:txBody>
      </p:sp>
      <p:pic>
        <p:nvPicPr>
          <p:cNvPr id="3" name="صورة 2"/>
          <p:cNvPicPr>
            <a:picLocks noChangeAspect="1"/>
          </p:cNvPicPr>
          <p:nvPr/>
        </p:nvPicPr>
        <p:blipFill>
          <a:blip r:embed="rId2"/>
          <a:stretch>
            <a:fillRect/>
          </a:stretch>
        </p:blipFill>
        <p:spPr>
          <a:xfrm>
            <a:off x="2639874" y="3868888"/>
            <a:ext cx="6187976" cy="2560542"/>
          </a:xfrm>
          <a:prstGeom prst="rect">
            <a:avLst/>
          </a:prstGeom>
        </p:spPr>
      </p:pic>
    </p:spTree>
    <p:extLst>
      <p:ext uri="{BB962C8B-B14F-4D97-AF65-F5344CB8AC3E}">
        <p14:creationId xmlns:p14="http://schemas.microsoft.com/office/powerpoint/2010/main" val="9986838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0" y="5486400"/>
            <a:ext cx="12192000" cy="1371600"/>
          </a:xfrm>
          <a:prstGeom prst="flowChartProcess">
            <a:avLst/>
          </a:prstGeom>
          <a:solidFill>
            <a:srgbClr val="FF6600">
              <a:alpha val="72000"/>
            </a:srgbClr>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عنصر نائب للمحتوى 4"/>
          <p:cNvSpPr>
            <a:spLocks noGrp="1"/>
          </p:cNvSpPr>
          <p:nvPr>
            <p:ph idx="1"/>
          </p:nvPr>
        </p:nvSpPr>
        <p:spPr>
          <a:xfrm>
            <a:off x="711451" y="2506662"/>
            <a:ext cx="10515600" cy="4351338"/>
          </a:xfrm>
        </p:spPr>
        <p:txBody>
          <a:bodyPr>
            <a:normAutofit/>
          </a:bodyPr>
          <a:lstStyle/>
          <a:p>
            <a:pPr marL="0" indent="0" algn="ctr">
              <a:buNone/>
            </a:pPr>
            <a:r>
              <a:rPr lang="en-US" sz="4800" b="1" dirty="0" smtClean="0"/>
              <a:t>Thank You ^.^</a:t>
            </a:r>
            <a:endParaRPr lang="en-US" sz="4800" b="1" dirty="0"/>
          </a:p>
        </p:txBody>
      </p:sp>
    </p:spTree>
    <p:extLst>
      <p:ext uri="{BB962C8B-B14F-4D97-AF65-F5344CB8AC3E}">
        <p14:creationId xmlns:p14="http://schemas.microsoft.com/office/powerpoint/2010/main" val="18355556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rmAutofit/>
          </a:bodyPr>
          <a:lstStyle/>
          <a:p>
            <a:r>
              <a:rPr lang="en-US" sz="2000" dirty="0"/>
              <a:t>watson, O. (2021a) Git: Advantages and disadvantages, Bodhi </a:t>
            </a:r>
            <a:r>
              <a:rPr lang="en-US" sz="2000" dirty="0" err="1"/>
              <a:t>Zazen</a:t>
            </a:r>
            <a:r>
              <a:rPr lang="en-US" sz="2000" dirty="0"/>
              <a:t>. Available at: https://bodhizazen.net/git-advantages-and-disadvantages/ (Accessed: 22 May 2023).</a:t>
            </a:r>
          </a:p>
          <a:p>
            <a:r>
              <a:rPr lang="en-US" sz="2000" dirty="0"/>
              <a:t> </a:t>
            </a:r>
            <a:r>
              <a:rPr lang="en-US" sz="2000" dirty="0" err="1"/>
              <a:t>CodeClouds</a:t>
            </a:r>
            <a:r>
              <a:rPr lang="en-US" sz="2000" dirty="0"/>
              <a:t> (2022) The Pros and cons of using </a:t>
            </a:r>
            <a:r>
              <a:rPr lang="en-US" sz="2000" dirty="0" err="1"/>
              <a:t>github</a:t>
            </a:r>
            <a:r>
              <a:rPr lang="en-US" sz="2000" dirty="0"/>
              <a:t> for repository management, </a:t>
            </a:r>
            <a:r>
              <a:rPr lang="en-US" sz="2000" dirty="0" err="1"/>
              <a:t>CodeClouds</a:t>
            </a:r>
            <a:r>
              <a:rPr lang="en-US" sz="2000" dirty="0"/>
              <a:t>. Available at: https://www.codeclouds.com/blog/advantages-disadvantages-using-github/ (Accessed: 22 May 2023). </a:t>
            </a:r>
          </a:p>
          <a:p>
            <a:r>
              <a:rPr lang="en-US" sz="2000" dirty="0"/>
              <a:t>(No date a) Google search. Available at: https://www.google.com/search?q=how%2Bto%2Bcreate%2Ban%2Baccount%2Bin%2BGitHub&amp;amp;sxsrf=APwXEdeRhKbmkZzPXaiRkaBk7iX_j6Falg%3A1684743373937&amp;amp;source=lnms&amp;amp;tbm=isch&amp;amp;sa=X&amp;amp;ved=2ahUKEwjHhN2Svoj_AhUZUaQEHXNEDdwQ_AUoAnoECAIQBA&amp;amp;biw=1536&amp;amp;bih=722&amp;amp;dpr=1.25#imgrc=i_zTrAYshNzboM (Accessed: 22 May 2023). </a:t>
            </a:r>
          </a:p>
          <a:p>
            <a:endParaRPr lang="en-US" dirty="0"/>
          </a:p>
          <a:p>
            <a:endParaRPr lang="en-US" dirty="0"/>
          </a:p>
        </p:txBody>
      </p:sp>
    </p:spTree>
    <p:extLst>
      <p:ext uri="{BB962C8B-B14F-4D97-AF65-F5344CB8AC3E}">
        <p14:creationId xmlns:p14="http://schemas.microsoft.com/office/powerpoint/2010/main" val="6189033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Git : is a control system used to monitor code changes when developing software. It allows developers to work on one project at a time, monitor modifications, make it easier for them to collaborate with one another, and easily branch and merge code. Git is operating locally on the developer's computer, enabling them to manage the code, make changes, and create branches.</a:t>
            </a:r>
          </a:p>
          <a:p>
            <a:endParaRPr lang="en-US" dirty="0"/>
          </a:p>
        </p:txBody>
      </p:sp>
      <p:sp>
        <p:nvSpPr>
          <p:cNvPr id="4" name="Flowchart: Process 3"/>
          <p:cNvSpPr/>
          <p:nvPr/>
        </p:nvSpPr>
        <p:spPr>
          <a:xfrm>
            <a:off x="838200" y="211015"/>
            <a:ext cx="10515600" cy="1448973"/>
          </a:xfrm>
          <a:prstGeom prst="flowChartProcess">
            <a:avLst/>
          </a:prstGeom>
          <a:noFill/>
          <a:ln w="571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702191" y="618978"/>
            <a:ext cx="8201464" cy="707886"/>
          </a:xfrm>
          <a:prstGeom prst="rect">
            <a:avLst/>
          </a:prstGeom>
          <a:noFill/>
        </p:spPr>
        <p:txBody>
          <a:bodyPr wrap="square" rtlCol="0">
            <a:spAutoFit/>
          </a:bodyPr>
          <a:lstStyle/>
          <a:p>
            <a:pPr algn="ctr"/>
            <a:r>
              <a:rPr lang="en-US" sz="4000" b="1" dirty="0" smtClean="0">
                <a:latin typeface="Times New Roman" panose="02020603050405020304" pitchFamily="18" charset="0"/>
                <a:cs typeface="Times New Roman" panose="02020603050405020304" pitchFamily="18" charset="0"/>
              </a:rPr>
              <a:t>Git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1680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Anyone may use it because it is open source and cost nothing.</a:t>
            </a:r>
          </a:p>
          <a:p>
            <a:r>
              <a:rPr lang="en-US" dirty="0"/>
              <a:t>Secure uses the secure hashing function, a particular hashing technique, to encrypt the database in order to safeguard it.</a:t>
            </a:r>
          </a:p>
          <a:p>
            <a:r>
              <a:rPr lang="en-US" dirty="0"/>
              <a:t>It is versatile in usage and can handle a lot of operations.</a:t>
            </a:r>
          </a:p>
          <a:p>
            <a:r>
              <a:rPr lang="en-US" dirty="0"/>
              <a:t>All kinds of gadgets may use the Git system.</a:t>
            </a:r>
          </a:p>
          <a:p>
            <a:r>
              <a:rPr lang="en-US" dirty="0"/>
              <a:t>Small in size and quick to use.</a:t>
            </a:r>
          </a:p>
          <a:p>
            <a:endParaRPr lang="en-US" dirty="0"/>
          </a:p>
        </p:txBody>
      </p:sp>
      <p:sp>
        <p:nvSpPr>
          <p:cNvPr id="4" name="Flowchart: Process 3"/>
          <p:cNvSpPr/>
          <p:nvPr/>
        </p:nvSpPr>
        <p:spPr>
          <a:xfrm>
            <a:off x="838200" y="211015"/>
            <a:ext cx="10515600" cy="1448973"/>
          </a:xfrm>
          <a:prstGeom prst="flowChartProcess">
            <a:avLst/>
          </a:prstGeom>
          <a:noFill/>
          <a:ln w="571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702191" y="618978"/>
            <a:ext cx="8201464" cy="707886"/>
          </a:xfrm>
          <a:prstGeom prst="rect">
            <a:avLst/>
          </a:prstGeom>
          <a:noFill/>
        </p:spPr>
        <p:txBody>
          <a:bodyPr wrap="square" rtlCol="0">
            <a:spAutoFit/>
          </a:bodyPr>
          <a:lstStyle/>
          <a:p>
            <a:pPr algn="ctr"/>
            <a:r>
              <a:rPr lang="en-US" sz="4000" b="1" dirty="0"/>
              <a:t>Advantages of Git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5155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Git system is unable to handle binary files, and switching the file to one without text causes it to operate slowly.</a:t>
            </a:r>
          </a:p>
          <a:p>
            <a:r>
              <a:rPr lang="en-US" dirty="0"/>
              <a:t>This is a really bad thing if you don't know how to use the Git system or have any comprehension of it.</a:t>
            </a:r>
          </a:p>
          <a:p>
            <a:r>
              <a:rPr lang="en-US" dirty="0"/>
              <a:t>You must be clear about what you intend to achieve since it is possible to execute an order or program incorrectly.</a:t>
            </a:r>
          </a:p>
          <a:p>
            <a:r>
              <a:rPr lang="en-US" dirty="0"/>
              <a:t>It's probable that there are differences in approach amongst the developers, which makes issues more difficult to settle.</a:t>
            </a:r>
          </a:p>
          <a:p>
            <a:endParaRPr lang="en-US" dirty="0"/>
          </a:p>
        </p:txBody>
      </p:sp>
      <p:sp>
        <p:nvSpPr>
          <p:cNvPr id="4" name="Flowchart: Process 3"/>
          <p:cNvSpPr/>
          <p:nvPr/>
        </p:nvSpPr>
        <p:spPr>
          <a:xfrm>
            <a:off x="838200" y="211015"/>
            <a:ext cx="10515600" cy="1448973"/>
          </a:xfrm>
          <a:prstGeom prst="flowChartProcess">
            <a:avLst/>
          </a:prstGeom>
          <a:noFill/>
          <a:ln w="571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702191" y="618978"/>
            <a:ext cx="8201464" cy="707886"/>
          </a:xfrm>
          <a:prstGeom prst="rect">
            <a:avLst/>
          </a:prstGeom>
          <a:noFill/>
        </p:spPr>
        <p:txBody>
          <a:bodyPr wrap="square" rtlCol="0">
            <a:spAutoFit/>
          </a:bodyPr>
          <a:lstStyle/>
          <a:p>
            <a:pPr algn="ctr"/>
            <a:r>
              <a:rPr lang="en-US" sz="4000" b="1" dirty="0" smtClean="0"/>
              <a:t>Disadvantages </a:t>
            </a:r>
            <a:r>
              <a:rPr lang="en-US" sz="4000" b="1" dirty="0"/>
              <a:t>of Git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120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0" y="5486400"/>
            <a:ext cx="12192000" cy="1371600"/>
          </a:xfrm>
          <a:prstGeom prst="flowChartProcess">
            <a:avLst/>
          </a:prstGeom>
          <a:solidFill>
            <a:srgbClr val="FF6600">
              <a:alpha val="72000"/>
            </a:srgbClr>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4800" b="1" dirty="0" smtClean="0">
                <a:solidFill>
                  <a:schemeClr val="tx1">
                    <a:lumMod val="95000"/>
                    <a:lumOff val="5000"/>
                  </a:schemeClr>
                </a:solidFill>
              </a:rPr>
              <a:t>Git</a:t>
            </a:r>
            <a:endParaRPr lang="en-US" b="1" dirty="0">
              <a:solidFill>
                <a:schemeClr val="tx1">
                  <a:lumMod val="95000"/>
                  <a:lumOff val="5000"/>
                </a:schemeClr>
              </a:solidFill>
            </a:endParaRPr>
          </a:p>
        </p:txBody>
      </p:sp>
      <p:sp>
        <p:nvSpPr>
          <p:cNvPr id="5" name="شكل بيضاوي 4"/>
          <p:cNvSpPr/>
          <p:nvPr/>
        </p:nvSpPr>
        <p:spPr>
          <a:xfrm>
            <a:off x="930832" y="2376176"/>
            <a:ext cx="2440747" cy="1162228"/>
          </a:xfrm>
          <a:prstGeom prst="ellipse">
            <a:avLst/>
          </a:prstGeom>
          <a:solidFill>
            <a:srgbClr val="EB8825"/>
          </a:solidFill>
          <a:ln w="19050" cap="rnd" cmpd="sng" algn="ctr">
            <a:solidFill>
              <a:srgbClr val="F496CB">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Trebuchet MS" panose="020B0603020202020204"/>
              </a:rPr>
              <a:t>Tracking code changes</a:t>
            </a:r>
          </a:p>
        </p:txBody>
      </p:sp>
      <p:sp>
        <p:nvSpPr>
          <p:cNvPr id="6" name="شكل بيضاوي 5"/>
          <p:cNvSpPr/>
          <p:nvPr/>
        </p:nvSpPr>
        <p:spPr>
          <a:xfrm>
            <a:off x="4472007" y="3522341"/>
            <a:ext cx="2461169" cy="1123773"/>
          </a:xfrm>
          <a:prstGeom prst="ellipse">
            <a:avLst/>
          </a:prstGeom>
          <a:solidFill>
            <a:srgbClr val="EB8825"/>
          </a:solidFill>
          <a:ln w="19050" cap="rnd" cmpd="sng" algn="ctr">
            <a:solidFill>
              <a:srgbClr val="F496CB">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Trebuchet MS" panose="020B0603020202020204"/>
              </a:rPr>
              <a:t>Tracking who made changes</a:t>
            </a:r>
          </a:p>
        </p:txBody>
      </p:sp>
      <p:sp>
        <p:nvSpPr>
          <p:cNvPr id="7" name="شكل بيضاوي 6"/>
          <p:cNvSpPr/>
          <p:nvPr/>
        </p:nvSpPr>
        <p:spPr>
          <a:xfrm>
            <a:off x="7775148" y="2376176"/>
            <a:ext cx="2427006" cy="1128045"/>
          </a:xfrm>
          <a:prstGeom prst="ellipse">
            <a:avLst/>
          </a:prstGeom>
          <a:solidFill>
            <a:srgbClr val="EB8825"/>
          </a:solidFill>
          <a:ln w="19050" cap="rnd" cmpd="sng" algn="ctr">
            <a:solidFill>
              <a:srgbClr val="F496CB">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Trebuchet MS" panose="020B0603020202020204"/>
              </a:rPr>
              <a:t>Coding collaboration</a:t>
            </a:r>
          </a:p>
        </p:txBody>
      </p:sp>
    </p:spTree>
    <p:extLst>
      <p:ext uri="{BB962C8B-B14F-4D97-AF65-F5344CB8AC3E}">
        <p14:creationId xmlns:p14="http://schemas.microsoft.com/office/powerpoint/2010/main" val="3608225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endParaRPr lang="en-US" dirty="0" smtClean="0"/>
          </a:p>
          <a:p>
            <a:pPr marL="0" indent="0" algn="just">
              <a:buNone/>
            </a:pPr>
            <a:r>
              <a:rPr lang="en-US" dirty="0" smtClean="0"/>
              <a:t>Each </a:t>
            </a:r>
            <a:r>
              <a:rPr lang="en-US" dirty="0"/>
              <a:t>Git project's files go through a number of stages:</a:t>
            </a:r>
          </a:p>
          <a:p>
            <a:pPr algn="just"/>
            <a:r>
              <a:rPr lang="en-US" dirty="0"/>
              <a:t>When a file is marked as modified, it has undergone changes, but you have not yet committed them to your local database.</a:t>
            </a:r>
          </a:p>
          <a:p>
            <a:pPr algn="just"/>
            <a:r>
              <a:rPr lang="en-US" dirty="0"/>
              <a:t>Staged refers to the designation of a changed file in its present state for inclusion in your subsequent commit snapshot.</a:t>
            </a:r>
          </a:p>
          <a:p>
            <a:pPr algn="just"/>
            <a:r>
              <a:rPr lang="en-US" dirty="0"/>
              <a:t>Data that has been committed to your local database (Repository) is securely kept there. In GIT, repositories are collections of files from several Project versions.</a:t>
            </a:r>
          </a:p>
          <a:p>
            <a:endParaRPr lang="en-US" dirty="0"/>
          </a:p>
        </p:txBody>
      </p:sp>
      <p:sp>
        <p:nvSpPr>
          <p:cNvPr id="4" name="Flowchart: Process 3"/>
          <p:cNvSpPr/>
          <p:nvPr/>
        </p:nvSpPr>
        <p:spPr>
          <a:xfrm>
            <a:off x="838200" y="211015"/>
            <a:ext cx="10515600" cy="1448973"/>
          </a:xfrm>
          <a:prstGeom prst="flowChartProcess">
            <a:avLst/>
          </a:prstGeom>
          <a:noFill/>
          <a:ln w="571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702191" y="618978"/>
            <a:ext cx="8201464" cy="707886"/>
          </a:xfrm>
          <a:prstGeom prst="rect">
            <a:avLst/>
          </a:prstGeom>
          <a:noFill/>
        </p:spPr>
        <p:txBody>
          <a:bodyPr wrap="square" rtlCol="0">
            <a:spAutoFit/>
          </a:bodyPr>
          <a:lstStyle/>
          <a:p>
            <a:pPr algn="ctr"/>
            <a:r>
              <a:rPr lang="en-US" sz="4000" b="1" dirty="0"/>
              <a:t>How Does Git Function?</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8470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500"/>
                                        <p:tgtEl>
                                          <p:spTgt spid="3">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endParaRPr lang="en-US" dirty="0" smtClean="0"/>
          </a:p>
          <a:p>
            <a:endParaRPr lang="en-US" dirty="0"/>
          </a:p>
        </p:txBody>
      </p:sp>
      <p:sp>
        <p:nvSpPr>
          <p:cNvPr id="4" name="Flowchart: Process 3"/>
          <p:cNvSpPr/>
          <p:nvPr/>
        </p:nvSpPr>
        <p:spPr>
          <a:xfrm>
            <a:off x="838200" y="211015"/>
            <a:ext cx="10515600" cy="1448973"/>
          </a:xfrm>
          <a:prstGeom prst="flowChartProcess">
            <a:avLst/>
          </a:prstGeom>
          <a:noFill/>
          <a:ln w="571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702191" y="618978"/>
            <a:ext cx="8201464" cy="707886"/>
          </a:xfrm>
          <a:prstGeom prst="rect">
            <a:avLst/>
          </a:prstGeom>
          <a:noFill/>
        </p:spPr>
        <p:txBody>
          <a:bodyPr wrap="square" rtlCol="0">
            <a:spAutoFit/>
          </a:bodyPr>
          <a:lstStyle/>
          <a:p>
            <a:pPr algn="ctr"/>
            <a:r>
              <a:rPr lang="en-US" sz="4000" b="1" dirty="0"/>
              <a:t>The basic Git workflow</a:t>
            </a:r>
            <a:endParaRPr lang="en-US" b="1" dirty="0">
              <a:latin typeface="Times New Roman" panose="02020603050405020304" pitchFamily="18" charset="0"/>
              <a:cs typeface="Times New Roman" panose="02020603050405020304" pitchFamily="18" charset="0"/>
            </a:endParaRPr>
          </a:p>
        </p:txBody>
      </p:sp>
      <p:pic>
        <p:nvPicPr>
          <p:cNvPr id="2" name="صورة 1"/>
          <p:cNvPicPr>
            <a:picLocks noChangeAspect="1"/>
          </p:cNvPicPr>
          <p:nvPr/>
        </p:nvPicPr>
        <p:blipFill>
          <a:blip r:embed="rId2"/>
          <a:stretch>
            <a:fillRect/>
          </a:stretch>
        </p:blipFill>
        <p:spPr>
          <a:xfrm>
            <a:off x="1504870" y="2596044"/>
            <a:ext cx="8596105" cy="2810500"/>
          </a:xfrm>
          <a:prstGeom prst="rect">
            <a:avLst/>
          </a:prstGeom>
        </p:spPr>
      </p:pic>
    </p:spTree>
    <p:extLst>
      <p:ext uri="{BB962C8B-B14F-4D97-AF65-F5344CB8AC3E}">
        <p14:creationId xmlns:p14="http://schemas.microsoft.com/office/powerpoint/2010/main" val="1522161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6600">
            <a:alpha val="72000"/>
          </a:srgbClr>
        </a:solidFill>
        <a:ln>
          <a:solidFill>
            <a:srgbClr val="FF66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BF9DBE87EF5384B8F8A652D51849722" ma:contentTypeVersion="15" ma:contentTypeDescription="Create a new document." ma:contentTypeScope="" ma:versionID="f3ffe5ffcf3e399a668a3aa23df770f7">
  <xsd:schema xmlns:xsd="http://www.w3.org/2001/XMLSchema" xmlns:xs="http://www.w3.org/2001/XMLSchema" xmlns:p="http://schemas.microsoft.com/office/2006/metadata/properties" xmlns:ns2="dedbfa13-97d2-4a7c-bf88-bcd94c638ae7" xmlns:ns3="d843ac63-7062-40cd-b0ad-4bc7c2da2039" targetNamespace="http://schemas.microsoft.com/office/2006/metadata/properties" ma:root="true" ma:fieldsID="3d6d45f90079d75b5c60509d4a332a4b" ns2:_="" ns3:_="">
    <xsd:import namespace="dedbfa13-97d2-4a7c-bf88-bcd94c638ae7"/>
    <xsd:import namespace="d843ac63-7062-40cd-b0ad-4bc7c2da203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dbfa13-97d2-4a7c-bf88-bcd94c638a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00217d29-19c3-4a1d-b15e-29e0a2cec40a"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d843ac63-7062-40cd-b0ad-4bc7c2da203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3914a2c1-8d5e-4bef-99e0-1cd6c5c281c8}" ma:internalName="TaxCatchAll" ma:showField="CatchAllData" ma:web="d843ac63-7062-40cd-b0ad-4bc7c2da203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EBBA8E-0A0A-4F47-923C-1D48F37FA7BA}">
  <ds:schemaRefs>
    <ds:schemaRef ds:uri="http://schemas.microsoft.com/sharepoint/v3/contenttype/forms"/>
  </ds:schemaRefs>
</ds:datastoreItem>
</file>

<file path=customXml/itemProps2.xml><?xml version="1.0" encoding="utf-8"?>
<ds:datastoreItem xmlns:ds="http://schemas.openxmlformats.org/officeDocument/2006/customXml" ds:itemID="{465BAF11-9348-445F-AB13-FF5CC98E74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dbfa13-97d2-4a7c-bf88-bcd94c638ae7"/>
    <ds:schemaRef ds:uri="d843ac63-7062-40cd-b0ad-4bc7c2da20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103</TotalTime>
  <Words>1209</Words>
  <Application>Microsoft Office PowerPoint</Application>
  <PresentationFormat>Widescreen</PresentationFormat>
  <Paragraphs>121</Paragraphs>
  <Slides>34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Times New Roman</vt:lpstr>
      <vt:lpstr>Trebuchet MS</vt:lpstr>
      <vt:lpstr>Wingdings</vt:lpstr>
      <vt:lpstr>Office Theme</vt:lpstr>
      <vt:lpstr>PowerPoint Presentation</vt:lpstr>
      <vt:lpstr>Learning Objectives</vt:lpstr>
      <vt:lpstr>Git</vt:lpstr>
      <vt:lpstr>PowerPoint Presentation</vt:lpstr>
      <vt:lpstr>PowerPoint Presentation</vt:lpstr>
      <vt:lpstr>PowerPoint Presentation</vt:lpstr>
      <vt:lpstr>Git</vt:lpstr>
      <vt:lpstr>PowerPoint Presentation</vt:lpstr>
      <vt:lpstr>PowerPoint Presentation</vt:lpstr>
      <vt:lpstr>PowerPoint Presentation</vt:lpstr>
      <vt:lpstr>PowerPoint Presentation</vt:lpstr>
      <vt:lpstr>GitHub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Git Branch</vt:lpstr>
      <vt:lpstr>PowerPoint Presentation</vt:lpstr>
      <vt:lpstr>PowerPoint Presentation</vt:lpstr>
      <vt:lpstr>Git Branch</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Amneh Ahmad Shaban</dc:creator>
  <cp:lastModifiedBy>DELL</cp:lastModifiedBy>
  <cp:revision>12</cp:revision>
  <dcterms:created xsi:type="dcterms:W3CDTF">2023-02-27T07:24:37Z</dcterms:created>
  <dcterms:modified xsi:type="dcterms:W3CDTF">2023-05-22T11:39:20Z</dcterms:modified>
</cp:coreProperties>
</file>