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 Extra Bold" charset="1" panose="020B0906030804020204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jpe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1331" y="1581459"/>
            <a:ext cx="830009" cy="842101"/>
          </a:xfrm>
          <a:custGeom>
            <a:avLst/>
            <a:gdLst/>
            <a:ahLst/>
            <a:cxnLst/>
            <a:rect r="r" b="b" t="t" l="l"/>
            <a:pathLst>
              <a:path h="842101" w="830009">
                <a:moveTo>
                  <a:pt x="0" y="0"/>
                </a:moveTo>
                <a:lnTo>
                  <a:pt x="830010" y="0"/>
                </a:lnTo>
                <a:lnTo>
                  <a:pt x="830010" y="842101"/>
                </a:lnTo>
                <a:lnTo>
                  <a:pt x="0" y="842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8" t="0" r="-72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1331" y="2901791"/>
            <a:ext cx="8015383" cy="480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PUBG data Analysis Project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5400000"/>
            </a:gradFill>
            <a:ln w="9525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C89116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9525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C89116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91331" y="7888014"/>
            <a:ext cx="7366063" cy="50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 Hala ElSebai</a:t>
            </a:r>
          </a:p>
        </p:txBody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8573918" y="3143201"/>
            <a:ext cx="9146584" cy="5246370"/>
            <a:chOff x="0" y="0"/>
            <a:chExt cx="7981950" cy="45783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l="0" t="-3567" r="0" b="-3567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8845495" y="4844995"/>
            <a:ext cx="597010" cy="597010"/>
          </a:xfrm>
          <a:custGeom>
            <a:avLst/>
            <a:gdLst/>
            <a:ahLst/>
            <a:cxnLst/>
            <a:rect r="r" b="b" t="t" l="l"/>
            <a:pathLst>
              <a:path h="597010" w="597010">
                <a:moveTo>
                  <a:pt x="0" y="0"/>
                </a:moveTo>
                <a:lnTo>
                  <a:pt x="597010" y="0"/>
                </a:lnTo>
                <a:lnTo>
                  <a:pt x="597010" y="597010"/>
                </a:lnTo>
                <a:lnTo>
                  <a:pt x="0" y="59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421483" y="1508193"/>
            <a:ext cx="2154276" cy="91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  <a:spcBef>
                <a:spcPct val="0"/>
              </a:spcBef>
            </a:pPr>
            <a:r>
              <a:rPr lang="en-US" sz="2586" spc="-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Uneeq  Intrens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18366" y="2485326"/>
            <a:ext cx="8819592" cy="177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510"/>
              </a:lnSpc>
              <a:spcBef>
                <a:spcPct val="0"/>
              </a:spcBef>
            </a:pPr>
            <a:r>
              <a:rPr lang="en-US" sz="10364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736916" y="5778432"/>
            <a:ext cx="399176" cy="399176"/>
          </a:xfrm>
          <a:custGeom>
            <a:avLst/>
            <a:gdLst/>
            <a:ahLst/>
            <a:cxnLst/>
            <a:rect r="r" b="b" t="t" l="l"/>
            <a:pathLst>
              <a:path h="399176" w="399176">
                <a:moveTo>
                  <a:pt x="0" y="0"/>
                </a:moveTo>
                <a:lnTo>
                  <a:pt x="399175" y="0"/>
                </a:lnTo>
                <a:lnTo>
                  <a:pt x="399175" y="399175"/>
                </a:lnTo>
                <a:lnTo>
                  <a:pt x="0" y="39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36916" y="6339014"/>
            <a:ext cx="399176" cy="399176"/>
          </a:xfrm>
          <a:custGeom>
            <a:avLst/>
            <a:gdLst/>
            <a:ahLst/>
            <a:cxnLst/>
            <a:rect r="r" b="b" t="t" l="l"/>
            <a:pathLst>
              <a:path h="399176" w="399176">
                <a:moveTo>
                  <a:pt x="0" y="0"/>
                </a:moveTo>
                <a:lnTo>
                  <a:pt x="399175" y="0"/>
                </a:lnTo>
                <a:lnTo>
                  <a:pt x="399175" y="399176"/>
                </a:lnTo>
                <a:lnTo>
                  <a:pt x="0" y="399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736916" y="6907158"/>
            <a:ext cx="399176" cy="399176"/>
          </a:xfrm>
          <a:custGeom>
            <a:avLst/>
            <a:gdLst/>
            <a:ahLst/>
            <a:cxnLst/>
            <a:rect r="r" b="b" t="t" l="l"/>
            <a:pathLst>
              <a:path h="399176" w="399176">
                <a:moveTo>
                  <a:pt x="0" y="0"/>
                </a:moveTo>
                <a:lnTo>
                  <a:pt x="399175" y="0"/>
                </a:lnTo>
                <a:lnTo>
                  <a:pt x="399175" y="399176"/>
                </a:lnTo>
                <a:lnTo>
                  <a:pt x="0" y="39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736916" y="4723541"/>
            <a:ext cx="3747646" cy="51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050"/>
              </a:lnSpc>
              <a:spcBef>
                <a:spcPct val="0"/>
              </a:spcBef>
            </a:pPr>
            <a:r>
              <a:rPr lang="en-US" sz="2893" spc="-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Hala ElSebai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63347" y="5250366"/>
            <a:ext cx="4069598" cy="33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674"/>
              </a:lnSpc>
              <a:spcBef>
                <a:spcPct val="0"/>
              </a:spcBef>
            </a:pPr>
            <a:r>
              <a:rPr lang="en-US" sz="1910" spc="-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Analyst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73438" y="6281864"/>
            <a:ext cx="3788059" cy="639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4"/>
              </a:lnSpc>
            </a:pPr>
            <a:r>
              <a:rPr lang="en-US" sz="1810" spc="-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hala.elsebai98@gmail.com</a:t>
            </a:r>
          </a:p>
          <a:p>
            <a:pPr algn="l" marL="0" indent="0" lvl="1">
              <a:lnSpc>
                <a:spcPts val="2534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273438" y="6905490"/>
            <a:ext cx="3788059" cy="32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534"/>
              </a:lnSpc>
              <a:spcBef>
                <a:spcPct val="0"/>
              </a:spcBef>
            </a:pPr>
            <a:r>
              <a:rPr lang="en-US" sz="1810" spc="-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Cairo,Egypt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73438" y="5761462"/>
            <a:ext cx="3559508" cy="32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534"/>
              </a:lnSpc>
              <a:spcBef>
                <a:spcPct val="0"/>
              </a:spcBef>
            </a:pPr>
            <a:r>
              <a:rPr lang="en-US" sz="1810" spc="-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01096328081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4925441" y="3609788"/>
            <a:ext cx="9392643" cy="9529477"/>
          </a:xfrm>
          <a:custGeom>
            <a:avLst/>
            <a:gdLst/>
            <a:ahLst/>
            <a:cxnLst/>
            <a:rect r="r" b="b" t="t" l="l"/>
            <a:pathLst>
              <a:path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0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287787" y="967949"/>
            <a:ext cx="588438" cy="597010"/>
          </a:xfrm>
          <a:custGeom>
            <a:avLst/>
            <a:gdLst/>
            <a:ahLst/>
            <a:cxnLst/>
            <a:rect r="r" b="b" t="t" l="l"/>
            <a:pathLst>
              <a:path h="597010" w="588438">
                <a:moveTo>
                  <a:pt x="0" y="0"/>
                </a:moveTo>
                <a:lnTo>
                  <a:pt x="588438" y="0"/>
                </a:lnTo>
                <a:lnTo>
                  <a:pt x="588438" y="597010"/>
                </a:lnTo>
                <a:lnTo>
                  <a:pt x="0" y="5970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28" t="0" r="-728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818366" y="1641123"/>
            <a:ext cx="1527280" cy="64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  <a:spcBef>
                <a:spcPct val="0"/>
              </a:spcBef>
            </a:pPr>
            <a:r>
              <a:rPr lang="en-US" sz="1834" spc="-3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Uneeq Intrens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63160" y="1641132"/>
            <a:ext cx="6760246" cy="124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9525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C89116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2912435" y="347245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96731" y="509081"/>
            <a:ext cx="5972616" cy="9392508"/>
          </a:xfrm>
          <a:custGeom>
            <a:avLst/>
            <a:gdLst/>
            <a:ahLst/>
            <a:cxnLst/>
            <a:rect r="r" b="b" t="t" l="l"/>
            <a:pathLst>
              <a:path h="9392508" w="5972616">
                <a:moveTo>
                  <a:pt x="0" y="0"/>
                </a:moveTo>
                <a:lnTo>
                  <a:pt x="5972616" y="0"/>
                </a:lnTo>
                <a:lnTo>
                  <a:pt x="5972616" y="9392508"/>
                </a:lnTo>
                <a:lnTo>
                  <a:pt x="0" y="9392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4210" t="0" r="-26034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63160" y="3397227"/>
            <a:ext cx="3773019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83149" y="3397227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2912435" y="409795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63160" y="4022734"/>
            <a:ext cx="414302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Validations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83149" y="4022734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400000">
            <a:off x="2912435" y="472319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663160" y="4647971"/>
            <a:ext cx="4652520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Visualization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83149" y="4647971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2912435" y="534870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663160" y="5273478"/>
            <a:ext cx="439777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Insights</a:t>
            </a: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83149" y="5273478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</p:spTree>
  </p:cSld>
  <p:clrMapOvr>
    <a:masterClrMapping/>
  </p:clrMapOvr>
  <p:transition spd="fast">
    <p:circl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48223" y="-8500"/>
            <a:ext cx="11252416" cy="10626971"/>
          </a:xfrm>
          <a:custGeom>
            <a:avLst/>
            <a:gdLst/>
            <a:ahLst/>
            <a:cxnLst/>
            <a:rect r="r" b="b" t="t" l="l"/>
            <a:pathLst>
              <a:path h="10626971" w="11252416">
                <a:moveTo>
                  <a:pt x="0" y="0"/>
                </a:moveTo>
                <a:lnTo>
                  <a:pt x="11252416" y="0"/>
                </a:lnTo>
                <a:lnTo>
                  <a:pt x="11252416" y="10626972"/>
                </a:lnTo>
                <a:lnTo>
                  <a:pt x="0" y="10626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05" t="0" r="-1744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04193" y="0"/>
            <a:ext cx="8483807" cy="10287000"/>
            <a:chOff x="0" y="0"/>
            <a:chExt cx="22344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44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34418">
                  <a:moveTo>
                    <a:pt x="0" y="0"/>
                  </a:moveTo>
                  <a:lnTo>
                    <a:pt x="2234418" y="0"/>
                  </a:lnTo>
                  <a:lnTo>
                    <a:pt x="2234418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23441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620049" y="1430827"/>
            <a:ext cx="7111023" cy="265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1959" indent="-400980" lvl="1">
              <a:lnSpc>
                <a:spcPts val="5200"/>
              </a:lnSpc>
              <a:buFont typeface="Arial"/>
              <a:buChar char="•"/>
            </a:pPr>
            <a:r>
              <a:rPr lang="en-US" sz="3714" spc="-74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Perform 'Exploratory Data Analysis' on 'PUBG Dataset ‘</a:t>
            </a:r>
          </a:p>
          <a:p>
            <a:pPr algn="ctr" marL="801959" indent="-400980" lvl="1">
              <a:lnSpc>
                <a:spcPts val="5200"/>
              </a:lnSpc>
              <a:buFont typeface="Arial"/>
              <a:buChar char="•"/>
            </a:pPr>
            <a:r>
              <a:rPr lang="en-US" sz="3714" spc="-74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Brief about Weapon and bullet type.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10298" y="166479"/>
            <a:ext cx="7420774" cy="86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76"/>
              </a:lnSpc>
              <a:spcBef>
                <a:spcPct val="0"/>
              </a:spcBef>
            </a:pPr>
            <a:r>
              <a:rPr lang="en-US" sz="505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Problem Statement 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68384" y="257177"/>
            <a:ext cx="7922504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 Validation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15686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68384" y="962025"/>
            <a:ext cx="16023680" cy="10264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6"/>
              </a:lnSpc>
            </a:pPr>
            <a:r>
              <a:rPr lang="en-US" sz="2176" spc="-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dataset that will be used in this analysis is  a data for PUBG Weapons .( https://drive.google.com/file/d/1rRyMj6g-QxxkfJGNabSwVLhnZ1gOkXCf/view?usp=sharing</a:t>
            </a:r>
            <a:r>
              <a:rPr lang="en-US" sz="2176" spc="-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). It is available in both csv and excel format. It has been loaded to our Analytical Tool which is Power Bi.</a:t>
            </a:r>
          </a:p>
          <a:p>
            <a:pPr algn="l">
              <a:lnSpc>
                <a:spcPts val="3046"/>
              </a:lnSpc>
            </a:pPr>
            <a:r>
              <a:rPr lang="en-US" sz="2176" spc="-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have 20 columns  and 44 rows or records.</a:t>
            </a:r>
          </a:p>
          <a:p>
            <a:pPr algn="l">
              <a:lnSpc>
                <a:spcPts val="3046"/>
              </a:lnSpc>
            </a:pPr>
            <a:r>
              <a:rPr lang="en-US" sz="2176" spc="-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Below are variable descriptions for each of the columns: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Weapon Name: This identifies the specific weapon (e.g., M416, AWM).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Weapon Type: This categorizes the weapon (e.g., Assault Rifle, Sniper Rifle, SMG). This will be helpful for comparing weapons within the same category.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Damage: This indicates the base damage per shot of the weapon.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Magazine Capacity: This shows the number of rounds the weapon can hold before reloading.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Range: This represents the effective firing range of the weapon.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Bullet Speed: This indicates the speed at which the bullet travels.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Rate of Fire: This shows the number of rounds the weapon can fire per second (automatically or with sustained fire).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Shots to Chest: This specifies the number of shots required to take down an opponent with a body shot.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Shots to Hill (Head): This indicates the number of shots needed for a headshot kill.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Damage Per Second (DPS): This is a calculated value that considers both damage and rate of fire, showing the weapon's overall damage output per second.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Fire Mode: This specifies the firing mode of the weapon (e.g., single, burst, automatic).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BDMG0: Body Damage level 0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BDMG1: Body Damage level 1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BDMG2: Body Damage level 2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BDMG3: Body Damage level 3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HDMG0: Head Damage level 0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HDMG1: Head Damage level 1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HDMG2: Head Damage level 2</a:t>
            </a:r>
          </a:p>
          <a:p>
            <a:pPr algn="l" marL="434061" indent="-217031" lvl="1">
              <a:lnSpc>
                <a:spcPts val="2814"/>
              </a:lnSpc>
              <a:buFont typeface="Arial"/>
              <a:buChar char="•"/>
            </a:pPr>
            <a:r>
              <a:rPr lang="en-US" sz="2010" spc="-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HDMG3: Head Damage level 3</a:t>
            </a:r>
          </a:p>
          <a:p>
            <a:pPr algn="l">
              <a:lnSpc>
                <a:spcPts val="2534"/>
              </a:lnSpc>
            </a:pPr>
          </a:p>
          <a:p>
            <a:pPr algn="l">
              <a:lnSpc>
                <a:spcPts val="2534"/>
              </a:lnSpc>
            </a:pPr>
          </a:p>
          <a:p>
            <a:pPr algn="l" marL="0" indent="0" lvl="0">
              <a:lnSpc>
                <a:spcPts val="253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1" y="0"/>
                </a:lnTo>
                <a:lnTo>
                  <a:pt x="8541901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061529" y="2937389"/>
            <a:ext cx="12164941" cy="4412223"/>
            <a:chOff x="0" y="0"/>
            <a:chExt cx="3203935" cy="1162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03935" cy="1162067"/>
            </a:xfrm>
            <a:custGeom>
              <a:avLst/>
              <a:gdLst/>
              <a:ahLst/>
              <a:cxnLst/>
              <a:rect r="r" b="b" t="t" l="l"/>
              <a:pathLst>
                <a:path h="1162067" w="3203935">
                  <a:moveTo>
                    <a:pt x="0" y="0"/>
                  </a:moveTo>
                  <a:lnTo>
                    <a:pt x="3203935" y="0"/>
                  </a:lnTo>
                  <a:lnTo>
                    <a:pt x="3203935" y="1162067"/>
                  </a:lnTo>
                  <a:lnTo>
                    <a:pt x="0" y="116206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03935" cy="1200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32775" y="3372521"/>
            <a:ext cx="11622449" cy="1343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2"/>
              </a:lnSpc>
              <a:spcBef>
                <a:spcPct val="0"/>
              </a:spcBef>
            </a:pPr>
            <a:r>
              <a:rPr lang="en-US" sz="785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 VISUALIZATION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4" t="0" r="-1734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4" t="0" r="-1734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91" t="0" r="-1391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399437"/>
            <a:ext cx="6033363" cy="79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Key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36695" y="1570108"/>
            <a:ext cx="7892449" cy="8011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More weapons are Assault Rifle.</a:t>
            </a:r>
          </a:p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there are 10 weapons  under the AR. with two bullet types [7.62 , 5.56].</a:t>
            </a:r>
          </a:p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There are 11 weapons under 7.62 bullet type and 9 in 5.56</a:t>
            </a:r>
          </a:p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Shot guns damage is more followed by Sniper Rifle.</a:t>
            </a:r>
          </a:p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0.3 gun has highest bullet speed i.e AWM</a:t>
            </a:r>
          </a:p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Sniper is most suitable weapon for Long range</a:t>
            </a:r>
          </a:p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Shot gun damage rate is high</a:t>
            </a:r>
          </a:p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By considering all the factors Shot gun is power full in short range close fights around 25-30</a:t>
            </a:r>
          </a:p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 type guns are suitable for Short to average range fights</a:t>
            </a:r>
          </a:p>
          <a:p>
            <a:pPr algn="l" marL="551722" indent="-275861" lvl="1">
              <a:lnSpc>
                <a:spcPts val="3577"/>
              </a:lnSpc>
              <a:buFont typeface="Arial"/>
              <a:buChar char="•"/>
            </a:pPr>
            <a:r>
              <a:rPr lang="en-US" sz="2555" spc="-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AWM is most powerful gun for Long range fights</a:t>
            </a:r>
          </a:p>
          <a:p>
            <a:pPr algn="l">
              <a:lnSpc>
                <a:spcPts val="2568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DAGL4CILZFo</dc:identifier>
  <dcterms:modified xsi:type="dcterms:W3CDTF">2011-08-01T06:04:30Z</dcterms:modified>
  <cp:revision>1</cp:revision>
  <dc:title>PUBG data Analysis Presentation </dc:title>
</cp:coreProperties>
</file>