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Extra Bold" charset="1" panose="020B0906030804020204"/>
      <p:regular r:id="rId15"/>
    </p:embeddedFont>
    <p:embeddedFont>
      <p:font typeface="Poppins" charset="1" panose="00000500000000000000"/>
      <p:regular r:id="rId16"/>
    </p:embeddedFont>
    <p:embeddedFont>
      <p:font typeface="Poppins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jpe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91331" y="1581459"/>
            <a:ext cx="830009" cy="842101"/>
          </a:xfrm>
          <a:custGeom>
            <a:avLst/>
            <a:gdLst/>
            <a:ahLst/>
            <a:cxnLst/>
            <a:rect r="r" b="b" t="t" l="l"/>
            <a:pathLst>
              <a:path h="842101" w="830009">
                <a:moveTo>
                  <a:pt x="0" y="0"/>
                </a:moveTo>
                <a:lnTo>
                  <a:pt x="830010" y="0"/>
                </a:lnTo>
                <a:lnTo>
                  <a:pt x="830010" y="842101"/>
                </a:lnTo>
                <a:lnTo>
                  <a:pt x="0" y="842101"/>
                </a:lnTo>
                <a:lnTo>
                  <a:pt x="0" y="0"/>
                </a:lnTo>
                <a:close/>
              </a:path>
            </a:pathLst>
          </a:custGeom>
          <a:blipFill>
            <a:blip r:embed="rId2"/>
            <a:stretch>
              <a:fillRect l="-728" t="0" r="-728" b="0"/>
            </a:stretch>
          </a:blipFill>
        </p:spPr>
      </p:sp>
      <p:grpSp>
        <p:nvGrpSpPr>
          <p:cNvPr name="Group 3" id="3"/>
          <p:cNvGrpSpPr/>
          <p:nvPr/>
        </p:nvGrpSpPr>
        <p:grpSpPr>
          <a:xfrm rot="0">
            <a:off x="6097502" y="5590237"/>
            <a:ext cx="14099416" cy="140994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91331" y="2901791"/>
            <a:ext cx="8015383" cy="4828574"/>
          </a:xfrm>
          <a:prstGeom prst="rect">
            <a:avLst/>
          </a:prstGeom>
        </p:spPr>
        <p:txBody>
          <a:bodyPr anchor="t" rtlCol="false" tIns="0" lIns="0" bIns="0" rIns="0">
            <a:spAutoFit/>
          </a:bodyPr>
          <a:lstStyle/>
          <a:p>
            <a:pPr algn="l">
              <a:lnSpc>
                <a:spcPts val="12819"/>
              </a:lnSpc>
              <a:spcBef>
                <a:spcPct val="0"/>
              </a:spcBef>
            </a:pPr>
            <a:r>
              <a:rPr lang="en-US" sz="9156">
                <a:solidFill>
                  <a:srgbClr val="000000"/>
                </a:solidFill>
                <a:latin typeface="Open Sans Extra Bold"/>
                <a:ea typeface="Open Sans Extra Bold"/>
                <a:cs typeface="Open Sans Extra Bold"/>
                <a:sym typeface="Open Sans Extra Bold"/>
              </a:rPr>
              <a:t>Uber data </a:t>
            </a:r>
            <a:r>
              <a:rPr lang="en-US" sz="9156">
                <a:solidFill>
                  <a:srgbClr val="000000"/>
                </a:solidFill>
                <a:latin typeface="Open Sans Extra Bold"/>
                <a:ea typeface="Open Sans Extra Bold"/>
                <a:cs typeface="Open Sans Extra Bold"/>
                <a:sym typeface="Open Sans Extra Bold"/>
              </a:rPr>
              <a:t>Analysis Project</a:t>
            </a:r>
          </a:p>
        </p:txBody>
      </p:sp>
      <p:grpSp>
        <p:nvGrpSpPr>
          <p:cNvPr name="Group 7" id="7"/>
          <p:cNvGrpSpPr/>
          <p:nvPr/>
        </p:nvGrpSpPr>
        <p:grpSpPr>
          <a:xfrm rot="0">
            <a:off x="16420234" y="-1717598"/>
            <a:ext cx="3735531" cy="373553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a:ln w="952500" cap="sq">
              <a:solidFill>
                <a:srgbClr val="CB6CE6"/>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747857" y="-643475"/>
            <a:ext cx="1286950" cy="12869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929195" y="8389571"/>
            <a:ext cx="3735531" cy="373553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a:ln w="952500" cap="sq">
              <a:solidFill>
                <a:srgbClr val="CB6CE6"/>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3"/>
            <a:stretch>
              <a:fillRect l="0" t="0" r="0" b="0"/>
            </a:stretch>
          </a:blipFill>
        </p:spPr>
      </p:sp>
      <p:sp>
        <p:nvSpPr>
          <p:cNvPr name="TextBox 17" id="17"/>
          <p:cNvSpPr txBox="true"/>
          <p:nvPr/>
        </p:nvSpPr>
        <p:spPr>
          <a:xfrm rot="0">
            <a:off x="1391331" y="7888014"/>
            <a:ext cx="7366063" cy="501556"/>
          </a:xfrm>
          <a:prstGeom prst="rect">
            <a:avLst/>
          </a:prstGeom>
        </p:spPr>
        <p:txBody>
          <a:bodyPr anchor="t" rtlCol="false" tIns="0" lIns="0" bIns="0" rIns="0">
            <a:spAutoFit/>
          </a:bodyPr>
          <a:lstStyle/>
          <a:p>
            <a:pPr algn="l">
              <a:lnSpc>
                <a:spcPts val="3855"/>
              </a:lnSpc>
              <a:spcBef>
                <a:spcPct val="0"/>
              </a:spcBef>
            </a:pPr>
            <a:r>
              <a:rPr lang="en-US" sz="2753" spc="-55">
                <a:solidFill>
                  <a:srgbClr val="051D40"/>
                </a:solidFill>
                <a:latin typeface="Poppins"/>
                <a:ea typeface="Poppins"/>
                <a:cs typeface="Poppins"/>
                <a:sym typeface="Poppins"/>
              </a:rPr>
              <a:t>By: Hala ElSebai</a:t>
            </a:r>
          </a:p>
        </p:txBody>
      </p:sp>
      <p:grpSp>
        <p:nvGrpSpPr>
          <p:cNvPr name="Group 18" id="18"/>
          <p:cNvGrpSpPr>
            <a:grpSpLocks noChangeAspect="true"/>
          </p:cNvGrpSpPr>
          <p:nvPr/>
        </p:nvGrpSpPr>
        <p:grpSpPr>
          <a:xfrm rot="0">
            <a:off x="8573918" y="3143201"/>
            <a:ext cx="9146584" cy="5246370"/>
            <a:chOff x="0" y="0"/>
            <a:chExt cx="7981950" cy="4578350"/>
          </a:xfrm>
        </p:grpSpPr>
        <p:sp>
          <p:nvSpPr>
            <p:cNvPr name="Freeform 19" id="19"/>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20" id="20"/>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21" id="21"/>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2" id="22"/>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3" id="23"/>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4"/>
              <a:stretch>
                <a:fillRect l="0" t="-3187" r="0" b="-3187"/>
              </a:stretch>
            </a:blipFill>
          </p:spPr>
        </p:sp>
      </p:grpSp>
      <p:sp>
        <p:nvSpPr>
          <p:cNvPr name="Freeform 24" id="24"/>
          <p:cNvSpPr/>
          <p:nvPr/>
        </p:nvSpPr>
        <p:spPr>
          <a:xfrm flipH="false" flipV="false" rot="0">
            <a:off x="8845495" y="4844995"/>
            <a:ext cx="597010" cy="597010"/>
          </a:xfrm>
          <a:custGeom>
            <a:avLst/>
            <a:gdLst/>
            <a:ahLst/>
            <a:cxnLst/>
            <a:rect r="r" b="b" t="t" l="l"/>
            <a:pathLst>
              <a:path h="597010" w="597010">
                <a:moveTo>
                  <a:pt x="0" y="0"/>
                </a:moveTo>
                <a:lnTo>
                  <a:pt x="597010" y="0"/>
                </a:lnTo>
                <a:lnTo>
                  <a:pt x="597010" y="597010"/>
                </a:lnTo>
                <a:lnTo>
                  <a:pt x="0" y="597010"/>
                </a:lnTo>
                <a:lnTo>
                  <a:pt x="0" y="0"/>
                </a:lnTo>
                <a:close/>
              </a:path>
            </a:pathLst>
          </a:custGeom>
          <a:blipFill>
            <a:blip r:embed="rId2"/>
            <a:stretch>
              <a:fillRect l="0" t="0" r="0" b="0"/>
            </a:stretch>
          </a:blipFill>
        </p:spPr>
      </p:sp>
      <p:sp>
        <p:nvSpPr>
          <p:cNvPr name="TextBox 25" id="25"/>
          <p:cNvSpPr txBox="true"/>
          <p:nvPr/>
        </p:nvSpPr>
        <p:spPr>
          <a:xfrm rot="0">
            <a:off x="2421483" y="1508193"/>
            <a:ext cx="2154276" cy="915367"/>
          </a:xfrm>
          <a:prstGeom prst="rect">
            <a:avLst/>
          </a:prstGeom>
        </p:spPr>
        <p:txBody>
          <a:bodyPr anchor="t" rtlCol="false" tIns="0" lIns="0" bIns="0" rIns="0">
            <a:spAutoFit/>
          </a:bodyPr>
          <a:lstStyle/>
          <a:p>
            <a:pPr algn="l">
              <a:lnSpc>
                <a:spcPts val="3621"/>
              </a:lnSpc>
              <a:spcBef>
                <a:spcPct val="0"/>
              </a:spcBef>
            </a:pPr>
            <a:r>
              <a:rPr lang="en-US" sz="2586" spc="-51">
                <a:solidFill>
                  <a:srgbClr val="000000"/>
                </a:solidFill>
                <a:latin typeface="Poppins Bold"/>
                <a:ea typeface="Poppins Bold"/>
                <a:cs typeface="Poppins Bold"/>
                <a:sym typeface="Poppins Bold"/>
              </a:rPr>
              <a:t>Uneeq  Intrens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CB6CE6"/>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663160" y="1641132"/>
            <a:ext cx="6760246" cy="1244690"/>
          </a:xfrm>
          <a:prstGeom prst="rect">
            <a:avLst/>
          </a:prstGeom>
        </p:spPr>
        <p:txBody>
          <a:bodyPr anchor="t" rtlCol="false" tIns="0" lIns="0" bIns="0" rIns="0">
            <a:spAutoFit/>
          </a:bodyPr>
          <a:lstStyle/>
          <a:p>
            <a:pPr algn="l">
              <a:lnSpc>
                <a:spcPts val="10248"/>
              </a:lnSpc>
              <a:spcBef>
                <a:spcPct val="0"/>
              </a:spcBef>
            </a:pPr>
            <a:r>
              <a:rPr lang="en-US" sz="7320">
                <a:solidFill>
                  <a:srgbClr val="000000"/>
                </a:solidFill>
                <a:latin typeface="Open Sans Extra Bold"/>
                <a:ea typeface="Open Sans Extra Bold"/>
                <a:cs typeface="Open Sans Extra Bold"/>
                <a:sym typeface="Open Sans Extra Bold"/>
              </a:rPr>
              <a:t>Overview</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a:ln w="952500" cap="sq">
              <a:solidFill>
                <a:srgbClr val="CB6CE6"/>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5400000">
            <a:off x="2912435" y="34724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796731" y="447246"/>
            <a:ext cx="5972616" cy="9392508"/>
          </a:xfrm>
          <a:custGeom>
            <a:avLst/>
            <a:gdLst/>
            <a:ahLst/>
            <a:cxnLst/>
            <a:rect r="r" b="b" t="t" l="l"/>
            <a:pathLst>
              <a:path h="9392508" w="5972616">
                <a:moveTo>
                  <a:pt x="0" y="0"/>
                </a:moveTo>
                <a:lnTo>
                  <a:pt x="5972616" y="0"/>
                </a:lnTo>
                <a:lnTo>
                  <a:pt x="5972616" y="9392508"/>
                </a:lnTo>
                <a:lnTo>
                  <a:pt x="0" y="9392508"/>
                </a:lnTo>
                <a:lnTo>
                  <a:pt x="0" y="0"/>
                </a:lnTo>
                <a:close/>
              </a:path>
            </a:pathLst>
          </a:custGeom>
          <a:blipFill>
            <a:blip r:embed="rId4"/>
            <a:stretch>
              <a:fillRect l="-28629" t="0" r="-28629" b="0"/>
            </a:stretch>
          </a:blipFill>
        </p:spPr>
      </p:sp>
      <p:sp>
        <p:nvSpPr>
          <p:cNvPr name="TextBox 11" id="11"/>
          <p:cNvSpPr txBox="true"/>
          <p:nvPr/>
        </p:nvSpPr>
        <p:spPr>
          <a:xfrm rot="0">
            <a:off x="3663160" y="3397227"/>
            <a:ext cx="377301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00000"/>
                </a:solidFill>
                <a:latin typeface="Poppins"/>
                <a:ea typeface="Poppins"/>
                <a:cs typeface="Poppins"/>
                <a:sym typeface="Poppins"/>
              </a:rPr>
              <a:t>Problem Statement</a:t>
            </a:r>
          </a:p>
        </p:txBody>
      </p:sp>
      <p:sp>
        <p:nvSpPr>
          <p:cNvPr name="TextBox 12" id="12"/>
          <p:cNvSpPr txBox="true"/>
          <p:nvPr/>
        </p:nvSpPr>
        <p:spPr>
          <a:xfrm rot="0">
            <a:off x="8483149" y="3397227"/>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00000"/>
                </a:solidFill>
                <a:latin typeface="Poppins"/>
                <a:ea typeface="Poppins"/>
                <a:cs typeface="Poppins"/>
                <a:sym typeface="Poppins"/>
              </a:rPr>
              <a:t>01</a:t>
            </a:r>
          </a:p>
        </p:txBody>
      </p:sp>
      <p:sp>
        <p:nvSpPr>
          <p:cNvPr name="Freeform 13" id="13"/>
          <p:cNvSpPr/>
          <p:nvPr/>
        </p:nvSpPr>
        <p:spPr>
          <a:xfrm flipH="false" flipV="false" rot="5400000">
            <a:off x="2912435" y="4097959"/>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663160" y="4022734"/>
            <a:ext cx="414302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00000"/>
                </a:solidFill>
                <a:latin typeface="Poppins"/>
                <a:ea typeface="Poppins"/>
                <a:cs typeface="Poppins"/>
                <a:sym typeface="Poppins"/>
              </a:rPr>
              <a:t>Business Quetsions</a:t>
            </a:r>
          </a:p>
        </p:txBody>
      </p:sp>
      <p:sp>
        <p:nvSpPr>
          <p:cNvPr name="TextBox 15" id="15"/>
          <p:cNvSpPr txBox="true"/>
          <p:nvPr/>
        </p:nvSpPr>
        <p:spPr>
          <a:xfrm rot="0">
            <a:off x="8483149" y="4022734"/>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00000"/>
                </a:solidFill>
                <a:latin typeface="Poppins"/>
                <a:ea typeface="Poppins"/>
                <a:cs typeface="Poppins"/>
                <a:sym typeface="Poppins"/>
              </a:rPr>
              <a:t>02</a:t>
            </a:r>
          </a:p>
        </p:txBody>
      </p:sp>
      <p:sp>
        <p:nvSpPr>
          <p:cNvPr name="Freeform 16" id="16"/>
          <p:cNvSpPr/>
          <p:nvPr/>
        </p:nvSpPr>
        <p:spPr>
          <a:xfrm flipH="false" flipV="false" rot="5400000">
            <a:off x="2912435" y="4723196"/>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3663160" y="4647971"/>
            <a:ext cx="4652520" cy="518066"/>
          </a:xfrm>
          <a:prstGeom prst="rect">
            <a:avLst/>
          </a:prstGeom>
        </p:spPr>
        <p:txBody>
          <a:bodyPr anchor="t" rtlCol="false" tIns="0" lIns="0" bIns="0" rIns="0">
            <a:spAutoFit/>
          </a:bodyPr>
          <a:lstStyle/>
          <a:p>
            <a:pPr algn="l">
              <a:lnSpc>
                <a:spcPts val="3995"/>
              </a:lnSpc>
              <a:spcBef>
                <a:spcPct val="0"/>
              </a:spcBef>
            </a:pPr>
            <a:r>
              <a:rPr lang="en-US" sz="2853" spc="-57">
                <a:solidFill>
                  <a:srgbClr val="000000"/>
                </a:solidFill>
                <a:latin typeface="Poppins"/>
                <a:ea typeface="Poppins"/>
                <a:cs typeface="Poppins"/>
                <a:sym typeface="Poppins"/>
              </a:rPr>
              <a:t>Data Validations</a:t>
            </a:r>
          </a:p>
        </p:txBody>
      </p:sp>
      <p:sp>
        <p:nvSpPr>
          <p:cNvPr name="TextBox 18" id="18"/>
          <p:cNvSpPr txBox="true"/>
          <p:nvPr/>
        </p:nvSpPr>
        <p:spPr>
          <a:xfrm rot="0">
            <a:off x="8483149" y="4647971"/>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00000"/>
                </a:solidFill>
                <a:latin typeface="Poppins"/>
                <a:ea typeface="Poppins"/>
                <a:cs typeface="Poppins"/>
                <a:sym typeface="Poppins"/>
              </a:rPr>
              <a:t>03</a:t>
            </a:r>
          </a:p>
        </p:txBody>
      </p:sp>
      <p:sp>
        <p:nvSpPr>
          <p:cNvPr name="Freeform 19" id="19"/>
          <p:cNvSpPr/>
          <p:nvPr/>
        </p:nvSpPr>
        <p:spPr>
          <a:xfrm flipH="false" flipV="false" rot="5400000">
            <a:off x="2912435"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663160" y="5273478"/>
            <a:ext cx="439777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00000"/>
                </a:solidFill>
                <a:latin typeface="Poppins"/>
                <a:ea typeface="Poppins"/>
                <a:cs typeface="Poppins"/>
                <a:sym typeface="Poppins"/>
              </a:rPr>
              <a:t>Data Visualization</a:t>
            </a:r>
          </a:p>
        </p:txBody>
      </p:sp>
      <p:sp>
        <p:nvSpPr>
          <p:cNvPr name="TextBox 21" id="21"/>
          <p:cNvSpPr txBox="true"/>
          <p:nvPr/>
        </p:nvSpPr>
        <p:spPr>
          <a:xfrm rot="0">
            <a:off x="8483149" y="5273478"/>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00000"/>
                </a:solidFill>
                <a:latin typeface="Poppins"/>
                <a:ea typeface="Poppins"/>
                <a:cs typeface="Poppins"/>
                <a:sym typeface="Poppins"/>
              </a:rPr>
              <a:t>04</a:t>
            </a:r>
          </a:p>
        </p:txBody>
      </p:sp>
      <p:sp>
        <p:nvSpPr>
          <p:cNvPr name="Freeform 22" id="22"/>
          <p:cNvSpPr/>
          <p:nvPr/>
        </p:nvSpPr>
        <p:spPr>
          <a:xfrm flipH="false" flipV="false" rot="5400000">
            <a:off x="2912435" y="5973940"/>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3663160" y="5898715"/>
            <a:ext cx="4579735" cy="518066"/>
          </a:xfrm>
          <a:prstGeom prst="rect">
            <a:avLst/>
          </a:prstGeom>
        </p:spPr>
        <p:txBody>
          <a:bodyPr anchor="t" rtlCol="false" tIns="0" lIns="0" bIns="0" rIns="0">
            <a:spAutoFit/>
          </a:bodyPr>
          <a:lstStyle/>
          <a:p>
            <a:pPr algn="l">
              <a:lnSpc>
                <a:spcPts val="3995"/>
              </a:lnSpc>
              <a:spcBef>
                <a:spcPct val="0"/>
              </a:spcBef>
            </a:pPr>
            <a:r>
              <a:rPr lang="en-US" sz="2853" spc="-57">
                <a:solidFill>
                  <a:srgbClr val="000000"/>
                </a:solidFill>
                <a:latin typeface="Poppins"/>
                <a:ea typeface="Poppins"/>
                <a:cs typeface="Poppins"/>
                <a:sym typeface="Poppins"/>
              </a:rPr>
              <a:t>Key Insights </a:t>
            </a:r>
          </a:p>
        </p:txBody>
      </p:sp>
      <p:sp>
        <p:nvSpPr>
          <p:cNvPr name="TextBox 24" id="24"/>
          <p:cNvSpPr txBox="true"/>
          <p:nvPr/>
        </p:nvSpPr>
        <p:spPr>
          <a:xfrm rot="0">
            <a:off x="8483149" y="5898715"/>
            <a:ext cx="660851" cy="518066"/>
          </a:xfrm>
          <a:prstGeom prst="rect">
            <a:avLst/>
          </a:prstGeom>
        </p:spPr>
        <p:txBody>
          <a:bodyPr anchor="t" rtlCol="false" tIns="0" lIns="0" bIns="0" rIns="0">
            <a:spAutoFit/>
          </a:bodyPr>
          <a:lstStyle/>
          <a:p>
            <a:pPr algn="r">
              <a:lnSpc>
                <a:spcPts val="3995"/>
              </a:lnSpc>
              <a:spcBef>
                <a:spcPct val="0"/>
              </a:spcBef>
            </a:pPr>
            <a:r>
              <a:rPr lang="en-US" sz="2853" spc="-57">
                <a:solidFill>
                  <a:srgbClr val="000000"/>
                </a:solidFill>
                <a:latin typeface="Poppins"/>
                <a:ea typeface="Poppins"/>
                <a:cs typeface="Poppins"/>
                <a:sym typeface="Poppins"/>
              </a:rPr>
              <a:t>05</a:t>
            </a:r>
          </a:p>
        </p:txBody>
      </p:sp>
    </p:spTree>
  </p:cSld>
  <p:clrMapOvr>
    <a:masterClrMapping/>
  </p:clrMapOvr>
  <p:transition spd="fast">
    <p:circl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730526" cy="5143500"/>
          </a:xfrm>
          <a:custGeom>
            <a:avLst/>
            <a:gdLst/>
            <a:ahLst/>
            <a:cxnLst/>
            <a:rect r="r" b="b" t="t" l="l"/>
            <a:pathLst>
              <a:path h="5143500" w="7730526">
                <a:moveTo>
                  <a:pt x="0" y="0"/>
                </a:moveTo>
                <a:lnTo>
                  <a:pt x="7730526" y="0"/>
                </a:lnTo>
                <a:lnTo>
                  <a:pt x="7730526" y="5143500"/>
                </a:lnTo>
                <a:lnTo>
                  <a:pt x="0" y="5143500"/>
                </a:lnTo>
                <a:lnTo>
                  <a:pt x="0" y="0"/>
                </a:lnTo>
                <a:close/>
              </a:path>
            </a:pathLst>
          </a:custGeom>
          <a:blipFill>
            <a:blip r:embed="rId2"/>
            <a:stretch>
              <a:fillRect l="0" t="-1568" r="0" b="-1568"/>
            </a:stretch>
          </a:blipFill>
        </p:spPr>
      </p:sp>
      <p:grpSp>
        <p:nvGrpSpPr>
          <p:cNvPr name="Group 3" id="3"/>
          <p:cNvGrpSpPr/>
          <p:nvPr/>
        </p:nvGrpSpPr>
        <p:grpSpPr>
          <a:xfrm rot="0">
            <a:off x="-1205711" y="5181113"/>
            <a:ext cx="11168083" cy="5105887"/>
            <a:chOff x="0" y="0"/>
            <a:chExt cx="2941388" cy="1344760"/>
          </a:xfrm>
        </p:grpSpPr>
        <p:sp>
          <p:nvSpPr>
            <p:cNvPr name="Freeform 4" id="4"/>
            <p:cNvSpPr/>
            <p:nvPr/>
          </p:nvSpPr>
          <p:spPr>
            <a:xfrm flipH="false" flipV="false" rot="0">
              <a:off x="0" y="0"/>
              <a:ext cx="2941388" cy="1344760"/>
            </a:xfrm>
            <a:custGeom>
              <a:avLst/>
              <a:gdLst/>
              <a:ahLst/>
              <a:cxnLst/>
              <a:rect r="r" b="b" t="t" l="l"/>
              <a:pathLst>
                <a:path h="1344760" w="2941388">
                  <a:moveTo>
                    <a:pt x="0" y="0"/>
                  </a:moveTo>
                  <a:lnTo>
                    <a:pt x="2941388" y="0"/>
                  </a:lnTo>
                  <a:lnTo>
                    <a:pt x="2941388" y="1344760"/>
                  </a:lnTo>
                  <a:lnTo>
                    <a:pt x="0" y="1344760"/>
                  </a:lnTo>
                  <a:close/>
                </a:path>
              </a:pathLst>
            </a:custGeom>
            <a:solidFill>
              <a:srgbClr val="CB6CE6"/>
            </a:solidFill>
            <a:ln cap="sq">
              <a:noFill/>
              <a:prstDash val="solid"/>
              <a:miter/>
            </a:ln>
          </p:spPr>
        </p:sp>
        <p:sp>
          <p:nvSpPr>
            <p:cNvPr name="TextBox 5" id="5"/>
            <p:cNvSpPr txBox="true"/>
            <p:nvPr/>
          </p:nvSpPr>
          <p:spPr>
            <a:xfrm>
              <a:off x="0" y="-38100"/>
              <a:ext cx="2941388" cy="138286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6" id="6"/>
          <p:cNvSpPr txBox="true"/>
          <p:nvPr/>
        </p:nvSpPr>
        <p:spPr>
          <a:xfrm rot="0">
            <a:off x="0" y="5085863"/>
            <a:ext cx="7420774" cy="862221"/>
          </a:xfrm>
          <a:prstGeom prst="rect">
            <a:avLst/>
          </a:prstGeom>
        </p:spPr>
        <p:txBody>
          <a:bodyPr anchor="t" rtlCol="false" tIns="0" lIns="0" bIns="0" rIns="0">
            <a:spAutoFit/>
          </a:bodyPr>
          <a:lstStyle/>
          <a:p>
            <a:pPr algn="ctr" marL="0" indent="0" lvl="0">
              <a:lnSpc>
                <a:spcPts val="7076"/>
              </a:lnSpc>
              <a:spcBef>
                <a:spcPct val="0"/>
              </a:spcBef>
            </a:pPr>
            <a:r>
              <a:rPr lang="en-US" sz="5054">
                <a:solidFill>
                  <a:srgbClr val="FDFDFD"/>
                </a:solidFill>
                <a:latin typeface="Open Sans Extra Bold"/>
                <a:ea typeface="Open Sans Extra Bold"/>
                <a:cs typeface="Open Sans Extra Bold"/>
                <a:sym typeface="Open Sans Extra Bold"/>
              </a:rPr>
              <a:t>Problem Statement </a:t>
            </a:r>
          </a:p>
        </p:txBody>
      </p:sp>
      <p:sp>
        <p:nvSpPr>
          <p:cNvPr name="TextBox 7" id="7"/>
          <p:cNvSpPr txBox="true"/>
          <p:nvPr/>
        </p:nvSpPr>
        <p:spPr>
          <a:xfrm rot="0">
            <a:off x="309751" y="5929034"/>
            <a:ext cx="7420774" cy="1776947"/>
          </a:xfrm>
          <a:prstGeom prst="rect">
            <a:avLst/>
          </a:prstGeom>
        </p:spPr>
        <p:txBody>
          <a:bodyPr anchor="t" rtlCol="false" tIns="0" lIns="0" bIns="0" rIns="0">
            <a:spAutoFit/>
          </a:bodyPr>
          <a:lstStyle/>
          <a:p>
            <a:pPr algn="ctr">
              <a:lnSpc>
                <a:spcPts val="2820"/>
              </a:lnSpc>
            </a:pPr>
            <a:r>
              <a:rPr lang="en-US" sz="2014" spc="-40">
                <a:solidFill>
                  <a:srgbClr val="FDFDFD"/>
                </a:solidFill>
                <a:latin typeface="Poppins"/>
                <a:ea typeface="Poppins"/>
                <a:cs typeface="Poppins"/>
                <a:sym typeface="Poppins"/>
              </a:rPr>
              <a:t>Perform 'Exploratory Data Analysis' on dataset 'Uber Dataset </a:t>
            </a:r>
          </a:p>
          <a:p>
            <a:pPr algn="ctr">
              <a:lnSpc>
                <a:spcPts val="2820"/>
              </a:lnSpc>
              <a:spcBef>
                <a:spcPct val="0"/>
              </a:spcBef>
            </a:pPr>
            <a:r>
              <a:rPr lang="en-US" sz="2014" spc="-40">
                <a:solidFill>
                  <a:srgbClr val="FDFDFD"/>
                </a:solidFill>
                <a:latin typeface="Poppins"/>
                <a:ea typeface="Poppins"/>
                <a:cs typeface="Poppins"/>
                <a:sym typeface="Poppins"/>
              </a:rPr>
              <a:t>Find out Most Common Purposes for Uber Trips ,Uber Trip Mileage Trends by Purpose and Time of Day. Comparative Overview of Trip Lengths for Business and Personal Categories.</a:t>
            </a:r>
          </a:p>
        </p:txBody>
      </p:sp>
      <p:grpSp>
        <p:nvGrpSpPr>
          <p:cNvPr name="Group 8" id="8"/>
          <p:cNvGrpSpPr/>
          <p:nvPr/>
        </p:nvGrpSpPr>
        <p:grpSpPr>
          <a:xfrm rot="0">
            <a:off x="7730526" y="0"/>
            <a:ext cx="10557474" cy="10287000"/>
            <a:chOff x="0" y="0"/>
            <a:chExt cx="2780569" cy="2709333"/>
          </a:xfrm>
        </p:grpSpPr>
        <p:sp>
          <p:nvSpPr>
            <p:cNvPr name="Freeform 9" id="9"/>
            <p:cNvSpPr/>
            <p:nvPr/>
          </p:nvSpPr>
          <p:spPr>
            <a:xfrm flipH="false" flipV="false" rot="0">
              <a:off x="0" y="0"/>
              <a:ext cx="2780569" cy="2709333"/>
            </a:xfrm>
            <a:custGeom>
              <a:avLst/>
              <a:gdLst/>
              <a:ahLst/>
              <a:cxnLst/>
              <a:rect r="r" b="b" t="t" l="l"/>
              <a:pathLst>
                <a:path h="2709333" w="2780569">
                  <a:moveTo>
                    <a:pt x="0" y="0"/>
                  </a:moveTo>
                  <a:lnTo>
                    <a:pt x="2780569" y="0"/>
                  </a:lnTo>
                  <a:lnTo>
                    <a:pt x="2780569" y="2709333"/>
                  </a:lnTo>
                  <a:lnTo>
                    <a:pt x="0" y="2709333"/>
                  </a:lnTo>
                  <a:close/>
                </a:path>
              </a:pathLst>
            </a:custGeom>
            <a:solidFill>
              <a:srgbClr val="CB6CE6"/>
            </a:solidFill>
            <a:ln cap="sq">
              <a:noFill/>
              <a:prstDash val="solid"/>
              <a:miter/>
            </a:ln>
          </p:spPr>
        </p:sp>
        <p:sp>
          <p:nvSpPr>
            <p:cNvPr name="TextBox 10" id="10"/>
            <p:cNvSpPr txBox="true"/>
            <p:nvPr/>
          </p:nvSpPr>
          <p:spPr>
            <a:xfrm>
              <a:off x="0" y="-38100"/>
              <a:ext cx="2780569" cy="274743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1" id="11"/>
          <p:cNvSpPr txBox="true"/>
          <p:nvPr/>
        </p:nvSpPr>
        <p:spPr>
          <a:xfrm rot="0">
            <a:off x="8094746" y="166479"/>
            <a:ext cx="9164554" cy="862221"/>
          </a:xfrm>
          <a:prstGeom prst="rect">
            <a:avLst/>
          </a:prstGeom>
        </p:spPr>
        <p:txBody>
          <a:bodyPr anchor="t" rtlCol="false" tIns="0" lIns="0" bIns="0" rIns="0">
            <a:spAutoFit/>
          </a:bodyPr>
          <a:lstStyle/>
          <a:p>
            <a:pPr algn="ctr" marL="0" indent="0" lvl="0">
              <a:lnSpc>
                <a:spcPts val="7076"/>
              </a:lnSpc>
              <a:spcBef>
                <a:spcPct val="0"/>
              </a:spcBef>
            </a:pPr>
            <a:r>
              <a:rPr lang="en-US" sz="5054">
                <a:solidFill>
                  <a:srgbClr val="FDFDFD"/>
                </a:solidFill>
                <a:latin typeface="Open Sans Extra Bold"/>
                <a:ea typeface="Open Sans Extra Bold"/>
                <a:cs typeface="Open Sans Extra Bold"/>
                <a:sym typeface="Open Sans Extra Bold"/>
              </a:rPr>
              <a:t>Business Question</a:t>
            </a:r>
          </a:p>
        </p:txBody>
      </p:sp>
      <p:sp>
        <p:nvSpPr>
          <p:cNvPr name="TextBox 12" id="12"/>
          <p:cNvSpPr txBox="true"/>
          <p:nvPr/>
        </p:nvSpPr>
        <p:spPr>
          <a:xfrm rot="0">
            <a:off x="8094746" y="1169883"/>
            <a:ext cx="9845183" cy="7300933"/>
          </a:xfrm>
          <a:prstGeom prst="rect">
            <a:avLst/>
          </a:prstGeom>
        </p:spPr>
        <p:txBody>
          <a:bodyPr anchor="t" rtlCol="false" tIns="0" lIns="0" bIns="0" rIns="0">
            <a:spAutoFit/>
          </a:bodyPr>
          <a:lstStyle/>
          <a:p>
            <a:pPr algn="l">
              <a:lnSpc>
                <a:spcPts val="3411"/>
              </a:lnSpc>
            </a:pPr>
            <a:r>
              <a:rPr lang="en-US" sz="2436" spc="-48">
                <a:solidFill>
                  <a:srgbClr val="FDFDFD"/>
                </a:solidFill>
                <a:latin typeface="Poppins Bold"/>
                <a:ea typeface="Poppins Bold"/>
                <a:cs typeface="Poppins Bold"/>
                <a:sym typeface="Poppins Bold"/>
              </a:rPr>
              <a:t>Trip Characteristics:</a:t>
            </a:r>
          </a:p>
          <a:p>
            <a:pPr algn="ctr" marL="526080" indent="-263040" lvl="1">
              <a:lnSpc>
                <a:spcPts val="3411"/>
              </a:lnSpc>
              <a:buFont typeface="Arial"/>
              <a:buChar char="•"/>
            </a:pPr>
            <a:r>
              <a:rPr lang="en-US" sz="2436" spc="-48">
                <a:solidFill>
                  <a:srgbClr val="FDFDFD"/>
                </a:solidFill>
                <a:latin typeface="Poppins"/>
                <a:ea typeface="Poppins"/>
                <a:cs typeface="Poppins"/>
                <a:sym typeface="Poppins"/>
              </a:rPr>
              <a:t>Distance and Duration: Analyze the relationship between miles and trip duration.</a:t>
            </a:r>
          </a:p>
          <a:p>
            <a:pPr algn="ctr" marL="526080" indent="-263040" lvl="1">
              <a:lnSpc>
                <a:spcPts val="3411"/>
              </a:lnSpc>
              <a:buFont typeface="Arial"/>
              <a:buChar char="•"/>
            </a:pPr>
            <a:r>
              <a:rPr lang="en-US" sz="2436" spc="-48">
                <a:solidFill>
                  <a:srgbClr val="FDFDFD"/>
                </a:solidFill>
                <a:latin typeface="Poppins"/>
                <a:ea typeface="Poppins"/>
                <a:cs typeface="Poppins"/>
                <a:sym typeface="Poppins"/>
              </a:rPr>
              <a:t>Start and Stop Points: Visualize popular pickup and drop-off locations. Identify hotspots and potential areas for service expansion or improvement.</a:t>
            </a:r>
          </a:p>
          <a:p>
            <a:pPr algn="ctr" marL="526080" indent="-263040" lvl="1">
              <a:lnSpc>
                <a:spcPts val="3411"/>
              </a:lnSpc>
              <a:buFont typeface="Arial"/>
              <a:buChar char="•"/>
            </a:pPr>
            <a:r>
              <a:rPr lang="en-US" sz="2436" spc="-48">
                <a:solidFill>
                  <a:srgbClr val="FDFDFD"/>
                </a:solidFill>
                <a:latin typeface="Poppins"/>
                <a:ea typeface="Poppins"/>
                <a:cs typeface="Poppins"/>
                <a:sym typeface="Poppins"/>
              </a:rPr>
              <a:t>Time-Based Analysis: Explore trip patterns based on start and stop dates. Identify peak hours, weekdays vs. weekends, and seasonal trends.</a:t>
            </a:r>
          </a:p>
          <a:p>
            <a:pPr algn="l">
              <a:lnSpc>
                <a:spcPts val="3411"/>
              </a:lnSpc>
            </a:pPr>
            <a:r>
              <a:rPr lang="en-US" sz="2436" spc="-48">
                <a:solidFill>
                  <a:srgbClr val="FDFDFD"/>
                </a:solidFill>
                <a:latin typeface="Poppins Bold"/>
                <a:ea typeface="Poppins Bold"/>
                <a:cs typeface="Poppins Bold"/>
                <a:sym typeface="Poppins Bold"/>
              </a:rPr>
              <a:t>Trip Categorization:</a:t>
            </a:r>
          </a:p>
          <a:p>
            <a:pPr algn="ctr" marL="526080" indent="-263040" lvl="1">
              <a:lnSpc>
                <a:spcPts val="3411"/>
              </a:lnSpc>
              <a:buFont typeface="Arial"/>
              <a:buChar char="•"/>
            </a:pPr>
            <a:r>
              <a:rPr lang="en-US" sz="2436" spc="-48">
                <a:solidFill>
                  <a:srgbClr val="FDFDFD"/>
                </a:solidFill>
                <a:latin typeface="Poppins"/>
                <a:ea typeface="Poppins"/>
                <a:cs typeface="Poppins"/>
                <a:sym typeface="Poppins"/>
              </a:rPr>
              <a:t>Category Analysis: Understand the distribution of trip categories. Identify the most frequent trip types and their characteristics.</a:t>
            </a:r>
          </a:p>
          <a:p>
            <a:pPr algn="ctr" marL="526080" indent="-263040" lvl="1">
              <a:lnSpc>
                <a:spcPts val="3411"/>
              </a:lnSpc>
              <a:buFont typeface="Arial"/>
              <a:buChar char="•"/>
            </a:pPr>
            <a:r>
              <a:rPr lang="en-US" sz="2436" spc="-48">
                <a:solidFill>
                  <a:srgbClr val="FDFDFD"/>
                </a:solidFill>
                <a:latin typeface="Poppins"/>
                <a:ea typeface="Poppins"/>
                <a:cs typeface="Poppins"/>
                <a:sym typeface="Poppins"/>
              </a:rPr>
              <a:t>Purpose Analysis: Analyze the purpose of trips. Identify business travel patterns, personal trips, or other specific use cases.</a:t>
            </a:r>
          </a:p>
          <a:p>
            <a:pPr algn="ctr">
              <a:lnSpc>
                <a:spcPts val="3411"/>
              </a:lnSpc>
              <a:spcBef>
                <a:spcPct val="0"/>
              </a:spcBef>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68384" y="257177"/>
            <a:ext cx="7922504" cy="771523"/>
          </a:xfrm>
          <a:prstGeom prst="rect">
            <a:avLst/>
          </a:prstGeom>
        </p:spPr>
        <p:txBody>
          <a:bodyPr anchor="t" rtlCol="false" tIns="0" lIns="0" bIns="0" rIns="0">
            <a:spAutoFit/>
          </a:bodyPr>
          <a:lstStyle/>
          <a:p>
            <a:pPr algn="l" marL="0" indent="0" lvl="0">
              <a:lnSpc>
                <a:spcPts val="6300"/>
              </a:lnSpc>
              <a:spcBef>
                <a:spcPct val="0"/>
              </a:spcBef>
            </a:pPr>
            <a:r>
              <a:rPr lang="en-US" sz="4500">
                <a:solidFill>
                  <a:srgbClr val="000000"/>
                </a:solidFill>
                <a:latin typeface="Open Sans Extra Bold"/>
                <a:ea typeface="Open Sans Extra Bold"/>
                <a:cs typeface="Open Sans Extra Bold"/>
                <a:sym typeface="Open Sans Extra Bold"/>
              </a:rPr>
              <a:t>Data Validation </a:t>
            </a:r>
          </a:p>
        </p:txBody>
      </p:sp>
      <p:grpSp>
        <p:nvGrpSpPr>
          <p:cNvPr name="Group 3" id="3"/>
          <p:cNvGrpSpPr/>
          <p:nvPr/>
        </p:nvGrpSpPr>
        <p:grpSpPr>
          <a:xfrm rot="0">
            <a:off x="-1595820" y="-1782102"/>
            <a:ext cx="3564204" cy="356420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15686"/>
              </a:srgbClr>
            </a:solidFill>
            <a:ln w="952500" cap="sq">
              <a:solidFill>
                <a:srgbClr val="051D40">
                  <a:alpha val="15686"/>
                </a:srgbClr>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968384" y="962025"/>
            <a:ext cx="16105944" cy="6333197"/>
          </a:xfrm>
          <a:prstGeom prst="rect">
            <a:avLst/>
          </a:prstGeom>
        </p:spPr>
        <p:txBody>
          <a:bodyPr anchor="t" rtlCol="false" tIns="0" lIns="0" bIns="0" rIns="0">
            <a:spAutoFit/>
          </a:bodyPr>
          <a:lstStyle/>
          <a:p>
            <a:pPr algn="l">
              <a:lnSpc>
                <a:spcPts val="3341"/>
              </a:lnSpc>
            </a:pPr>
            <a:r>
              <a:rPr lang="en-US" sz="2386" spc="-47">
                <a:solidFill>
                  <a:srgbClr val="000000"/>
                </a:solidFill>
                <a:latin typeface="Poppins"/>
                <a:ea typeface="Poppins"/>
                <a:cs typeface="Poppins"/>
                <a:sym typeface="Poppins"/>
              </a:rPr>
              <a:t>The dataset that will be used in this analysis is  a virtual data for Uber rides Company.( https://drive.google.com/file/d/13GBQha8okB5o68q0-ZiOGd_T9RQwebKk/view?usp=sharing </a:t>
            </a:r>
            <a:r>
              <a:rPr lang="en-US" sz="2386" spc="-47">
                <a:solidFill>
                  <a:srgbClr val="000000"/>
                </a:solidFill>
                <a:latin typeface="Poppins"/>
                <a:ea typeface="Poppins"/>
                <a:cs typeface="Poppins"/>
                <a:sym typeface="Poppins"/>
              </a:rPr>
              <a:t>). It is available in both csv and excel format. It has been loaded to our Analytical Tool which is Power Bi.</a:t>
            </a:r>
          </a:p>
          <a:p>
            <a:pPr algn="l">
              <a:lnSpc>
                <a:spcPts val="3341"/>
              </a:lnSpc>
            </a:pPr>
            <a:r>
              <a:rPr lang="en-US" sz="2386" spc="-47">
                <a:solidFill>
                  <a:srgbClr val="000000"/>
                </a:solidFill>
                <a:latin typeface="Poppins"/>
                <a:ea typeface="Poppins"/>
                <a:cs typeface="Poppins"/>
                <a:sym typeface="Poppins"/>
              </a:rPr>
              <a:t>we have 7 columns , 1 calculated duration column and 1156 rows or records [ 4 text data type, 1 integer and 2 dates/time and duration ].</a:t>
            </a:r>
          </a:p>
          <a:p>
            <a:pPr algn="l">
              <a:lnSpc>
                <a:spcPts val="3341"/>
              </a:lnSpc>
            </a:pPr>
            <a:r>
              <a:rPr lang="en-US" sz="2386" spc="-47">
                <a:solidFill>
                  <a:srgbClr val="000000"/>
                </a:solidFill>
                <a:latin typeface="Poppins"/>
                <a:ea typeface="Poppins"/>
                <a:cs typeface="Poppins"/>
                <a:sym typeface="Poppins"/>
              </a:rPr>
              <a:t>Below are variable descriptions for each of the columns:</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Miles: The total distance traveled for the trip, typically measured in miles.</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Stop Point: The final geographic location of the trip.</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Start Point: The initial geographic location where the trip began.</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Start Date: The date when the trip commenced.</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Stop Date: The date when the trip concluded.</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Category: A classification or type of trip (e.g., business, personal).</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Purpose: The reason for the trip (e.g., work, leisure, errand).</a:t>
            </a:r>
          </a:p>
          <a:p>
            <a:pPr algn="l" marL="472075" indent="-236037" lvl="1">
              <a:lnSpc>
                <a:spcPts val="3061"/>
              </a:lnSpc>
              <a:buFont typeface="Arial"/>
              <a:buChar char="•"/>
            </a:pPr>
            <a:r>
              <a:rPr lang="en-US" sz="2186" spc="-43">
                <a:solidFill>
                  <a:srgbClr val="000000"/>
                </a:solidFill>
                <a:latin typeface="Poppins"/>
                <a:ea typeface="Poppins"/>
                <a:cs typeface="Poppins"/>
                <a:sym typeface="Poppins"/>
              </a:rPr>
              <a:t>calculated </a:t>
            </a:r>
            <a:r>
              <a:rPr lang="en-US" sz="2186" spc="-43">
                <a:solidFill>
                  <a:srgbClr val="000000"/>
                </a:solidFill>
                <a:latin typeface="Poppins"/>
                <a:ea typeface="Poppins"/>
                <a:cs typeface="Poppins"/>
                <a:sym typeface="Poppins"/>
              </a:rPr>
              <a:t>Trip Duration: The total time elapsed from the start to the end of the trip.</a:t>
            </a:r>
          </a:p>
          <a:p>
            <a:pPr algn="l">
              <a:lnSpc>
                <a:spcPts val="3061"/>
              </a:lnSpc>
            </a:pPr>
          </a:p>
          <a:p>
            <a:pPr algn="l" marL="0" indent="0" lvl="0">
              <a:lnSpc>
                <a:spcPts val="3061"/>
              </a:lnSpc>
              <a:spcBef>
                <a:spcPct val="0"/>
              </a:spcBef>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400000">
            <a:off x="8990215" y="810330"/>
            <a:ext cx="8541900" cy="8666340"/>
          </a:xfrm>
          <a:custGeom>
            <a:avLst/>
            <a:gdLst/>
            <a:ahLst/>
            <a:cxnLst/>
            <a:rect r="r" b="b" t="t" l="l"/>
            <a:pathLst>
              <a:path h="8666340" w="8541900">
                <a:moveTo>
                  <a:pt x="0" y="0"/>
                </a:moveTo>
                <a:lnTo>
                  <a:pt x="8541901" y="0"/>
                </a:lnTo>
                <a:lnTo>
                  <a:pt x="8541901"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2832861" y="810330"/>
            <a:ext cx="8541900" cy="8666340"/>
          </a:xfrm>
          <a:custGeom>
            <a:avLst/>
            <a:gdLst/>
            <a:ahLst/>
            <a:cxnLst/>
            <a:rect r="r" b="b" t="t" l="l"/>
            <a:pathLst>
              <a:path h="8666340" w="8541900">
                <a:moveTo>
                  <a:pt x="0" y="0"/>
                </a:moveTo>
                <a:lnTo>
                  <a:pt x="8541900" y="0"/>
                </a:lnTo>
                <a:lnTo>
                  <a:pt x="8541900" y="8666340"/>
                </a:lnTo>
                <a:lnTo>
                  <a:pt x="0" y="8666340"/>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1529" y="2937389"/>
            <a:ext cx="12164941" cy="4412223"/>
            <a:chOff x="0" y="0"/>
            <a:chExt cx="3203935" cy="1162067"/>
          </a:xfrm>
        </p:grpSpPr>
        <p:sp>
          <p:nvSpPr>
            <p:cNvPr name="Freeform 6" id="6"/>
            <p:cNvSpPr/>
            <p:nvPr/>
          </p:nvSpPr>
          <p:spPr>
            <a:xfrm flipH="false" flipV="false" rot="0">
              <a:off x="0" y="0"/>
              <a:ext cx="3203935" cy="1162067"/>
            </a:xfrm>
            <a:custGeom>
              <a:avLst/>
              <a:gdLst/>
              <a:ahLst/>
              <a:cxnLst/>
              <a:rect r="r" b="b" t="t" l="l"/>
              <a:pathLst>
                <a:path h="1162067" w="3203935">
                  <a:moveTo>
                    <a:pt x="0" y="0"/>
                  </a:moveTo>
                  <a:lnTo>
                    <a:pt x="3203935" y="0"/>
                  </a:lnTo>
                  <a:lnTo>
                    <a:pt x="3203935" y="1162067"/>
                  </a:lnTo>
                  <a:lnTo>
                    <a:pt x="0" y="1162067"/>
                  </a:lnTo>
                  <a:close/>
                </a:path>
              </a:pathLst>
            </a:custGeom>
            <a:solidFill>
              <a:srgbClr val="CB6CE6"/>
            </a:solidFill>
            <a:ln w="38100" cap="sq">
              <a:solidFill>
                <a:srgbClr val="FFFFFF"/>
              </a:solidFill>
              <a:prstDash val="solid"/>
              <a:miter/>
            </a:ln>
          </p:spPr>
        </p:sp>
        <p:sp>
          <p:nvSpPr>
            <p:cNvPr name="TextBox 7" id="7"/>
            <p:cNvSpPr txBox="true"/>
            <p:nvPr/>
          </p:nvSpPr>
          <p:spPr>
            <a:xfrm>
              <a:off x="0" y="-38100"/>
              <a:ext cx="3203935" cy="12001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32775" y="3372521"/>
            <a:ext cx="11622449" cy="1343429"/>
          </a:xfrm>
          <a:prstGeom prst="rect">
            <a:avLst/>
          </a:prstGeom>
        </p:spPr>
        <p:txBody>
          <a:bodyPr anchor="t" rtlCol="false" tIns="0" lIns="0" bIns="0" rIns="0">
            <a:spAutoFit/>
          </a:bodyPr>
          <a:lstStyle/>
          <a:p>
            <a:pPr algn="ctr" marL="0" indent="0" lvl="0">
              <a:lnSpc>
                <a:spcPts val="11002"/>
              </a:lnSpc>
              <a:spcBef>
                <a:spcPct val="0"/>
              </a:spcBef>
            </a:pPr>
            <a:r>
              <a:rPr lang="en-US" sz="7859">
                <a:solidFill>
                  <a:srgbClr val="FFFFFF"/>
                </a:solidFill>
                <a:latin typeface="Open Sans Extra Bold"/>
                <a:ea typeface="Open Sans Extra Bold"/>
                <a:cs typeface="Open Sans Extra Bold"/>
                <a:sym typeface="Open Sans Extra Bold"/>
              </a:rPr>
              <a:t>DATA VISUALIZATION</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1" r="0" b="-101"/>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6CE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3399437"/>
            <a:ext cx="6033363" cy="799078"/>
          </a:xfrm>
          <a:prstGeom prst="rect">
            <a:avLst/>
          </a:prstGeom>
        </p:spPr>
        <p:txBody>
          <a:bodyPr anchor="t" rtlCol="false" tIns="0" lIns="0" bIns="0" rIns="0">
            <a:spAutoFit/>
          </a:bodyPr>
          <a:lstStyle/>
          <a:p>
            <a:pPr algn="l" marL="0" indent="0" lvl="0">
              <a:lnSpc>
                <a:spcPts val="6553"/>
              </a:lnSpc>
              <a:spcBef>
                <a:spcPct val="0"/>
              </a:spcBef>
            </a:pPr>
            <a:r>
              <a:rPr lang="en-US" sz="4680">
                <a:solidFill>
                  <a:srgbClr val="FDFDFD"/>
                </a:solidFill>
                <a:latin typeface="Open Sans Extra Bold"/>
                <a:ea typeface="Open Sans Extra Bold"/>
                <a:cs typeface="Open Sans Extra Bold"/>
                <a:sym typeface="Open Sans Extra Bold"/>
              </a:rPr>
              <a:t>Key Insights</a:t>
            </a:r>
          </a:p>
        </p:txBody>
      </p:sp>
      <p:sp>
        <p:nvSpPr>
          <p:cNvPr name="Freeform 9" id="9"/>
          <p:cNvSpPr/>
          <p:nvPr/>
        </p:nvSpPr>
        <p:spPr>
          <a:xfrm flipH="false" flipV="false" rot="0">
            <a:off x="8618101" y="1767991"/>
            <a:ext cx="1424256" cy="1424256"/>
          </a:xfrm>
          <a:custGeom>
            <a:avLst/>
            <a:gdLst/>
            <a:ahLst/>
            <a:cxnLst/>
            <a:rect r="r" b="b" t="t" l="l"/>
            <a:pathLst>
              <a:path h="1424256" w="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10162447" y="1825672"/>
            <a:ext cx="7666697" cy="317082"/>
          </a:xfrm>
          <a:prstGeom prst="rect">
            <a:avLst/>
          </a:prstGeom>
        </p:spPr>
        <p:txBody>
          <a:bodyPr anchor="t" rtlCol="false" tIns="0" lIns="0" bIns="0" rIns="0">
            <a:spAutoFit/>
          </a:bodyPr>
          <a:lstStyle/>
          <a:p>
            <a:pPr algn="l">
              <a:lnSpc>
                <a:spcPts val="2495"/>
              </a:lnSpc>
            </a:pPr>
            <a:r>
              <a:rPr lang="en-US" sz="1782" spc="-35">
                <a:solidFill>
                  <a:srgbClr val="000000"/>
                </a:solidFill>
                <a:latin typeface="Poppins"/>
                <a:ea typeface="Poppins"/>
                <a:cs typeface="Poppins"/>
                <a:sym typeface="Poppins"/>
              </a:rPr>
              <a:t>When the category is Business, te total trips are increased.</a:t>
            </a:r>
          </a:p>
        </p:txBody>
      </p:sp>
      <p:sp>
        <p:nvSpPr>
          <p:cNvPr name="TextBox 11" id="11"/>
          <p:cNvSpPr txBox="true"/>
          <p:nvPr/>
        </p:nvSpPr>
        <p:spPr>
          <a:xfrm rot="0">
            <a:off x="8763159" y="20412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FFFFF"/>
                </a:solidFill>
                <a:latin typeface="Open Sans Extra Bold"/>
                <a:ea typeface="Open Sans Extra Bold"/>
                <a:cs typeface="Open Sans Extra Bold"/>
                <a:sym typeface="Open Sans Extra Bold"/>
              </a:rPr>
              <a:t>01</a:t>
            </a:r>
          </a:p>
        </p:txBody>
      </p:sp>
      <p:sp>
        <p:nvSpPr>
          <p:cNvPr name="Freeform 12" id="12"/>
          <p:cNvSpPr/>
          <p:nvPr/>
        </p:nvSpPr>
        <p:spPr>
          <a:xfrm flipH="false" flipV="false" rot="0">
            <a:off x="9144000" y="3541391"/>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3" id="13"/>
          <p:cNvSpPr txBox="true"/>
          <p:nvPr/>
        </p:nvSpPr>
        <p:spPr>
          <a:xfrm rot="0">
            <a:off x="10688346" y="3599072"/>
            <a:ext cx="7435817" cy="2520188"/>
          </a:xfrm>
          <a:prstGeom prst="rect">
            <a:avLst/>
          </a:prstGeom>
        </p:spPr>
        <p:txBody>
          <a:bodyPr anchor="t" rtlCol="false" tIns="0" lIns="0" bIns="0" rIns="0">
            <a:spAutoFit/>
          </a:bodyPr>
          <a:lstStyle/>
          <a:p>
            <a:pPr algn="l">
              <a:lnSpc>
                <a:spcPts val="2495"/>
              </a:lnSpc>
            </a:pPr>
            <a:r>
              <a:rPr lang="en-US" sz="1782" spc="-35">
                <a:solidFill>
                  <a:srgbClr val="000000"/>
                </a:solidFill>
                <a:latin typeface="Poppins"/>
                <a:ea typeface="Poppins"/>
                <a:cs typeface="Poppins"/>
                <a:sym typeface="Poppins"/>
              </a:rPr>
              <a:t>the rides within Year 2016 shows that we have more rides in the middle of the summer and at he end and the beginning of the year which seems normal for the events that always happening at that time. also when we see the total miles spent it’s in the both months of march and OCTOBER IT WAS AT THE PEAK. Also it appears that the trips on the weekend especially at Friday night are higher than any other day in the week.</a:t>
            </a:r>
          </a:p>
          <a:p>
            <a:pPr algn="l">
              <a:lnSpc>
                <a:spcPts val="2495"/>
              </a:lnSpc>
            </a:pPr>
          </a:p>
        </p:txBody>
      </p:sp>
      <p:sp>
        <p:nvSpPr>
          <p:cNvPr name="TextBox 14" id="14"/>
          <p:cNvSpPr txBox="true"/>
          <p:nvPr/>
        </p:nvSpPr>
        <p:spPr>
          <a:xfrm rot="0">
            <a:off x="9289058" y="3814603"/>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FFFFF"/>
                </a:solidFill>
                <a:latin typeface="Open Sans Extra Bold"/>
                <a:ea typeface="Open Sans Extra Bold"/>
                <a:cs typeface="Open Sans Extra Bold"/>
                <a:sym typeface="Open Sans Extra Bold"/>
              </a:rPr>
              <a:t>02</a:t>
            </a:r>
          </a:p>
        </p:txBody>
      </p:sp>
      <p:grpSp>
        <p:nvGrpSpPr>
          <p:cNvPr name="Group 15" id="15"/>
          <p:cNvGrpSpPr/>
          <p:nvPr/>
        </p:nvGrpSpPr>
        <p:grpSpPr>
          <a:xfrm rot="0">
            <a:off x="7905455" y="2656032"/>
            <a:ext cx="373607" cy="373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7" id="1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8" id="18"/>
          <p:cNvGrpSpPr/>
          <p:nvPr/>
        </p:nvGrpSpPr>
        <p:grpSpPr>
          <a:xfrm rot="0">
            <a:off x="8315313" y="4180490"/>
            <a:ext cx="373607" cy="3736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0" id="2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1" id="21"/>
          <p:cNvGrpSpPr/>
          <p:nvPr/>
        </p:nvGrpSpPr>
        <p:grpSpPr>
          <a:xfrm rot="0">
            <a:off x="7944228" y="7402839"/>
            <a:ext cx="373607" cy="3736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3" id="2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4" id="24"/>
          <p:cNvGrpSpPr/>
          <p:nvPr/>
        </p:nvGrpSpPr>
        <p:grpSpPr>
          <a:xfrm rot="0">
            <a:off x="8309460" y="5760481"/>
            <a:ext cx="373607" cy="373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6" id="2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27" id="27"/>
          <p:cNvSpPr txBox="true"/>
          <p:nvPr/>
        </p:nvSpPr>
        <p:spPr>
          <a:xfrm rot="0">
            <a:off x="9814957" y="7700981"/>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FFFFF"/>
                </a:solidFill>
                <a:latin typeface="Open Sans Extra Bold"/>
                <a:ea typeface="Open Sans Extra Bold"/>
                <a:cs typeface="Open Sans Extra Bold"/>
                <a:sym typeface="Open Sans Extra Bold"/>
              </a:rPr>
              <a:t>02</a:t>
            </a:r>
          </a:p>
        </p:txBody>
      </p:sp>
      <p:sp>
        <p:nvSpPr>
          <p:cNvPr name="Freeform 28" id="28"/>
          <p:cNvSpPr/>
          <p:nvPr/>
        </p:nvSpPr>
        <p:spPr>
          <a:xfrm flipH="false" flipV="false" rot="0">
            <a:off x="9289058" y="5947284"/>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29" id="29"/>
          <p:cNvSpPr txBox="true"/>
          <p:nvPr/>
        </p:nvSpPr>
        <p:spPr>
          <a:xfrm rot="0">
            <a:off x="10949097" y="6390316"/>
            <a:ext cx="5768345" cy="1576000"/>
          </a:xfrm>
          <a:prstGeom prst="rect">
            <a:avLst/>
          </a:prstGeom>
        </p:spPr>
        <p:txBody>
          <a:bodyPr anchor="t" rtlCol="false" tIns="0" lIns="0" bIns="0" rIns="0">
            <a:spAutoFit/>
          </a:bodyPr>
          <a:lstStyle/>
          <a:p>
            <a:pPr algn="l">
              <a:lnSpc>
                <a:spcPts val="2495"/>
              </a:lnSpc>
            </a:pPr>
            <a:r>
              <a:rPr lang="en-US" sz="1782" spc="-35">
                <a:solidFill>
                  <a:srgbClr val="000000"/>
                </a:solidFill>
                <a:latin typeface="Poppins"/>
                <a:ea typeface="Poppins"/>
                <a:cs typeface="Poppins"/>
                <a:sym typeface="Poppins"/>
              </a:rPr>
              <a:t>Average duration for a trip is 17 mins and the max trip duration is 58 mins </a:t>
            </a:r>
          </a:p>
          <a:p>
            <a:pPr algn="l">
              <a:lnSpc>
                <a:spcPts val="2495"/>
              </a:lnSpc>
            </a:pPr>
            <a:r>
              <a:rPr lang="en-US" sz="1782" spc="-35">
                <a:solidFill>
                  <a:srgbClr val="000000"/>
                </a:solidFill>
                <a:latin typeface="Poppins"/>
                <a:ea typeface="Poppins"/>
                <a:cs typeface="Poppins"/>
                <a:sym typeface="Poppins"/>
              </a:rPr>
              <a:t>while the start point may bigger in county cary it seem the peak for the end point is unknown locations</a:t>
            </a:r>
          </a:p>
        </p:txBody>
      </p:sp>
      <p:sp>
        <p:nvSpPr>
          <p:cNvPr name="TextBox 30" id="30"/>
          <p:cNvSpPr txBox="true"/>
          <p:nvPr/>
        </p:nvSpPr>
        <p:spPr>
          <a:xfrm rot="0">
            <a:off x="9434116" y="6220496"/>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FFFFF"/>
                </a:solidFill>
                <a:latin typeface="Open Sans Extra Bold"/>
                <a:ea typeface="Open Sans Extra Bold"/>
                <a:cs typeface="Open Sans Extra Bold"/>
                <a:sym typeface="Open Sans Extra Bold"/>
              </a:rPr>
              <a:t>03</a:t>
            </a:r>
          </a:p>
        </p:txBody>
      </p:sp>
      <p:sp>
        <p:nvSpPr>
          <p:cNvPr name="Freeform 31" id="31"/>
          <p:cNvSpPr/>
          <p:nvPr/>
        </p:nvSpPr>
        <p:spPr>
          <a:xfrm flipH="false" flipV="false" rot="0">
            <a:off x="9289058" y="8546172"/>
            <a:ext cx="1424256" cy="1424256"/>
          </a:xfrm>
          <a:custGeom>
            <a:avLst/>
            <a:gdLst/>
            <a:ahLst/>
            <a:cxnLst/>
            <a:rect r="r" b="b" t="t" l="l"/>
            <a:pathLst>
              <a:path h="1424256" w="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2" id="32"/>
          <p:cNvSpPr txBox="true"/>
          <p:nvPr/>
        </p:nvSpPr>
        <p:spPr>
          <a:xfrm rot="0">
            <a:off x="10833404" y="8603852"/>
            <a:ext cx="5768345" cy="1261270"/>
          </a:xfrm>
          <a:prstGeom prst="rect">
            <a:avLst/>
          </a:prstGeom>
        </p:spPr>
        <p:txBody>
          <a:bodyPr anchor="t" rtlCol="false" tIns="0" lIns="0" bIns="0" rIns="0">
            <a:spAutoFit/>
          </a:bodyPr>
          <a:lstStyle/>
          <a:p>
            <a:pPr algn="l">
              <a:lnSpc>
                <a:spcPts val="2495"/>
              </a:lnSpc>
            </a:pPr>
            <a:r>
              <a:rPr lang="en-US" sz="1782" spc="-35">
                <a:solidFill>
                  <a:srgbClr val="000000"/>
                </a:solidFill>
                <a:latin typeface="Poppins"/>
                <a:ea typeface="Poppins"/>
                <a:cs typeface="Poppins"/>
                <a:sym typeface="Poppins"/>
              </a:rPr>
              <a:t>the total trips purpose is including within no purpose, and if we dive in the analysis we will see that all the purpose of the trips are within normal while with errand/supplies it starts to decrease.</a:t>
            </a:r>
          </a:p>
        </p:txBody>
      </p:sp>
      <p:sp>
        <p:nvSpPr>
          <p:cNvPr name="TextBox 33" id="33"/>
          <p:cNvSpPr txBox="true"/>
          <p:nvPr/>
        </p:nvSpPr>
        <p:spPr>
          <a:xfrm rot="0">
            <a:off x="9434116" y="8819384"/>
            <a:ext cx="1134140" cy="801632"/>
          </a:xfrm>
          <a:prstGeom prst="rect">
            <a:avLst/>
          </a:prstGeom>
        </p:spPr>
        <p:txBody>
          <a:bodyPr anchor="t" rtlCol="false" tIns="0" lIns="0" bIns="0" rIns="0">
            <a:spAutoFit/>
          </a:bodyPr>
          <a:lstStyle/>
          <a:p>
            <a:pPr algn="ctr" marL="0" indent="0" lvl="0">
              <a:lnSpc>
                <a:spcPts val="6697"/>
              </a:lnSpc>
              <a:spcBef>
                <a:spcPct val="0"/>
              </a:spcBef>
            </a:pPr>
            <a:r>
              <a:rPr lang="en-US" sz="4784">
                <a:solidFill>
                  <a:srgbClr val="FFFFFF"/>
                </a:solidFill>
                <a:latin typeface="Open Sans Extra Bold"/>
                <a:ea typeface="Open Sans Extra Bold"/>
                <a:cs typeface="Open Sans Extra Bold"/>
                <a:sym typeface="Open Sans Extra Bold"/>
              </a:rPr>
              <a:t>04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818366" y="2485326"/>
            <a:ext cx="8819592" cy="1771491"/>
          </a:xfrm>
          <a:prstGeom prst="rect">
            <a:avLst/>
          </a:prstGeom>
        </p:spPr>
        <p:txBody>
          <a:bodyPr anchor="t" rtlCol="false" tIns="0" lIns="0" bIns="0" rIns="0">
            <a:spAutoFit/>
          </a:bodyPr>
          <a:lstStyle/>
          <a:p>
            <a:pPr algn="l" marL="0" indent="0" lvl="0">
              <a:lnSpc>
                <a:spcPts val="14510"/>
              </a:lnSpc>
              <a:spcBef>
                <a:spcPct val="0"/>
              </a:spcBef>
            </a:pPr>
            <a:r>
              <a:rPr lang="en-US" sz="10364">
                <a:solidFill>
                  <a:srgbClr val="000000"/>
                </a:solidFill>
                <a:latin typeface="Open Sans Extra Bold"/>
                <a:ea typeface="Open Sans Extra Bold"/>
                <a:cs typeface="Open Sans Extra Bold"/>
                <a:sym typeface="Open Sans Extra Bold"/>
              </a:rPr>
              <a:t>THANK YOU!</a:t>
            </a:r>
          </a:p>
        </p:txBody>
      </p:sp>
      <p:sp>
        <p:nvSpPr>
          <p:cNvPr name="Freeform 3" id="3"/>
          <p:cNvSpPr/>
          <p:nvPr/>
        </p:nvSpPr>
        <p:spPr>
          <a:xfrm flipH="false" flipV="false" rot="0">
            <a:off x="5736916" y="5778432"/>
            <a:ext cx="399176" cy="399176"/>
          </a:xfrm>
          <a:custGeom>
            <a:avLst/>
            <a:gdLst/>
            <a:ahLst/>
            <a:cxnLst/>
            <a:rect r="r" b="b" t="t" l="l"/>
            <a:pathLst>
              <a:path h="399176" w="399176">
                <a:moveTo>
                  <a:pt x="0" y="0"/>
                </a:moveTo>
                <a:lnTo>
                  <a:pt x="399175" y="0"/>
                </a:lnTo>
                <a:lnTo>
                  <a:pt x="399175" y="399175"/>
                </a:lnTo>
                <a:lnTo>
                  <a:pt x="0" y="399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36916" y="6339014"/>
            <a:ext cx="399176" cy="399176"/>
          </a:xfrm>
          <a:custGeom>
            <a:avLst/>
            <a:gdLst/>
            <a:ahLst/>
            <a:cxnLst/>
            <a:rect r="r" b="b" t="t" l="l"/>
            <a:pathLst>
              <a:path h="399176" w="399176">
                <a:moveTo>
                  <a:pt x="0" y="0"/>
                </a:moveTo>
                <a:lnTo>
                  <a:pt x="399175" y="0"/>
                </a:lnTo>
                <a:lnTo>
                  <a:pt x="399175" y="399176"/>
                </a:lnTo>
                <a:lnTo>
                  <a:pt x="0" y="399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5736916" y="6907158"/>
            <a:ext cx="399176" cy="399176"/>
          </a:xfrm>
          <a:custGeom>
            <a:avLst/>
            <a:gdLst/>
            <a:ahLst/>
            <a:cxnLst/>
            <a:rect r="r" b="b" t="t" l="l"/>
            <a:pathLst>
              <a:path h="399176" w="399176">
                <a:moveTo>
                  <a:pt x="0" y="0"/>
                </a:moveTo>
                <a:lnTo>
                  <a:pt x="399175" y="0"/>
                </a:lnTo>
                <a:lnTo>
                  <a:pt x="399175" y="399176"/>
                </a:lnTo>
                <a:lnTo>
                  <a:pt x="0" y="399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6" id="6"/>
          <p:cNvSpPr txBox="true"/>
          <p:nvPr/>
        </p:nvSpPr>
        <p:spPr>
          <a:xfrm rot="0">
            <a:off x="5736916" y="4723541"/>
            <a:ext cx="3747646" cy="515647"/>
          </a:xfrm>
          <a:prstGeom prst="rect">
            <a:avLst/>
          </a:prstGeom>
        </p:spPr>
        <p:txBody>
          <a:bodyPr anchor="t" rtlCol="false" tIns="0" lIns="0" bIns="0" rIns="0">
            <a:spAutoFit/>
          </a:bodyPr>
          <a:lstStyle/>
          <a:p>
            <a:pPr algn="l" marL="0" indent="0" lvl="1">
              <a:lnSpc>
                <a:spcPts val="4050"/>
              </a:lnSpc>
              <a:spcBef>
                <a:spcPct val="0"/>
              </a:spcBef>
            </a:pPr>
            <a:r>
              <a:rPr lang="en-US" sz="2893" spc="-57">
                <a:solidFill>
                  <a:srgbClr val="000000"/>
                </a:solidFill>
                <a:latin typeface="Poppins Bold"/>
                <a:ea typeface="Poppins Bold"/>
                <a:cs typeface="Poppins Bold"/>
                <a:sym typeface="Poppins Bold"/>
              </a:rPr>
              <a:t>Hala ElSebai</a:t>
            </a:r>
          </a:p>
        </p:txBody>
      </p:sp>
      <p:sp>
        <p:nvSpPr>
          <p:cNvPr name="TextBox 7" id="7"/>
          <p:cNvSpPr txBox="true"/>
          <p:nvPr/>
        </p:nvSpPr>
        <p:spPr>
          <a:xfrm rot="0">
            <a:off x="5763347" y="5250366"/>
            <a:ext cx="4069598" cy="332477"/>
          </a:xfrm>
          <a:prstGeom prst="rect">
            <a:avLst/>
          </a:prstGeom>
        </p:spPr>
        <p:txBody>
          <a:bodyPr anchor="t" rtlCol="false" tIns="0" lIns="0" bIns="0" rIns="0">
            <a:spAutoFit/>
          </a:bodyPr>
          <a:lstStyle/>
          <a:p>
            <a:pPr algn="l" marL="0" indent="0" lvl="1">
              <a:lnSpc>
                <a:spcPts val="2674"/>
              </a:lnSpc>
              <a:spcBef>
                <a:spcPct val="0"/>
              </a:spcBef>
            </a:pPr>
            <a:r>
              <a:rPr lang="en-US" sz="1910" spc="-38">
                <a:solidFill>
                  <a:srgbClr val="000000"/>
                </a:solidFill>
                <a:latin typeface="Poppins"/>
                <a:ea typeface="Poppins"/>
                <a:cs typeface="Poppins"/>
                <a:sym typeface="Poppins"/>
              </a:rPr>
              <a:t>Data Analyst</a:t>
            </a:r>
          </a:p>
        </p:txBody>
      </p:sp>
      <p:sp>
        <p:nvSpPr>
          <p:cNvPr name="TextBox 8" id="8"/>
          <p:cNvSpPr txBox="true"/>
          <p:nvPr/>
        </p:nvSpPr>
        <p:spPr>
          <a:xfrm rot="0">
            <a:off x="6273438" y="6281864"/>
            <a:ext cx="3788059" cy="639817"/>
          </a:xfrm>
          <a:prstGeom prst="rect">
            <a:avLst/>
          </a:prstGeom>
        </p:spPr>
        <p:txBody>
          <a:bodyPr anchor="t" rtlCol="false" tIns="0" lIns="0" bIns="0" rIns="0">
            <a:spAutoFit/>
          </a:bodyPr>
          <a:lstStyle/>
          <a:p>
            <a:pPr algn="l">
              <a:lnSpc>
                <a:spcPts val="2534"/>
              </a:lnSpc>
            </a:pPr>
            <a:r>
              <a:rPr lang="en-US" sz="1810" spc="-36">
                <a:solidFill>
                  <a:srgbClr val="000000"/>
                </a:solidFill>
                <a:latin typeface="Poppins"/>
                <a:ea typeface="Poppins"/>
                <a:cs typeface="Poppins"/>
                <a:sym typeface="Poppins"/>
              </a:rPr>
              <a:t>hala.elsebai98@gmail.com</a:t>
            </a:r>
          </a:p>
          <a:p>
            <a:pPr algn="l" marL="0" indent="0" lvl="1">
              <a:lnSpc>
                <a:spcPts val="2534"/>
              </a:lnSpc>
              <a:spcBef>
                <a:spcPct val="0"/>
              </a:spcBef>
            </a:pPr>
          </a:p>
        </p:txBody>
      </p:sp>
      <p:sp>
        <p:nvSpPr>
          <p:cNvPr name="TextBox 9" id="9"/>
          <p:cNvSpPr txBox="true"/>
          <p:nvPr/>
        </p:nvSpPr>
        <p:spPr>
          <a:xfrm rot="0">
            <a:off x="6273438" y="6905490"/>
            <a:ext cx="3788059" cy="325492"/>
          </a:xfrm>
          <a:prstGeom prst="rect">
            <a:avLst/>
          </a:prstGeom>
        </p:spPr>
        <p:txBody>
          <a:bodyPr anchor="t" rtlCol="false" tIns="0" lIns="0" bIns="0" rIns="0">
            <a:spAutoFit/>
          </a:bodyPr>
          <a:lstStyle/>
          <a:p>
            <a:pPr algn="l" marL="0" indent="0" lvl="1">
              <a:lnSpc>
                <a:spcPts val="2534"/>
              </a:lnSpc>
              <a:spcBef>
                <a:spcPct val="0"/>
              </a:spcBef>
            </a:pPr>
            <a:r>
              <a:rPr lang="en-US" sz="1810" spc="-36">
                <a:solidFill>
                  <a:srgbClr val="000000"/>
                </a:solidFill>
                <a:latin typeface="Poppins"/>
                <a:ea typeface="Poppins"/>
                <a:cs typeface="Poppins"/>
                <a:sym typeface="Poppins"/>
              </a:rPr>
              <a:t>Cairo,Egypt</a:t>
            </a:r>
          </a:p>
        </p:txBody>
      </p:sp>
      <p:sp>
        <p:nvSpPr>
          <p:cNvPr name="TextBox 10" id="10"/>
          <p:cNvSpPr txBox="true"/>
          <p:nvPr/>
        </p:nvSpPr>
        <p:spPr>
          <a:xfrm rot="0">
            <a:off x="6273438" y="5761462"/>
            <a:ext cx="3559508" cy="325492"/>
          </a:xfrm>
          <a:prstGeom prst="rect">
            <a:avLst/>
          </a:prstGeom>
        </p:spPr>
        <p:txBody>
          <a:bodyPr anchor="t" rtlCol="false" tIns="0" lIns="0" bIns="0" rIns="0">
            <a:spAutoFit/>
          </a:bodyPr>
          <a:lstStyle/>
          <a:p>
            <a:pPr algn="l" marL="0" indent="0" lvl="1">
              <a:lnSpc>
                <a:spcPts val="2534"/>
              </a:lnSpc>
              <a:spcBef>
                <a:spcPct val="0"/>
              </a:spcBef>
            </a:pPr>
            <a:r>
              <a:rPr lang="en-US" sz="1810" spc="-36">
                <a:solidFill>
                  <a:srgbClr val="000000"/>
                </a:solidFill>
                <a:latin typeface="Poppins"/>
                <a:ea typeface="Poppins"/>
                <a:cs typeface="Poppins"/>
                <a:sym typeface="Poppins"/>
              </a:rPr>
              <a:t>01096328081</a:t>
            </a:r>
          </a:p>
        </p:txBody>
      </p:sp>
      <p:grpSp>
        <p:nvGrpSpPr>
          <p:cNvPr name="Group 11" id="11"/>
          <p:cNvGrpSpPr/>
          <p:nvPr/>
        </p:nvGrpSpPr>
        <p:grpSpPr>
          <a:xfrm rot="0">
            <a:off x="12398912" y="0"/>
            <a:ext cx="5889088" cy="756959"/>
            <a:chOff x="0" y="0"/>
            <a:chExt cx="1551036" cy="199364"/>
          </a:xfrm>
        </p:grpSpPr>
        <p:sp>
          <p:nvSpPr>
            <p:cNvPr name="Freeform 12" id="12"/>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CB6CE6"/>
            </a:solidFill>
            <a:ln cap="sq">
              <a:noFill/>
              <a:prstDash val="solid"/>
              <a:miter/>
            </a:ln>
          </p:spPr>
        </p:sp>
        <p:sp>
          <p:nvSpPr>
            <p:cNvPr name="TextBox 13" id="13"/>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398912" y="9530041"/>
            <a:ext cx="5889088" cy="756959"/>
            <a:chOff x="0" y="0"/>
            <a:chExt cx="1551036" cy="199364"/>
          </a:xfrm>
        </p:grpSpPr>
        <p:sp>
          <p:nvSpPr>
            <p:cNvPr name="Freeform 15" id="15"/>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CB6CE6"/>
            </a:solidFill>
            <a:ln cap="sq">
              <a:noFill/>
              <a:prstDash val="solid"/>
              <a:miter/>
            </a:ln>
          </p:spPr>
        </p:sp>
        <p:sp>
          <p:nvSpPr>
            <p:cNvPr name="TextBox 16" id="16"/>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8">
              <a:alphaModFix amt="20999"/>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3287787" y="967949"/>
            <a:ext cx="588438" cy="597010"/>
          </a:xfrm>
          <a:custGeom>
            <a:avLst/>
            <a:gdLst/>
            <a:ahLst/>
            <a:cxnLst/>
            <a:rect r="r" b="b" t="t" l="l"/>
            <a:pathLst>
              <a:path h="597010" w="588438">
                <a:moveTo>
                  <a:pt x="0" y="0"/>
                </a:moveTo>
                <a:lnTo>
                  <a:pt x="588438" y="0"/>
                </a:lnTo>
                <a:lnTo>
                  <a:pt x="588438" y="597010"/>
                </a:lnTo>
                <a:lnTo>
                  <a:pt x="0" y="597010"/>
                </a:lnTo>
                <a:lnTo>
                  <a:pt x="0" y="0"/>
                </a:lnTo>
                <a:close/>
              </a:path>
            </a:pathLst>
          </a:custGeom>
          <a:blipFill>
            <a:blip r:embed="rId10"/>
            <a:stretch>
              <a:fillRect l="-728" t="0" r="-728" b="0"/>
            </a:stretch>
          </a:blipFill>
        </p:spPr>
      </p:sp>
      <p:sp>
        <p:nvSpPr>
          <p:cNvPr name="TextBox 19" id="19"/>
          <p:cNvSpPr txBox="true"/>
          <p:nvPr/>
        </p:nvSpPr>
        <p:spPr>
          <a:xfrm rot="0">
            <a:off x="2818366" y="1641123"/>
            <a:ext cx="1527280" cy="648741"/>
          </a:xfrm>
          <a:prstGeom prst="rect">
            <a:avLst/>
          </a:prstGeom>
        </p:spPr>
        <p:txBody>
          <a:bodyPr anchor="t" rtlCol="false" tIns="0" lIns="0" bIns="0" rIns="0">
            <a:spAutoFit/>
          </a:bodyPr>
          <a:lstStyle/>
          <a:p>
            <a:pPr algn="ctr">
              <a:lnSpc>
                <a:spcPts val="2567"/>
              </a:lnSpc>
              <a:spcBef>
                <a:spcPct val="0"/>
              </a:spcBef>
            </a:pPr>
            <a:r>
              <a:rPr lang="en-US" sz="1834" spc="-36">
                <a:solidFill>
                  <a:srgbClr val="000000"/>
                </a:solidFill>
                <a:latin typeface="Poppins Bold"/>
                <a:ea typeface="Poppins Bold"/>
                <a:cs typeface="Poppins Bold"/>
                <a:sym typeface="Poppins Bold"/>
              </a:rPr>
              <a:t>Uneeq Intrens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DAGLtbxLUFQ</dc:identifier>
  <dcterms:modified xsi:type="dcterms:W3CDTF">2011-08-01T06:04:30Z</dcterms:modified>
  <cp:revision>1</cp:revision>
  <dc:title>Uber Analysis Presentation </dc:title>
</cp:coreProperties>
</file>