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2F2230F-D35D-43F7-8771-E6B832D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Windows szerver telepítés, konfigurálás 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CC2B3FA7-5256-49D8-BF1D-6456FE20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szerveren telepítsen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Tartományi Szolgáltatások szerepkört! </a:t>
            </a:r>
          </a:p>
          <a:p>
            <a:r>
              <a:rPr lang="hu-HU" dirty="0"/>
              <a:t>Léptesse elő a szervert tartományvezérlővé, és hozzon létre új erdőt </a:t>
            </a:r>
          </a:p>
          <a:p>
            <a:r>
              <a:rPr lang="hu-HU" dirty="0"/>
              <a:t>Hozzon létre egy új személyre szabott menedzsment kezelőt (Microsoft Management </a:t>
            </a:r>
            <a:r>
              <a:rPr lang="hu-HU" dirty="0" err="1"/>
              <a:t>Console</a:t>
            </a:r>
            <a:r>
              <a:rPr lang="hu-HU" dirty="0"/>
              <a:t> (MMC))</a:t>
            </a:r>
          </a:p>
          <a:p>
            <a:pPr marL="671830" marR="1905" indent="-6350">
              <a:lnSpc>
                <a:spcPct val="107000"/>
              </a:lnSpc>
              <a:spcAft>
                <a:spcPts val="230"/>
              </a:spcAft>
            </a:pPr>
            <a:r>
              <a:rPr lang="hu-HU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hu-H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DNS </a:t>
            </a:r>
          </a:p>
          <a:p>
            <a:pPr marL="678180" marR="1905" indent="-6350">
              <a:lnSpc>
                <a:spcPct val="111000"/>
              </a:lnSpc>
              <a:spcAft>
                <a:spcPts val="85"/>
              </a:spcAft>
            </a:pPr>
            <a:r>
              <a:rPr lang="hu-HU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hu-H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Teljesítmény figyelő (helyi) </a:t>
            </a:r>
          </a:p>
          <a:p>
            <a:pPr marL="678180" marR="1905" indent="-6350">
              <a:lnSpc>
                <a:spcPct val="111000"/>
              </a:lnSpc>
              <a:spcAft>
                <a:spcPts val="85"/>
              </a:spcAft>
            </a:pPr>
            <a:r>
              <a:rPr lang="hu-HU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hu-H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Csoportházirend kezelés 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24BE4B8-5906-41A9-8359-9275F6E3DF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4000" y="3923559"/>
            <a:ext cx="3091180" cy="20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FE9A93-0929-4FF8-A1B0-668B746B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Címtárszolgáltatás objektumainak kezelése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EF24F7-7067-4F9C-933E-1D469087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szervezeti egységek (pl.):</a:t>
            </a:r>
          </a:p>
          <a:p>
            <a:pPr marL="678180" marR="1905" indent="-6350">
              <a:lnSpc>
                <a:spcPct val="111000"/>
              </a:lnSpc>
              <a:spcAft>
                <a:spcPts val="85"/>
              </a:spcAft>
            </a:pPr>
            <a:r>
              <a:rPr lang="hu-HU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hu-H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igazgatóság </a:t>
            </a:r>
          </a:p>
          <a:p>
            <a:pPr marL="678180" marR="1905" indent="-6350">
              <a:lnSpc>
                <a:spcPct val="111000"/>
              </a:lnSpc>
              <a:spcAft>
                <a:spcPts val="85"/>
              </a:spcAft>
            </a:pPr>
            <a:r>
              <a:rPr lang="hu-HU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hu-H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mérnökök </a:t>
            </a:r>
          </a:p>
          <a:p>
            <a:pPr marL="1038225" marR="1905" indent="-6350">
              <a:lnSpc>
                <a:spcPct val="111000"/>
              </a:lnSpc>
              <a:spcAft>
                <a:spcPts val="85"/>
              </a:spcAft>
            </a:pPr>
            <a:r>
              <a:rPr lang="hu-HU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hu-H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tervezés </a:t>
            </a:r>
          </a:p>
          <a:p>
            <a:pPr marL="1038225" marR="1905" indent="-6350">
              <a:lnSpc>
                <a:spcPct val="111000"/>
              </a:lnSpc>
              <a:spcAft>
                <a:spcPts val="85"/>
              </a:spcAft>
            </a:pPr>
            <a:r>
              <a:rPr lang="hu-HU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hu-H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gyártás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00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A77F7D-1D03-45EF-B5D4-AF828E50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Felhasználók és csoportok kezelése 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BF6E4C27-66E9-4294-9503-6F518D1BB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033567"/>
              </p:ext>
            </p:extLst>
          </p:nvPr>
        </p:nvGraphicFramePr>
        <p:xfrm>
          <a:off x="2654300" y="1540933"/>
          <a:ext cx="6786033" cy="1159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804">
                  <a:extLst>
                    <a:ext uri="{9D8B030D-6E8A-4147-A177-3AD203B41FA5}">
                      <a16:colId xmlns:a16="http://schemas.microsoft.com/office/drawing/2014/main" val="2179346140"/>
                    </a:ext>
                  </a:extLst>
                </a:gridCol>
                <a:gridCol w="971760">
                  <a:extLst>
                    <a:ext uri="{9D8B030D-6E8A-4147-A177-3AD203B41FA5}">
                      <a16:colId xmlns:a16="http://schemas.microsoft.com/office/drawing/2014/main" val="3703228309"/>
                    </a:ext>
                  </a:extLst>
                </a:gridCol>
                <a:gridCol w="1272113">
                  <a:extLst>
                    <a:ext uri="{9D8B030D-6E8A-4147-A177-3AD203B41FA5}">
                      <a16:colId xmlns:a16="http://schemas.microsoft.com/office/drawing/2014/main" val="1138784629"/>
                    </a:ext>
                  </a:extLst>
                </a:gridCol>
                <a:gridCol w="1830811">
                  <a:extLst>
                    <a:ext uri="{9D8B030D-6E8A-4147-A177-3AD203B41FA5}">
                      <a16:colId xmlns:a16="http://schemas.microsoft.com/office/drawing/2014/main" val="514298214"/>
                    </a:ext>
                  </a:extLst>
                </a:gridCol>
                <a:gridCol w="1581545">
                  <a:extLst>
                    <a:ext uri="{9D8B030D-6E8A-4147-A177-3AD203B41FA5}">
                      <a16:colId xmlns:a16="http://schemas.microsoft.com/office/drawing/2014/main" val="3587999024"/>
                    </a:ext>
                  </a:extLst>
                </a:gridCol>
              </a:tblGrid>
              <a:tr h="504068">
                <a:tc>
                  <a:txBody>
                    <a:bodyPr/>
                    <a:lstStyle/>
                    <a:p>
                      <a:pPr marL="635" indent="-6350" algn="just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 dirty="0">
                          <a:effectLst/>
                        </a:rPr>
                        <a:t>Vezetéknév 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Keresztnév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Teljes név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Bejelentkezési név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Szervezeti egység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extLst>
                  <a:ext uri="{0D108BD9-81ED-4DB2-BD59-A6C34878D82A}">
                    <a16:rowId xmlns:a16="http://schemas.microsoft.com/office/drawing/2014/main" val="1117513873"/>
                  </a:ext>
                </a:extLst>
              </a:tr>
              <a:tr h="327547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Minta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Áron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Minta Áron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minta.aron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vezetőség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extLst>
                  <a:ext uri="{0D108BD9-81ED-4DB2-BD59-A6C34878D82A}">
                    <a16:rowId xmlns:a16="http://schemas.microsoft.com/office/drawing/2014/main" val="396675004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Tó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Péter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Tó Péter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to.peter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 dirty="0">
                          <a:effectLst/>
                        </a:rPr>
                        <a:t>tervezés 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5245" marT="33020" marB="0"/>
                </a:tc>
                <a:extLst>
                  <a:ext uri="{0D108BD9-81ED-4DB2-BD59-A6C34878D82A}">
                    <a16:rowId xmlns:a16="http://schemas.microsoft.com/office/drawing/2014/main" val="344927252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ACC0F885-24E7-4703-9050-BCA3DAD8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26599"/>
              </p:ext>
            </p:extLst>
          </p:nvPr>
        </p:nvGraphicFramePr>
        <p:xfrm>
          <a:off x="2654300" y="2870200"/>
          <a:ext cx="6883399" cy="200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3567">
                  <a:extLst>
                    <a:ext uri="{9D8B030D-6E8A-4147-A177-3AD203B41FA5}">
                      <a16:colId xmlns:a16="http://schemas.microsoft.com/office/drawing/2014/main" val="2339647998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830831440"/>
                    </a:ext>
                  </a:extLst>
                </a:gridCol>
                <a:gridCol w="1787932">
                  <a:extLst>
                    <a:ext uri="{9D8B030D-6E8A-4147-A177-3AD203B41FA5}">
                      <a16:colId xmlns:a16="http://schemas.microsoft.com/office/drawing/2014/main" val="2099735767"/>
                    </a:ext>
                  </a:extLst>
                </a:gridCol>
                <a:gridCol w="1721500">
                  <a:extLst>
                    <a:ext uri="{9D8B030D-6E8A-4147-A177-3AD203B41FA5}">
                      <a16:colId xmlns:a16="http://schemas.microsoft.com/office/drawing/2014/main" val="3726624555"/>
                    </a:ext>
                  </a:extLst>
                </a:gridCol>
              </a:tblGrid>
              <a:tr h="501535"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Csoportnév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Hatókör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Típus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Szervezeti egység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extLst>
                  <a:ext uri="{0D108BD9-81ED-4DB2-BD59-A6C34878D82A}">
                    <a16:rowId xmlns:a16="http://schemas.microsoft.com/office/drawing/2014/main" val="2216576523"/>
                  </a:ext>
                </a:extLst>
              </a:tr>
              <a:tr h="501688"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Vezetés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Tartományon belüli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Biztonsági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igazgatóság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extLst>
                  <a:ext uri="{0D108BD9-81ED-4DB2-BD59-A6C34878D82A}">
                    <a16:rowId xmlns:a16="http://schemas.microsoft.com/office/drawing/2014/main" val="1949535686"/>
                  </a:ext>
                </a:extLst>
              </a:tr>
              <a:tr h="501688"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Mérnökök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Globális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Biztonsági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mérnökök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extLst>
                  <a:ext uri="{0D108BD9-81ED-4DB2-BD59-A6C34878D82A}">
                    <a16:rowId xmlns:a16="http://schemas.microsoft.com/office/drawing/2014/main" val="4203487950"/>
                  </a:ext>
                </a:extLst>
              </a:tr>
              <a:tr h="501688"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Levelezés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Tartományon belüli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Terjesztési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 dirty="0">
                          <a:effectLst/>
                        </a:rPr>
                        <a:t>marketing 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1435" marT="33020" marB="0"/>
                </a:tc>
                <a:extLst>
                  <a:ext uri="{0D108BD9-81ED-4DB2-BD59-A6C34878D82A}">
                    <a16:rowId xmlns:a16="http://schemas.microsoft.com/office/drawing/2014/main" val="1843992752"/>
                  </a:ext>
                </a:extLst>
              </a:tr>
            </a:tbl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3F0E6333-51D7-4B24-BAD4-A5FF66610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80774"/>
              </p:ext>
            </p:extLst>
          </p:nvPr>
        </p:nvGraphicFramePr>
        <p:xfrm>
          <a:off x="2654299" y="4876799"/>
          <a:ext cx="5262033" cy="1727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0634">
                  <a:extLst>
                    <a:ext uri="{9D8B030D-6E8A-4147-A177-3AD203B41FA5}">
                      <a16:colId xmlns:a16="http://schemas.microsoft.com/office/drawing/2014/main" val="1970529246"/>
                    </a:ext>
                  </a:extLst>
                </a:gridCol>
                <a:gridCol w="2311399">
                  <a:extLst>
                    <a:ext uri="{9D8B030D-6E8A-4147-A177-3AD203B41FA5}">
                      <a16:colId xmlns:a16="http://schemas.microsoft.com/office/drawing/2014/main" val="3055417601"/>
                    </a:ext>
                  </a:extLst>
                </a:gridCol>
              </a:tblGrid>
              <a:tr h="473191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Felhasználó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0960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Csoportnév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0960" marT="33020" marB="0"/>
                </a:tc>
                <a:extLst>
                  <a:ext uri="{0D108BD9-81ED-4DB2-BD59-A6C34878D82A}">
                    <a16:rowId xmlns:a16="http://schemas.microsoft.com/office/drawing/2014/main" val="2572283753"/>
                  </a:ext>
                </a:extLst>
              </a:tr>
              <a:tr h="30748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Minta Áron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0960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Vezetés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0960" marT="33020" marB="0"/>
                </a:tc>
                <a:extLst>
                  <a:ext uri="{0D108BD9-81ED-4DB2-BD59-A6C34878D82A}">
                    <a16:rowId xmlns:a16="http://schemas.microsoft.com/office/drawing/2014/main" val="349800721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Tó Péter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0960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Mérnökök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0960" marT="33020" marB="0"/>
                </a:tc>
                <a:extLst>
                  <a:ext uri="{0D108BD9-81ED-4DB2-BD59-A6C34878D82A}">
                    <a16:rowId xmlns:a16="http://schemas.microsoft.com/office/drawing/2014/main" val="3736836195"/>
                  </a:ext>
                </a:extLst>
              </a:tr>
              <a:tr h="473191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>
                          <a:effectLst/>
                        </a:rPr>
                        <a:t>Minden előzőleg létrehozott csoport 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0960" marT="33020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980"/>
                        </a:spcAft>
                      </a:pPr>
                      <a:r>
                        <a:rPr lang="hu-HU" sz="1200" dirty="0">
                          <a:effectLst/>
                        </a:rPr>
                        <a:t>Levelezés 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0960" marT="33020" marB="0"/>
                </a:tc>
                <a:extLst>
                  <a:ext uri="{0D108BD9-81ED-4DB2-BD59-A6C34878D82A}">
                    <a16:rowId xmlns:a16="http://schemas.microsoft.com/office/drawing/2014/main" val="346435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44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D8D3D1-B9B6-407B-83D5-6C375C2C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PowerShell parancsok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702311-EC9F-4176-A8EB-48B10045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Pl. hozza létre a user1 nevű felhasználót a gyártás szervezeti egységbe! A bejelentkezési név szintén user1 legyen! </a:t>
            </a:r>
          </a:p>
          <a:p>
            <a:r>
              <a:rPr lang="hu-HU" dirty="0"/>
              <a:t>Pl. hozza létre a gyártók nevű Globális biztonsági csoportot a gyártás szervezeti egységbe, és legyen a tagja a user1 felhasználó! </a:t>
            </a:r>
          </a:p>
        </p:txBody>
      </p:sp>
    </p:spTree>
    <p:extLst>
      <p:ext uri="{BB962C8B-B14F-4D97-AF65-F5344CB8AC3E}">
        <p14:creationId xmlns:p14="http://schemas.microsoft.com/office/powerpoint/2010/main" val="124556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A0B5AE-659F-431E-9F8B-BA61ADEE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szolgáltatás beállítása a szerveren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87E1D4-DDA2-4BFB-93EE-822CC8A8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Hatókör</a:t>
            </a:r>
          </a:p>
          <a:p>
            <a:pPr lvl="1"/>
            <a:r>
              <a:rPr lang="hu-HU" dirty="0"/>
              <a:t>Neve</a:t>
            </a:r>
          </a:p>
          <a:p>
            <a:pPr lvl="1"/>
            <a:r>
              <a:rPr lang="hu-HU" dirty="0"/>
              <a:t>IP címtartomány</a:t>
            </a:r>
          </a:p>
          <a:p>
            <a:pPr lvl="1"/>
            <a:r>
              <a:rPr lang="hu-HU" dirty="0"/>
              <a:t>Kizárások</a:t>
            </a:r>
          </a:p>
          <a:p>
            <a:pPr lvl="1"/>
            <a:r>
              <a:rPr lang="hu-HU" dirty="0"/>
              <a:t>Hatókörbérlet időtartama</a:t>
            </a:r>
          </a:p>
          <a:p>
            <a:r>
              <a:rPr lang="hu-HU" dirty="0"/>
              <a:t>Hatókör konfigurálása</a:t>
            </a:r>
          </a:p>
          <a:p>
            <a:pPr lvl="1"/>
            <a:r>
              <a:rPr lang="hu-HU" dirty="0"/>
              <a:t>Útválasztó</a:t>
            </a:r>
          </a:p>
          <a:p>
            <a:pPr lvl="1"/>
            <a:r>
              <a:rPr lang="hu-HU" dirty="0"/>
              <a:t>DNS kiszolgáló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00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82864-43AB-44FF-B580-FF75D1DF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szolgáltatás beállítása a szerveren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CEAB3D-768F-4A55-B3AA-B9D926B7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meglévő tartomány címkeresési zónáiban adjon hozzá egy új állomást! </a:t>
            </a:r>
          </a:p>
          <a:p>
            <a:r>
              <a:rPr lang="hu-HU" dirty="0"/>
              <a:t>A gép neve Fileserver legyen! </a:t>
            </a:r>
          </a:p>
          <a:p>
            <a:r>
              <a:rPr lang="hu-HU" dirty="0"/>
              <a:t>A gép IP címe 192.168.22.2 legyen!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8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593190-DEC8-4671-A0B9-180450C7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Csoportházirend </a:t>
            </a:r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B63CB009-FB49-4030-B643-6D71E740E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817755"/>
              </p:ext>
            </p:extLst>
          </p:nvPr>
        </p:nvGraphicFramePr>
        <p:xfrm>
          <a:off x="2302933" y="1651000"/>
          <a:ext cx="9201680" cy="462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680">
                  <a:extLst>
                    <a:ext uri="{9D8B030D-6E8A-4147-A177-3AD203B41FA5}">
                      <a16:colId xmlns:a16="http://schemas.microsoft.com/office/drawing/2014/main" val="2933385506"/>
                    </a:ext>
                  </a:extLst>
                </a:gridCol>
              </a:tblGrid>
              <a:tr h="414014">
                <a:tc>
                  <a:txBody>
                    <a:bodyPr/>
                    <a:lstStyle/>
                    <a:p>
                      <a:r>
                        <a:rPr lang="hu-HU" dirty="0"/>
                        <a:t>Beállítások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435495"/>
                  </a:ext>
                </a:extLst>
              </a:tr>
              <a:tr h="414014">
                <a:tc>
                  <a:txBody>
                    <a:bodyPr/>
                    <a:lstStyle/>
                    <a:p>
                      <a:r>
                        <a:rPr lang="hu-HU" dirty="0"/>
                        <a:t>Meghajtó csatlakoztatás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62733"/>
                  </a:ext>
                </a:extLst>
              </a:tr>
              <a:tr h="414014">
                <a:tc>
                  <a:txBody>
                    <a:bodyPr/>
                    <a:lstStyle/>
                    <a:p>
                      <a:r>
                        <a:rPr lang="hu-HU" dirty="0"/>
                        <a:t>Legrövidebb jelszó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68310"/>
                  </a:ext>
                </a:extLst>
              </a:tr>
              <a:tr h="714599">
                <a:tc>
                  <a:txBody>
                    <a:bodyPr/>
                    <a:lstStyle/>
                    <a:p>
                      <a:r>
                        <a:rPr lang="hu-HU" dirty="0"/>
                        <a:t>Beállítani a jelszó minimális élettartamát úgy, hogy a felhasználó bármikor meg tudja változtatni a jelszavát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09553"/>
                  </a:ext>
                </a:extLst>
              </a:tr>
              <a:tr h="414014">
                <a:tc>
                  <a:txBody>
                    <a:bodyPr/>
                    <a:lstStyle/>
                    <a:p>
                      <a:r>
                        <a:rPr lang="hu-HU" dirty="0"/>
                        <a:t>Parancssor letiltása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91663"/>
                  </a:ext>
                </a:extLst>
              </a:tr>
              <a:tr h="714599">
                <a:tc>
                  <a:txBody>
                    <a:bodyPr/>
                    <a:lstStyle/>
                    <a:p>
                      <a:r>
                        <a:rPr lang="hu-HU" dirty="0"/>
                        <a:t>A csoportházirend objektum hatókörét a hitelesített felhasználók helyett a csoportra (pl. Mérnökök) kell kiterjeszteni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48456"/>
                  </a:ext>
                </a:extLst>
              </a:tr>
              <a:tr h="714599">
                <a:tc>
                  <a:txBody>
                    <a:bodyPr/>
                    <a:lstStyle/>
                    <a:p>
                      <a:r>
                        <a:rPr lang="hu-HU" dirty="0"/>
                        <a:t>A számítógépek esetében a tartományba való belépéskor a szerver automatikusan telepítse az </a:t>
                      </a:r>
                      <a:r>
                        <a:rPr lang="hu-HU" dirty="0" err="1"/>
                        <a:t>XmlNotepad</a:t>
                      </a:r>
                      <a:r>
                        <a:rPr lang="hu-HU" dirty="0"/>
                        <a:t> nevű programot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48340"/>
                  </a:ext>
                </a:extLst>
              </a:tr>
              <a:tr h="414014">
                <a:tc>
                  <a:txBody>
                    <a:bodyPr/>
                    <a:lstStyle/>
                    <a:p>
                      <a:r>
                        <a:rPr lang="hu-HU" dirty="0"/>
                        <a:t>Hozzáférés a cserélhető tárolókhoz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73698"/>
                  </a:ext>
                </a:extLst>
              </a:tr>
              <a:tr h="414014">
                <a:tc>
                  <a:txBody>
                    <a:bodyPr/>
                    <a:lstStyle/>
                    <a:p>
                      <a:r>
                        <a:rPr lang="hu-HU" dirty="0"/>
                        <a:t>Asztal módosításának tiltása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18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637408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281</Words>
  <Application>Microsoft Office PowerPoint</Application>
  <PresentationFormat>Szélesvásznú</PresentationFormat>
  <Paragraphs>79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Segoe UI Symbol</vt:lpstr>
      <vt:lpstr>Wingdings 3</vt:lpstr>
      <vt:lpstr>Szálak</vt:lpstr>
      <vt:lpstr>Windows szerver telepítés, konfigurálás </vt:lpstr>
      <vt:lpstr>Címtárszolgáltatás objektumainak kezelése </vt:lpstr>
      <vt:lpstr>Felhasználók és csoportok kezelése </vt:lpstr>
      <vt:lpstr>PowerShell parancsok </vt:lpstr>
      <vt:lpstr>DHCP szolgáltatás beállítása a szerveren</vt:lpstr>
      <vt:lpstr>DNS szolgáltatás beállítása a szerveren</vt:lpstr>
      <vt:lpstr>Csoportházirend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szerver telepítés, konfigurálás</dc:title>
  <dc:creator>Berta Árpád</dc:creator>
  <cp:lastModifiedBy>Berta Árpád</cp:lastModifiedBy>
  <cp:revision>8</cp:revision>
  <dcterms:created xsi:type="dcterms:W3CDTF">2025-05-09T05:45:59Z</dcterms:created>
  <dcterms:modified xsi:type="dcterms:W3CDTF">2025-05-09T06:44:39Z</dcterms:modified>
</cp:coreProperties>
</file>