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Projekt elmélet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258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tervezési fázis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Kezdődhet a projekt kivitelezéséhez kapcsolódó folyamatok tervezése és szervezése.</a:t>
            </a:r>
          </a:p>
          <a:p>
            <a:r>
              <a:rPr lang="hu-HU" dirty="0" smtClean="0"/>
              <a:t>Elindíthatók a gyakorlati előkészületek is.</a:t>
            </a:r>
          </a:p>
          <a:p>
            <a:r>
              <a:rPr lang="hu-HU" dirty="0" smtClean="0"/>
              <a:t>Ebben a szakaszban készül el a részletes </a:t>
            </a:r>
            <a:r>
              <a:rPr lang="hu-HU" b="1" dirty="0" smtClean="0"/>
              <a:t>projektterv</a:t>
            </a:r>
            <a:r>
              <a:rPr lang="hu-HU" dirty="0" smtClean="0"/>
              <a:t>, amelynek meghatározó része az </a:t>
            </a:r>
            <a:r>
              <a:rPr lang="hu-HU" b="1" dirty="0" smtClean="0"/>
              <a:t>ütemterv</a:t>
            </a:r>
            <a:r>
              <a:rPr lang="hu-HU" dirty="0" smtClean="0"/>
              <a:t>, amely az egyes projektfeladatok sorrendjét, időbeli lefolyását és befejezési határidejét rögzíti.</a:t>
            </a:r>
          </a:p>
          <a:p>
            <a:r>
              <a:rPr lang="hu-HU" dirty="0" smtClean="0"/>
              <a:t>A részletes költségvetés is ebben a szakaszban jön létre.</a:t>
            </a:r>
          </a:p>
          <a:p>
            <a:r>
              <a:rPr lang="hu-HU" dirty="0" smtClean="0"/>
              <a:t>Szükség van </a:t>
            </a:r>
            <a:r>
              <a:rPr lang="hu-HU" b="1" dirty="0" smtClean="0"/>
              <a:t>megvalósíthatósági tervre </a:t>
            </a:r>
            <a:r>
              <a:rPr lang="hu-HU" dirty="0" smtClean="0"/>
              <a:t>is. </a:t>
            </a:r>
          </a:p>
          <a:p>
            <a:r>
              <a:rPr lang="hu-HU" dirty="0" smtClean="0"/>
              <a:t>Ez a fázis alapozza meg projekt sikerét.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613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tervezési fázis jellemzői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emberi erőforrásokhoz kapcsolódó költségek növekedni fognak, mivel ebben a fázisban például a menedzser már tevékenyen részt vesz a szervezési és előkészítési folyamatokban.</a:t>
            </a:r>
          </a:p>
          <a:p>
            <a:r>
              <a:rPr lang="hu-HU" dirty="0" smtClean="0"/>
              <a:t>A projekthez kapcsolódó kockázat még mindig magas, de az indítási szakaszhoz képest kicsit alacsonyabb.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301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Tervezéskor átgondolt költségvetés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megalapozott költségvetés az egyik kulcs a projekt sikeréhez. (árajánlatok bekérése, gondos mérlegelés, utánjárás)</a:t>
            </a:r>
          </a:p>
          <a:p>
            <a:r>
              <a:rPr lang="hu-HU" dirty="0" smtClean="0"/>
              <a:t>Tapasztalat szerint felmerülnek mindig extra, nem várt kiadások, így jó gyakorlatnak számít a költségvetésben 10-30% tartalékot képezni.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204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Megvalósíthatósági terv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Döntést kell hozni, hogy az ötlet kivitelezhető-e, és a felmerült problémákra mi lesz a megoldás. Vagyis választ kell adni arra a kérdésre, hogy a projektnek van-e esélye a sikerre, vagy sem. A tervezési fázis ugyanis kulcsfontosságú a projekt sikerességéhez.</a:t>
            </a:r>
          </a:p>
          <a:p>
            <a:r>
              <a:rPr lang="hu-HU" dirty="0" smtClean="0"/>
              <a:t>Szét kell választani a megvalósítható projektcélokat az irreális álmoktól.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555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Feladatlista tervezése (to-do list)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Fontos az egyes részfeladatok vagy tevékenységek megfogalmazása is.</a:t>
            </a:r>
          </a:p>
          <a:p>
            <a:r>
              <a:rPr lang="hu-HU" dirty="0" smtClean="0"/>
              <a:t>Fő feladatok részfeladatokra bontása.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861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Időtervezés, határidők, Gantt-diagram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Közösen el kell dönteni a projektzárás végső határidejét.</a:t>
            </a:r>
          </a:p>
          <a:p>
            <a:r>
              <a:rPr lang="hu-HU" dirty="0" smtClean="0"/>
              <a:t>Mérlegelni és rögzíteni kell az egyes szakaszok időtartamát az elvárt kezdési és befejezési dátummal együtt.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98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szakaszok időtervezése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túl kevés és a túl sok idő sem jó.</a:t>
            </a:r>
          </a:p>
          <a:p>
            <a:r>
              <a:rPr lang="hu-HU" dirty="0" smtClean="0"/>
              <a:t>Dominóhatás (egy csúszás felboríthatja az utána következő fázisok megvalósítását)</a:t>
            </a:r>
          </a:p>
          <a:p>
            <a:r>
              <a:rPr lang="hu-HU" dirty="0" smtClean="0"/>
              <a:t>A tervezés hosszú időt is igénybe vehet (de érdemes rászánni).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978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feladatok időtervezése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Vannak egymástól független folyamatok is, ezek akár egy időben, párhuzamosan is végezhetők.</a:t>
            </a:r>
          </a:p>
          <a:p>
            <a:r>
              <a:rPr lang="hu-HU" dirty="0" smtClean="0"/>
              <a:t>Többnyire a feladatok egymásra épülnek, függenek egymástól, így ezeket csak meghatározott sorrendben, egymás után lehet elvégezni.</a:t>
            </a:r>
          </a:p>
          <a:p>
            <a:r>
              <a:rPr lang="hu-HU" dirty="0" smtClean="0"/>
              <a:t>A részfeladatokat meg lehet jeleníteni vizuálisan is (Gantt-diagram).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8936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Gantt-diagram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453044"/>
            <a:ext cx="8596669" cy="5239996"/>
          </a:xfrm>
        </p:spPr>
      </p:pic>
    </p:spTree>
    <p:extLst>
      <p:ext uri="{BB962C8B-B14F-4D97-AF65-F5344CB8AC3E}">
        <p14:creationId xmlns:p14="http://schemas.microsoft.com/office/powerpoint/2010/main" val="124898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jellemzői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Egyszeri, azaz nem ismétlődik meg újra.</a:t>
            </a:r>
          </a:p>
          <a:p>
            <a:r>
              <a:rPr lang="hu-HU" dirty="0" smtClean="0"/>
              <a:t>Újszerű, vagyis elkülönül a hétköznapi rutinfeladatoktól.</a:t>
            </a:r>
          </a:p>
          <a:p>
            <a:r>
              <a:rPr lang="hu-HU" dirty="0" smtClean="0"/>
              <a:t>Összetett, azaz többféle tevékenységet is tartalmaz.</a:t>
            </a:r>
          </a:p>
          <a:p>
            <a:r>
              <a:rPr lang="hu-HU" dirty="0" smtClean="0"/>
              <a:t>Megvalósítható, reális célja van.</a:t>
            </a:r>
          </a:p>
          <a:p>
            <a:r>
              <a:rPr lang="hu-HU" dirty="0" smtClean="0"/>
              <a:t>Fix határideje van: a kezdete és a vége meghatározott.</a:t>
            </a:r>
          </a:p>
          <a:p>
            <a:r>
              <a:rPr lang="hu-HU" dirty="0" smtClean="0"/>
              <a:t>Fix költségkeret áll rendelkezésre a végrehajtásához.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003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Projektfázisok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projekten belül minden részfeladatot projekttevékenységnek hívnak.</a:t>
            </a:r>
          </a:p>
          <a:p>
            <a:r>
              <a:rPr lang="hu-HU" dirty="0" smtClean="0"/>
              <a:t>A logikailag összekapcsolható részfeladatok nagyobb egységeket, projektfázisokat alkotnak.</a:t>
            </a:r>
          </a:p>
          <a:p>
            <a:r>
              <a:rPr lang="hu-HU" dirty="0" smtClean="0"/>
              <a:t>Az egyes projektfázisok megvalósításához szükséges idő nagyon eltérő lehet: egy órától több hétig is tarthat.</a:t>
            </a:r>
          </a:p>
          <a:p>
            <a:r>
              <a:rPr lang="hu-HU" dirty="0" smtClean="0"/>
              <a:t>Minden projekt jellemezhető négy általános projektfázissal. Ezen fázisok egymásutánját a projekt életciklusának nevezzük.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13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életciklusának fázisai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hu-HU" dirty="0" smtClean="0"/>
              <a:t> projekt elindítása</a:t>
            </a:r>
          </a:p>
          <a:p>
            <a:r>
              <a:rPr lang="hu-HU" dirty="0"/>
              <a:t>t</a:t>
            </a:r>
            <a:r>
              <a:rPr lang="hu-HU" dirty="0" smtClean="0"/>
              <a:t>ervezés, szervezés, előkészületek</a:t>
            </a:r>
          </a:p>
          <a:p>
            <a:r>
              <a:rPr lang="hu-HU" dirty="0"/>
              <a:t>a</a:t>
            </a:r>
            <a:r>
              <a:rPr lang="hu-HU" dirty="0" smtClean="0"/>
              <a:t> munka elvégzése</a:t>
            </a:r>
          </a:p>
          <a:p>
            <a:r>
              <a:rPr lang="hu-HU" dirty="0"/>
              <a:t>a</a:t>
            </a:r>
            <a:r>
              <a:rPr lang="hu-HU" dirty="0" smtClean="0"/>
              <a:t> projekt értékelése és befejezése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334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indítási fázis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Megfogalmazódik a projektötlet.</a:t>
            </a:r>
          </a:p>
          <a:p>
            <a:r>
              <a:rPr lang="hu-HU" dirty="0" smtClean="0"/>
              <a:t>Körvonalazódnak a főbb célok és irányszámok.</a:t>
            </a:r>
          </a:p>
          <a:p>
            <a:r>
              <a:rPr lang="hu-HU" dirty="0" smtClean="0"/>
              <a:t>Felmérik a rendelkezésre álló erőforrásokat.</a:t>
            </a:r>
          </a:p>
          <a:p>
            <a:r>
              <a:rPr lang="hu-HU" dirty="0" smtClean="0"/>
              <a:t>Megvizsgálják, hogy a célok megvalósíthatók-e ezekből a (pénzügyi és egyéb) erőforrásokból.</a:t>
            </a:r>
          </a:p>
          <a:p>
            <a:r>
              <a:rPr lang="hu-HU" dirty="0" smtClean="0"/>
              <a:t>Megszületik a döntés a projekt indításáról, és a projekt ezután átkerül a tervezési szakaszba.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047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indítási fázis jellemzői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projekthez tartozó költségek még nem nagyok. A szükséges emberi erőforrás szintje is alacsony, tehát még nincs igény olyan nagy létszámú munkaerőre.</a:t>
            </a:r>
          </a:p>
          <a:p>
            <a:r>
              <a:rPr lang="hu-HU" dirty="0" smtClean="0"/>
              <a:t>Ugyanakkor a projekt elindításánál nagyon magas a kockázat, sok a bizonytalansági tényező, így az sem garantálható, hogy a projekt sikerrel zárul.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14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projektötlet megfogalmazása, brainstorming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projekt elindításához szükség van egy projektötletre.</a:t>
            </a:r>
          </a:p>
          <a:p>
            <a:r>
              <a:rPr lang="hu-HU" dirty="0" smtClean="0"/>
              <a:t>Minél több és változatosabb ötlet összegyűjtése.</a:t>
            </a:r>
          </a:p>
          <a:p>
            <a:r>
              <a:rPr lang="hu-HU" dirty="0" smtClean="0"/>
              <a:t>A brainstorming négy szabálya:</a:t>
            </a:r>
          </a:p>
          <a:p>
            <a:pPr lvl="1"/>
            <a:r>
              <a:rPr lang="hu-HU" dirty="0" smtClean="0"/>
              <a:t>Ne kritizálj, örülj minden ötletnek!</a:t>
            </a:r>
          </a:p>
          <a:p>
            <a:pPr lvl="1"/>
            <a:r>
              <a:rPr lang="hu-HU" dirty="0" smtClean="0"/>
              <a:t>Gondolkodj szabadon korlátok nélkül!</a:t>
            </a:r>
          </a:p>
          <a:p>
            <a:pPr lvl="1"/>
            <a:r>
              <a:rPr lang="hu-HU" dirty="0" smtClean="0"/>
              <a:t>Törekedj a mennyiségre!</a:t>
            </a:r>
          </a:p>
          <a:p>
            <a:pPr lvl="1"/>
            <a:r>
              <a:rPr lang="hu-HU" dirty="0" smtClean="0"/>
              <a:t>Kölcsönösen inspiráljátok egymást!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11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brainstorming lépései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probléma megfogalmazása</a:t>
            </a:r>
          </a:p>
          <a:p>
            <a:pPr lvl="1"/>
            <a:r>
              <a:rPr lang="hu-HU" dirty="0" smtClean="0"/>
              <a:t>Legtöbbször a megoldandó alapprobléma adott, de annak megfogalmazása és megoldásának módja nem magától értetődő.</a:t>
            </a:r>
          </a:p>
          <a:p>
            <a:r>
              <a:rPr lang="hu-HU" dirty="0" smtClean="0"/>
              <a:t>Az ötletek összegyűjtése</a:t>
            </a:r>
          </a:p>
          <a:p>
            <a:pPr lvl="1"/>
            <a:r>
              <a:rPr lang="hu-HU" dirty="0" smtClean="0"/>
              <a:t>Arra kell törekedni, hogy minél több ötlet legyen (akár őrültnek tűnők is)</a:t>
            </a:r>
          </a:p>
          <a:p>
            <a:r>
              <a:rPr lang="hu-HU" dirty="0" smtClean="0"/>
              <a:t>Az ötletek feljegyzése</a:t>
            </a:r>
          </a:p>
          <a:p>
            <a:pPr lvl="1"/>
            <a:r>
              <a:rPr lang="hu-HU" dirty="0" smtClean="0"/>
              <a:t>Visszakeresés céljából rögzítsük az ötleteket.</a:t>
            </a:r>
          </a:p>
          <a:p>
            <a:r>
              <a:rPr lang="hu-HU" dirty="0" smtClean="0"/>
              <a:t>Az ötletek kiválasztása</a:t>
            </a:r>
          </a:p>
          <a:p>
            <a:pPr lvl="1"/>
            <a:r>
              <a:rPr lang="hu-HU" dirty="0" smtClean="0"/>
              <a:t>A leginkább megoldás kínáló ötletek kiválasztása. Az ötletek újragondolásából és összehangolásából néha olyan újszerű ötlet is születhet, amely végül akár befutó is lehet.</a:t>
            </a:r>
          </a:p>
        </p:txBody>
      </p:sp>
    </p:spTree>
    <p:extLst>
      <p:ext uri="{BB962C8B-B14F-4D97-AF65-F5344CB8AC3E}">
        <p14:creationId xmlns:p14="http://schemas.microsoft.com/office/powerpoint/2010/main" val="107789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projektcélok meghatározása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pontos projektcélok meghatározása.</a:t>
            </a:r>
          </a:p>
          <a:p>
            <a:r>
              <a:rPr lang="hu-HU" dirty="0" smtClean="0"/>
              <a:t>Mérlegelni kell a rendelkezésre álló erőforrásokat és időkeretet.</a:t>
            </a:r>
          </a:p>
          <a:p>
            <a:r>
              <a:rPr lang="hu-HU" dirty="0" smtClean="0"/>
              <a:t>Meg kell vizsgálni, hogy a kiválasztott ötletek milyen formában és hogyan valósíthatók meg.</a:t>
            </a:r>
          </a:p>
          <a:p>
            <a:r>
              <a:rPr lang="hu-HU" dirty="0" smtClean="0"/>
              <a:t>Ebben a fázisban újabb problémákkal találkozhatunk, de felmerülhetnek újabb lehetőségek is.</a:t>
            </a:r>
          </a:p>
          <a:p>
            <a:r>
              <a:rPr lang="hu-HU" dirty="0" smtClean="0"/>
              <a:t>Az így összegyűjtött információk akár jelentősen módosíthatják is az ötlet szintjén felmerült eredeti elképzeléseket.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157316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763</Words>
  <Application>Microsoft Office PowerPoint</Application>
  <PresentationFormat>Szélesvásznú</PresentationFormat>
  <Paragraphs>81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Fazetta</vt:lpstr>
      <vt:lpstr>Projekt elmélet</vt:lpstr>
      <vt:lpstr>Projekt jellemzői</vt:lpstr>
      <vt:lpstr>Projektfázisok</vt:lpstr>
      <vt:lpstr>Projekt életciklusának fázisai</vt:lpstr>
      <vt:lpstr>Az indítási fázis</vt:lpstr>
      <vt:lpstr>Az indítási fázis jellemzői</vt:lpstr>
      <vt:lpstr>A projektötlet megfogalmazása, brainstorming</vt:lpstr>
      <vt:lpstr>A brainstorming lépései</vt:lpstr>
      <vt:lpstr>A projektcélok meghatározása</vt:lpstr>
      <vt:lpstr>A tervezési fázis</vt:lpstr>
      <vt:lpstr>A tervezési fázis jellemzői</vt:lpstr>
      <vt:lpstr>Tervezéskor átgondolt költségvetés</vt:lpstr>
      <vt:lpstr>Megvalósíthatósági terv</vt:lpstr>
      <vt:lpstr>Feladatlista tervezése (to-do list)</vt:lpstr>
      <vt:lpstr>Időtervezés, határidők, Gantt-diagram</vt:lpstr>
      <vt:lpstr>A szakaszok időtervezése</vt:lpstr>
      <vt:lpstr>A feladatok időtervezése</vt:lpstr>
      <vt:lpstr>Gantt-diagram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jam</dc:creator>
  <cp:lastModifiedBy>jam</cp:lastModifiedBy>
  <cp:revision>13</cp:revision>
  <dcterms:created xsi:type="dcterms:W3CDTF">2024-01-16T11:38:59Z</dcterms:created>
  <dcterms:modified xsi:type="dcterms:W3CDTF">2024-01-16T13:14:10Z</dcterms:modified>
</cp:coreProperties>
</file>