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Kommunikáció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Alapfogalmak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510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Szövegtípusok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Tájékoztató jellegű</a:t>
            </a:r>
          </a:p>
          <a:p>
            <a:r>
              <a:rPr lang="hu-HU" dirty="0" smtClean="0"/>
              <a:t>Cselekvést előíró</a:t>
            </a:r>
          </a:p>
          <a:p>
            <a:r>
              <a:rPr lang="hu-HU" dirty="0" smtClean="0"/>
              <a:t>Leíró</a:t>
            </a:r>
          </a:p>
          <a:p>
            <a:r>
              <a:rPr lang="hu-HU" dirty="0" smtClean="0"/>
              <a:t>Befolyásoló</a:t>
            </a:r>
          </a:p>
          <a:p>
            <a:r>
              <a:rPr lang="hu-HU" dirty="0" smtClean="0"/>
              <a:t>Kapcsolatápoló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394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Tájékoztató jellegű szövegtípusok Elbeszélés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Esemény vagy egymással összefüggő események részletes közlése annak érdekében, hogy a történés helyszíni, időbeli és szerepviszonyai rekonstruálhatók, elképzelhetők, felidézhetők legyenek.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834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Tájékoztató jellegű </a:t>
            </a:r>
            <a:r>
              <a:rPr lang="hu-HU" dirty="0" smtClean="0"/>
              <a:t>szövegtípusok</a:t>
            </a:r>
            <a:br>
              <a:rPr lang="hu-HU" dirty="0" smtClean="0"/>
            </a:br>
            <a:r>
              <a:rPr lang="hu-HU" dirty="0" smtClean="0"/>
              <a:t>Vélemény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tárgyhoz, eseményhez, jelenséghez fűződő személyes (szubjektív) viszony kifejezése.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133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Tájékoztató jellegű </a:t>
            </a:r>
            <a:r>
              <a:rPr lang="hu-HU" dirty="0" smtClean="0"/>
              <a:t>szövegtípusok</a:t>
            </a:r>
            <a:br>
              <a:rPr lang="hu-HU" dirty="0" smtClean="0"/>
            </a:br>
            <a:r>
              <a:rPr lang="hu-HU" dirty="0" smtClean="0"/>
              <a:t>Ígéret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Pozitív tartalmú szöveg, a beszélő jövőre vonatkozó szándékáról, cselekedeteiről tájékoztatja a partnert.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920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Tájékoztató jellegű </a:t>
            </a:r>
            <a:r>
              <a:rPr lang="hu-HU" dirty="0" smtClean="0"/>
              <a:t>szövegtípusok</a:t>
            </a:r>
            <a:br>
              <a:rPr lang="hu-HU" dirty="0" smtClean="0"/>
            </a:br>
            <a:r>
              <a:rPr lang="hu-HU" dirty="0" smtClean="0"/>
              <a:t>Jegyzőköny</a:t>
            </a:r>
            <a:r>
              <a:rPr lang="hu-HU" dirty="0"/>
              <a:t>v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Tények, adatok, folyamatok rögzítése valamilyen esemény, történés (például gyűlés, tanácskozás, tárgyalás, tanúvallomás) valósághű rekonstruálhatósága érdekében.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3580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Tájékoztató jellegű </a:t>
            </a:r>
            <a:r>
              <a:rPr lang="hu-HU" dirty="0" smtClean="0"/>
              <a:t>szövegtípusok</a:t>
            </a:r>
            <a:br>
              <a:rPr lang="hu-HU" dirty="0" smtClean="0"/>
            </a:br>
            <a:r>
              <a:rPr lang="hu-HU" dirty="0" smtClean="0"/>
              <a:t>Magyarázat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tény vagy igaznak vélt esemény, jelenség létének, okának, bekövetkezése valószínűsíthetőségének indoklása.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5141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Tájékoztató jellegű </a:t>
            </a:r>
            <a:r>
              <a:rPr lang="hu-HU" dirty="0" smtClean="0"/>
              <a:t>szövegtípusok</a:t>
            </a:r>
            <a:br>
              <a:rPr lang="hu-HU" dirty="0" smtClean="0"/>
            </a:br>
            <a:r>
              <a:rPr lang="hu-HU" dirty="0" smtClean="0"/>
              <a:t>Hír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Rövid, lényegre törő ismertetés a közölt esemény lefolyásának, a szereplők kapcsolatának, helyi és időbeli viszonyainak rekonstruálhatósága érdekében.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036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Tájékoztató jellegű </a:t>
            </a:r>
            <a:r>
              <a:rPr lang="hu-HU" dirty="0" smtClean="0"/>
              <a:t>szövegtípusok</a:t>
            </a:r>
            <a:br>
              <a:rPr lang="hu-HU" dirty="0" smtClean="0"/>
            </a:br>
            <a:r>
              <a:rPr lang="hu-HU" dirty="0" smtClean="0"/>
              <a:t>Tudósítás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esemény tárgyszerű, részletes és az egyéni véleményt mellőző bemutatása. A tudósítás abban különbözik a hírtől, hogy a tudósító személyes tapasztalatán alapul.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8537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Tájékoztató jellegű </a:t>
            </a:r>
            <a:r>
              <a:rPr lang="hu-HU" dirty="0" smtClean="0"/>
              <a:t>szövegtípusok</a:t>
            </a:r>
            <a:br>
              <a:rPr lang="hu-HU" dirty="0" smtClean="0"/>
            </a:br>
            <a:r>
              <a:rPr lang="hu-HU" dirty="0" smtClean="0"/>
              <a:t>Nyilatkozat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Mások képviseletében kiadott vélemény, állásfoglalás.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7670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Tájékoztató jellegű </a:t>
            </a:r>
            <a:r>
              <a:rPr lang="hu-HU" dirty="0" smtClean="0"/>
              <a:t>szövegtípusok</a:t>
            </a:r>
            <a:br>
              <a:rPr lang="hu-HU" dirty="0" smtClean="0"/>
            </a:br>
            <a:r>
              <a:rPr lang="hu-HU" dirty="0" smtClean="0"/>
              <a:t>Következtetés (konklúzió)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Olyan új információ, amely ismert, rendelkezésre álló információkból vonható le.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484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nyelv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nyelv szimbolikus jelrendszer, a kommunikáció alapvető eszköze, a gondolkodás formája. Ez azt jelenti, hogy mindig valamilyen nyelven gondolkodunk.</a:t>
            </a:r>
          </a:p>
          <a:p>
            <a:r>
              <a:rPr lang="hu-HU" dirty="0" smtClean="0"/>
              <a:t>Amikor valamilyen nyelven beszélünk vagy írunk, akkor gondolatainkat annak a nyelvnek a jelrendszerébe kódoljuk.</a:t>
            </a:r>
          </a:p>
          <a:p>
            <a:r>
              <a:rPr lang="hu-HU" dirty="0" smtClean="0"/>
              <a:t>Ahhoz, hogy a kommunikáció résztvevői megértsék egymást, szükség van egy közös, azaz mindegyikük által ismert és használt jelrendszerre.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5711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Tájékoztató jellegű </a:t>
            </a:r>
            <a:r>
              <a:rPr lang="hu-HU" dirty="0" smtClean="0"/>
              <a:t>szövegtípusok</a:t>
            </a:r>
            <a:br>
              <a:rPr lang="hu-HU" dirty="0" smtClean="0"/>
            </a:br>
            <a:r>
              <a:rPr lang="hu-HU" dirty="0" smtClean="0"/>
              <a:t>Kritika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Tárgyilagos bírálat, értékelés, értékítélet. Az értékelt dolog tulajdonságait, hibáit és erényeit tárja fel.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2926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Tájékoztató </a:t>
            </a:r>
            <a:r>
              <a:rPr lang="hu-HU" dirty="0"/>
              <a:t>jellegű </a:t>
            </a:r>
            <a:r>
              <a:rPr lang="hu-HU" dirty="0" smtClean="0"/>
              <a:t>szövegtípusok</a:t>
            </a:r>
            <a:br>
              <a:rPr lang="hu-HU" dirty="0" smtClean="0"/>
            </a:br>
            <a:r>
              <a:rPr lang="hu-HU" dirty="0" smtClean="0"/>
              <a:t>Felirat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Egyszavas vagy egy-két mondatos információ arról, hogy egy tárgy, dolog, tény vagy személy kicsoda, micsoda, hol van, illetve milyen.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1889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Tájékoztató jellegű </a:t>
            </a:r>
            <a:r>
              <a:rPr lang="hu-HU" dirty="0" smtClean="0"/>
              <a:t>szövegtípusok</a:t>
            </a:r>
            <a:br>
              <a:rPr lang="hu-HU" dirty="0" smtClean="0"/>
            </a:br>
            <a:r>
              <a:rPr lang="hu-HU" dirty="0" smtClean="0"/>
              <a:t>Önéletrajz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Önbemutatás. Célja, hogy a címzett megismerje a szerző (feladó) életeseményeit, tudását, tapasztalatait.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0270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Tájékoztató jellegű </a:t>
            </a:r>
            <a:r>
              <a:rPr lang="hu-HU" dirty="0" smtClean="0"/>
              <a:t>szövegtípusok</a:t>
            </a:r>
            <a:br>
              <a:rPr lang="hu-HU" dirty="0" smtClean="0"/>
            </a:br>
            <a:r>
              <a:rPr lang="hu-HU" dirty="0" smtClean="0"/>
              <a:t>Hirdetés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hirdetés valamely tárgyról, eseményről, szolgáltatásról stb. szóló rövid, tömör, értékesítési célú tájékoztatás.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3306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Tájékoztató jellegű </a:t>
            </a:r>
            <a:r>
              <a:rPr lang="hu-HU" dirty="0" smtClean="0"/>
              <a:t>szövegtípusok</a:t>
            </a:r>
            <a:br>
              <a:rPr lang="hu-HU" dirty="0" smtClean="0"/>
            </a:br>
            <a:r>
              <a:rPr lang="hu-HU" dirty="0" smtClean="0"/>
              <a:t>Interjú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interjú olyan dialógus (párbeszéd), ahol az egyik fél a kérdező, érdeklődő, a másik a válaszoló, tájékoztató.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8835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Tájékoztató jellegű </a:t>
            </a:r>
            <a:r>
              <a:rPr lang="hu-HU" dirty="0" smtClean="0"/>
              <a:t>szövegtípusok</a:t>
            </a:r>
            <a:br>
              <a:rPr lang="hu-HU" dirty="0" smtClean="0"/>
            </a:br>
            <a:r>
              <a:rPr lang="hu-HU" dirty="0" smtClean="0"/>
              <a:t>Ünnepi beszéd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Olyan szóbeli megnyilvánulás, amely valamely jeles alkalomhoz kötött, gyakran méltatja az alkalmat és az alkalom résztvevőit. Érzelmileg színezett.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8952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Tájékoztató jellegű </a:t>
            </a:r>
            <a:r>
              <a:rPr lang="hu-HU" dirty="0" smtClean="0"/>
              <a:t>szövegtípusok</a:t>
            </a:r>
            <a:br>
              <a:rPr lang="hu-HU" dirty="0" smtClean="0"/>
            </a:br>
            <a:r>
              <a:rPr lang="hu-HU" dirty="0" smtClean="0"/>
              <a:t>Kommentár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Szövegmagyarázat, valamilyen tartalomhoz fűzött vélemény, álláspont.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3406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Tájékoztató jellegű </a:t>
            </a:r>
            <a:r>
              <a:rPr lang="hu-HU" dirty="0" smtClean="0"/>
              <a:t>szövegtípusok</a:t>
            </a:r>
            <a:br>
              <a:rPr lang="hu-HU" dirty="0" smtClean="0"/>
            </a:br>
            <a:r>
              <a:rPr lang="hu-HU" dirty="0" smtClean="0"/>
              <a:t>Tény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tény a valóságnak megfelelő, adatokkal alátámasztott, igaz állítás. Jellemzője, hogy ellenőrizhető.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3910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Tájékoztató jellegű </a:t>
            </a:r>
            <a:r>
              <a:rPr lang="hu-HU" dirty="0" smtClean="0"/>
              <a:t>szövegtípusok</a:t>
            </a:r>
            <a:br>
              <a:rPr lang="hu-HU" dirty="0" smtClean="0"/>
            </a:br>
            <a:r>
              <a:rPr lang="hu-HU" dirty="0" smtClean="0"/>
              <a:t>Levél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levél a partnerek közötti közvetlen írásos érintkezés eszköze, amely lehet személyes (magánlevél) és hivatalos. A magánlevél jellemzően két ember másra nem tartozó írásos kommunikációja, mely formailag kötetlen. A hivatalos levél nyilvános műfaj, valamely ügy kapcsán történő információközlés, információcsere. Hivatalosan levelezhetünk szervezetekkel, cégekkel, de írhatunk hivatalos levelet magánszemélyeknek is.</a:t>
            </a:r>
          </a:p>
          <a:p>
            <a:r>
              <a:rPr lang="hu-HU" dirty="0" smtClean="0"/>
              <a:t>Levél műfajában írt állevelek</a:t>
            </a:r>
          </a:p>
          <a:p>
            <a:pPr lvl="1"/>
            <a:r>
              <a:rPr lang="hu-HU" dirty="0" smtClean="0"/>
              <a:t>Képzelt személynek írt, valójában a nyilvánosságnak szánt naplószerű feljegyzések. (Mikes Kelemen)</a:t>
            </a:r>
          </a:p>
          <a:p>
            <a:pPr lvl="1"/>
            <a:r>
              <a:rPr lang="hu-HU" dirty="0" smtClean="0"/>
              <a:t>Nyilvános levelek, melyek valójában egy ügy kapcsán született felhívások. Jellemzően van konkrét címzettjük, ám a tartalmat a legszélesebb nyilvánosságnak szánják.</a:t>
            </a:r>
          </a:p>
        </p:txBody>
      </p:sp>
    </p:spTree>
    <p:extLst>
      <p:ext uri="{BB962C8B-B14F-4D97-AF65-F5344CB8AC3E}">
        <p14:creationId xmlns:p14="http://schemas.microsoft.com/office/powerpoint/2010/main" val="1203933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Cselekvést előíró szövegtípusok</a:t>
            </a:r>
            <a:br>
              <a:rPr lang="hu-HU" dirty="0" smtClean="0"/>
            </a:br>
            <a:r>
              <a:rPr lang="hu-HU" dirty="0" smtClean="0"/>
              <a:t>Recept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Valamilyen több összetevőből álló anyag, étel stb. elkészítésének módját és az egyes tevékenységek sorrendjét írja le.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512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Kommunikáció típusai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Nyelvi (verbális) eszközök használata.</a:t>
            </a:r>
          </a:p>
          <a:p>
            <a:r>
              <a:rPr lang="hu-HU" dirty="0" smtClean="0"/>
              <a:t>Nem nyelvi (nonverbális) eszközök használata.</a:t>
            </a:r>
          </a:p>
          <a:p>
            <a:r>
              <a:rPr lang="hu-HU" dirty="0" smtClean="0"/>
              <a:t>A kommunikációban gyakran előfordul, hogy különböző típusú elemek, tartalmak kombinálódnak, összekapcsolódnak egymással.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0249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Cselekvést előíró </a:t>
            </a:r>
            <a:r>
              <a:rPr lang="hu-HU" dirty="0" smtClean="0"/>
              <a:t>szövegtípusok</a:t>
            </a:r>
            <a:br>
              <a:rPr lang="hu-HU" dirty="0" smtClean="0"/>
            </a:br>
            <a:r>
              <a:rPr lang="hu-HU" dirty="0" smtClean="0"/>
              <a:t>Kezelési útmutató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Cselekvéssorozatok, eljárások leírása annak érdekében, hogy valamely tárgy élettartama, működőképessége, használhatósága a lehető leghosszabb legyen.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5963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Cselekvést előíró </a:t>
            </a:r>
            <a:r>
              <a:rPr lang="hu-HU" dirty="0" smtClean="0"/>
              <a:t>szövegtípusok</a:t>
            </a:r>
            <a:br>
              <a:rPr lang="hu-HU" dirty="0" smtClean="0"/>
            </a:br>
            <a:r>
              <a:rPr lang="hu-HU" dirty="0" smtClean="0"/>
              <a:t>Használati utasítás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Cselekvéssorozatok, eljárások leírása annak érdekében, hogy valamely tárgy működtethető, használható legyen.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3434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Cselekvést előíró </a:t>
            </a:r>
            <a:r>
              <a:rPr lang="hu-HU" dirty="0" smtClean="0"/>
              <a:t>szövegtípusok</a:t>
            </a:r>
            <a:br>
              <a:rPr lang="hu-HU" dirty="0" smtClean="0"/>
            </a:br>
            <a:r>
              <a:rPr lang="hu-HU" dirty="0" smtClean="0"/>
              <a:t>Instrukció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Valamely feladat elvégzéséhez szükséges cselekvésekre adott utasítás, tájékoztatás.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7250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Leíró szövegtípusok</a:t>
            </a:r>
            <a:br>
              <a:rPr lang="hu-HU" dirty="0" smtClean="0"/>
            </a:br>
            <a:r>
              <a:rPr lang="hu-HU" dirty="0" smtClean="0"/>
              <a:t>Leírás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Tárgyak, jelenségek, folyamatok tulajdonságairól, belső viszonyairól, szerkezetéről való tájékoztatás.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5820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Leíró szövegtípusok</a:t>
            </a:r>
            <a:br>
              <a:rPr lang="hu-HU" dirty="0" smtClean="0"/>
            </a:br>
            <a:r>
              <a:rPr lang="hu-HU" dirty="0" smtClean="0"/>
              <a:t>Meghatározás (definíció)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dolog vagy fogalom besorolása egy fölérendelt fogalomkörbe (ha van ilyen), majd a megkülönböztető, csak rá jellemző jegyek megnevezése.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1366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Leíró </a:t>
            </a:r>
            <a:r>
              <a:rPr lang="hu-HU" dirty="0" smtClean="0"/>
              <a:t>szövegtípusok</a:t>
            </a:r>
            <a:br>
              <a:rPr lang="hu-HU" dirty="0" smtClean="0"/>
            </a:br>
            <a:r>
              <a:rPr lang="hu-HU" dirty="0" smtClean="0"/>
              <a:t>Jellemzés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Valamely dolog, személy külső és belső tulajdonságainak, cselekedeteinek, tipikus vonásainak ismertetése, és ezek alátámasztása. Míg a leírás elsősorban a külső, érzékszerveinkkel felfogható tulajdonságokra fókuszál, addig a jellemzés az egyén belső tulajdonságait, indítékait, a dolog vagy jelenség belső, </a:t>
            </a:r>
            <a:r>
              <a:rPr lang="hu-HU" dirty="0" err="1" smtClean="0"/>
              <a:t>működésbeli</a:t>
            </a:r>
            <a:r>
              <a:rPr lang="hu-HU" dirty="0" smtClean="0"/>
              <a:t> sajátosságait is feltárja.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4991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Befolyásoló szövegtípusok</a:t>
            </a:r>
            <a:br>
              <a:rPr lang="hu-HU" dirty="0" smtClean="0"/>
            </a:br>
            <a:r>
              <a:rPr lang="hu-HU" dirty="0" smtClean="0"/>
              <a:t>Szónoklat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Érzelmi töltésű, meggyőzési szándékú, nyilvános értékelés, buzdítás.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3218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Befolyásoló </a:t>
            </a:r>
            <a:r>
              <a:rPr lang="hu-HU" dirty="0" smtClean="0"/>
              <a:t>szövegtípusok</a:t>
            </a:r>
            <a:br>
              <a:rPr lang="hu-HU" dirty="0" smtClean="0"/>
            </a:br>
            <a:r>
              <a:rPr lang="hu-HU" dirty="0" smtClean="0"/>
              <a:t>Érvelés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Valamely tény vagy állítás bizonyítása vagy cáfolása.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4970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Befolyásoló </a:t>
            </a:r>
            <a:r>
              <a:rPr lang="hu-HU" dirty="0" smtClean="0"/>
              <a:t>szövegtípusok</a:t>
            </a:r>
            <a:br>
              <a:rPr lang="hu-HU" dirty="0" smtClean="0"/>
            </a:br>
            <a:r>
              <a:rPr lang="hu-HU" dirty="0" smtClean="0"/>
              <a:t>Vita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probléma, konfliktus tisztázása, illetve ellentétes álláspontok összevetése az igazság kiderítése érdekében.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2220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Befolyásoló </a:t>
            </a:r>
            <a:r>
              <a:rPr lang="hu-HU" dirty="0" smtClean="0"/>
              <a:t>szövegtípusok</a:t>
            </a:r>
            <a:br>
              <a:rPr lang="hu-HU" dirty="0" smtClean="0"/>
            </a:br>
            <a:r>
              <a:rPr lang="hu-HU" dirty="0" smtClean="0"/>
              <a:t>Tanács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címzett érdekében történő, jövőbeli viselkedésére vonatkozó ajánlás.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008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Kommunikáció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876228"/>
            <a:ext cx="8596312" cy="2450156"/>
          </a:xfrm>
        </p:spPr>
      </p:pic>
    </p:spTree>
    <p:extLst>
      <p:ext uri="{BB962C8B-B14F-4D97-AF65-F5344CB8AC3E}">
        <p14:creationId xmlns:p14="http://schemas.microsoft.com/office/powerpoint/2010/main" val="33563462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Befolyásoló </a:t>
            </a:r>
            <a:r>
              <a:rPr lang="hu-HU" dirty="0" smtClean="0"/>
              <a:t>szövegtípusok</a:t>
            </a:r>
            <a:br>
              <a:rPr lang="hu-HU" dirty="0" smtClean="0"/>
            </a:br>
            <a:r>
              <a:rPr lang="hu-HU" dirty="0" smtClean="0"/>
              <a:t>Reklám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adott termék vagy szolgáltatás eladhatóságának növelésére irányuló kommunikáció. Célja, hogy az adott termékből minél többet vásároljon, az adott szolgáltatásból minél többet vegyen igénybe a célcsoport.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0482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Befolyásoló </a:t>
            </a:r>
            <a:r>
              <a:rPr lang="hu-HU" dirty="0" smtClean="0"/>
              <a:t>szövegtípusok</a:t>
            </a:r>
            <a:br>
              <a:rPr lang="hu-HU" dirty="0" smtClean="0"/>
            </a:br>
            <a:r>
              <a:rPr lang="hu-HU" dirty="0" smtClean="0"/>
              <a:t>Veszekedés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veszekedés olyan konfliktus, amelyből hiányzik a közös vitaalap. Mindenki „mondja a magáét”, párhuzamos monológok jellemzik. A résztvevők érvei nem észérvek, nem a veszekedés tárgyára vonatkoznak, hanem elsősorban érzelmek csapnak össze.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19111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Befolyásolás és manipuláció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manipuláció a befolyásolásnak az a módja, amikor a feladó igazi szándékai rejtve maradnak a címzett előtt. Egyik eszköze, hogy a rejtett üzenetet, befolyásolási szándékot becsomagolja a közlő, és úgy férkőzik a címzett bizalmába, hogy azt mondja, amit a címzett vélhetően hallani szeretne. Ezért számos olyan nyelvi eszközt használ, amely érzelmekre hat, értékel és minősít. Közleményében sok a jelmondat, a szlogen.</a:t>
            </a:r>
          </a:p>
          <a:p>
            <a:r>
              <a:rPr lang="hu-HU" dirty="0" smtClean="0"/>
              <a:t>Egyféle válasz lehetséges, a választás lehetősége csak látszat. Úgy fogalmaz, hogy a befogadó csak egyféleképpen válaszolhasson a kérdéseire, mégpedig úgy, ahogy ő akarja.</a:t>
            </a:r>
          </a:p>
        </p:txBody>
      </p:sp>
    </p:spTree>
    <p:extLst>
      <p:ext uri="{BB962C8B-B14F-4D97-AF65-F5344CB8AC3E}">
        <p14:creationId xmlns:p14="http://schemas.microsoft.com/office/powerpoint/2010/main" val="1354946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Befolyásolás és </a:t>
            </a:r>
            <a:r>
              <a:rPr lang="hu-HU" dirty="0" smtClean="0"/>
              <a:t>manipuláció</a:t>
            </a:r>
            <a:br>
              <a:rPr lang="hu-HU" dirty="0" smtClean="0"/>
            </a:br>
            <a:r>
              <a:rPr lang="hu-HU" dirty="0" smtClean="0"/>
              <a:t>Az ismétlés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manipulátor sokszor megismétli az üzenetet, amelyet szeretne átvinni. A pszichológiai kutatások szerint ugyanis minél többször hallunk, olvasunk valamit, azt annál inkább igaznak hisszük.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42310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Befolyásolás és manipuláció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manipulátor arra épít, hogy jól elrejtett szándékát a vevő nem, vagy csak későn ismeri fel.</a:t>
            </a:r>
          </a:p>
          <a:p>
            <a:r>
              <a:rPr lang="hu-HU" dirty="0" smtClean="0"/>
              <a:t>Ez a módszer számos szónoklatban ma is tette érhető. Azért kell tanulnunk ezekről a technikákról, hogy a magánéletünkben és állampolgárként egyaránt legyünk védettek a manipulátorral szemben, ismerjük fel rejtett indítékait, céljait.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48731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Befolyásolás és </a:t>
            </a:r>
            <a:r>
              <a:rPr lang="hu-HU" dirty="0" smtClean="0"/>
              <a:t>manipuláció</a:t>
            </a:r>
            <a:br>
              <a:rPr lang="hu-HU" dirty="0" smtClean="0"/>
            </a:br>
            <a:r>
              <a:rPr lang="hu-HU" dirty="0" smtClean="0"/>
              <a:t>Reklámlélektan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reklámozásnak saját lélektana van, nem véletlen, hogy a pszichológia egy külön ága foglalkozik vele. A reklámok rendszerint meghatározott célcsoportnak szólnak. Ezeket a célcsoportokat érdeklődésük, problémáik, életkoruk, anyagi helyzetük stb. alapján határozzák meg.</a:t>
            </a:r>
          </a:p>
          <a:p>
            <a:r>
              <a:rPr lang="hu-HU" dirty="0" smtClean="0"/>
              <a:t>Egy kísérlet alapján a vevők jobbnak értékelték azt a mosóport - három ugyanolyan közül -, amelynek szebb volt a csomagolása.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41083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Befolyásolás és </a:t>
            </a:r>
            <a:r>
              <a:rPr lang="hu-HU" dirty="0" smtClean="0"/>
              <a:t>manipuláció</a:t>
            </a:r>
            <a:br>
              <a:rPr lang="hu-HU" dirty="0" smtClean="0"/>
            </a:br>
            <a:r>
              <a:rPr lang="hu-HU" dirty="0" smtClean="0"/>
              <a:t>Reklámlélektan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bűntudatkeltéssel a gyártó azt sugallja, hogy aki nem veszi a termékét, az lelkiismeretlen ember, szégyellje magát.</a:t>
            </a:r>
          </a:p>
          <a:p>
            <a:r>
              <a:rPr lang="hu-HU" dirty="0" smtClean="0"/>
              <a:t>Ha fehér köpenyben van az egészségügyi terméket hirdető, jobban hiszünk neki.</a:t>
            </a:r>
          </a:p>
          <a:p>
            <a:r>
              <a:rPr lang="hu-HU" dirty="0" smtClean="0"/>
              <a:t>Fogyasztószert jó alakú emberek hirdetnek. (</a:t>
            </a:r>
            <a:r>
              <a:rPr lang="hu-HU" dirty="0" err="1" smtClean="0"/>
              <a:t>ránctalanítót</a:t>
            </a:r>
            <a:r>
              <a:rPr lang="hu-HU" dirty="0" smtClean="0"/>
              <a:t> szép arcú, </a:t>
            </a:r>
            <a:r>
              <a:rPr lang="hu-HU" dirty="0" smtClean="0"/>
              <a:t>stb.)</a:t>
            </a:r>
          </a:p>
          <a:p>
            <a:r>
              <a:rPr lang="hu-HU" dirty="0" smtClean="0"/>
              <a:t>Az ismétlés és sulykolás módszerével nem csak a gyártók, forgalmazók, hanem a politikusok is élnek.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49846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Marketing, hirdetés, reklám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1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Csatorna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üzenetet közvetítő közeget hívjuk összefoglalóan csatornának. Ez lehet levegő, valamilyen digitális eszköz, az emberi beszéd és írás, a nem nyelvi eszközök. Azaz minden, ami arra szolgál, hogy az üzenetünk eljusson a címzetthez.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303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Kontextus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adatok csak az őket körülvevő nyelvi és nem nyelvi környezettel, azaz kontextussal együtt értelmezhetők.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544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üzenet küldőjét adónak, feladónak, beszélőnek hívják.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132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Vevő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üzenet fogadóját vevőnek nevezzük.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388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Kontaktus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Ahhoz, hogy létrejöjjön kommunikáció, szükség van arra, hogy legalább két fél kapcsolatban, azaz kontaktusban legyen egymással, érzékeljék egymás jelenlétét.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695540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1316</Words>
  <Application>Microsoft Office PowerPoint</Application>
  <PresentationFormat>Szélesvásznú</PresentationFormat>
  <Paragraphs>109</Paragraphs>
  <Slides>47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47</vt:i4>
      </vt:variant>
    </vt:vector>
  </HeadingPairs>
  <TitlesOfParts>
    <vt:vector size="51" baseType="lpstr">
      <vt:lpstr>Arial</vt:lpstr>
      <vt:lpstr>Trebuchet MS</vt:lpstr>
      <vt:lpstr>Wingdings 3</vt:lpstr>
      <vt:lpstr>Fazetta</vt:lpstr>
      <vt:lpstr>Kommunikáció</vt:lpstr>
      <vt:lpstr>A nyelv</vt:lpstr>
      <vt:lpstr>Kommunikáció típusai</vt:lpstr>
      <vt:lpstr>Kommunikáció</vt:lpstr>
      <vt:lpstr>Csatorna</vt:lpstr>
      <vt:lpstr>Kontextus</vt:lpstr>
      <vt:lpstr>Adó</vt:lpstr>
      <vt:lpstr>Vevő</vt:lpstr>
      <vt:lpstr>Kontaktus</vt:lpstr>
      <vt:lpstr>Szövegtípusok</vt:lpstr>
      <vt:lpstr>Tájékoztató jellegű szövegtípusok Elbeszélés</vt:lpstr>
      <vt:lpstr>Tájékoztató jellegű szövegtípusok Vélemény</vt:lpstr>
      <vt:lpstr>Tájékoztató jellegű szövegtípusok Ígéret</vt:lpstr>
      <vt:lpstr>Tájékoztató jellegű szövegtípusok Jegyzőkönyv</vt:lpstr>
      <vt:lpstr>Tájékoztató jellegű szövegtípusok Magyarázat</vt:lpstr>
      <vt:lpstr>Tájékoztató jellegű szövegtípusok Hír</vt:lpstr>
      <vt:lpstr>Tájékoztató jellegű szövegtípusok Tudósítás</vt:lpstr>
      <vt:lpstr>Tájékoztató jellegű szövegtípusok Nyilatkozat</vt:lpstr>
      <vt:lpstr>Tájékoztató jellegű szövegtípusok Következtetés (konklúzió)</vt:lpstr>
      <vt:lpstr>Tájékoztató jellegű szövegtípusok Kritika</vt:lpstr>
      <vt:lpstr>Tájékoztató jellegű szövegtípusok Felirat</vt:lpstr>
      <vt:lpstr>Tájékoztató jellegű szövegtípusok Önéletrajz</vt:lpstr>
      <vt:lpstr>Tájékoztató jellegű szövegtípusok Hirdetés</vt:lpstr>
      <vt:lpstr>Tájékoztató jellegű szövegtípusok Interjú</vt:lpstr>
      <vt:lpstr>Tájékoztató jellegű szövegtípusok Ünnepi beszéd</vt:lpstr>
      <vt:lpstr>Tájékoztató jellegű szövegtípusok Kommentár</vt:lpstr>
      <vt:lpstr>Tájékoztató jellegű szövegtípusok Tény</vt:lpstr>
      <vt:lpstr>Tájékoztató jellegű szövegtípusok Levél</vt:lpstr>
      <vt:lpstr>Cselekvést előíró szövegtípusok Recept</vt:lpstr>
      <vt:lpstr>Cselekvést előíró szövegtípusok Kezelési útmutató</vt:lpstr>
      <vt:lpstr>Cselekvést előíró szövegtípusok Használati utasítás</vt:lpstr>
      <vt:lpstr>Cselekvést előíró szövegtípusok Instrukció</vt:lpstr>
      <vt:lpstr>Leíró szövegtípusok Leírás</vt:lpstr>
      <vt:lpstr>Leíró szövegtípusok Meghatározás (definíció)</vt:lpstr>
      <vt:lpstr>Leíró szövegtípusok Jellemzés</vt:lpstr>
      <vt:lpstr>Befolyásoló szövegtípusok Szónoklat</vt:lpstr>
      <vt:lpstr>Befolyásoló szövegtípusok Érvelés</vt:lpstr>
      <vt:lpstr>Befolyásoló szövegtípusok Vita</vt:lpstr>
      <vt:lpstr>Befolyásoló szövegtípusok Tanács</vt:lpstr>
      <vt:lpstr>Befolyásoló szövegtípusok Reklám</vt:lpstr>
      <vt:lpstr>Befolyásoló szövegtípusok Veszekedés</vt:lpstr>
      <vt:lpstr>Befolyásolás és manipuláció</vt:lpstr>
      <vt:lpstr>Befolyásolás és manipuláció Az ismétlés</vt:lpstr>
      <vt:lpstr>Befolyásolás és manipuláció</vt:lpstr>
      <vt:lpstr>Befolyásolás és manipuláció Reklámlélektan</vt:lpstr>
      <vt:lpstr>Befolyásolás és manipuláció Reklámlélektan</vt:lpstr>
      <vt:lpstr>Marketing, hirdetés, reklám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András</dc:creator>
  <cp:lastModifiedBy>András</cp:lastModifiedBy>
  <cp:revision>19</cp:revision>
  <dcterms:created xsi:type="dcterms:W3CDTF">2024-01-14T12:34:44Z</dcterms:created>
  <dcterms:modified xsi:type="dcterms:W3CDTF">2024-01-14T14:27:24Z</dcterms:modified>
</cp:coreProperties>
</file>