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70" r:id="rId4"/>
    <p:sldId id="290" r:id="rId5"/>
    <p:sldId id="289" r:id="rId6"/>
    <p:sldId id="279" r:id="rId7"/>
    <p:sldId id="291" r:id="rId8"/>
    <p:sldId id="292" r:id="rId9"/>
    <p:sldId id="280" r:id="rId10"/>
    <p:sldId id="281" r:id="rId11"/>
    <p:sldId id="283" r:id="rId12"/>
    <p:sldId id="284" r:id="rId13"/>
    <p:sldId id="271" r:id="rId14"/>
    <p:sldId id="269" r:id="rId15"/>
    <p:sldId id="274" r:id="rId16"/>
    <p:sldId id="272" r:id="rId17"/>
    <p:sldId id="285" r:id="rId18"/>
    <p:sldId id="273"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5"/>
    <p:restoredTop sz="90566"/>
  </p:normalViewPr>
  <p:slideViewPr>
    <p:cSldViewPr snapToGrid="0" snapToObjects="1">
      <p:cViewPr varScale="1">
        <p:scale>
          <a:sx n="139" d="100"/>
          <a:sy n="139" d="100"/>
        </p:scale>
        <p:origin x="36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CC64F-B0C0-4646-85F6-55DD79AD1C9E}" type="datetimeFigureOut">
              <a:rPr lang="en-US" smtClean="0"/>
              <a:t>9/18/19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0187B-928E-634E-B7C0-48288EB45166}" type="slidenum">
              <a:rPr lang="en-US" smtClean="0"/>
              <a:t>‹#›</a:t>
            </a:fld>
            <a:endParaRPr lang="en-US"/>
          </a:p>
        </p:txBody>
      </p:sp>
    </p:spTree>
    <p:extLst>
      <p:ext uri="{BB962C8B-B14F-4D97-AF65-F5344CB8AC3E}">
        <p14:creationId xmlns:p14="http://schemas.microsoft.com/office/powerpoint/2010/main" val="171417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70187B-928E-634E-B7C0-48288EB45166}" type="slidenum">
              <a:rPr lang="en-US" smtClean="0"/>
              <a:t>2</a:t>
            </a:fld>
            <a:endParaRPr lang="en-US"/>
          </a:p>
        </p:txBody>
      </p:sp>
    </p:spTree>
    <p:extLst>
      <p:ext uri="{BB962C8B-B14F-4D97-AF65-F5344CB8AC3E}">
        <p14:creationId xmlns:p14="http://schemas.microsoft.com/office/powerpoint/2010/main" val="336821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54237-F3A1-E149-83CE-4BDC83E96378}" type="slidenum">
              <a:rPr lang="en-US"/>
              <a:pPr/>
              <a:t>3</a:t>
            </a:fld>
            <a:endParaRPr lang="en-US"/>
          </a:p>
        </p:txBody>
      </p:sp>
      <p:sp>
        <p:nvSpPr>
          <p:cNvPr id="224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4259" name="Rectangle 3"/>
          <p:cNvSpPr>
            <a:spLocks noGrp="1" noChangeArrowheads="1"/>
          </p:cNvSpPr>
          <p:nvPr>
            <p:ph type="body" idx="1"/>
          </p:nvPr>
        </p:nvSpPr>
        <p:spPr/>
        <p:txBody>
          <a:bodyPr/>
          <a:lstStyle/>
          <a:p>
            <a:pPr>
              <a:buFontTx/>
              <a:buChar char="-"/>
            </a:pPr>
            <a:r>
              <a:rPr lang="en-US"/>
              <a:t>Remind students where we are in design process</a:t>
            </a:r>
          </a:p>
          <a:p>
            <a:pPr>
              <a:buFontTx/>
              <a:buChar char="-"/>
            </a:pPr>
            <a:r>
              <a:rPr lang="en-US"/>
              <a:t>My thoughts:</a:t>
            </a:r>
          </a:p>
          <a:p>
            <a:pPr lvl="1">
              <a:buFontTx/>
              <a:buChar char="-"/>
            </a:pPr>
            <a:r>
              <a:rPr lang="en-US"/>
              <a:t>This is the essence of design</a:t>
            </a:r>
          </a:p>
          <a:p>
            <a:pPr lvl="1">
              <a:buFontTx/>
              <a:buChar char="-"/>
            </a:pPr>
            <a:r>
              <a:rPr lang="en-US"/>
              <a:t>Most creative and most difficult to teach part of design</a:t>
            </a:r>
          </a:p>
          <a:p>
            <a:pPr lvl="1">
              <a:buFontTx/>
              <a:buChar char="-"/>
            </a:pPr>
            <a:r>
              <a:rPr lang="en-US"/>
              <a:t>Can be improved but some people are naturally better than others</a:t>
            </a:r>
          </a:p>
          <a:p>
            <a:pPr lvl="1">
              <a:buFontTx/>
              <a:buChar char="-"/>
            </a:pPr>
            <a:r>
              <a:rPr lang="en-US"/>
              <a:t>MBTI: Intuitive-types are </a:t>
            </a:r>
            <a:r>
              <a:rPr lang="en-US" b="1" u="sng"/>
              <a:t>more likely</a:t>
            </a:r>
            <a:r>
              <a:rPr lang="en-US"/>
              <a:t> to be better concept generators than Sensing-types (innovation, creativity, imagination, future achievement)</a:t>
            </a:r>
          </a:p>
        </p:txBody>
      </p:sp>
    </p:spTree>
    <p:extLst>
      <p:ext uri="{BB962C8B-B14F-4D97-AF65-F5344CB8AC3E}">
        <p14:creationId xmlns:p14="http://schemas.microsoft.com/office/powerpoint/2010/main" val="155393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54237-F3A1-E149-83CE-4BDC83E96378}" type="slidenum">
              <a:rPr lang="en-US"/>
              <a:pPr/>
              <a:t>4</a:t>
            </a:fld>
            <a:endParaRPr lang="en-US"/>
          </a:p>
        </p:txBody>
      </p:sp>
      <p:sp>
        <p:nvSpPr>
          <p:cNvPr id="224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4259" name="Rectangle 3"/>
          <p:cNvSpPr>
            <a:spLocks noGrp="1" noChangeArrowheads="1"/>
          </p:cNvSpPr>
          <p:nvPr>
            <p:ph type="body" idx="1"/>
          </p:nvPr>
        </p:nvSpPr>
        <p:spPr/>
        <p:txBody>
          <a:bodyPr/>
          <a:lstStyle/>
          <a:p>
            <a:pPr>
              <a:buFontTx/>
              <a:buChar char="-"/>
            </a:pPr>
            <a:r>
              <a:rPr lang="en-US"/>
              <a:t>Remind students where we are in design process</a:t>
            </a:r>
          </a:p>
          <a:p>
            <a:pPr>
              <a:buFontTx/>
              <a:buChar char="-"/>
            </a:pPr>
            <a:r>
              <a:rPr lang="en-US"/>
              <a:t>My thoughts:</a:t>
            </a:r>
          </a:p>
          <a:p>
            <a:pPr lvl="1">
              <a:buFontTx/>
              <a:buChar char="-"/>
            </a:pPr>
            <a:r>
              <a:rPr lang="en-US"/>
              <a:t>This is the essence of design</a:t>
            </a:r>
          </a:p>
          <a:p>
            <a:pPr lvl="1">
              <a:buFontTx/>
              <a:buChar char="-"/>
            </a:pPr>
            <a:r>
              <a:rPr lang="en-US"/>
              <a:t>Most creative and most difficult to teach part of design</a:t>
            </a:r>
          </a:p>
          <a:p>
            <a:pPr lvl="1">
              <a:buFontTx/>
              <a:buChar char="-"/>
            </a:pPr>
            <a:r>
              <a:rPr lang="en-US"/>
              <a:t>Can be improved but some people are naturally better than others</a:t>
            </a:r>
          </a:p>
          <a:p>
            <a:pPr lvl="1">
              <a:buFontTx/>
              <a:buChar char="-"/>
            </a:pPr>
            <a:r>
              <a:rPr lang="en-US"/>
              <a:t>MBTI: Intuitive-types are </a:t>
            </a:r>
            <a:r>
              <a:rPr lang="en-US" b="1" u="sng"/>
              <a:t>more likely</a:t>
            </a:r>
            <a:r>
              <a:rPr lang="en-US"/>
              <a:t> to be better concept generators than Sensing-types (innovation, creativity, imagination, future achievement)</a:t>
            </a:r>
          </a:p>
        </p:txBody>
      </p:sp>
    </p:spTree>
    <p:extLst>
      <p:ext uri="{BB962C8B-B14F-4D97-AF65-F5344CB8AC3E}">
        <p14:creationId xmlns:p14="http://schemas.microsoft.com/office/powerpoint/2010/main" val="125545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Value- need to be conscious of what brings most value. Often use dollars (“most important unit on a drawing”)</a:t>
            </a:r>
          </a:p>
          <a:p>
            <a:r>
              <a:rPr lang="en-CA" dirty="0"/>
              <a:t>Needs – understanding the customer’s wants, perceptions and behaviours; engineer has need to make</a:t>
            </a:r>
            <a:r>
              <a:rPr lang="en-CA" baseline="0" dirty="0"/>
              <a:t> a living, (profit?), safeguard the public and </a:t>
            </a:r>
            <a:r>
              <a:rPr lang="en-CA" dirty="0"/>
              <a:t>maintain integrity and reputation.</a:t>
            </a:r>
          </a:p>
          <a:p>
            <a:r>
              <a:rPr lang="en-CA" dirty="0"/>
              <a:t>Need Statements –  meant to remove artificial barriers such as poor assumptions</a:t>
            </a:r>
            <a:r>
              <a:rPr lang="en-CA" baseline="0" dirty="0"/>
              <a:t> about restrictions (number of motors used in project 1</a:t>
            </a:r>
          </a:p>
          <a:p>
            <a:r>
              <a:rPr lang="en-CA" baseline="0" dirty="0"/>
              <a:t>Requirements – getting a clear definition of what is good enough limits the amount of work you have to do. Don’t have time to optimize everything –at minimum need something that works acceptably, is delivered on time within budget</a:t>
            </a:r>
            <a:endParaRPr lang="en-CA" dirty="0"/>
          </a:p>
        </p:txBody>
      </p:sp>
      <p:sp>
        <p:nvSpPr>
          <p:cNvPr id="4" name="Slide Number Placeholder 3"/>
          <p:cNvSpPr>
            <a:spLocks noGrp="1"/>
          </p:cNvSpPr>
          <p:nvPr>
            <p:ph type="sldNum" sz="quarter" idx="10"/>
          </p:nvPr>
        </p:nvSpPr>
        <p:spPr/>
        <p:txBody>
          <a:bodyPr/>
          <a:lstStyle/>
          <a:p>
            <a:pPr>
              <a:defRPr/>
            </a:pPr>
            <a:fld id="{A73F25A8-B92D-469E-8D0E-60910B406FB5}" type="slidenum">
              <a:rPr lang="en-US" smtClean="0"/>
              <a:pPr>
                <a:defRPr/>
              </a:pPr>
              <a:t>6</a:t>
            </a:fld>
            <a:endParaRPr lang="en-US"/>
          </a:p>
        </p:txBody>
      </p:sp>
    </p:spTree>
    <p:extLst>
      <p:ext uri="{BB962C8B-B14F-4D97-AF65-F5344CB8AC3E}">
        <p14:creationId xmlns:p14="http://schemas.microsoft.com/office/powerpoint/2010/main" val="85386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read in detail – just highlight</a:t>
            </a:r>
          </a:p>
        </p:txBody>
      </p:sp>
      <p:sp>
        <p:nvSpPr>
          <p:cNvPr id="4" name="Slide Number Placeholder 3"/>
          <p:cNvSpPr>
            <a:spLocks noGrp="1"/>
          </p:cNvSpPr>
          <p:nvPr>
            <p:ph type="sldNum" sz="quarter" idx="5"/>
          </p:nvPr>
        </p:nvSpPr>
        <p:spPr/>
        <p:txBody>
          <a:bodyPr/>
          <a:lstStyle/>
          <a:p>
            <a:fld id="{6470187B-928E-634E-B7C0-48288EB45166}" type="slidenum">
              <a:rPr lang="en-US" smtClean="0"/>
              <a:t>7</a:t>
            </a:fld>
            <a:endParaRPr lang="en-US"/>
          </a:p>
        </p:txBody>
      </p:sp>
    </p:spTree>
    <p:extLst>
      <p:ext uri="{BB962C8B-B14F-4D97-AF65-F5344CB8AC3E}">
        <p14:creationId xmlns:p14="http://schemas.microsoft.com/office/powerpoint/2010/main" val="256591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parameters affect performance variables;  performance</a:t>
            </a:r>
            <a:r>
              <a:rPr lang="en-US" baseline="0" dirty="0"/>
              <a:t> variables affect satisfaction;  satisfaction variables are traded off to maximize value</a:t>
            </a:r>
            <a:endParaRPr lang="en-US" dirty="0"/>
          </a:p>
        </p:txBody>
      </p:sp>
      <p:sp>
        <p:nvSpPr>
          <p:cNvPr id="4" name="Slide Number Placeholder 3"/>
          <p:cNvSpPr>
            <a:spLocks noGrp="1"/>
          </p:cNvSpPr>
          <p:nvPr>
            <p:ph type="sldNum" sz="quarter" idx="10"/>
          </p:nvPr>
        </p:nvSpPr>
        <p:spPr/>
        <p:txBody>
          <a:bodyPr/>
          <a:lstStyle/>
          <a:p>
            <a:fld id="{0C6906E8-7228-274F-8C83-842DF6688ADE}" type="slidenum">
              <a:rPr lang="en-US" smtClean="0"/>
              <a:t>15</a:t>
            </a:fld>
            <a:endParaRPr lang="en-US"/>
          </a:p>
        </p:txBody>
      </p:sp>
    </p:spTree>
    <p:extLst>
      <p:ext uri="{BB962C8B-B14F-4D97-AF65-F5344CB8AC3E}">
        <p14:creationId xmlns:p14="http://schemas.microsoft.com/office/powerpoint/2010/main" val="125017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CA"/>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55490E-67DD-B44A-8AC9-A11AA34DBA1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193828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355490E-67DD-B44A-8AC9-A11AA34DBA1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2951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355490E-67DD-B44A-8AC9-A11AA34DBA1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206415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355490E-67DD-B44A-8AC9-A11AA34DBA1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203051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CA"/>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355490E-67DD-B44A-8AC9-A11AA34DBA1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112596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355490E-67DD-B44A-8AC9-A11AA34DBA1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39809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CA"/>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355490E-67DD-B44A-8AC9-A11AA34DBA14}" type="datetimeFigureOut">
              <a:rPr lang="en-US" smtClean="0"/>
              <a:t>9/18/19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131696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355490E-67DD-B44A-8AC9-A11AA34DBA14}" type="datetimeFigureOut">
              <a:rPr lang="en-US" smtClean="0"/>
              <a:t>9/18/19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18820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5490E-67DD-B44A-8AC9-A11AA34DBA14}" type="datetimeFigureOut">
              <a:rPr lang="en-US" smtClean="0"/>
              <a:t>9/18/19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20067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a:t>Click to edit Master text styles</a:t>
            </a:r>
          </a:p>
        </p:txBody>
      </p:sp>
      <p:sp>
        <p:nvSpPr>
          <p:cNvPr id="5" name="Date Placeholder 4"/>
          <p:cNvSpPr>
            <a:spLocks noGrp="1"/>
          </p:cNvSpPr>
          <p:nvPr>
            <p:ph type="dt" sz="half" idx="10"/>
          </p:nvPr>
        </p:nvSpPr>
        <p:spPr/>
        <p:txBody>
          <a:bodyPr/>
          <a:lstStyle/>
          <a:p>
            <a:fld id="{E355490E-67DD-B44A-8AC9-A11AA34DBA1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205297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a:t>Click to edit Master text styles</a:t>
            </a:r>
          </a:p>
        </p:txBody>
      </p:sp>
      <p:sp>
        <p:nvSpPr>
          <p:cNvPr id="5" name="Date Placeholder 4"/>
          <p:cNvSpPr>
            <a:spLocks noGrp="1"/>
          </p:cNvSpPr>
          <p:nvPr>
            <p:ph type="dt" sz="half" idx="10"/>
          </p:nvPr>
        </p:nvSpPr>
        <p:spPr/>
        <p:txBody>
          <a:bodyPr/>
          <a:lstStyle/>
          <a:p>
            <a:fld id="{E355490E-67DD-B44A-8AC9-A11AA34DBA1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F040-6D67-6440-8224-C2BBF2EFACE1}" type="slidenum">
              <a:rPr lang="en-US" smtClean="0"/>
              <a:t>‹#›</a:t>
            </a:fld>
            <a:endParaRPr lang="en-US"/>
          </a:p>
        </p:txBody>
      </p:sp>
    </p:spTree>
    <p:extLst>
      <p:ext uri="{BB962C8B-B14F-4D97-AF65-F5344CB8AC3E}">
        <p14:creationId xmlns:p14="http://schemas.microsoft.com/office/powerpoint/2010/main" val="71795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5490E-67DD-B44A-8AC9-A11AA34DBA14}" type="datetimeFigureOut">
              <a:rPr lang="en-US" smtClean="0"/>
              <a:t>9/18/19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F040-6D67-6440-8224-C2BBF2EFACE1}" type="slidenum">
              <a:rPr lang="en-US" smtClean="0"/>
              <a:t>‹#›</a:t>
            </a:fld>
            <a:endParaRPr lang="en-US"/>
          </a:p>
        </p:txBody>
      </p:sp>
    </p:spTree>
    <p:extLst>
      <p:ext uri="{BB962C8B-B14F-4D97-AF65-F5344CB8AC3E}">
        <p14:creationId xmlns:p14="http://schemas.microsoft.com/office/powerpoint/2010/main" val="202698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hodgson@mech.ubc.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5689" y="1122363"/>
            <a:ext cx="10284177" cy="2387600"/>
          </a:xfrm>
        </p:spPr>
        <p:txBody>
          <a:bodyPr/>
          <a:lstStyle/>
          <a:p>
            <a:r>
              <a:rPr lang="en-US" dirty="0"/>
              <a:t>Class 3.1: Project Specifications</a:t>
            </a:r>
          </a:p>
        </p:txBody>
      </p:sp>
      <p:sp>
        <p:nvSpPr>
          <p:cNvPr id="3" name="Subtitle 2"/>
          <p:cNvSpPr>
            <a:spLocks noGrp="1"/>
          </p:cNvSpPr>
          <p:nvPr>
            <p:ph type="subTitle" idx="1"/>
          </p:nvPr>
        </p:nvSpPr>
        <p:spPr/>
        <p:txBody>
          <a:bodyPr>
            <a:normAutofit fontScale="92500" lnSpcReduction="20000"/>
          </a:bodyPr>
          <a:lstStyle/>
          <a:p>
            <a:r>
              <a:rPr lang="en-US" sz="3500" dirty="0"/>
              <a:t>Antony Hodgson, PhD, </a:t>
            </a:r>
            <a:r>
              <a:rPr lang="en-US" sz="3500" dirty="0" err="1"/>
              <a:t>PEng</a:t>
            </a:r>
            <a:endParaRPr lang="en-US" sz="3500" dirty="0"/>
          </a:p>
          <a:p>
            <a:r>
              <a:rPr lang="en-US" dirty="0">
                <a:hlinkClick r:id="rId2"/>
              </a:rPr>
              <a:t>ahodgson@mech.ubc.ca</a:t>
            </a:r>
            <a:endParaRPr lang="en-US" dirty="0"/>
          </a:p>
          <a:p>
            <a:pPr>
              <a:defRPr/>
            </a:pPr>
            <a:r>
              <a:rPr lang="en-US" dirty="0"/>
              <a:t>https://ah-</a:t>
            </a:r>
            <a:r>
              <a:rPr lang="en-US" dirty="0" err="1"/>
              <a:t>ubc.appointlet.com</a:t>
            </a:r>
            <a:r>
              <a:rPr lang="en-US" dirty="0"/>
              <a:t>/s/chat-mech328</a:t>
            </a:r>
          </a:p>
          <a:p>
            <a:pPr>
              <a:defRPr/>
            </a:pPr>
            <a:r>
              <a:rPr lang="en-US" dirty="0"/>
              <a:t>Available: Mon 9:00-10:45, 1:00-2:00; Wed 1:30-2:45</a:t>
            </a:r>
          </a:p>
        </p:txBody>
      </p:sp>
    </p:spTree>
    <p:extLst>
      <p:ext uri="{BB962C8B-B14F-4D97-AF65-F5344CB8AC3E}">
        <p14:creationId xmlns:p14="http://schemas.microsoft.com/office/powerpoint/2010/main" val="164299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Identification</a:t>
            </a:r>
          </a:p>
        </p:txBody>
      </p:sp>
      <p:sp>
        <p:nvSpPr>
          <p:cNvPr id="3" name="Content Placeholder 2"/>
          <p:cNvSpPr>
            <a:spLocks noGrp="1"/>
          </p:cNvSpPr>
          <p:nvPr>
            <p:ph idx="1"/>
          </p:nvPr>
        </p:nvSpPr>
        <p:spPr/>
        <p:txBody>
          <a:bodyPr/>
          <a:lstStyle/>
          <a:p>
            <a:r>
              <a:rPr lang="en-US" dirty="0"/>
              <a:t>What are you finding?  How?  Any problems?  Need advice?</a:t>
            </a:r>
          </a:p>
        </p:txBody>
      </p:sp>
    </p:spTree>
    <p:extLst>
      <p:ext uri="{BB962C8B-B14F-4D97-AF65-F5344CB8AC3E}">
        <p14:creationId xmlns:p14="http://schemas.microsoft.com/office/powerpoint/2010/main" val="100124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Statements</a:t>
            </a:r>
          </a:p>
        </p:txBody>
      </p:sp>
      <p:sp>
        <p:nvSpPr>
          <p:cNvPr id="3" name="Content Placeholder 2"/>
          <p:cNvSpPr>
            <a:spLocks noGrp="1"/>
          </p:cNvSpPr>
          <p:nvPr>
            <p:ph idx="1"/>
          </p:nvPr>
        </p:nvSpPr>
        <p:spPr/>
        <p:txBody>
          <a:bodyPr/>
          <a:lstStyle/>
          <a:p>
            <a:r>
              <a:rPr lang="en-US" dirty="0"/>
              <a:t>Translation of expressed needs into description of device/system characteristics or </a:t>
            </a:r>
            <a:r>
              <a:rPr lang="en-US" dirty="0" err="1"/>
              <a:t>behaviours</a:t>
            </a:r>
            <a:endParaRPr lang="en-US" dirty="0"/>
          </a:p>
          <a:p>
            <a:r>
              <a:rPr lang="en-US" dirty="0"/>
              <a:t>Five guidelines:</a:t>
            </a:r>
          </a:p>
          <a:p>
            <a:pPr marL="971550" lvl="1" indent="-514350">
              <a:buFont typeface="+mj-lt"/>
              <a:buAutoNum type="arabicPeriod"/>
            </a:pPr>
            <a:r>
              <a:rPr lang="en-US" dirty="0"/>
              <a:t>Describes function, not solution (what, not how)</a:t>
            </a:r>
          </a:p>
          <a:p>
            <a:pPr marL="971550" lvl="1" indent="-514350">
              <a:buFont typeface="+mj-lt"/>
              <a:buAutoNum type="arabicPeriod"/>
            </a:pPr>
            <a:r>
              <a:rPr lang="en-US" dirty="0"/>
              <a:t>Specific</a:t>
            </a:r>
          </a:p>
          <a:p>
            <a:pPr marL="971550" lvl="1" indent="-514350">
              <a:buFont typeface="+mj-lt"/>
              <a:buAutoNum type="arabicPeriod"/>
            </a:pPr>
            <a:r>
              <a:rPr lang="en-US" dirty="0"/>
              <a:t>Positive, not negative</a:t>
            </a:r>
          </a:p>
          <a:p>
            <a:pPr marL="971550" lvl="1" indent="-514350">
              <a:buFont typeface="+mj-lt"/>
              <a:buAutoNum type="arabicPeriod"/>
            </a:pPr>
            <a:r>
              <a:rPr lang="en-US" dirty="0"/>
              <a:t>From point of view of device/system (attribute):</a:t>
            </a:r>
          </a:p>
          <a:p>
            <a:pPr lvl="2"/>
            <a:r>
              <a:rPr lang="en-US" dirty="0"/>
              <a:t>“Device carries rider of up to 250 </a:t>
            </a:r>
            <a:r>
              <a:rPr lang="en-US" dirty="0" err="1"/>
              <a:t>lbs</a:t>
            </a:r>
            <a:r>
              <a:rPr lang="en-US" dirty="0"/>
              <a:t>”</a:t>
            </a:r>
          </a:p>
          <a:p>
            <a:pPr marL="971550" lvl="1" indent="-514350">
              <a:buFont typeface="+mj-lt"/>
              <a:buAutoNum type="arabicPeriod"/>
            </a:pPr>
            <a:r>
              <a:rPr lang="en-US" dirty="0"/>
              <a:t>(Avoid words like “must” or “should”)</a:t>
            </a:r>
          </a:p>
        </p:txBody>
      </p:sp>
    </p:spTree>
    <p:extLst>
      <p:ext uri="{BB962C8B-B14F-4D97-AF65-F5344CB8AC3E}">
        <p14:creationId xmlns:p14="http://schemas.microsoft.com/office/powerpoint/2010/main" val="155109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2709" y="79022"/>
            <a:ext cx="9522047" cy="6778978"/>
          </a:xfrm>
          <a:prstGeom prst="rect">
            <a:avLst/>
          </a:prstGeom>
        </p:spPr>
      </p:pic>
      <p:sp>
        <p:nvSpPr>
          <p:cNvPr id="3" name="TextBox 2"/>
          <p:cNvSpPr txBox="1"/>
          <p:nvPr/>
        </p:nvSpPr>
        <p:spPr>
          <a:xfrm>
            <a:off x="10724444" y="6385391"/>
            <a:ext cx="1258678" cy="369332"/>
          </a:xfrm>
          <a:prstGeom prst="rect">
            <a:avLst/>
          </a:prstGeom>
          <a:noFill/>
        </p:spPr>
        <p:txBody>
          <a:bodyPr wrap="none" rtlCol="0">
            <a:spAutoFit/>
          </a:bodyPr>
          <a:lstStyle/>
          <a:p>
            <a:r>
              <a:rPr lang="en-US"/>
              <a:t>Ulrich 2002</a:t>
            </a:r>
          </a:p>
        </p:txBody>
      </p:sp>
    </p:spTree>
    <p:extLst>
      <p:ext uri="{BB962C8B-B14F-4D97-AF65-F5344CB8AC3E}">
        <p14:creationId xmlns:p14="http://schemas.microsoft.com/office/powerpoint/2010/main" val="52062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5" name="Content Placeholder 4"/>
          <p:cNvSpPr>
            <a:spLocks noGrp="1"/>
          </p:cNvSpPr>
          <p:nvPr>
            <p:ph idx="1"/>
          </p:nvPr>
        </p:nvSpPr>
        <p:spPr>
          <a:xfrm>
            <a:off x="838199" y="1825625"/>
            <a:ext cx="10936111" cy="4351338"/>
          </a:xfrm>
        </p:spPr>
        <p:txBody>
          <a:bodyPr/>
          <a:lstStyle/>
          <a:p>
            <a:r>
              <a:rPr lang="en-US" dirty="0"/>
              <a:t>Definition:  a design feature with a clearly defined limit of acceptability</a:t>
            </a:r>
          </a:p>
          <a:p>
            <a:r>
              <a:rPr lang="en-US" dirty="0"/>
              <a:t>Must be testable</a:t>
            </a:r>
          </a:p>
          <a:p>
            <a:r>
              <a:rPr lang="en-US" dirty="0"/>
              <a:t>Which is not a requirement?</a:t>
            </a:r>
          </a:p>
          <a:p>
            <a:pPr lvl="1"/>
            <a:r>
              <a:rPr lang="en-US" dirty="0"/>
              <a:t>The vessel is more than 2 m wide</a:t>
            </a:r>
          </a:p>
          <a:p>
            <a:pPr lvl="1"/>
            <a:r>
              <a:rPr lang="en-US" dirty="0"/>
              <a:t>The vessel is powered by electricity</a:t>
            </a:r>
          </a:p>
          <a:p>
            <a:pPr lvl="1"/>
            <a:r>
              <a:rPr lang="en-US" dirty="0"/>
              <a:t>The vessel is maneuverable</a:t>
            </a:r>
          </a:p>
        </p:txBody>
      </p:sp>
    </p:spTree>
    <p:extLst>
      <p:ext uri="{BB962C8B-B14F-4D97-AF65-F5344CB8AC3E}">
        <p14:creationId xmlns:p14="http://schemas.microsoft.com/office/powerpoint/2010/main" val="140383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12211"/>
            <a:ext cx="12192000" cy="2130467"/>
          </a:xfrm>
          <a:prstGeom prst="rect">
            <a:avLst/>
          </a:prstGeom>
        </p:spPr>
      </p:pic>
      <p:sp>
        <p:nvSpPr>
          <p:cNvPr id="3" name="Title 2"/>
          <p:cNvSpPr>
            <a:spLocks noGrp="1"/>
          </p:cNvSpPr>
          <p:nvPr>
            <p:ph type="title"/>
          </p:nvPr>
        </p:nvSpPr>
        <p:spPr/>
        <p:txBody>
          <a:bodyPr/>
          <a:lstStyle/>
          <a:p>
            <a:r>
              <a:rPr lang="en-US" dirty="0"/>
              <a:t>Requirements Template</a:t>
            </a:r>
          </a:p>
        </p:txBody>
      </p:sp>
      <p:sp>
        <p:nvSpPr>
          <p:cNvPr id="4" name="TextBox 3"/>
          <p:cNvSpPr txBox="1"/>
          <p:nvPr/>
        </p:nvSpPr>
        <p:spPr>
          <a:xfrm>
            <a:off x="270934" y="4567146"/>
            <a:ext cx="11458222" cy="1754326"/>
          </a:xfrm>
          <a:prstGeom prst="rect">
            <a:avLst/>
          </a:prstGeom>
          <a:noFill/>
        </p:spPr>
        <p:txBody>
          <a:bodyPr wrap="square" rtlCol="0">
            <a:spAutoFit/>
          </a:bodyPr>
          <a:lstStyle/>
          <a:p>
            <a:r>
              <a:rPr lang="en-US" sz="3600" dirty="0" err="1"/>
              <a:t>tinyurl.com</a:t>
            </a:r>
            <a:r>
              <a:rPr lang="en-US" sz="3600" dirty="0"/>
              <a:t>/MECH328REQ - Take 5 min and try to write the most important functional requirement for your system (use page for your team; ignore EC for now)</a:t>
            </a:r>
          </a:p>
        </p:txBody>
      </p:sp>
    </p:spTree>
    <p:extLst>
      <p:ext uri="{BB962C8B-B14F-4D97-AF65-F5344CB8AC3E}">
        <p14:creationId xmlns:p14="http://schemas.microsoft.com/office/powerpoint/2010/main" val="154937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Parameters </a:t>
            </a:r>
            <a:r>
              <a:rPr lang="en-US"/>
              <a:t>-&gt; Value</a:t>
            </a:r>
          </a:p>
        </p:txBody>
      </p:sp>
      <p:sp>
        <p:nvSpPr>
          <p:cNvPr id="3" name="Rounded Rectangle 2"/>
          <p:cNvSpPr/>
          <p:nvPr/>
        </p:nvSpPr>
        <p:spPr>
          <a:xfrm>
            <a:off x="5854145" y="1502285"/>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EC</a:t>
            </a:r>
          </a:p>
        </p:txBody>
      </p:sp>
      <p:sp>
        <p:nvSpPr>
          <p:cNvPr id="4" name="Rounded Rectangle 3"/>
          <p:cNvSpPr/>
          <p:nvPr/>
        </p:nvSpPr>
        <p:spPr>
          <a:xfrm>
            <a:off x="8451224" y="2406053"/>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Value </a:t>
            </a:r>
            <a:r>
              <a:rPr lang="en-US" sz="2800" dirty="0" err="1"/>
              <a:t>Eqn</a:t>
            </a:r>
            <a:endParaRPr lang="en-US" sz="2800" dirty="0"/>
          </a:p>
        </p:txBody>
      </p:sp>
      <p:sp>
        <p:nvSpPr>
          <p:cNvPr id="7" name="TextBox 6"/>
          <p:cNvSpPr txBox="1"/>
          <p:nvPr/>
        </p:nvSpPr>
        <p:spPr>
          <a:xfrm>
            <a:off x="6562295" y="3840600"/>
            <a:ext cx="242374" cy="923330"/>
          </a:xfrm>
          <a:prstGeom prst="rect">
            <a:avLst/>
          </a:prstGeom>
          <a:noFill/>
        </p:spPr>
        <p:txBody>
          <a:bodyPr wrap="none" rtlCol="0">
            <a:spAutoFit/>
          </a:bodyPr>
          <a:lstStyle/>
          <a:p>
            <a:r>
              <a:rPr lang="en-US" dirty="0"/>
              <a:t>.</a:t>
            </a:r>
          </a:p>
          <a:p>
            <a:r>
              <a:rPr lang="en-US" dirty="0"/>
              <a:t>.</a:t>
            </a:r>
          </a:p>
          <a:p>
            <a:r>
              <a:rPr lang="en-US" dirty="0"/>
              <a:t>.</a:t>
            </a:r>
          </a:p>
        </p:txBody>
      </p:sp>
      <p:sp>
        <p:nvSpPr>
          <p:cNvPr id="8" name="Rounded Rectangle 7"/>
          <p:cNvSpPr/>
          <p:nvPr/>
        </p:nvSpPr>
        <p:spPr>
          <a:xfrm>
            <a:off x="5854142" y="2759040"/>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EC</a:t>
            </a:r>
          </a:p>
        </p:txBody>
      </p:sp>
      <p:sp>
        <p:nvSpPr>
          <p:cNvPr id="9" name="Rounded Rectangle 8"/>
          <p:cNvSpPr/>
          <p:nvPr/>
        </p:nvSpPr>
        <p:spPr>
          <a:xfrm>
            <a:off x="5854143" y="4993991"/>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EC</a:t>
            </a:r>
          </a:p>
        </p:txBody>
      </p:sp>
      <p:cxnSp>
        <p:nvCxnSpPr>
          <p:cNvPr id="11" name="Straight Arrow Connector 10"/>
          <p:cNvCxnSpPr/>
          <p:nvPr/>
        </p:nvCxnSpPr>
        <p:spPr>
          <a:xfrm>
            <a:off x="1981203" y="1991383"/>
            <a:ext cx="12512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981200" y="5483089"/>
            <a:ext cx="12512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981200" y="3240960"/>
            <a:ext cx="12512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3"/>
            <a:endCxn id="4" idx="1"/>
          </p:cNvCxnSpPr>
          <p:nvPr/>
        </p:nvCxnSpPr>
        <p:spPr>
          <a:xfrm>
            <a:off x="7512823" y="1991383"/>
            <a:ext cx="938400" cy="903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a:endCxn id="4" idx="1"/>
          </p:cNvCxnSpPr>
          <p:nvPr/>
        </p:nvCxnSpPr>
        <p:spPr>
          <a:xfrm flipV="1">
            <a:off x="7512821" y="2895151"/>
            <a:ext cx="938402" cy="25879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4" idx="1"/>
          </p:cNvCxnSpPr>
          <p:nvPr/>
        </p:nvCxnSpPr>
        <p:spPr>
          <a:xfrm flipV="1">
            <a:off x="7512821" y="2895152"/>
            <a:ext cx="938403" cy="352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981201" y="1991384"/>
            <a:ext cx="1251281" cy="378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981201" y="1670635"/>
            <a:ext cx="1251281" cy="320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981200" y="5145257"/>
            <a:ext cx="1251281" cy="320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981200" y="2903129"/>
            <a:ext cx="1251281" cy="320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981199" y="3265225"/>
            <a:ext cx="1251281" cy="378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1981199" y="5506806"/>
            <a:ext cx="1251281" cy="378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4" idx="3"/>
          </p:cNvCxnSpPr>
          <p:nvPr/>
        </p:nvCxnSpPr>
        <p:spPr>
          <a:xfrm>
            <a:off x="10109903" y="2895151"/>
            <a:ext cx="4641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0109903" y="1991384"/>
            <a:ext cx="505267" cy="769441"/>
          </a:xfrm>
          <a:prstGeom prst="rect">
            <a:avLst/>
          </a:prstGeom>
          <a:noFill/>
        </p:spPr>
        <p:txBody>
          <a:bodyPr wrap="none" rtlCol="0">
            <a:spAutoFit/>
          </a:bodyPr>
          <a:lstStyle/>
          <a:p>
            <a:r>
              <a:rPr lang="en-US" sz="4400" dirty="0"/>
              <a:t>V</a:t>
            </a:r>
            <a:endParaRPr lang="en-US" dirty="0"/>
          </a:p>
        </p:txBody>
      </p:sp>
      <p:sp>
        <p:nvSpPr>
          <p:cNvPr id="36" name="Rounded Rectangle 35"/>
          <p:cNvSpPr/>
          <p:nvPr/>
        </p:nvSpPr>
        <p:spPr>
          <a:xfrm>
            <a:off x="3224287" y="1502285"/>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a:t>Perf</a:t>
            </a:r>
            <a:endParaRPr lang="en-US" sz="4400" dirty="0"/>
          </a:p>
        </p:txBody>
      </p:sp>
      <p:sp>
        <p:nvSpPr>
          <p:cNvPr id="37" name="TextBox 36"/>
          <p:cNvSpPr txBox="1"/>
          <p:nvPr/>
        </p:nvSpPr>
        <p:spPr>
          <a:xfrm>
            <a:off x="3932437" y="3840600"/>
            <a:ext cx="242374" cy="923330"/>
          </a:xfrm>
          <a:prstGeom prst="rect">
            <a:avLst/>
          </a:prstGeom>
          <a:noFill/>
        </p:spPr>
        <p:txBody>
          <a:bodyPr wrap="none" rtlCol="0">
            <a:spAutoFit/>
          </a:bodyPr>
          <a:lstStyle/>
          <a:p>
            <a:r>
              <a:rPr lang="en-US" dirty="0"/>
              <a:t>.</a:t>
            </a:r>
          </a:p>
          <a:p>
            <a:r>
              <a:rPr lang="en-US" dirty="0"/>
              <a:t>.</a:t>
            </a:r>
          </a:p>
          <a:p>
            <a:r>
              <a:rPr lang="en-US" dirty="0"/>
              <a:t>.</a:t>
            </a:r>
          </a:p>
        </p:txBody>
      </p:sp>
      <p:sp>
        <p:nvSpPr>
          <p:cNvPr id="38" name="Rounded Rectangle 37"/>
          <p:cNvSpPr/>
          <p:nvPr/>
        </p:nvSpPr>
        <p:spPr>
          <a:xfrm>
            <a:off x="3224284" y="2759040"/>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a:t>Perf</a:t>
            </a:r>
            <a:endParaRPr lang="en-US" sz="4400" dirty="0"/>
          </a:p>
        </p:txBody>
      </p:sp>
      <p:sp>
        <p:nvSpPr>
          <p:cNvPr id="39" name="Rounded Rectangle 38"/>
          <p:cNvSpPr/>
          <p:nvPr/>
        </p:nvSpPr>
        <p:spPr>
          <a:xfrm>
            <a:off x="3224285" y="4993991"/>
            <a:ext cx="1658679" cy="978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a:t>Perf</a:t>
            </a:r>
            <a:endParaRPr lang="en-US" sz="4400" dirty="0"/>
          </a:p>
        </p:txBody>
      </p:sp>
      <p:cxnSp>
        <p:nvCxnSpPr>
          <p:cNvPr id="40" name="Straight Arrow Connector 39"/>
          <p:cNvCxnSpPr>
            <a:endCxn id="3" idx="1"/>
          </p:cNvCxnSpPr>
          <p:nvPr/>
        </p:nvCxnSpPr>
        <p:spPr>
          <a:xfrm>
            <a:off x="4882962" y="1991383"/>
            <a:ext cx="9711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9" idx="3"/>
            <a:endCxn id="9" idx="1"/>
          </p:cNvCxnSpPr>
          <p:nvPr/>
        </p:nvCxnSpPr>
        <p:spPr>
          <a:xfrm>
            <a:off x="4882964" y="5483089"/>
            <a:ext cx="9711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3"/>
            <a:endCxn id="8" idx="1"/>
          </p:cNvCxnSpPr>
          <p:nvPr/>
        </p:nvCxnSpPr>
        <p:spPr>
          <a:xfrm>
            <a:off x="4882963" y="3248138"/>
            <a:ext cx="9711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853781" y="4009781"/>
            <a:ext cx="824265" cy="769441"/>
          </a:xfrm>
          <a:prstGeom prst="rect">
            <a:avLst/>
          </a:prstGeom>
          <a:noFill/>
        </p:spPr>
        <p:txBody>
          <a:bodyPr wrap="none" rtlCol="0">
            <a:spAutoFit/>
          </a:bodyPr>
          <a:lstStyle/>
          <a:p>
            <a:r>
              <a:rPr lang="en-US" sz="4400"/>
              <a:t>DP</a:t>
            </a:r>
            <a:endParaRPr lang="en-US" dirty="0"/>
          </a:p>
        </p:txBody>
      </p:sp>
      <p:sp>
        <p:nvSpPr>
          <p:cNvPr id="49" name="TextBox 48"/>
          <p:cNvSpPr txBox="1"/>
          <p:nvPr/>
        </p:nvSpPr>
        <p:spPr>
          <a:xfrm>
            <a:off x="5025471" y="4009781"/>
            <a:ext cx="476412" cy="769441"/>
          </a:xfrm>
          <a:prstGeom prst="rect">
            <a:avLst/>
          </a:prstGeom>
          <a:noFill/>
        </p:spPr>
        <p:txBody>
          <a:bodyPr wrap="none" rtlCol="0">
            <a:spAutoFit/>
          </a:bodyPr>
          <a:lstStyle/>
          <a:p>
            <a:r>
              <a:rPr lang="en-US" sz="4400"/>
              <a:t>P</a:t>
            </a:r>
            <a:endParaRPr lang="en-US" dirty="0"/>
          </a:p>
        </p:txBody>
      </p:sp>
      <p:sp>
        <p:nvSpPr>
          <p:cNvPr id="50" name="TextBox 49"/>
          <p:cNvSpPr txBox="1"/>
          <p:nvPr/>
        </p:nvSpPr>
        <p:spPr>
          <a:xfrm>
            <a:off x="8111979" y="4009781"/>
            <a:ext cx="444352" cy="769441"/>
          </a:xfrm>
          <a:prstGeom prst="rect">
            <a:avLst/>
          </a:prstGeom>
          <a:noFill/>
        </p:spPr>
        <p:txBody>
          <a:bodyPr wrap="none" rtlCol="0">
            <a:spAutoFit/>
          </a:bodyPr>
          <a:lstStyle/>
          <a:p>
            <a:r>
              <a:rPr lang="en-US" sz="4400" dirty="0"/>
              <a:t>S</a:t>
            </a:r>
            <a:endParaRPr lang="en-US" dirty="0"/>
          </a:p>
        </p:txBody>
      </p:sp>
    </p:spTree>
    <p:extLst>
      <p:ext uri="{BB962C8B-B14F-4D97-AF65-F5344CB8AC3E}">
        <p14:creationId xmlns:p14="http://schemas.microsoft.com/office/powerpoint/2010/main" val="27274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74638"/>
            <a:ext cx="8229600" cy="1143000"/>
          </a:xfrm>
        </p:spPr>
        <p:txBody>
          <a:bodyPr/>
          <a:lstStyle/>
          <a:p>
            <a:r>
              <a:rPr lang="en-US"/>
              <a:t>Evaluation Criteria</a:t>
            </a:r>
          </a:p>
        </p:txBody>
      </p:sp>
      <p:pic>
        <p:nvPicPr>
          <p:cNvPr id="4" name="Picture 3"/>
          <p:cNvPicPr>
            <a:picLocks noChangeAspect="1"/>
          </p:cNvPicPr>
          <p:nvPr/>
        </p:nvPicPr>
        <p:blipFill>
          <a:blip r:embed="rId2"/>
          <a:stretch>
            <a:fillRect/>
          </a:stretch>
        </p:blipFill>
        <p:spPr>
          <a:xfrm>
            <a:off x="2791435" y="1375270"/>
            <a:ext cx="5694730" cy="4612417"/>
          </a:xfrm>
          <a:prstGeom prst="rect">
            <a:avLst/>
          </a:prstGeom>
        </p:spPr>
      </p:pic>
      <p:cxnSp>
        <p:nvCxnSpPr>
          <p:cNvPr id="5" name="Straight Arrow Connector 4"/>
          <p:cNvCxnSpPr/>
          <p:nvPr/>
        </p:nvCxnSpPr>
        <p:spPr>
          <a:xfrm flipH="1">
            <a:off x="6637868" y="4413956"/>
            <a:ext cx="1523999" cy="8579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61867" y="4131733"/>
            <a:ext cx="3199979" cy="1015663"/>
          </a:xfrm>
          <a:prstGeom prst="rect">
            <a:avLst/>
          </a:prstGeom>
          <a:noFill/>
        </p:spPr>
        <p:txBody>
          <a:bodyPr wrap="none" rtlCol="0">
            <a:spAutoFit/>
          </a:bodyPr>
          <a:lstStyle/>
          <a:p>
            <a:r>
              <a:rPr lang="en-US" sz="2000" dirty="0"/>
              <a:t>Limit (often has </a:t>
            </a:r>
          </a:p>
          <a:p>
            <a:r>
              <a:rPr lang="en-US" sz="2000" dirty="0"/>
              <a:t>corresponding requirement);</a:t>
            </a:r>
          </a:p>
          <a:p>
            <a:r>
              <a:rPr lang="en-US" sz="2000" dirty="0"/>
              <a:t>Has value of 0 at limit</a:t>
            </a:r>
          </a:p>
        </p:txBody>
      </p:sp>
      <p:sp>
        <p:nvSpPr>
          <p:cNvPr id="11" name="TextBox 10"/>
          <p:cNvSpPr txBox="1"/>
          <p:nvPr/>
        </p:nvSpPr>
        <p:spPr>
          <a:xfrm>
            <a:off x="6855824" y="2407966"/>
            <a:ext cx="2972737" cy="400110"/>
          </a:xfrm>
          <a:prstGeom prst="rect">
            <a:avLst/>
          </a:prstGeom>
          <a:noFill/>
        </p:spPr>
        <p:txBody>
          <a:bodyPr wrap="none" rtlCol="0">
            <a:spAutoFit/>
          </a:bodyPr>
          <a:lstStyle/>
          <a:p>
            <a:r>
              <a:rPr lang="en-US" sz="2000" dirty="0"/>
              <a:t>Reasonable shape of curve</a:t>
            </a:r>
          </a:p>
        </p:txBody>
      </p:sp>
      <p:cxnSp>
        <p:nvCxnSpPr>
          <p:cNvPr id="12" name="Straight Arrow Connector 11"/>
          <p:cNvCxnSpPr/>
          <p:nvPr/>
        </p:nvCxnSpPr>
        <p:spPr>
          <a:xfrm flipH="1">
            <a:off x="4910667" y="2661321"/>
            <a:ext cx="1945158" cy="90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99867" y="3138123"/>
            <a:ext cx="3006144" cy="707886"/>
          </a:xfrm>
          <a:prstGeom prst="rect">
            <a:avLst/>
          </a:prstGeom>
          <a:noFill/>
        </p:spPr>
        <p:txBody>
          <a:bodyPr wrap="none" rtlCol="0">
            <a:spAutoFit/>
          </a:bodyPr>
          <a:lstStyle/>
          <a:p>
            <a:r>
              <a:rPr lang="en-US" sz="2000" dirty="0"/>
              <a:t>Specify key points on curve</a:t>
            </a:r>
            <a:br>
              <a:rPr lang="en-US" sz="2000" dirty="0"/>
            </a:br>
            <a:r>
              <a:rPr lang="en-US" sz="2000" dirty="0"/>
              <a:t>(</a:t>
            </a:r>
            <a:r>
              <a:rPr lang="en-US" sz="2000" dirty="0" err="1"/>
              <a:t>eg</a:t>
            </a:r>
            <a:r>
              <a:rPr lang="en-US" sz="2000" dirty="0"/>
              <a:t>, midpoint)</a:t>
            </a:r>
          </a:p>
        </p:txBody>
      </p:sp>
      <p:cxnSp>
        <p:nvCxnSpPr>
          <p:cNvPr id="15" name="Straight Arrow Connector 14"/>
          <p:cNvCxnSpPr/>
          <p:nvPr/>
        </p:nvCxnSpPr>
        <p:spPr>
          <a:xfrm flipH="1">
            <a:off x="5249333" y="3423629"/>
            <a:ext cx="2150534" cy="942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00424" y="5367486"/>
            <a:ext cx="2047163" cy="400110"/>
          </a:xfrm>
          <a:prstGeom prst="rect">
            <a:avLst/>
          </a:prstGeom>
          <a:noFill/>
        </p:spPr>
        <p:txBody>
          <a:bodyPr wrap="none" rtlCol="0">
            <a:spAutoFit/>
          </a:bodyPr>
          <a:lstStyle/>
          <a:p>
            <a:r>
              <a:rPr lang="en-US" sz="2000"/>
              <a:t>Justify all of these</a:t>
            </a:r>
            <a:endParaRPr lang="en-US" sz="2000" dirty="0"/>
          </a:p>
        </p:txBody>
      </p:sp>
    </p:spTree>
    <p:extLst>
      <p:ext uri="{BB962C8B-B14F-4D97-AF65-F5344CB8AC3E}">
        <p14:creationId xmlns:p14="http://schemas.microsoft.com/office/powerpoint/2010/main" val="204415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Criterion Exercise</a:t>
            </a:r>
          </a:p>
        </p:txBody>
      </p:sp>
      <p:sp>
        <p:nvSpPr>
          <p:cNvPr id="3" name="Content Placeholder 2"/>
          <p:cNvSpPr>
            <a:spLocks noGrp="1"/>
          </p:cNvSpPr>
          <p:nvPr>
            <p:ph idx="1"/>
          </p:nvPr>
        </p:nvSpPr>
        <p:spPr/>
        <p:txBody>
          <a:bodyPr/>
          <a:lstStyle/>
          <a:p>
            <a:r>
              <a:rPr lang="en-US" dirty="0"/>
              <a:t>If applicable for your requirement, edit the drawing to produce a corresponding evaluation criterion.  Be sure to provide justifications in the spreadsheet for key values and curve shape.</a:t>
            </a:r>
          </a:p>
        </p:txBody>
      </p:sp>
    </p:spTree>
    <p:extLst>
      <p:ext uri="{BB962C8B-B14F-4D97-AF65-F5344CB8AC3E}">
        <p14:creationId xmlns:p14="http://schemas.microsoft.com/office/powerpoint/2010/main" val="85525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 -&gt; Value</a:t>
            </a:r>
          </a:p>
        </p:txBody>
      </p:sp>
      <p:sp>
        <p:nvSpPr>
          <p:cNvPr id="3" name="Content Placeholder 2"/>
          <p:cNvSpPr>
            <a:spLocks noGrp="1"/>
          </p:cNvSpPr>
          <p:nvPr>
            <p:ph idx="1"/>
          </p:nvPr>
        </p:nvSpPr>
        <p:spPr/>
        <p:txBody>
          <a:bodyPr/>
          <a:lstStyle/>
          <a:p>
            <a:r>
              <a:rPr lang="en-US" dirty="0"/>
              <a:t>‘Value equation’ establishes trade-offs between different aspects of a design, guides design direction</a:t>
            </a:r>
          </a:p>
        </p:txBody>
      </p:sp>
      <p:sp>
        <p:nvSpPr>
          <p:cNvPr id="4" name="TextBox 3"/>
          <p:cNvSpPr txBox="1"/>
          <p:nvPr/>
        </p:nvSpPr>
        <p:spPr>
          <a:xfrm>
            <a:off x="2789274" y="2920276"/>
            <a:ext cx="3669594" cy="769441"/>
          </a:xfrm>
          <a:prstGeom prst="rect">
            <a:avLst/>
          </a:prstGeom>
          <a:noFill/>
        </p:spPr>
        <p:txBody>
          <a:bodyPr wrap="none" rtlCol="0">
            <a:spAutoFit/>
          </a:bodyPr>
          <a:lstStyle/>
          <a:p>
            <a:r>
              <a:rPr lang="en-US" sz="4400" dirty="0"/>
              <a:t>V = w</a:t>
            </a:r>
            <a:r>
              <a:rPr lang="en-US" sz="4400" baseline="-25000" dirty="0"/>
              <a:t>1</a:t>
            </a:r>
            <a:r>
              <a:rPr lang="en-US" sz="4400" dirty="0"/>
              <a:t>S</a:t>
            </a:r>
            <a:r>
              <a:rPr lang="en-US" sz="4400" baseline="-25000" dirty="0"/>
              <a:t>1</a:t>
            </a:r>
            <a:r>
              <a:rPr lang="en-US" sz="4400" dirty="0"/>
              <a:t> + w</a:t>
            </a:r>
            <a:r>
              <a:rPr lang="en-US" sz="4400" baseline="-25000" dirty="0"/>
              <a:t>2</a:t>
            </a:r>
            <a:r>
              <a:rPr lang="en-US" sz="4400" dirty="0"/>
              <a:t>S</a:t>
            </a:r>
            <a:r>
              <a:rPr lang="en-US" sz="4400" baseline="-25000" dirty="0"/>
              <a:t>2</a:t>
            </a:r>
          </a:p>
        </p:txBody>
      </p:sp>
      <p:sp>
        <p:nvSpPr>
          <p:cNvPr id="5" name="TextBox 4"/>
          <p:cNvSpPr txBox="1"/>
          <p:nvPr/>
        </p:nvSpPr>
        <p:spPr>
          <a:xfrm>
            <a:off x="2789274" y="3689717"/>
            <a:ext cx="1943161" cy="769441"/>
          </a:xfrm>
          <a:prstGeom prst="rect">
            <a:avLst/>
          </a:prstGeom>
          <a:noFill/>
        </p:spPr>
        <p:txBody>
          <a:bodyPr wrap="none" rtlCol="0">
            <a:spAutoFit/>
          </a:bodyPr>
          <a:lstStyle/>
          <a:p>
            <a:r>
              <a:rPr lang="en-US" sz="4400" dirty="0"/>
              <a:t>V = S</a:t>
            </a:r>
            <a:r>
              <a:rPr lang="en-US" sz="4400" baseline="-25000" dirty="0"/>
              <a:t>1</a:t>
            </a:r>
            <a:r>
              <a:rPr lang="en-US" sz="4400" dirty="0"/>
              <a:t>S</a:t>
            </a:r>
            <a:r>
              <a:rPr lang="en-US" sz="4400" baseline="-25000" dirty="0"/>
              <a:t>2</a:t>
            </a:r>
          </a:p>
        </p:txBody>
      </p:sp>
      <p:sp>
        <p:nvSpPr>
          <p:cNvPr id="6" name="TextBox 5"/>
          <p:cNvSpPr txBox="1"/>
          <p:nvPr/>
        </p:nvSpPr>
        <p:spPr>
          <a:xfrm>
            <a:off x="2805902" y="4486129"/>
            <a:ext cx="2863284" cy="769441"/>
          </a:xfrm>
          <a:prstGeom prst="rect">
            <a:avLst/>
          </a:prstGeom>
          <a:noFill/>
        </p:spPr>
        <p:txBody>
          <a:bodyPr wrap="none" rtlCol="0">
            <a:spAutoFit/>
          </a:bodyPr>
          <a:lstStyle/>
          <a:p>
            <a:r>
              <a:rPr lang="en-US" sz="4400" dirty="0"/>
              <a:t>V = S</a:t>
            </a:r>
            <a:r>
              <a:rPr lang="en-US" sz="4400" baseline="-25000" dirty="0"/>
              <a:t>1</a:t>
            </a:r>
            <a:r>
              <a:rPr lang="en-US" sz="4400" baseline="30000" dirty="0"/>
              <a:t>w1</a:t>
            </a:r>
            <a:r>
              <a:rPr lang="en-US" sz="4400" dirty="0"/>
              <a:t>S</a:t>
            </a:r>
            <a:r>
              <a:rPr lang="en-US" sz="4400" baseline="-25000" dirty="0"/>
              <a:t>2</a:t>
            </a:r>
            <a:r>
              <a:rPr lang="en-US" sz="4400" baseline="30000" dirty="0"/>
              <a:t>w2</a:t>
            </a:r>
            <a:endParaRPr lang="en-US" sz="4400" baseline="-25000" dirty="0"/>
          </a:p>
        </p:txBody>
      </p:sp>
    </p:spTree>
    <p:extLst>
      <p:ext uri="{BB962C8B-B14F-4D97-AF65-F5344CB8AC3E}">
        <p14:creationId xmlns:p14="http://schemas.microsoft.com/office/powerpoint/2010/main" val="674019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AHP</a:t>
            </a:r>
          </a:p>
        </p:txBody>
      </p:sp>
      <p:sp>
        <p:nvSpPr>
          <p:cNvPr id="3" name="Content Placeholder 2"/>
          <p:cNvSpPr>
            <a:spLocks noGrp="1"/>
          </p:cNvSpPr>
          <p:nvPr>
            <p:ph idx="1"/>
          </p:nvPr>
        </p:nvSpPr>
        <p:spPr>
          <a:xfrm>
            <a:off x="838200" y="1444978"/>
            <a:ext cx="10515600" cy="5023555"/>
          </a:xfrm>
        </p:spPr>
        <p:txBody>
          <a:bodyPr>
            <a:normAutofit fontScale="92500" lnSpcReduction="20000"/>
          </a:bodyPr>
          <a:lstStyle/>
          <a:p>
            <a:r>
              <a:rPr lang="en-US"/>
              <a:t>What AHP </a:t>
            </a:r>
            <a:r>
              <a:rPr lang="en-US" dirty="0"/>
              <a:t>is good at:</a:t>
            </a:r>
          </a:p>
          <a:p>
            <a:pPr lvl="1"/>
            <a:r>
              <a:rPr lang="en-US" dirty="0"/>
              <a:t>Translating </a:t>
            </a:r>
            <a:r>
              <a:rPr lang="en-US" dirty="0" err="1"/>
              <a:t>judgements</a:t>
            </a:r>
            <a:r>
              <a:rPr lang="en-US" dirty="0"/>
              <a:t>/opinions into relative weights (WDM)</a:t>
            </a:r>
          </a:p>
          <a:p>
            <a:pPr lvl="1"/>
            <a:r>
              <a:rPr lang="en-US" dirty="0"/>
              <a:t>Capturing ‘squishy’ characteristics (</a:t>
            </a:r>
            <a:r>
              <a:rPr lang="en-US" dirty="0" err="1"/>
              <a:t>eg</a:t>
            </a:r>
            <a:r>
              <a:rPr lang="en-US" dirty="0"/>
              <a:t>, “charisma”) </a:t>
            </a:r>
          </a:p>
          <a:p>
            <a:pPr lvl="1"/>
            <a:r>
              <a:rPr lang="en-US" dirty="0"/>
              <a:t>Documenting decisions</a:t>
            </a:r>
          </a:p>
          <a:p>
            <a:r>
              <a:rPr lang="en-US" dirty="0"/>
              <a:t>Problems with AHP:</a:t>
            </a:r>
          </a:p>
          <a:p>
            <a:pPr lvl="1"/>
            <a:r>
              <a:rPr lang="en-US" dirty="0"/>
              <a:t>GIGO – can you trust the opinions of those doing the AHP? </a:t>
            </a:r>
          </a:p>
          <a:p>
            <a:pPr lvl="2"/>
            <a:r>
              <a:rPr lang="en-US" dirty="0"/>
              <a:t>“We did an AHP – here’s our result.  Trust us.”</a:t>
            </a:r>
          </a:p>
          <a:p>
            <a:pPr lvl="1"/>
            <a:r>
              <a:rPr lang="en-US" dirty="0"/>
              <a:t>Significant complexity, time consuming – requires many pairwise comparisons</a:t>
            </a:r>
          </a:p>
          <a:p>
            <a:pPr lvl="1"/>
            <a:r>
              <a:rPr lang="en-US" dirty="0"/>
              <a:t>Most useful for scoring specific options; much more suspect for comparing ECs</a:t>
            </a:r>
          </a:p>
          <a:p>
            <a:pPr lvl="1"/>
            <a:r>
              <a:rPr lang="en-US" dirty="0"/>
              <a:t>Linear functions</a:t>
            </a:r>
          </a:p>
          <a:p>
            <a:r>
              <a:rPr lang="en-US" dirty="0"/>
              <a:t>Best practices</a:t>
            </a:r>
          </a:p>
          <a:p>
            <a:pPr lvl="1"/>
            <a:r>
              <a:rPr lang="en-US" dirty="0"/>
              <a:t>Present reasoning as clearly as possible (so reader can decide if they agree)</a:t>
            </a:r>
          </a:p>
          <a:p>
            <a:pPr lvl="1"/>
            <a:r>
              <a:rPr lang="en-US" dirty="0"/>
              <a:t>Evaluate sensitivity!</a:t>
            </a:r>
          </a:p>
          <a:p>
            <a:pPr lvl="1"/>
            <a:r>
              <a:rPr lang="en-US" dirty="0"/>
              <a:t>Use ECs as input at bottom layer of AHP whenever possible</a:t>
            </a:r>
          </a:p>
          <a:p>
            <a:r>
              <a:rPr lang="en-US" dirty="0"/>
              <a:t>Strongly consider using a direct formulation of value equation </a:t>
            </a:r>
          </a:p>
        </p:txBody>
      </p:sp>
    </p:spTree>
    <p:extLst>
      <p:ext uri="{BB962C8B-B14F-4D97-AF65-F5344CB8AC3E}">
        <p14:creationId xmlns:p14="http://schemas.microsoft.com/office/powerpoint/2010/main" val="142764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Review of specification process</a:t>
            </a:r>
          </a:p>
          <a:p>
            <a:pPr lvl="1"/>
            <a:r>
              <a:rPr lang="en-US" dirty="0"/>
              <a:t>Requirements</a:t>
            </a:r>
          </a:p>
          <a:p>
            <a:pPr lvl="1"/>
            <a:r>
              <a:rPr lang="en-US" dirty="0"/>
              <a:t>Evaluation Criteria</a:t>
            </a:r>
          </a:p>
          <a:p>
            <a:pPr lvl="1"/>
            <a:r>
              <a:rPr lang="en-US" dirty="0"/>
              <a:t>Value Equation</a:t>
            </a:r>
          </a:p>
          <a:p>
            <a:pPr lvl="2"/>
            <a:r>
              <a:rPr lang="en-US" dirty="0"/>
              <a:t>Pet Peeves: Analytical Hierarchical Process and Pugh Charts</a:t>
            </a:r>
          </a:p>
        </p:txBody>
      </p:sp>
    </p:spTree>
    <p:extLst>
      <p:ext uri="{BB962C8B-B14F-4D97-AF65-F5344CB8AC3E}">
        <p14:creationId xmlns:p14="http://schemas.microsoft.com/office/powerpoint/2010/main" val="180053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622" y="6152444"/>
            <a:ext cx="7427161"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Analytic_hierarchy_process</a:t>
            </a:r>
            <a:r>
              <a:rPr lang="en-US" dirty="0"/>
              <a:t>_–_</a:t>
            </a:r>
            <a:r>
              <a:rPr lang="en-US" dirty="0" err="1"/>
              <a:t>leader_example</a:t>
            </a:r>
            <a:endParaRPr lang="en-US" dirty="0"/>
          </a:p>
        </p:txBody>
      </p:sp>
      <p:sp>
        <p:nvSpPr>
          <p:cNvPr id="3" name="Title 2"/>
          <p:cNvSpPr>
            <a:spLocks noGrp="1"/>
          </p:cNvSpPr>
          <p:nvPr>
            <p:ph type="title"/>
          </p:nvPr>
        </p:nvSpPr>
        <p:spPr/>
        <p:txBody>
          <a:bodyPr/>
          <a:lstStyle/>
          <a:p>
            <a:r>
              <a:rPr lang="en-US" dirty="0"/>
              <a:t>Leadership Selection Example</a:t>
            </a:r>
          </a:p>
        </p:txBody>
      </p:sp>
      <p:pic>
        <p:nvPicPr>
          <p:cNvPr id="4" name="Picture 3"/>
          <p:cNvPicPr>
            <a:picLocks noChangeAspect="1"/>
          </p:cNvPicPr>
          <p:nvPr/>
        </p:nvPicPr>
        <p:blipFill>
          <a:blip r:embed="rId2"/>
          <a:stretch>
            <a:fillRect/>
          </a:stretch>
        </p:blipFill>
        <p:spPr>
          <a:xfrm>
            <a:off x="606072" y="2869494"/>
            <a:ext cx="11137900" cy="3060700"/>
          </a:xfrm>
          <a:prstGeom prst="rect">
            <a:avLst/>
          </a:prstGeom>
        </p:spPr>
      </p:pic>
      <p:pic>
        <p:nvPicPr>
          <p:cNvPr id="5" name="Picture 4"/>
          <p:cNvPicPr>
            <a:picLocks noChangeAspect="1"/>
          </p:cNvPicPr>
          <p:nvPr/>
        </p:nvPicPr>
        <p:blipFill>
          <a:blip r:embed="rId3"/>
          <a:stretch>
            <a:fillRect/>
          </a:stretch>
        </p:blipFill>
        <p:spPr>
          <a:xfrm>
            <a:off x="688622" y="1394883"/>
            <a:ext cx="10960100" cy="1562100"/>
          </a:xfrm>
          <a:prstGeom prst="rect">
            <a:avLst/>
          </a:prstGeom>
        </p:spPr>
      </p:pic>
    </p:spTree>
    <p:extLst>
      <p:ext uri="{BB962C8B-B14F-4D97-AF65-F5344CB8AC3E}">
        <p14:creationId xmlns:p14="http://schemas.microsoft.com/office/powerpoint/2010/main" val="198012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Pugh Charts</a:t>
            </a:r>
          </a:p>
        </p:txBody>
      </p:sp>
      <p:sp>
        <p:nvSpPr>
          <p:cNvPr id="3" name="Content Placeholder 2"/>
          <p:cNvSpPr>
            <a:spLocks noGrp="1"/>
          </p:cNvSpPr>
          <p:nvPr>
            <p:ph idx="1"/>
          </p:nvPr>
        </p:nvSpPr>
        <p:spPr>
          <a:xfrm>
            <a:off x="838200" y="1825625"/>
            <a:ext cx="4794956" cy="4351338"/>
          </a:xfrm>
        </p:spPr>
        <p:txBody>
          <a:bodyPr/>
          <a:lstStyle/>
          <a:p>
            <a:r>
              <a:rPr lang="en-US" dirty="0"/>
              <a:t>Dressing up </a:t>
            </a:r>
            <a:r>
              <a:rPr lang="en-US" dirty="0" err="1"/>
              <a:t>judgement</a:t>
            </a:r>
            <a:r>
              <a:rPr lang="en-US" dirty="0"/>
              <a:t> calls</a:t>
            </a:r>
            <a:br>
              <a:rPr lang="en-US" dirty="0"/>
            </a:br>
            <a:r>
              <a:rPr lang="en-US" dirty="0"/>
              <a:t>(lipstick on a pig)</a:t>
            </a:r>
          </a:p>
          <a:p>
            <a:r>
              <a:rPr lang="en-US" dirty="0"/>
              <a:t>How do I trust you?</a:t>
            </a:r>
          </a:p>
          <a:p>
            <a:pPr lvl="1"/>
            <a:r>
              <a:rPr lang="en-US" dirty="0"/>
              <a:t>At least explain your decisions</a:t>
            </a:r>
          </a:p>
          <a:p>
            <a:r>
              <a:rPr lang="en-US" dirty="0"/>
              <a:t>Better:  Use Weighted Decision Matrices from AHP</a:t>
            </a:r>
          </a:p>
          <a:p>
            <a:r>
              <a:rPr lang="en-US" dirty="0"/>
              <a:t>Best:  Direct validation of value equation</a:t>
            </a:r>
          </a:p>
        </p:txBody>
      </p:sp>
      <p:pic>
        <p:nvPicPr>
          <p:cNvPr id="4" name="Picture 3"/>
          <p:cNvPicPr>
            <a:picLocks noChangeAspect="1"/>
          </p:cNvPicPr>
          <p:nvPr/>
        </p:nvPicPr>
        <p:blipFill>
          <a:blip r:embed="rId2"/>
          <a:stretch>
            <a:fillRect/>
          </a:stretch>
        </p:blipFill>
        <p:spPr>
          <a:xfrm>
            <a:off x="5418666" y="848078"/>
            <a:ext cx="6096000" cy="5003800"/>
          </a:xfrm>
          <a:prstGeom prst="rect">
            <a:avLst/>
          </a:prstGeom>
        </p:spPr>
      </p:pic>
    </p:spTree>
    <p:extLst>
      <p:ext uri="{BB962C8B-B14F-4D97-AF65-F5344CB8AC3E}">
        <p14:creationId xmlns:p14="http://schemas.microsoft.com/office/powerpoint/2010/main" val="127371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8" name="Arc 20"/>
          <p:cNvSpPr>
            <a:spLocks/>
          </p:cNvSpPr>
          <p:nvPr/>
        </p:nvSpPr>
        <p:spPr bwMode="auto">
          <a:xfrm flipH="1">
            <a:off x="3124200" y="1851026"/>
            <a:ext cx="6096000" cy="4625975"/>
          </a:xfrm>
          <a:custGeom>
            <a:avLst/>
            <a:gdLst>
              <a:gd name="G0" fmla="+- 21600 0 0"/>
              <a:gd name="G1" fmla="+- 13865 0 0"/>
              <a:gd name="G2" fmla="+- 21600 0 0"/>
              <a:gd name="T0" fmla="*/ 38162 w 43200"/>
              <a:gd name="T1" fmla="*/ 0 h 35465"/>
              <a:gd name="T2" fmla="*/ 851 w 43200"/>
              <a:gd name="T3" fmla="*/ 7861 h 35465"/>
              <a:gd name="T4" fmla="*/ 21600 w 43200"/>
              <a:gd name="T5" fmla="*/ 13865 h 35465"/>
            </a:gdLst>
            <a:ahLst/>
            <a:cxnLst>
              <a:cxn ang="0">
                <a:pos x="T0" y="T1"/>
              </a:cxn>
              <a:cxn ang="0">
                <a:pos x="T2" y="T3"/>
              </a:cxn>
              <a:cxn ang="0">
                <a:pos x="T4" y="T5"/>
              </a:cxn>
            </a:cxnLst>
            <a:rect l="0" t="0" r="r" b="b"/>
            <a:pathLst>
              <a:path w="43200" h="35465" fill="none" extrusionOk="0">
                <a:moveTo>
                  <a:pt x="38162" y="-1"/>
                </a:moveTo>
                <a:cubicBezTo>
                  <a:pt x="41416" y="3887"/>
                  <a:pt x="43200" y="8795"/>
                  <a:pt x="43200" y="13865"/>
                </a:cubicBezTo>
                <a:cubicBezTo>
                  <a:pt x="43200" y="25794"/>
                  <a:pt x="33529" y="35465"/>
                  <a:pt x="21600" y="35465"/>
                </a:cubicBezTo>
                <a:cubicBezTo>
                  <a:pt x="9670" y="35465"/>
                  <a:pt x="0" y="25794"/>
                  <a:pt x="0" y="13865"/>
                </a:cubicBezTo>
                <a:cubicBezTo>
                  <a:pt x="0" y="11833"/>
                  <a:pt x="286" y="9812"/>
                  <a:pt x="851" y="7861"/>
                </a:cubicBezTo>
              </a:path>
              <a:path w="43200" h="35465" stroke="0" extrusionOk="0">
                <a:moveTo>
                  <a:pt x="38162" y="-1"/>
                </a:moveTo>
                <a:cubicBezTo>
                  <a:pt x="41416" y="3887"/>
                  <a:pt x="43200" y="8795"/>
                  <a:pt x="43200" y="13865"/>
                </a:cubicBezTo>
                <a:cubicBezTo>
                  <a:pt x="43200" y="25794"/>
                  <a:pt x="33529" y="35465"/>
                  <a:pt x="21600" y="35465"/>
                </a:cubicBezTo>
                <a:cubicBezTo>
                  <a:pt x="9670" y="35465"/>
                  <a:pt x="0" y="25794"/>
                  <a:pt x="0" y="13865"/>
                </a:cubicBezTo>
                <a:cubicBezTo>
                  <a:pt x="0" y="11833"/>
                  <a:pt x="286" y="9812"/>
                  <a:pt x="851" y="7861"/>
                </a:cubicBezTo>
                <a:lnTo>
                  <a:pt x="21600" y="13865"/>
                </a:lnTo>
                <a:close/>
              </a:path>
            </a:pathLst>
          </a:custGeom>
          <a:noFill/>
          <a:ln w="38100">
            <a:solidFill>
              <a:schemeClr val="accent1">
                <a:lumMod val="75000"/>
              </a:schemeClr>
            </a:solidFill>
            <a:round/>
            <a:headEnd type="none" w="med" len="lg"/>
            <a:tailEnd type="stealth" w="med" len="lg"/>
          </a:ln>
          <a:effectLst/>
          <a:extLst>
            <a:ext uri="{909E8E84-426E-40dd-AFC4-6F175D3DCCD1}">
              <a14:hiddenFill xmlns="" xmlns:a14="http://schemas.microsoft.com/office/drawing/2010/main">
                <a:solidFill>
                  <a:srgbClr val="0099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lumMod val="75000"/>
                </a:schemeClr>
              </a:solidFill>
            </a:endParaRPr>
          </a:p>
        </p:txBody>
      </p:sp>
      <p:sp>
        <p:nvSpPr>
          <p:cNvPr id="206850" name="Rectangle 2"/>
          <p:cNvSpPr>
            <a:spLocks noGrp="1" noChangeArrowheads="1"/>
          </p:cNvSpPr>
          <p:nvPr>
            <p:ph type="title"/>
          </p:nvPr>
        </p:nvSpPr>
        <p:spPr>
          <a:xfrm>
            <a:off x="838200" y="365125"/>
            <a:ext cx="10515600" cy="808919"/>
          </a:xfrm>
        </p:spPr>
        <p:txBody>
          <a:bodyPr/>
          <a:lstStyle/>
          <a:p>
            <a:r>
              <a:rPr lang="en-US"/>
              <a:t>Design Process</a:t>
            </a:r>
          </a:p>
        </p:txBody>
      </p:sp>
      <p:sp>
        <p:nvSpPr>
          <p:cNvPr id="206858" name="AutoShape 10"/>
          <p:cNvSpPr>
            <a:spLocks noChangeArrowheads="1"/>
          </p:cNvSpPr>
          <p:nvPr/>
        </p:nvSpPr>
        <p:spPr bwMode="auto">
          <a:xfrm>
            <a:off x="2209800" y="2286000"/>
            <a:ext cx="25908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Identify Needs</a:t>
            </a:r>
          </a:p>
        </p:txBody>
      </p:sp>
      <p:sp>
        <p:nvSpPr>
          <p:cNvPr id="206860" name="AutoShape 12"/>
          <p:cNvSpPr>
            <a:spLocks noChangeArrowheads="1"/>
          </p:cNvSpPr>
          <p:nvPr/>
        </p:nvSpPr>
        <p:spPr bwMode="auto">
          <a:xfrm>
            <a:off x="1676400" y="3352800"/>
            <a:ext cx="30480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dirty="0">
                <a:solidFill>
                  <a:schemeClr val="accent1">
                    <a:lumMod val="75000"/>
                  </a:schemeClr>
                </a:solidFill>
              </a:rPr>
              <a:t>Set Requirements</a:t>
            </a:r>
          </a:p>
        </p:txBody>
      </p:sp>
      <p:sp>
        <p:nvSpPr>
          <p:cNvPr id="206861" name="AutoShape 13"/>
          <p:cNvSpPr>
            <a:spLocks noChangeArrowheads="1"/>
          </p:cNvSpPr>
          <p:nvPr/>
        </p:nvSpPr>
        <p:spPr bwMode="auto">
          <a:xfrm>
            <a:off x="7543800" y="4419600"/>
            <a:ext cx="28956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Design in Detail</a:t>
            </a:r>
          </a:p>
        </p:txBody>
      </p:sp>
      <p:sp>
        <p:nvSpPr>
          <p:cNvPr id="206862" name="AutoShape 14"/>
          <p:cNvSpPr>
            <a:spLocks noChangeArrowheads="1"/>
          </p:cNvSpPr>
          <p:nvPr/>
        </p:nvSpPr>
        <p:spPr bwMode="auto">
          <a:xfrm>
            <a:off x="2057400" y="44196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dirty="0">
                <a:solidFill>
                  <a:schemeClr val="accent1">
                    <a:lumMod val="75000"/>
                  </a:schemeClr>
                </a:solidFill>
              </a:rPr>
              <a:t>Generate Concepts</a:t>
            </a:r>
          </a:p>
        </p:txBody>
      </p:sp>
      <p:sp>
        <p:nvSpPr>
          <p:cNvPr id="206863" name="AutoShape 15"/>
          <p:cNvSpPr>
            <a:spLocks noChangeArrowheads="1"/>
          </p:cNvSpPr>
          <p:nvPr/>
        </p:nvSpPr>
        <p:spPr bwMode="auto">
          <a:xfrm>
            <a:off x="2895600" y="54864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Evaluate Concepts</a:t>
            </a:r>
          </a:p>
        </p:txBody>
      </p:sp>
      <p:sp>
        <p:nvSpPr>
          <p:cNvPr id="206864" name="AutoShape 16"/>
          <p:cNvSpPr>
            <a:spLocks noChangeArrowheads="1"/>
          </p:cNvSpPr>
          <p:nvPr/>
        </p:nvSpPr>
        <p:spPr bwMode="auto">
          <a:xfrm>
            <a:off x="6400800" y="54864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Choose Concept</a:t>
            </a:r>
          </a:p>
        </p:txBody>
      </p:sp>
      <p:sp>
        <p:nvSpPr>
          <p:cNvPr id="206865" name="Text Box 17"/>
          <p:cNvSpPr txBox="1">
            <a:spLocks noChangeArrowheads="1"/>
          </p:cNvSpPr>
          <p:nvPr/>
        </p:nvSpPr>
        <p:spPr bwMode="auto">
          <a:xfrm>
            <a:off x="3821114" y="1371600"/>
            <a:ext cx="2913105" cy="523220"/>
          </a:xfrm>
          <a:prstGeom prst="rect">
            <a:avLst/>
          </a:prstGeom>
          <a:noFill/>
          <a:ln w="28575">
            <a:solidFill>
              <a:schemeClr val="accent1">
                <a:lumMod val="75000"/>
              </a:schemeClr>
            </a:solidFill>
          </a:ln>
          <a:effectLst/>
          <a:extLst>
            <a:ext uri="{909E8E84-426E-40dd-AFC4-6F175D3DCCD1}">
              <a14:hiddenFill xmlns="" xmlns:a14="http://schemas.microsoft.com/office/drawing/2010/main">
                <a:gradFill rotWithShape="0">
                  <a:gsLst>
                    <a:gs pos="0">
                      <a:srgbClr val="006600"/>
                    </a:gs>
                    <a:gs pos="100000">
                      <a:srgbClr val="009999"/>
                    </a:gs>
                  </a:gsLst>
                  <a:lin ang="5400000" scaled="1"/>
                </a:gradFill>
              </a14:hiddenFill>
            </a:ext>
            <a:ext uri="{91240B29-F687-4f45-9708-019B960494DF}">
              <a14:hiddenLine xmlns="" xmlns:a14="http://schemas.microsoft.com/office/drawing/2010/main" w="38100">
                <a:solidFill>
                  <a:schemeClr val="tx1"/>
                </a:solidFill>
                <a:miter lim="800000"/>
                <a:headEnd type="none" w="med" len="lg"/>
                <a:tailEnd type="none" w="med"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a:solidFill>
                  <a:schemeClr val="accent1">
                    <a:lumMod val="75000"/>
                  </a:schemeClr>
                </a:solidFill>
              </a:rPr>
              <a:t>Mission Statement</a:t>
            </a:r>
          </a:p>
        </p:txBody>
      </p:sp>
      <p:sp>
        <p:nvSpPr>
          <p:cNvPr id="206866" name="AutoShape 18"/>
          <p:cNvSpPr>
            <a:spLocks noChangeArrowheads="1"/>
          </p:cNvSpPr>
          <p:nvPr/>
        </p:nvSpPr>
        <p:spPr bwMode="auto">
          <a:xfrm>
            <a:off x="7620000" y="3352800"/>
            <a:ext cx="28956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p>
            <a:r>
              <a:rPr lang="en-US" sz="2800">
                <a:solidFill>
                  <a:schemeClr val="accent1">
                    <a:lumMod val="75000"/>
                  </a:schemeClr>
                </a:solidFill>
              </a:rPr>
              <a:t>Build Prototypes</a:t>
            </a:r>
          </a:p>
        </p:txBody>
      </p:sp>
      <p:sp>
        <p:nvSpPr>
          <p:cNvPr id="206867" name="AutoShape 19"/>
          <p:cNvSpPr>
            <a:spLocks noChangeArrowheads="1"/>
          </p:cNvSpPr>
          <p:nvPr/>
        </p:nvSpPr>
        <p:spPr bwMode="auto">
          <a:xfrm>
            <a:off x="5943600" y="2286000"/>
            <a:ext cx="45720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p>
            <a:r>
              <a:rPr lang="en-US" sz="2800">
                <a:solidFill>
                  <a:schemeClr val="accent1">
                    <a:lumMod val="75000"/>
                  </a:schemeClr>
                </a:solidFill>
              </a:rPr>
              <a:t>Produce, Maintain, Recycle</a:t>
            </a:r>
          </a:p>
        </p:txBody>
      </p:sp>
      <p:sp>
        <p:nvSpPr>
          <p:cNvPr id="206869" name="Arc 21"/>
          <p:cNvSpPr>
            <a:spLocks/>
          </p:cNvSpPr>
          <p:nvPr/>
        </p:nvSpPr>
        <p:spPr bwMode="auto">
          <a:xfrm flipH="1">
            <a:off x="4800600" y="3429000"/>
            <a:ext cx="1600200" cy="2266950"/>
          </a:xfrm>
          <a:custGeom>
            <a:avLst/>
            <a:gdLst>
              <a:gd name="G0" fmla="+- 21600 0 0"/>
              <a:gd name="G1" fmla="+- 21600 0 0"/>
              <a:gd name="G2" fmla="+- 21600 0 0"/>
              <a:gd name="T0" fmla="*/ 4451 w 29704"/>
              <a:gd name="T1" fmla="*/ 34733 h 34733"/>
              <a:gd name="T2" fmla="*/ 29704 w 29704"/>
              <a:gd name="T3" fmla="*/ 1578 h 34733"/>
              <a:gd name="T4" fmla="*/ 21600 w 29704"/>
              <a:gd name="T5" fmla="*/ 21600 h 34733"/>
            </a:gdLst>
            <a:ahLst/>
            <a:cxnLst>
              <a:cxn ang="0">
                <a:pos x="T0" y="T1"/>
              </a:cxn>
              <a:cxn ang="0">
                <a:pos x="T2" y="T3"/>
              </a:cxn>
              <a:cxn ang="0">
                <a:pos x="T4" y="T5"/>
              </a:cxn>
            </a:cxnLst>
            <a:rect l="0" t="0" r="r" b="b"/>
            <a:pathLst>
              <a:path w="29704" h="34733" fill="none" extrusionOk="0">
                <a:moveTo>
                  <a:pt x="4451" y="34732"/>
                </a:moveTo>
                <a:cubicBezTo>
                  <a:pt x="1564" y="30963"/>
                  <a:pt x="0" y="26347"/>
                  <a:pt x="0" y="21600"/>
                </a:cubicBezTo>
                <a:cubicBezTo>
                  <a:pt x="0" y="9670"/>
                  <a:pt x="9670" y="0"/>
                  <a:pt x="21600" y="0"/>
                </a:cubicBezTo>
                <a:cubicBezTo>
                  <a:pt x="24377" y="0"/>
                  <a:pt x="27129" y="535"/>
                  <a:pt x="29704" y="1577"/>
                </a:cubicBezTo>
              </a:path>
              <a:path w="29704" h="34733" stroke="0" extrusionOk="0">
                <a:moveTo>
                  <a:pt x="4451" y="34732"/>
                </a:moveTo>
                <a:cubicBezTo>
                  <a:pt x="1564" y="30963"/>
                  <a:pt x="0" y="26347"/>
                  <a:pt x="0" y="21600"/>
                </a:cubicBezTo>
                <a:cubicBezTo>
                  <a:pt x="0" y="9670"/>
                  <a:pt x="9670" y="0"/>
                  <a:pt x="21600" y="0"/>
                </a:cubicBezTo>
                <a:cubicBezTo>
                  <a:pt x="24377" y="0"/>
                  <a:pt x="27129" y="535"/>
                  <a:pt x="29704" y="1577"/>
                </a:cubicBezTo>
                <a:lnTo>
                  <a:pt x="21600" y="21600"/>
                </a:lnTo>
                <a:close/>
              </a:path>
            </a:pathLst>
          </a:custGeom>
          <a:noFill/>
          <a:ln w="38100">
            <a:solidFill>
              <a:schemeClr val="accent1">
                <a:lumMod val="75000"/>
              </a:schemeClr>
            </a:solidFill>
            <a:prstDash val="dash"/>
            <a:round/>
            <a:headEnd type="none" w="med" len="lg"/>
            <a:tailEnd type="stealth" w="med" len="lg"/>
          </a:ln>
          <a:effectLst/>
          <a:extLst>
            <a:ext uri="{909E8E84-426E-40dd-AFC4-6F175D3DCCD1}">
              <a14:hiddenFill xmlns="" xmlns:a14="http://schemas.microsoft.com/office/drawing/2010/main">
                <a:solidFill>
                  <a:srgbClr val="0099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lumMod val="75000"/>
                </a:schemeClr>
              </a:solidFill>
            </a:endParaRPr>
          </a:p>
        </p:txBody>
      </p:sp>
    </p:spTree>
    <p:extLst>
      <p:ext uri="{BB962C8B-B14F-4D97-AF65-F5344CB8AC3E}">
        <p14:creationId xmlns:p14="http://schemas.microsoft.com/office/powerpoint/2010/main" val="158307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8" name="Arc 20"/>
          <p:cNvSpPr>
            <a:spLocks/>
          </p:cNvSpPr>
          <p:nvPr/>
        </p:nvSpPr>
        <p:spPr bwMode="auto">
          <a:xfrm flipH="1">
            <a:off x="3124200" y="1851026"/>
            <a:ext cx="6096000" cy="4625975"/>
          </a:xfrm>
          <a:custGeom>
            <a:avLst/>
            <a:gdLst>
              <a:gd name="G0" fmla="+- 21600 0 0"/>
              <a:gd name="G1" fmla="+- 13865 0 0"/>
              <a:gd name="G2" fmla="+- 21600 0 0"/>
              <a:gd name="T0" fmla="*/ 38162 w 43200"/>
              <a:gd name="T1" fmla="*/ 0 h 35465"/>
              <a:gd name="T2" fmla="*/ 851 w 43200"/>
              <a:gd name="T3" fmla="*/ 7861 h 35465"/>
              <a:gd name="T4" fmla="*/ 21600 w 43200"/>
              <a:gd name="T5" fmla="*/ 13865 h 35465"/>
            </a:gdLst>
            <a:ahLst/>
            <a:cxnLst>
              <a:cxn ang="0">
                <a:pos x="T0" y="T1"/>
              </a:cxn>
              <a:cxn ang="0">
                <a:pos x="T2" y="T3"/>
              </a:cxn>
              <a:cxn ang="0">
                <a:pos x="T4" y="T5"/>
              </a:cxn>
            </a:cxnLst>
            <a:rect l="0" t="0" r="r" b="b"/>
            <a:pathLst>
              <a:path w="43200" h="35465" fill="none" extrusionOk="0">
                <a:moveTo>
                  <a:pt x="38162" y="-1"/>
                </a:moveTo>
                <a:cubicBezTo>
                  <a:pt x="41416" y="3887"/>
                  <a:pt x="43200" y="8795"/>
                  <a:pt x="43200" y="13865"/>
                </a:cubicBezTo>
                <a:cubicBezTo>
                  <a:pt x="43200" y="25794"/>
                  <a:pt x="33529" y="35465"/>
                  <a:pt x="21600" y="35465"/>
                </a:cubicBezTo>
                <a:cubicBezTo>
                  <a:pt x="9670" y="35465"/>
                  <a:pt x="0" y="25794"/>
                  <a:pt x="0" y="13865"/>
                </a:cubicBezTo>
                <a:cubicBezTo>
                  <a:pt x="0" y="11833"/>
                  <a:pt x="286" y="9812"/>
                  <a:pt x="851" y="7861"/>
                </a:cubicBezTo>
              </a:path>
              <a:path w="43200" h="35465" stroke="0" extrusionOk="0">
                <a:moveTo>
                  <a:pt x="38162" y="-1"/>
                </a:moveTo>
                <a:cubicBezTo>
                  <a:pt x="41416" y="3887"/>
                  <a:pt x="43200" y="8795"/>
                  <a:pt x="43200" y="13865"/>
                </a:cubicBezTo>
                <a:cubicBezTo>
                  <a:pt x="43200" y="25794"/>
                  <a:pt x="33529" y="35465"/>
                  <a:pt x="21600" y="35465"/>
                </a:cubicBezTo>
                <a:cubicBezTo>
                  <a:pt x="9670" y="35465"/>
                  <a:pt x="0" y="25794"/>
                  <a:pt x="0" y="13865"/>
                </a:cubicBezTo>
                <a:cubicBezTo>
                  <a:pt x="0" y="11833"/>
                  <a:pt x="286" y="9812"/>
                  <a:pt x="851" y="7861"/>
                </a:cubicBezTo>
                <a:lnTo>
                  <a:pt x="21600" y="13865"/>
                </a:lnTo>
                <a:close/>
              </a:path>
            </a:pathLst>
          </a:custGeom>
          <a:noFill/>
          <a:ln w="38100">
            <a:solidFill>
              <a:schemeClr val="accent1">
                <a:lumMod val="75000"/>
              </a:schemeClr>
            </a:solidFill>
            <a:round/>
            <a:headEnd type="none" w="med" len="lg"/>
            <a:tailEnd type="stealth" w="med" len="lg"/>
          </a:ln>
          <a:effectLst/>
          <a:extLst>
            <a:ext uri="{909E8E84-426E-40dd-AFC4-6F175D3DCCD1}">
              <a14:hiddenFill xmlns="" xmlns:a14="http://schemas.microsoft.com/office/drawing/2010/main">
                <a:solidFill>
                  <a:srgbClr val="0099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lumMod val="75000"/>
                </a:schemeClr>
              </a:solidFill>
            </a:endParaRPr>
          </a:p>
        </p:txBody>
      </p:sp>
      <p:sp>
        <p:nvSpPr>
          <p:cNvPr id="206850" name="Rectangle 2"/>
          <p:cNvSpPr>
            <a:spLocks noGrp="1" noChangeArrowheads="1"/>
          </p:cNvSpPr>
          <p:nvPr>
            <p:ph type="title"/>
          </p:nvPr>
        </p:nvSpPr>
        <p:spPr>
          <a:xfrm>
            <a:off x="838200" y="365125"/>
            <a:ext cx="10515600" cy="808919"/>
          </a:xfrm>
        </p:spPr>
        <p:txBody>
          <a:bodyPr/>
          <a:lstStyle/>
          <a:p>
            <a:r>
              <a:rPr lang="en-US"/>
              <a:t>Design Process</a:t>
            </a:r>
          </a:p>
        </p:txBody>
      </p:sp>
      <p:sp>
        <p:nvSpPr>
          <p:cNvPr id="206858" name="AutoShape 10"/>
          <p:cNvSpPr>
            <a:spLocks noChangeArrowheads="1"/>
          </p:cNvSpPr>
          <p:nvPr/>
        </p:nvSpPr>
        <p:spPr bwMode="auto">
          <a:xfrm>
            <a:off x="2209800" y="2286000"/>
            <a:ext cx="25908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p>
            <a:r>
              <a:rPr lang="en-US" sz="2800">
                <a:solidFill>
                  <a:schemeClr val="accent1">
                    <a:lumMod val="75000"/>
                  </a:schemeClr>
                </a:solidFill>
              </a:rPr>
              <a:t>Identify Needs</a:t>
            </a:r>
          </a:p>
        </p:txBody>
      </p:sp>
      <p:sp>
        <p:nvSpPr>
          <p:cNvPr id="206860" name="AutoShape 12"/>
          <p:cNvSpPr>
            <a:spLocks noChangeArrowheads="1"/>
          </p:cNvSpPr>
          <p:nvPr/>
        </p:nvSpPr>
        <p:spPr bwMode="auto">
          <a:xfrm>
            <a:off x="1676400" y="3352800"/>
            <a:ext cx="30480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p>
            <a:r>
              <a:rPr lang="en-US" sz="2800" dirty="0">
                <a:solidFill>
                  <a:schemeClr val="accent1">
                    <a:lumMod val="75000"/>
                  </a:schemeClr>
                </a:solidFill>
              </a:rPr>
              <a:t>Set Requirements</a:t>
            </a:r>
          </a:p>
        </p:txBody>
      </p:sp>
      <p:sp>
        <p:nvSpPr>
          <p:cNvPr id="206861" name="AutoShape 13"/>
          <p:cNvSpPr>
            <a:spLocks noChangeArrowheads="1"/>
          </p:cNvSpPr>
          <p:nvPr/>
        </p:nvSpPr>
        <p:spPr bwMode="auto">
          <a:xfrm>
            <a:off x="7543800" y="4419600"/>
            <a:ext cx="28956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Design in Detail</a:t>
            </a:r>
          </a:p>
        </p:txBody>
      </p:sp>
      <p:sp>
        <p:nvSpPr>
          <p:cNvPr id="206862" name="AutoShape 14"/>
          <p:cNvSpPr>
            <a:spLocks noChangeArrowheads="1"/>
          </p:cNvSpPr>
          <p:nvPr/>
        </p:nvSpPr>
        <p:spPr bwMode="auto">
          <a:xfrm>
            <a:off x="2057400" y="44196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dirty="0">
                <a:solidFill>
                  <a:schemeClr val="accent1">
                    <a:lumMod val="75000"/>
                  </a:schemeClr>
                </a:solidFill>
              </a:rPr>
              <a:t>Generate Concepts</a:t>
            </a:r>
          </a:p>
        </p:txBody>
      </p:sp>
      <p:sp>
        <p:nvSpPr>
          <p:cNvPr id="206863" name="AutoShape 15"/>
          <p:cNvSpPr>
            <a:spLocks noChangeArrowheads="1"/>
          </p:cNvSpPr>
          <p:nvPr/>
        </p:nvSpPr>
        <p:spPr bwMode="auto">
          <a:xfrm>
            <a:off x="2895600" y="54864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Evaluate Concepts</a:t>
            </a:r>
          </a:p>
        </p:txBody>
      </p:sp>
      <p:sp>
        <p:nvSpPr>
          <p:cNvPr id="206864" name="AutoShape 16"/>
          <p:cNvSpPr>
            <a:spLocks noChangeArrowheads="1"/>
          </p:cNvSpPr>
          <p:nvPr/>
        </p:nvSpPr>
        <p:spPr bwMode="auto">
          <a:xfrm>
            <a:off x="6400800" y="5486400"/>
            <a:ext cx="3200400" cy="609600"/>
          </a:xfrm>
          <a:prstGeom prst="flowChartAlternateProcess">
            <a:avLst/>
          </a:prstGeom>
          <a:solidFill>
            <a:schemeClr val="bg1"/>
          </a:solidFill>
          <a:ln w="38100">
            <a:solidFill>
              <a:schemeClr val="accent1">
                <a:lumMod val="75000"/>
              </a:schemeClr>
            </a:solidFill>
            <a:miter lim="800000"/>
            <a:headEnd type="none" w="med" len="lg"/>
            <a:tailEnd type="none" w="med"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800">
                <a:solidFill>
                  <a:schemeClr val="accent1">
                    <a:lumMod val="75000"/>
                  </a:schemeClr>
                </a:solidFill>
              </a:rPr>
              <a:t>Choose Concept</a:t>
            </a:r>
          </a:p>
        </p:txBody>
      </p:sp>
      <p:sp>
        <p:nvSpPr>
          <p:cNvPr id="206865" name="Text Box 17"/>
          <p:cNvSpPr txBox="1">
            <a:spLocks noChangeArrowheads="1"/>
          </p:cNvSpPr>
          <p:nvPr/>
        </p:nvSpPr>
        <p:spPr bwMode="auto">
          <a:xfrm>
            <a:off x="3821114" y="1371600"/>
            <a:ext cx="2913105" cy="523220"/>
          </a:xfrm>
          <a:prstGeom prst="rect">
            <a:avLst/>
          </a:prstGeom>
          <a:noFill/>
          <a:ln w="28575">
            <a:solidFill>
              <a:schemeClr val="accent1">
                <a:lumMod val="75000"/>
              </a:schemeClr>
            </a:solidFill>
          </a:ln>
          <a:effectLst/>
          <a:extLst>
            <a:ext uri="{909E8E84-426E-40dd-AFC4-6F175D3DCCD1}">
              <a14:hiddenFill xmlns="" xmlns:a14="http://schemas.microsoft.com/office/drawing/2010/main">
                <a:gradFill rotWithShape="0">
                  <a:gsLst>
                    <a:gs pos="0">
                      <a:srgbClr val="006600"/>
                    </a:gs>
                    <a:gs pos="100000">
                      <a:srgbClr val="009999"/>
                    </a:gs>
                  </a:gsLst>
                  <a:lin ang="5400000" scaled="1"/>
                </a:gradFill>
              </a14:hiddenFill>
            </a:ext>
            <a:ext uri="{91240B29-F687-4f45-9708-019B960494DF}">
              <a14:hiddenLine xmlns="" xmlns:a14="http://schemas.microsoft.com/office/drawing/2010/main" w="38100">
                <a:solidFill>
                  <a:schemeClr val="tx1"/>
                </a:solidFill>
                <a:miter lim="800000"/>
                <a:headEnd type="none" w="med" len="lg"/>
                <a:tailEnd type="none" w="med"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a:solidFill>
                  <a:schemeClr val="accent1">
                    <a:lumMod val="75000"/>
                  </a:schemeClr>
                </a:solidFill>
              </a:rPr>
              <a:t>Mission Statement</a:t>
            </a:r>
          </a:p>
        </p:txBody>
      </p:sp>
      <p:sp>
        <p:nvSpPr>
          <p:cNvPr id="206866" name="AutoShape 18"/>
          <p:cNvSpPr>
            <a:spLocks noChangeArrowheads="1"/>
          </p:cNvSpPr>
          <p:nvPr/>
        </p:nvSpPr>
        <p:spPr bwMode="auto">
          <a:xfrm>
            <a:off x="7620000" y="3352800"/>
            <a:ext cx="28956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p>
            <a:r>
              <a:rPr lang="en-US" sz="2800">
                <a:solidFill>
                  <a:schemeClr val="accent1">
                    <a:lumMod val="75000"/>
                  </a:schemeClr>
                </a:solidFill>
              </a:rPr>
              <a:t>Build Prototypes</a:t>
            </a:r>
          </a:p>
        </p:txBody>
      </p:sp>
      <p:sp>
        <p:nvSpPr>
          <p:cNvPr id="206867" name="AutoShape 19"/>
          <p:cNvSpPr>
            <a:spLocks noChangeArrowheads="1"/>
          </p:cNvSpPr>
          <p:nvPr/>
        </p:nvSpPr>
        <p:spPr bwMode="auto">
          <a:xfrm>
            <a:off x="5943600" y="2286000"/>
            <a:ext cx="4572000" cy="609600"/>
          </a:xfrm>
          <a:prstGeom prst="flowChartAlternateProcess">
            <a:avLst/>
          </a:prstGeom>
          <a:ln>
            <a:headEnd type="none" w="med" len="lg"/>
            <a:tailEnd type="none" w="med" len="lg"/>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p>
            <a:r>
              <a:rPr lang="en-US" sz="2800">
                <a:solidFill>
                  <a:schemeClr val="accent1">
                    <a:lumMod val="75000"/>
                  </a:schemeClr>
                </a:solidFill>
              </a:rPr>
              <a:t>Produce, Maintain, Recycle</a:t>
            </a:r>
          </a:p>
        </p:txBody>
      </p:sp>
      <p:sp>
        <p:nvSpPr>
          <p:cNvPr id="206869" name="Arc 21"/>
          <p:cNvSpPr>
            <a:spLocks/>
          </p:cNvSpPr>
          <p:nvPr/>
        </p:nvSpPr>
        <p:spPr bwMode="auto">
          <a:xfrm flipH="1">
            <a:off x="4800600" y="3429000"/>
            <a:ext cx="1600200" cy="2266950"/>
          </a:xfrm>
          <a:custGeom>
            <a:avLst/>
            <a:gdLst>
              <a:gd name="G0" fmla="+- 21600 0 0"/>
              <a:gd name="G1" fmla="+- 21600 0 0"/>
              <a:gd name="G2" fmla="+- 21600 0 0"/>
              <a:gd name="T0" fmla="*/ 4451 w 29704"/>
              <a:gd name="T1" fmla="*/ 34733 h 34733"/>
              <a:gd name="T2" fmla="*/ 29704 w 29704"/>
              <a:gd name="T3" fmla="*/ 1578 h 34733"/>
              <a:gd name="T4" fmla="*/ 21600 w 29704"/>
              <a:gd name="T5" fmla="*/ 21600 h 34733"/>
            </a:gdLst>
            <a:ahLst/>
            <a:cxnLst>
              <a:cxn ang="0">
                <a:pos x="T0" y="T1"/>
              </a:cxn>
              <a:cxn ang="0">
                <a:pos x="T2" y="T3"/>
              </a:cxn>
              <a:cxn ang="0">
                <a:pos x="T4" y="T5"/>
              </a:cxn>
            </a:cxnLst>
            <a:rect l="0" t="0" r="r" b="b"/>
            <a:pathLst>
              <a:path w="29704" h="34733" fill="none" extrusionOk="0">
                <a:moveTo>
                  <a:pt x="4451" y="34732"/>
                </a:moveTo>
                <a:cubicBezTo>
                  <a:pt x="1564" y="30963"/>
                  <a:pt x="0" y="26347"/>
                  <a:pt x="0" y="21600"/>
                </a:cubicBezTo>
                <a:cubicBezTo>
                  <a:pt x="0" y="9670"/>
                  <a:pt x="9670" y="0"/>
                  <a:pt x="21600" y="0"/>
                </a:cubicBezTo>
                <a:cubicBezTo>
                  <a:pt x="24377" y="0"/>
                  <a:pt x="27129" y="535"/>
                  <a:pt x="29704" y="1577"/>
                </a:cubicBezTo>
              </a:path>
              <a:path w="29704" h="34733" stroke="0" extrusionOk="0">
                <a:moveTo>
                  <a:pt x="4451" y="34732"/>
                </a:moveTo>
                <a:cubicBezTo>
                  <a:pt x="1564" y="30963"/>
                  <a:pt x="0" y="26347"/>
                  <a:pt x="0" y="21600"/>
                </a:cubicBezTo>
                <a:cubicBezTo>
                  <a:pt x="0" y="9670"/>
                  <a:pt x="9670" y="0"/>
                  <a:pt x="21600" y="0"/>
                </a:cubicBezTo>
                <a:cubicBezTo>
                  <a:pt x="24377" y="0"/>
                  <a:pt x="27129" y="535"/>
                  <a:pt x="29704" y="1577"/>
                </a:cubicBezTo>
                <a:lnTo>
                  <a:pt x="21600" y="21600"/>
                </a:lnTo>
                <a:close/>
              </a:path>
            </a:pathLst>
          </a:custGeom>
          <a:noFill/>
          <a:ln w="38100">
            <a:solidFill>
              <a:schemeClr val="accent1">
                <a:lumMod val="75000"/>
              </a:schemeClr>
            </a:solidFill>
            <a:prstDash val="dash"/>
            <a:round/>
            <a:headEnd type="none" w="med" len="lg"/>
            <a:tailEnd type="stealth" w="med" len="lg"/>
          </a:ln>
          <a:effectLst/>
          <a:extLst>
            <a:ext uri="{909E8E84-426E-40dd-AFC4-6F175D3DCCD1}">
              <a14:hiddenFill xmlns="" xmlns:a14="http://schemas.microsoft.com/office/drawing/2010/main">
                <a:solidFill>
                  <a:srgbClr val="0099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lumMod val="75000"/>
                </a:schemeClr>
              </a:solidFill>
            </a:endParaRPr>
          </a:p>
        </p:txBody>
      </p:sp>
    </p:spTree>
    <p:extLst>
      <p:ext uri="{BB962C8B-B14F-4D97-AF65-F5344CB8AC3E}">
        <p14:creationId xmlns:p14="http://schemas.microsoft.com/office/powerpoint/2010/main" val="36939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71725"/>
            <a:ext cx="12192000" cy="4159884"/>
          </a:xfrm>
          <a:prstGeom prst="rect">
            <a:avLst/>
          </a:prstGeom>
        </p:spPr>
      </p:pic>
      <p:sp>
        <p:nvSpPr>
          <p:cNvPr id="3" name="TextBox 2"/>
          <p:cNvSpPr txBox="1"/>
          <p:nvPr/>
        </p:nvSpPr>
        <p:spPr>
          <a:xfrm>
            <a:off x="9572977" y="6265333"/>
            <a:ext cx="2483372" cy="369332"/>
          </a:xfrm>
          <a:prstGeom prst="rect">
            <a:avLst/>
          </a:prstGeom>
          <a:noFill/>
        </p:spPr>
        <p:txBody>
          <a:bodyPr wrap="none" rtlCol="0">
            <a:spAutoFit/>
          </a:bodyPr>
          <a:lstStyle/>
          <a:p>
            <a:r>
              <a:rPr lang="en-US" dirty="0" err="1"/>
              <a:t>Lindmark</a:t>
            </a:r>
            <a:r>
              <a:rPr lang="en-US" dirty="0"/>
              <a:t> &amp; </a:t>
            </a:r>
            <a:r>
              <a:rPr lang="en-US" dirty="0" err="1"/>
              <a:t>Nillson</a:t>
            </a:r>
            <a:r>
              <a:rPr lang="en-US" dirty="0"/>
              <a:t> 2014</a:t>
            </a:r>
          </a:p>
        </p:txBody>
      </p:sp>
    </p:spTree>
    <p:extLst>
      <p:ext uri="{BB962C8B-B14F-4D97-AF65-F5344CB8AC3E}">
        <p14:creationId xmlns:p14="http://schemas.microsoft.com/office/powerpoint/2010/main" val="101018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MECH 223 </a:t>
            </a:r>
            <a:r>
              <a:rPr lang="en-CA" dirty="0" err="1"/>
              <a:t>Redux</a:t>
            </a:r>
            <a:endParaRPr lang="en-CA" dirty="0"/>
          </a:p>
        </p:txBody>
      </p:sp>
      <p:sp>
        <p:nvSpPr>
          <p:cNvPr id="3" name="Content Placeholder 2"/>
          <p:cNvSpPr>
            <a:spLocks noGrp="1"/>
          </p:cNvSpPr>
          <p:nvPr>
            <p:ph idx="1"/>
          </p:nvPr>
        </p:nvSpPr>
        <p:spPr>
          <a:xfrm>
            <a:off x="838200" y="1690688"/>
            <a:ext cx="11071578" cy="4525963"/>
          </a:xfrm>
        </p:spPr>
        <p:txBody>
          <a:bodyPr>
            <a:normAutofit/>
          </a:bodyPr>
          <a:lstStyle/>
          <a:p>
            <a:r>
              <a:rPr lang="en-CA" dirty="0"/>
              <a:t>Value Proposition</a:t>
            </a:r>
          </a:p>
          <a:p>
            <a:pPr lvl="1"/>
            <a:r>
              <a:rPr lang="en-CA" dirty="0"/>
              <a:t>Identifies in one sentence who benefits from the intended design, and how</a:t>
            </a:r>
          </a:p>
          <a:p>
            <a:r>
              <a:rPr lang="en-CA" dirty="0"/>
              <a:t>Needs</a:t>
            </a:r>
          </a:p>
          <a:p>
            <a:pPr lvl="1"/>
            <a:r>
              <a:rPr lang="en-CA" dirty="0"/>
              <a:t>Identified for/from stakeholders through research, dialogue, observation, testing</a:t>
            </a:r>
          </a:p>
          <a:p>
            <a:r>
              <a:rPr lang="en-CA" dirty="0"/>
              <a:t>Requirements</a:t>
            </a:r>
          </a:p>
          <a:p>
            <a:pPr lvl="1"/>
            <a:r>
              <a:rPr lang="en-CA" dirty="0"/>
              <a:t>Limits clearly defined so that designer knows when something is good enough</a:t>
            </a:r>
          </a:p>
          <a:p>
            <a:r>
              <a:rPr lang="en-CA" dirty="0"/>
              <a:t>Evaluation Criteria</a:t>
            </a:r>
          </a:p>
          <a:p>
            <a:pPr lvl="1"/>
            <a:r>
              <a:rPr lang="en-CA" dirty="0"/>
              <a:t>Top priorities for optimization</a:t>
            </a:r>
          </a:p>
          <a:p>
            <a:r>
              <a:rPr lang="en-CA" dirty="0"/>
              <a:t>Value Equation</a:t>
            </a:r>
          </a:p>
          <a:p>
            <a:pPr lvl="1"/>
            <a:r>
              <a:rPr lang="en-CA" dirty="0"/>
              <a:t>Expresses trade-offs between ECs – defines optimal design</a:t>
            </a:r>
          </a:p>
        </p:txBody>
      </p:sp>
    </p:spTree>
    <p:extLst>
      <p:ext uri="{BB962C8B-B14F-4D97-AF65-F5344CB8AC3E}">
        <p14:creationId xmlns:p14="http://schemas.microsoft.com/office/powerpoint/2010/main" val="113442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688C-3E32-5043-A40B-37C6CC290D12}"/>
              </a:ext>
            </a:extLst>
          </p:cNvPr>
          <p:cNvSpPr>
            <a:spLocks noGrp="1"/>
          </p:cNvSpPr>
          <p:nvPr>
            <p:ph type="title"/>
          </p:nvPr>
        </p:nvSpPr>
        <p:spPr/>
        <p:txBody>
          <a:bodyPr/>
          <a:lstStyle/>
          <a:p>
            <a:r>
              <a:rPr lang="en-US" dirty="0"/>
              <a:t>Final Report Requirements</a:t>
            </a:r>
          </a:p>
        </p:txBody>
      </p:sp>
      <p:sp>
        <p:nvSpPr>
          <p:cNvPr id="3" name="Content Placeholder 2">
            <a:extLst>
              <a:ext uri="{FF2B5EF4-FFF2-40B4-BE49-F238E27FC236}">
                <a16:creationId xmlns:a16="http://schemas.microsoft.com/office/drawing/2014/main" id="{09B93C7C-A790-8C4C-968B-2132E142F8E3}"/>
              </a:ext>
            </a:extLst>
          </p:cNvPr>
          <p:cNvSpPr>
            <a:spLocks noGrp="1"/>
          </p:cNvSpPr>
          <p:nvPr>
            <p:ph idx="1"/>
          </p:nvPr>
        </p:nvSpPr>
        <p:spPr>
          <a:xfrm>
            <a:off x="838200" y="1825624"/>
            <a:ext cx="10671928" cy="4810845"/>
          </a:xfrm>
        </p:spPr>
        <p:txBody>
          <a:bodyPr>
            <a:normAutofit lnSpcReduction="10000"/>
          </a:bodyPr>
          <a:lstStyle/>
          <a:p>
            <a:r>
              <a:rPr lang="en-CA" dirty="0"/>
              <a:t>Refer to important findings from internal and external </a:t>
            </a:r>
            <a:r>
              <a:rPr lang="en-CA" b="1" dirty="0"/>
              <a:t>searches</a:t>
            </a:r>
            <a:r>
              <a:rPr lang="en-CA" dirty="0"/>
              <a:t> and any research that you performed. Back this up with references to appendices containing details. Appendices should be used to show detailed results of searches. </a:t>
            </a:r>
          </a:p>
          <a:p>
            <a:r>
              <a:rPr lang="en-CA" dirty="0"/>
              <a:t>If you performed preliminary </a:t>
            </a:r>
            <a:r>
              <a:rPr lang="en-CA" b="1" dirty="0"/>
              <a:t>tests</a:t>
            </a:r>
            <a:r>
              <a:rPr lang="en-CA" dirty="0"/>
              <a:t>, explorations, field trials, etc. to gain an understanding of the design challenge, provide a separate appendix for each one of these that clearly outlines the purpose of the activity, what you hoped to determine, a brief outline of the test in enough detail that it can be replicated, what the test showed and any conclusions that were drawn. Report them here along with research such as results of tests performed by others, related products, patent abstracts, review of relevant standards, etc.</a:t>
            </a:r>
          </a:p>
          <a:p>
            <a:endParaRPr lang="en-US" dirty="0"/>
          </a:p>
        </p:txBody>
      </p:sp>
    </p:spTree>
    <p:extLst>
      <p:ext uri="{BB962C8B-B14F-4D97-AF65-F5344CB8AC3E}">
        <p14:creationId xmlns:p14="http://schemas.microsoft.com/office/powerpoint/2010/main" val="181165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688C-3E32-5043-A40B-37C6CC290D12}"/>
              </a:ext>
            </a:extLst>
          </p:cNvPr>
          <p:cNvSpPr>
            <a:spLocks noGrp="1"/>
          </p:cNvSpPr>
          <p:nvPr>
            <p:ph type="title"/>
          </p:nvPr>
        </p:nvSpPr>
        <p:spPr/>
        <p:txBody>
          <a:bodyPr/>
          <a:lstStyle/>
          <a:p>
            <a:r>
              <a:rPr lang="en-US" dirty="0"/>
              <a:t>Final Report Requirements</a:t>
            </a:r>
          </a:p>
        </p:txBody>
      </p:sp>
      <p:sp>
        <p:nvSpPr>
          <p:cNvPr id="3" name="Content Placeholder 2">
            <a:extLst>
              <a:ext uri="{FF2B5EF4-FFF2-40B4-BE49-F238E27FC236}">
                <a16:creationId xmlns:a16="http://schemas.microsoft.com/office/drawing/2014/main" id="{09B93C7C-A790-8C4C-968B-2132E142F8E3}"/>
              </a:ext>
            </a:extLst>
          </p:cNvPr>
          <p:cNvSpPr>
            <a:spLocks noGrp="1"/>
          </p:cNvSpPr>
          <p:nvPr>
            <p:ph idx="1"/>
          </p:nvPr>
        </p:nvSpPr>
        <p:spPr>
          <a:xfrm>
            <a:off x="838200" y="1825624"/>
            <a:ext cx="10671928" cy="4669443"/>
          </a:xfrm>
        </p:spPr>
        <p:txBody>
          <a:bodyPr>
            <a:normAutofit/>
          </a:bodyPr>
          <a:lstStyle/>
          <a:p>
            <a:r>
              <a:rPr lang="en-CA" b="1" dirty="0"/>
              <a:t>Identify key needs </a:t>
            </a:r>
            <a:r>
              <a:rPr lang="en-CA" dirty="0"/>
              <a:t>and their order of priority.</a:t>
            </a:r>
          </a:p>
          <a:p>
            <a:r>
              <a:rPr lang="en-CA" dirty="0"/>
              <a:t>Outline (briefly) the </a:t>
            </a:r>
            <a:r>
              <a:rPr lang="en-CA" b="1" dirty="0"/>
              <a:t>needs assessment process </a:t>
            </a:r>
            <a:r>
              <a:rPr lang="en-CA" dirty="0"/>
              <a:t>and present the </a:t>
            </a:r>
            <a:r>
              <a:rPr lang="en-CA" b="1" dirty="0"/>
              <a:t>evaluation criteria </a:t>
            </a:r>
            <a:r>
              <a:rPr lang="en-CA" dirty="0"/>
              <a:t>used to select the concept. Reference an appendix which captures your detailed needs assessment work. This appendix should contain weekly copies of the needs and </a:t>
            </a:r>
            <a:r>
              <a:rPr lang="en-CA" b="1" dirty="0"/>
              <a:t>requirements</a:t>
            </a:r>
            <a:r>
              <a:rPr lang="en-CA" dirty="0"/>
              <a:t> list that show the weekly evolution of the needs and requirements through the project.</a:t>
            </a:r>
          </a:p>
          <a:p>
            <a:r>
              <a:rPr lang="en-CA" dirty="0"/>
              <a:t>Reference an appendix in which you clearly reveal how you determined the </a:t>
            </a:r>
            <a:r>
              <a:rPr lang="en-CA" b="1" dirty="0"/>
              <a:t>criteria for comparison of concepts </a:t>
            </a:r>
            <a:r>
              <a:rPr lang="en-CA" dirty="0"/>
              <a:t>and, in the appendix, justify how you determined the relative importance of the criteria.</a:t>
            </a:r>
          </a:p>
          <a:p>
            <a:endParaRPr lang="en-US" dirty="0"/>
          </a:p>
        </p:txBody>
      </p:sp>
    </p:spTree>
    <p:extLst>
      <p:ext uri="{BB962C8B-B14F-4D97-AF65-F5344CB8AC3E}">
        <p14:creationId xmlns:p14="http://schemas.microsoft.com/office/powerpoint/2010/main" val="142010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3" name="Content Placeholder 2"/>
          <p:cNvSpPr>
            <a:spLocks noGrp="1"/>
          </p:cNvSpPr>
          <p:nvPr>
            <p:ph idx="1"/>
          </p:nvPr>
        </p:nvSpPr>
        <p:spPr/>
        <p:txBody>
          <a:bodyPr/>
          <a:lstStyle/>
          <a:p>
            <a:r>
              <a:rPr lang="en-US" dirty="0"/>
              <a:t>Slack Example:  “All your tools in one place” (consumer-oriented)</a:t>
            </a:r>
          </a:p>
          <a:p>
            <a:r>
              <a:rPr lang="en-US" dirty="0"/>
              <a:t>More realistic engineering problem:  “A system (for key stakeholder(s)) that (main function and benefit) while (main constraint)”</a:t>
            </a:r>
          </a:p>
          <a:p>
            <a:r>
              <a:rPr lang="en-US" dirty="0"/>
              <a:t>Class problem example?</a:t>
            </a:r>
          </a:p>
        </p:txBody>
      </p:sp>
    </p:spTree>
    <p:extLst>
      <p:ext uri="{BB962C8B-B14F-4D97-AF65-F5344CB8AC3E}">
        <p14:creationId xmlns:p14="http://schemas.microsoft.com/office/powerpoint/2010/main" val="895615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6192</TotalTime>
  <Words>1157</Words>
  <Application>Microsoft Macintosh PowerPoint</Application>
  <PresentationFormat>Widescreen</PresentationFormat>
  <Paragraphs>155</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Class 3.1: Project Specifications</vt:lpstr>
      <vt:lpstr>Agenda</vt:lpstr>
      <vt:lpstr>Design Process</vt:lpstr>
      <vt:lpstr>Design Process</vt:lpstr>
      <vt:lpstr>PowerPoint Presentation</vt:lpstr>
      <vt:lpstr>MECH 223 Redux</vt:lpstr>
      <vt:lpstr>Final Report Requirements</vt:lpstr>
      <vt:lpstr>Final Report Requirements</vt:lpstr>
      <vt:lpstr>Value Proposition</vt:lpstr>
      <vt:lpstr>Need Identification</vt:lpstr>
      <vt:lpstr>Need Statements</vt:lpstr>
      <vt:lpstr>PowerPoint Presentation</vt:lpstr>
      <vt:lpstr>Requirements</vt:lpstr>
      <vt:lpstr>Requirements Template</vt:lpstr>
      <vt:lpstr>Design Parameters -&gt; Value</vt:lpstr>
      <vt:lpstr>Evaluation Criteria</vt:lpstr>
      <vt:lpstr>Evaluation Criterion Exercise</vt:lpstr>
      <vt:lpstr>EC -&gt; Value</vt:lpstr>
      <vt:lpstr>Comments on AHP</vt:lpstr>
      <vt:lpstr>Leadership Selection Example</vt:lpstr>
      <vt:lpstr>Pugh Charts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1.2: Project Information Search</dc:title>
  <dc:creator>Antony Hodgson</dc:creator>
  <cp:lastModifiedBy>Antony Hodgson</cp:lastModifiedBy>
  <cp:revision>46</cp:revision>
  <dcterms:created xsi:type="dcterms:W3CDTF">2018-08-31T22:55:24Z</dcterms:created>
  <dcterms:modified xsi:type="dcterms:W3CDTF">2019-09-18T23:03:08Z</dcterms:modified>
</cp:coreProperties>
</file>